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57" r:id="rId4"/>
    <p:sldId id="258" r:id="rId5"/>
    <p:sldId id="259" r:id="rId6"/>
    <p:sldId id="261" r:id="rId7"/>
    <p:sldId id="262" r:id="rId8"/>
    <p:sldId id="260" r:id="rId9"/>
    <p:sldId id="263" r:id="rId10"/>
    <p:sldId id="264" r:id="rId11"/>
    <p:sldId id="265" r:id="rId12"/>
    <p:sldId id="266" r:id="rId13"/>
    <p:sldId id="267" r:id="rId14"/>
    <p:sldId id="268" r:id="rId15"/>
    <p:sldId id="269" r:id="rId16"/>
    <p:sldId id="272" r:id="rId17"/>
    <p:sldId id="273" r:id="rId18"/>
    <p:sldId id="274" r:id="rId19"/>
    <p:sldId id="275" r:id="rId20"/>
    <p:sldId id="276" r:id="rId21"/>
    <p:sldId id="277" r:id="rId22"/>
    <p:sldId id="270" r:id="rId23"/>
    <p:sldId id="27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70039" autoAdjust="0"/>
  </p:normalViewPr>
  <p:slideViewPr>
    <p:cSldViewPr snapToGrid="0">
      <p:cViewPr varScale="1">
        <p:scale>
          <a:sx n="42" d="100"/>
          <a:sy n="42" d="100"/>
        </p:scale>
        <p:origin x="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BB7D8-9ECD-45AA-9DE2-733CAF68B0CE}" type="datetimeFigureOut">
              <a:rPr kumimoji="1" lang="ja-JP" altLang="en-US" smtClean="0"/>
              <a:t>2019/6/16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47DD1-5B84-4735-829A-6089649D956E}" type="slidenum">
              <a:rPr kumimoji="1" lang="ja-JP" altLang="en-US" smtClean="0"/>
              <a:t>‹#›</a:t>
            </a:fld>
            <a:endParaRPr kumimoji="1" lang="ja-JP" altLang="en-US"/>
          </a:p>
        </p:txBody>
      </p:sp>
    </p:spTree>
    <p:extLst>
      <p:ext uri="{BB962C8B-B14F-4D97-AF65-F5344CB8AC3E}">
        <p14:creationId xmlns:p14="http://schemas.microsoft.com/office/powerpoint/2010/main" val="17292176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a:t>
            </a:fld>
            <a:endParaRPr kumimoji="1" lang="ja-JP" altLang="en-US"/>
          </a:p>
        </p:txBody>
      </p:sp>
    </p:spTree>
    <p:extLst>
      <p:ext uri="{BB962C8B-B14F-4D97-AF65-F5344CB8AC3E}">
        <p14:creationId xmlns:p14="http://schemas.microsoft.com/office/powerpoint/2010/main" val="136021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では実際に</a:t>
            </a:r>
            <a:r>
              <a:rPr kumimoji="1" lang="en-US" altLang="ja-JP" dirty="0" err="1" smtClean="0"/>
              <a:t>Git</a:t>
            </a:r>
            <a:r>
              <a:rPr kumimoji="1" lang="ja-JP" altLang="en-US" dirty="0" smtClean="0"/>
              <a:t>リポジトリを作ってみましょう</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11</a:t>
            </a:fld>
            <a:endParaRPr kumimoji="1" lang="ja-JP" altLang="en-US"/>
          </a:p>
        </p:txBody>
      </p:sp>
    </p:spTree>
    <p:extLst>
      <p:ext uri="{BB962C8B-B14F-4D97-AF65-F5344CB8AC3E}">
        <p14:creationId xmlns:p14="http://schemas.microsoft.com/office/powerpoint/2010/main" val="82453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を表す図として，この左図がよく用いられます</a:t>
            </a:r>
            <a:endParaRPr kumimoji="1" lang="en-US" altLang="ja-JP" dirty="0" smtClean="0"/>
          </a:p>
          <a:p>
            <a:endParaRPr kumimoji="1" lang="en-US" altLang="ja-JP" dirty="0" smtClean="0"/>
          </a:p>
          <a:p>
            <a:r>
              <a:rPr kumimoji="1" lang="ja-JP" altLang="en-US" dirty="0" smtClean="0"/>
              <a:t>実際に</a:t>
            </a:r>
            <a:r>
              <a:rPr kumimoji="1" lang="en-US" altLang="ja-JP" dirty="0" err="1" smtClean="0"/>
              <a:t>Git</a:t>
            </a:r>
            <a:r>
              <a:rPr kumimoji="1" lang="ja-JP" altLang="en-US" dirty="0" smtClean="0"/>
              <a:t>を使って開発を行う人はこんな風に使っています．</a:t>
            </a:r>
            <a:endParaRPr kumimoji="1" lang="en-US" altLang="ja-JP" dirty="0" smtClean="0"/>
          </a:p>
          <a:p>
            <a:r>
              <a:rPr kumimoji="1" lang="ja-JP" altLang="en-US" dirty="0" smtClean="0"/>
              <a:t>ですが，とても複雑でよくわからないと思います．</a:t>
            </a:r>
            <a:endParaRPr kumimoji="1" lang="en-US" altLang="ja-JP" dirty="0" smtClean="0"/>
          </a:p>
          <a:p>
            <a:endParaRPr kumimoji="1" lang="en-US" altLang="ja-JP" dirty="0" smtClean="0"/>
          </a:p>
          <a:p>
            <a:r>
              <a:rPr kumimoji="1" lang="ja-JP" altLang="en-US" dirty="0" smtClean="0"/>
              <a:t>なので，今は右上の</a:t>
            </a:r>
            <a:r>
              <a:rPr kumimoji="1" lang="en-US" altLang="ja-JP" dirty="0" smtClean="0"/>
              <a:t>1</a:t>
            </a:r>
            <a:r>
              <a:rPr kumimoji="1" lang="ja-JP" altLang="en-US" dirty="0" err="1" smtClean="0"/>
              <a:t>つの</a:t>
            </a:r>
            <a:r>
              <a:rPr kumimoji="1" lang="ja-JP" altLang="en-US" dirty="0" smtClean="0"/>
              <a:t>丸が元となって，</a:t>
            </a:r>
            <a:r>
              <a:rPr kumimoji="1" lang="en-US" altLang="ja-JP" dirty="0" smtClean="0"/>
              <a:t>tree</a:t>
            </a:r>
            <a:r>
              <a:rPr kumimoji="1" lang="ja-JP" altLang="en-US" dirty="0" smtClean="0"/>
              <a:t>構造に広がっているということを認識していただければ大丈夫です</a:t>
            </a:r>
            <a:endParaRPr kumimoji="1" lang="en-US" altLang="ja-JP" dirty="0" smtClean="0"/>
          </a:p>
          <a:p>
            <a:endParaRPr kumimoji="1" lang="en-US" altLang="ja-JP" dirty="0" smtClean="0"/>
          </a:p>
          <a:p>
            <a:r>
              <a:rPr kumimoji="1" lang="ja-JP" altLang="en-US" dirty="0" smtClean="0"/>
              <a:t>実際に研究室で運用する場合は右図のようになると思います．</a:t>
            </a:r>
            <a:endParaRPr kumimoji="1" lang="en-US" altLang="ja-JP" dirty="0" smtClean="0"/>
          </a:p>
          <a:p>
            <a:r>
              <a:rPr kumimoji="1" lang="ja-JP" altLang="en-US" dirty="0" smtClean="0"/>
              <a:t>なので，今回はこの幹しかない</a:t>
            </a:r>
            <a:r>
              <a:rPr kumimoji="1" lang="en-US" altLang="ja-JP" dirty="0" smtClean="0"/>
              <a:t>tree</a:t>
            </a:r>
            <a:r>
              <a:rPr kumimoji="1" lang="ja-JP" altLang="en-US" dirty="0" smtClean="0"/>
              <a:t>構造を元に話していきます．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12</a:t>
            </a:fld>
            <a:endParaRPr kumimoji="1" lang="ja-JP" altLang="en-US"/>
          </a:p>
        </p:txBody>
      </p:sp>
    </p:spTree>
    <p:extLst>
      <p:ext uri="{BB962C8B-B14F-4D97-AF65-F5344CB8AC3E}">
        <p14:creationId xmlns:p14="http://schemas.microsoft.com/office/powerpoint/2010/main" val="132961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この水色の丸の正体はコミットと呼ばれるものです</a:t>
            </a:r>
            <a:endParaRPr kumimoji="1" lang="en-US" altLang="ja-JP" dirty="0" smtClean="0"/>
          </a:p>
          <a:p>
            <a:endParaRPr kumimoji="1" lang="en-US" altLang="ja-JP" dirty="0" smtClean="0"/>
          </a:p>
          <a:p>
            <a:r>
              <a:rPr kumimoji="1" lang="ja-JP" altLang="en-US" dirty="0" smtClean="0"/>
              <a:t>コミットとは，トランザクションを確定させる処理 みたいな解説を受けていると思います．</a:t>
            </a:r>
            <a:r>
              <a:rPr kumimoji="1" lang="en-US" altLang="ja-JP" dirty="0" err="1" smtClean="0"/>
              <a:t>Git</a:t>
            </a:r>
            <a:r>
              <a:rPr kumimoji="1" lang="ja-JP" altLang="en-US" dirty="0" smtClean="0"/>
              <a:t>においても近い意味を持っています．</a:t>
            </a:r>
            <a:endParaRPr kumimoji="1" lang="en-US" altLang="ja-JP" dirty="0" smtClean="0"/>
          </a:p>
          <a:p>
            <a:endParaRPr kumimoji="1" lang="en-US" altLang="ja-JP" dirty="0" smtClean="0"/>
          </a:p>
          <a:p>
            <a:r>
              <a:rPr kumimoji="1" lang="ja-JP" altLang="en-US" dirty="0" smtClean="0"/>
              <a:t>↑トランザクションを補足入れといたほうがいいかも</a:t>
            </a:r>
            <a:endParaRPr kumimoji="1" lang="en-US" altLang="ja-JP" dirty="0" smtClean="0"/>
          </a:p>
          <a:p>
            <a:endParaRPr kumimoji="1" lang="en-US" altLang="ja-JP" dirty="0" smtClean="0"/>
          </a:p>
          <a:p>
            <a:r>
              <a:rPr kumimoji="1" lang="ja-JP" altLang="en-US" dirty="0" smtClean="0"/>
              <a:t>わかりやすく言うとこの丸の</a:t>
            </a:r>
            <a:r>
              <a:rPr kumimoji="1" lang="en-US" altLang="ja-JP" dirty="0" smtClean="0"/>
              <a:t>1</a:t>
            </a:r>
            <a:r>
              <a:rPr kumimoji="1" lang="ja-JP" altLang="en-US" dirty="0" smtClean="0"/>
              <a:t>つ</a:t>
            </a:r>
            <a:r>
              <a:rPr kumimoji="1" lang="en-US" altLang="ja-JP" dirty="0" smtClean="0"/>
              <a:t>1</a:t>
            </a:r>
            <a:r>
              <a:rPr kumimoji="1" lang="ja-JP" altLang="en-US" dirty="0" smtClean="0"/>
              <a:t>つがゲームでいうセーブのイメージです．</a:t>
            </a:r>
            <a:endParaRPr kumimoji="1" lang="en-US" altLang="ja-JP" dirty="0" smtClean="0"/>
          </a:p>
          <a:p>
            <a:r>
              <a:rPr kumimoji="1" lang="ja-JP" altLang="en-US" dirty="0" smtClean="0"/>
              <a:t>さらにセーブごとに名前を付けることができ，そのセーブで何をしたかがわかるようになるって感じです．</a:t>
            </a:r>
            <a:endParaRPr kumimoji="1" lang="en-US" altLang="ja-JP" dirty="0" smtClean="0"/>
          </a:p>
          <a:p>
            <a:endParaRPr kumimoji="1" lang="en-US" altLang="ja-JP" dirty="0" smtClean="0"/>
          </a:p>
          <a:p>
            <a:r>
              <a:rPr kumimoji="1" lang="ja-JP" altLang="en-US" dirty="0" smtClean="0"/>
              <a:t>このセーブがどんどん連なっていって，矢印と丸が増えていくのが</a:t>
            </a:r>
            <a:r>
              <a:rPr kumimoji="1" lang="en-US" altLang="ja-JP" dirty="0" err="1" smtClean="0"/>
              <a:t>Git</a:t>
            </a:r>
            <a:r>
              <a:rPr kumimoji="1" lang="ja-JP" altLang="en-US" dirty="0" smtClean="0"/>
              <a:t>です．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13</a:t>
            </a:fld>
            <a:endParaRPr kumimoji="1" lang="ja-JP" altLang="en-US"/>
          </a:p>
        </p:txBody>
      </p:sp>
    </p:spTree>
    <p:extLst>
      <p:ext uri="{BB962C8B-B14F-4D97-AF65-F5344CB8AC3E}">
        <p14:creationId xmlns:p14="http://schemas.microsoft.com/office/powerpoint/2010/main" val="395880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14</a:t>
            </a:fld>
            <a:endParaRPr kumimoji="1" lang="ja-JP" altLang="en-US"/>
          </a:p>
        </p:txBody>
      </p:sp>
    </p:spTree>
    <p:extLst>
      <p:ext uri="{BB962C8B-B14F-4D97-AF65-F5344CB8AC3E}">
        <p14:creationId xmlns:p14="http://schemas.microsoft.com/office/powerpoint/2010/main" val="3185870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リポジトリやワークツリー，ステージングエリアについて説明を行いました．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ですが，実はこれがすべてではありませんでした．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今まで</a:t>
            </a:r>
            <a:r>
              <a:rPr kumimoji="1" lang="en-US" altLang="ja-JP" dirty="0" err="1" smtClean="0"/>
              <a:t>Git</a:t>
            </a:r>
            <a:r>
              <a:rPr kumimoji="1" lang="ja-JP" altLang="en-US" dirty="0" smtClean="0"/>
              <a:t>リポジトリと言ってきたのはローカルリポジトリといい，その親にリモートリポジトリがあります．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今言った通り，リポジトリには</a:t>
            </a:r>
            <a:r>
              <a:rPr kumimoji="1" lang="en-US" altLang="ja-JP" dirty="0" smtClean="0"/>
              <a:t>2</a:t>
            </a:r>
            <a:r>
              <a:rPr kumimoji="1" lang="ja-JP" altLang="en-US" dirty="0" smtClean="0"/>
              <a:t>種類あり，ローカルリポジトリとリモートリポジトリがあります．</a:t>
            </a:r>
            <a:endParaRPr kumimoji="1" lang="en-US" altLang="ja-JP" dirty="0" smtClean="0"/>
          </a:p>
          <a:p>
            <a:r>
              <a:rPr kumimoji="1" lang="ja-JP" altLang="en-US" dirty="0" smtClean="0"/>
              <a:t>ローカルリポジトリ：</a:t>
            </a:r>
            <a:endParaRPr kumimoji="1" lang="en-US" altLang="ja-JP" dirty="0" smtClean="0"/>
          </a:p>
          <a:p>
            <a:r>
              <a:rPr kumimoji="1" lang="ja-JP" altLang="en-US" dirty="0" smtClean="0"/>
              <a:t>開発者の各</a:t>
            </a:r>
            <a:r>
              <a:rPr kumimoji="1" lang="en-US" altLang="ja-JP" dirty="0" smtClean="0"/>
              <a:t>PC</a:t>
            </a:r>
            <a:r>
              <a:rPr kumimoji="1" lang="ja-JP" altLang="en-US" dirty="0" smtClean="0"/>
              <a:t>にあるデータベースコンテンツの変更記録を手元で管理する</a:t>
            </a:r>
            <a:endParaRPr kumimoji="1" lang="en-US" altLang="ja-JP" dirty="0" smtClean="0"/>
          </a:p>
          <a:p>
            <a:r>
              <a:rPr kumimoji="1" lang="ja-JP" altLang="en-US" dirty="0" smtClean="0"/>
              <a:t>リモートリポジトリ：</a:t>
            </a:r>
            <a:endParaRPr kumimoji="1" lang="en-US" altLang="ja-JP" dirty="0" smtClean="0"/>
          </a:p>
          <a:p>
            <a:r>
              <a:rPr kumimoji="1" lang="ja-JP" altLang="en-US" dirty="0" smtClean="0"/>
              <a:t>サーバにあるデータベース．複数名で開発する際に共有で利用するデータベースのこと</a:t>
            </a:r>
            <a:endParaRPr kumimoji="1" lang="en-US" altLang="ja-JP" dirty="0" smtClean="0"/>
          </a:p>
          <a:p>
            <a:endParaRPr kumimoji="1" lang="en-US" altLang="ja-JP" dirty="0" smtClean="0"/>
          </a:p>
          <a:p>
            <a:r>
              <a:rPr kumimoji="1" lang="ja-JP" altLang="en-US" dirty="0" smtClean="0"/>
              <a:t>んじゃまぁ実際にリモートリポジトリ作ってみましょう</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15</a:t>
            </a:fld>
            <a:endParaRPr kumimoji="1" lang="ja-JP" altLang="en-US"/>
          </a:p>
        </p:txBody>
      </p:sp>
    </p:spTree>
    <p:extLst>
      <p:ext uri="{BB962C8B-B14F-4D97-AF65-F5344CB8AC3E}">
        <p14:creationId xmlns:p14="http://schemas.microsoft.com/office/powerpoint/2010/main" val="61248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 </a:t>
            </a:r>
            <a:r>
              <a:rPr kumimoji="1" lang="en-US" altLang="ja-JP" dirty="0" err="1" smtClean="0"/>
              <a:t>init</a:t>
            </a:r>
            <a:r>
              <a:rPr kumimoji="1" lang="ja-JP" altLang="en-US" dirty="0" smtClean="0"/>
              <a:t>コマンドです</a:t>
            </a:r>
            <a:endParaRPr kumimoji="1" lang="en-US" altLang="ja-JP" dirty="0" smtClean="0"/>
          </a:p>
          <a:p>
            <a:endParaRPr kumimoji="1" lang="en-US" altLang="ja-JP" dirty="0" smtClean="0"/>
          </a:p>
          <a:p>
            <a:r>
              <a:rPr kumimoji="1" lang="en-US" altLang="ja-JP" dirty="0" err="1" smtClean="0"/>
              <a:t>Git</a:t>
            </a:r>
            <a:r>
              <a:rPr kumimoji="1" lang="ja-JP" altLang="en-US" dirty="0" smtClean="0"/>
              <a:t>の管理をはじめますよという宣言で，</a:t>
            </a:r>
            <a:r>
              <a:rPr kumimoji="1" lang="en-US" altLang="ja-JP" dirty="0" smtClean="0"/>
              <a:t>.</a:t>
            </a:r>
            <a:r>
              <a:rPr kumimoji="1" lang="en-US" altLang="ja-JP" dirty="0" err="1" smtClean="0"/>
              <a:t>git</a:t>
            </a:r>
            <a:r>
              <a:rPr kumimoji="1" lang="ja-JP" altLang="en-US" dirty="0" smtClean="0"/>
              <a:t>を作成するコマンドです．この</a:t>
            </a:r>
            <a:r>
              <a:rPr kumimoji="1" lang="en-US" altLang="ja-JP" dirty="0" smtClean="0"/>
              <a:t>.</a:t>
            </a:r>
            <a:r>
              <a:rPr kumimoji="1" lang="en-US" altLang="ja-JP" dirty="0" err="1" smtClean="0"/>
              <a:t>git</a:t>
            </a:r>
            <a:r>
              <a:rPr kumimoji="1" lang="ja-JP" altLang="en-US" dirty="0" smtClean="0"/>
              <a:t>とは，</a:t>
            </a:r>
            <a:r>
              <a:rPr kumimoji="1" lang="en-US" altLang="ja-JP" dirty="0" err="1" smtClean="0"/>
              <a:t>Git</a:t>
            </a:r>
            <a:r>
              <a:rPr kumimoji="1" lang="ja-JP" altLang="en-US" dirty="0" smtClean="0"/>
              <a:t>リポジトリとステージングエリアを作成するコマンドになります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17</a:t>
            </a:fld>
            <a:endParaRPr kumimoji="1" lang="ja-JP" altLang="en-US"/>
          </a:p>
        </p:txBody>
      </p:sp>
    </p:spTree>
    <p:extLst>
      <p:ext uri="{BB962C8B-B14F-4D97-AF65-F5344CB8AC3E}">
        <p14:creationId xmlns:p14="http://schemas.microsoft.com/office/powerpoint/2010/main" val="1063025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en-US" altLang="ja-JP" dirty="0" smtClean="0"/>
              <a:t> add</a:t>
            </a:r>
            <a:r>
              <a:rPr kumimoji="1" lang="ja-JP" altLang="en-US" dirty="0" smtClean="0"/>
              <a:t>コマンドです．</a:t>
            </a:r>
            <a:endParaRPr kumimoji="1" lang="en-US" altLang="ja-JP" dirty="0" smtClean="0"/>
          </a:p>
          <a:p>
            <a:r>
              <a:rPr kumimoji="1" lang="ja-JP" altLang="en-US" dirty="0" smtClean="0"/>
              <a:t>これは，ワークツリーにあるファイルを指定して，ステージングエリアに加えるコマンドになります．</a:t>
            </a:r>
            <a:endParaRPr kumimoji="1" lang="en-US" altLang="ja-JP" dirty="0" smtClean="0"/>
          </a:p>
          <a:p>
            <a:r>
              <a:rPr kumimoji="1" lang="ja-JP" altLang="en-US" dirty="0" smtClean="0"/>
              <a:t>また，ワークツリーからステージングエリアに加えるコマンドを，ステージといいます．</a:t>
            </a:r>
            <a:endParaRPr kumimoji="1" lang="en-US" altLang="ja-JP" dirty="0" smtClean="0"/>
          </a:p>
          <a:p>
            <a:r>
              <a:rPr kumimoji="1" lang="ja-JP" altLang="en-US" dirty="0" smtClean="0"/>
              <a:t>↑</a:t>
            </a:r>
            <a:endParaRPr kumimoji="1" lang="en-US" altLang="ja-JP" dirty="0" smtClean="0"/>
          </a:p>
          <a:p>
            <a:r>
              <a:rPr kumimoji="1" lang="ja-JP" altLang="en-US" dirty="0" smtClean="0"/>
              <a:t>図で分かりやすく解説する必要あり</a:t>
            </a:r>
            <a:endParaRPr kumimoji="1" lang="en-US" altLang="ja-JP" dirty="0" smtClean="0"/>
          </a:p>
          <a:p>
            <a:endParaRPr kumimoji="1" lang="en-US" altLang="ja-JP" dirty="0" smtClean="0"/>
          </a:p>
          <a:p>
            <a:r>
              <a:rPr kumimoji="1" lang="ja-JP" altLang="en-US" dirty="0" smtClean="0"/>
              <a:t>ファイル名を指定しない場合，ワークツリーにあるファイルをまとめて実行することができます．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18</a:t>
            </a:fld>
            <a:endParaRPr kumimoji="1" lang="ja-JP" altLang="en-US"/>
          </a:p>
        </p:txBody>
      </p:sp>
    </p:spTree>
    <p:extLst>
      <p:ext uri="{BB962C8B-B14F-4D97-AF65-F5344CB8AC3E}">
        <p14:creationId xmlns:p14="http://schemas.microsoft.com/office/powerpoint/2010/main" val="3928529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コミットとはデータベースではトランザクションを確定させる処理を意味を持っています．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dirty="0" err="1" smtClean="0"/>
              <a:t>Git</a:t>
            </a:r>
            <a:r>
              <a:rPr lang="ja-JP" altLang="en-US" dirty="0" smtClean="0"/>
              <a:t>でも近い意味を持ちます．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19</a:t>
            </a:fld>
            <a:endParaRPr kumimoji="1" lang="ja-JP" altLang="en-US"/>
          </a:p>
        </p:txBody>
      </p:sp>
    </p:spTree>
    <p:extLst>
      <p:ext uri="{BB962C8B-B14F-4D97-AF65-F5344CB8AC3E}">
        <p14:creationId xmlns:p14="http://schemas.microsoft.com/office/powerpoint/2010/main" val="3644089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先ほどリモートリポジトリが親としてあるって言いましたが，今は左図のようにローカルとリモートが紐づけられていません</a:t>
            </a:r>
            <a:endParaRPr kumimoji="1" lang="en-US" altLang="ja-JP" dirty="0" smtClean="0"/>
          </a:p>
          <a:p>
            <a:endParaRPr kumimoji="1" lang="en-US" altLang="ja-JP" dirty="0" smtClean="0"/>
          </a:p>
          <a:p>
            <a:r>
              <a:rPr kumimoji="1" lang="ja-JP" altLang="en-US" dirty="0" err="1" smtClean="0"/>
              <a:t>なので</a:t>
            </a:r>
            <a:r>
              <a:rPr kumimoji="1" lang="ja-JP" altLang="en-US" dirty="0" smtClean="0"/>
              <a:t>紐づけましょう！</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23</a:t>
            </a:fld>
            <a:endParaRPr kumimoji="1" lang="ja-JP" altLang="en-US"/>
          </a:p>
        </p:txBody>
      </p:sp>
    </p:spTree>
    <p:extLst>
      <p:ext uri="{BB962C8B-B14F-4D97-AF65-F5344CB8AC3E}">
        <p14:creationId xmlns:p14="http://schemas.microsoft.com/office/powerpoint/2010/main" val="343080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どうせ研究室で使うのはバージョン管理の部分だけだと思うので分散型は置いといてもよき？</a:t>
            </a:r>
            <a:r>
              <a:rPr kumimoji="1" lang="en-US" altLang="ja-JP" dirty="0" smtClean="0"/>
              <a:t>)</a:t>
            </a:r>
          </a:p>
          <a:p>
            <a:endParaRPr kumimoji="1" lang="en-US" altLang="ja-JP" dirty="0" smtClean="0"/>
          </a:p>
          <a:p>
            <a:r>
              <a:rPr kumimoji="1" lang="en-US" altLang="ja-JP" dirty="0" err="1" smtClean="0"/>
              <a:t>Git</a:t>
            </a:r>
            <a:r>
              <a:rPr kumimoji="1" lang="ja-JP" altLang="en-US" dirty="0" smtClean="0"/>
              <a:t>とは</a:t>
            </a:r>
            <a:r>
              <a:rPr kumimoji="1" lang="en-US" altLang="ja-JP" dirty="0" smtClean="0"/>
              <a:t>(</a:t>
            </a:r>
            <a:r>
              <a:rPr kumimoji="1" lang="ja-JP" altLang="en-US" dirty="0" smtClean="0"/>
              <a:t>プログラムのソースコードなどの変更履歴を記録・追跡するための</a:t>
            </a:r>
            <a:r>
              <a:rPr kumimoji="1" lang="en-US" altLang="ja-JP" dirty="0" smtClean="0"/>
              <a:t>)</a:t>
            </a:r>
            <a:r>
              <a:rPr kumimoji="1" lang="ja-JP" altLang="en-US" dirty="0" smtClean="0"/>
              <a:t>分散型バージョン管理システムです</a:t>
            </a:r>
            <a:endParaRPr kumimoji="1" lang="en-US" altLang="ja-JP" dirty="0" smtClean="0"/>
          </a:p>
          <a:p>
            <a:endParaRPr kumimoji="1" lang="en-US" altLang="ja-JP" dirty="0" smtClean="0"/>
          </a:p>
          <a:p>
            <a:r>
              <a:rPr kumimoji="1" lang="ja-JP" altLang="en-US" dirty="0" smtClean="0"/>
              <a:t>分散型</a:t>
            </a:r>
            <a:endParaRPr kumimoji="1" lang="en-US" altLang="ja-JP" dirty="0" smtClean="0"/>
          </a:p>
          <a:p>
            <a:r>
              <a:rPr kumimoji="1" lang="ja-JP" altLang="en-US" dirty="0" smtClean="0"/>
              <a:t>すごくざっくり言うと、サーバーにデータベースが一つだけある状態でなく、開発者の各</a:t>
            </a:r>
            <a:r>
              <a:rPr kumimoji="1" lang="en-US" altLang="ja-JP" dirty="0" smtClean="0"/>
              <a:t>PC</a:t>
            </a:r>
            <a:r>
              <a:rPr kumimoji="1" lang="ja-JP" altLang="en-US" dirty="0" err="1" smtClean="0"/>
              <a:t>にも</a:t>
            </a:r>
            <a:r>
              <a:rPr kumimoji="1" lang="en-US" altLang="ja-JP" dirty="0" err="1" smtClean="0"/>
              <a:t>Git</a:t>
            </a:r>
            <a:r>
              <a:rPr kumimoji="1" lang="ja-JP" altLang="en-US" dirty="0" smtClean="0"/>
              <a:t>というデータベースがあります。</a:t>
            </a:r>
            <a:endParaRPr kumimoji="1" lang="en-US" altLang="ja-JP" dirty="0" smtClean="0"/>
          </a:p>
          <a:p>
            <a:r>
              <a:rPr kumimoji="1" lang="ja-JP" altLang="en-US" dirty="0" smtClean="0"/>
              <a:t>↑図必要</a:t>
            </a:r>
            <a:endParaRPr kumimoji="1" lang="en-US" altLang="ja-JP" dirty="0" smtClean="0"/>
          </a:p>
          <a:p>
            <a:endParaRPr kumimoji="1" lang="en-US" altLang="ja-JP" dirty="0" smtClean="0"/>
          </a:p>
          <a:p>
            <a:r>
              <a:rPr kumimoji="1" lang="ja-JP" altLang="en-US" dirty="0" smtClean="0"/>
              <a:t>バージョン管理システム</a:t>
            </a:r>
            <a:r>
              <a:rPr kumimoji="1" lang="en-US" altLang="ja-JP" dirty="0" smtClean="0"/>
              <a:t>(</a:t>
            </a:r>
            <a:r>
              <a:rPr kumimoji="1" lang="ja-JP" altLang="en-US" dirty="0" smtClean="0"/>
              <a:t>画像とか使って説明した方が良き</a:t>
            </a:r>
            <a:r>
              <a:rPr kumimoji="1" lang="en-US" altLang="ja-JP" dirty="0" smtClean="0"/>
              <a:t>)</a:t>
            </a:r>
          </a:p>
          <a:p>
            <a:r>
              <a:rPr lang="ja-JP" altLang="en-US" dirty="0" smtClean="0"/>
              <a:t>ファイルの状態を好きなときに更新履歴として保存しておくことができます。そのため、一度編集したファイルを過去の状態に戻したり、編集箇所の差分を表示したりすることができます</a:t>
            </a:r>
            <a:endParaRPr kumimoji="1" lang="en-US" altLang="ja-JP" dirty="0" smtClean="0"/>
          </a:p>
          <a:p>
            <a:r>
              <a:rPr kumimoji="1" lang="ja-JP" altLang="en-US" dirty="0" smtClean="0"/>
              <a:t>↑図必要</a:t>
            </a:r>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3</a:t>
            </a:fld>
            <a:endParaRPr kumimoji="1" lang="ja-JP" altLang="en-US"/>
          </a:p>
        </p:txBody>
      </p:sp>
    </p:spTree>
    <p:extLst>
      <p:ext uri="{BB962C8B-B14F-4D97-AF65-F5344CB8AC3E}">
        <p14:creationId xmlns:p14="http://schemas.microsoft.com/office/powerpoint/2010/main" val="205329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err="1" smtClean="0"/>
              <a:t>Git</a:t>
            </a:r>
            <a:r>
              <a:rPr kumimoji="1" lang="ja-JP" altLang="en-US" dirty="0" smtClean="0"/>
              <a:t>を使うことでどのようなメリット・デメリットがあるかを説明します．</a:t>
            </a:r>
            <a:endParaRPr kumimoji="1" lang="en-US" altLang="ja-JP" dirty="0" smtClean="0"/>
          </a:p>
          <a:p>
            <a:r>
              <a:rPr kumimoji="1" lang="ja-JP" altLang="en-US" dirty="0" smtClean="0"/>
              <a:t>メリット</a:t>
            </a:r>
            <a:endParaRPr kumimoji="1" lang="en-US" altLang="ja-JP" dirty="0" smtClean="0"/>
          </a:p>
          <a:p>
            <a:r>
              <a:rPr kumimoji="1" lang="ja-JP" altLang="en-US" dirty="0" smtClean="0"/>
              <a:t>・「◯月◯日に、◯◯さんが◯◯を変更した」という変更履歴を管理できる</a:t>
            </a:r>
            <a:endParaRPr kumimoji="1" lang="en-US" altLang="ja-JP" dirty="0" smtClean="0"/>
          </a:p>
          <a:p>
            <a:r>
              <a:rPr kumimoji="1" lang="ja-JP" altLang="en-US" dirty="0" smtClean="0"/>
              <a:t>・変更履歴をそれぞれ管理しているので、いつでも任意の時点のファイルに戻せます。</a:t>
            </a:r>
            <a:endParaRPr kumimoji="1" lang="en-US" altLang="ja-JP" dirty="0" smtClean="0"/>
          </a:p>
          <a:p>
            <a:r>
              <a:rPr kumimoji="1" lang="ja-JP" altLang="en-US" dirty="0" smtClean="0"/>
              <a:t>・ネット環境を使えば、同じチーム内の仲間とファイルの変更履歴などが共有できます</a:t>
            </a:r>
            <a:endParaRPr kumimoji="1" lang="en-US" altLang="ja-JP" dirty="0" smtClean="0"/>
          </a:p>
          <a:p>
            <a:r>
              <a:rPr kumimoji="1" lang="ja-JP" altLang="en-US" dirty="0" smtClean="0"/>
              <a:t>・元フォルダのコピーを手元に置いておけて、自由に編集できる</a:t>
            </a:r>
            <a:endParaRPr kumimoji="1" lang="en-US" altLang="ja-JP" dirty="0" smtClean="0"/>
          </a:p>
          <a:p>
            <a:r>
              <a:rPr kumimoji="1" lang="ja-JP" altLang="en-US" dirty="0" smtClean="0"/>
              <a:t>・ネットワークにアクセスできないなどの理由で中心リポジトリにアクセスできない環境でも、履歴の調査や変更の記録といったほとんどの作業を行うことができる</a:t>
            </a:r>
            <a:endParaRPr kumimoji="1" lang="en-US" altLang="ja-JP" dirty="0" smtClean="0"/>
          </a:p>
          <a:p>
            <a:endParaRPr kumimoji="1" lang="en-US" altLang="ja-JP" dirty="0" smtClean="0"/>
          </a:p>
          <a:p>
            <a:r>
              <a:rPr kumimoji="1" lang="ja-JP" altLang="en-US" dirty="0" smtClean="0"/>
              <a:t>そのため，</a:t>
            </a:r>
            <a:endParaRPr kumimoji="1" lang="en-US" altLang="ja-JP" dirty="0" smtClean="0"/>
          </a:p>
          <a:p>
            <a:r>
              <a:rPr kumimoji="1" lang="ja-JP" altLang="en-US" dirty="0" smtClean="0"/>
              <a:t>ファイルを書き換えることに対して何も気にせずに編集できたり，差分もいつでも見ることができるため，心理的な負担が少なくすることができます</a:t>
            </a:r>
            <a:endParaRPr kumimoji="1" lang="en-US" altLang="ja-JP" dirty="0" smtClean="0"/>
          </a:p>
          <a:p>
            <a:endParaRPr kumimoji="1" lang="en-US" altLang="ja-JP" dirty="0" smtClean="0"/>
          </a:p>
          <a:p>
            <a:r>
              <a:rPr kumimoji="1" lang="ja-JP" altLang="en-US" dirty="0" smtClean="0"/>
              <a:t>デメリット</a:t>
            </a:r>
            <a:endParaRPr kumimoji="1" lang="en-US" altLang="ja-JP" dirty="0" smtClean="0"/>
          </a:p>
          <a:p>
            <a:r>
              <a:rPr kumimoji="1" lang="ja-JP" altLang="en-US" dirty="0" smtClean="0"/>
              <a:t>・コマンドいろいろあって覚えるのが面倒くさい</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4</a:t>
            </a:fld>
            <a:endParaRPr kumimoji="1" lang="ja-JP" altLang="en-US"/>
          </a:p>
        </p:txBody>
      </p:sp>
    </p:spTree>
    <p:extLst>
      <p:ext uri="{BB962C8B-B14F-4D97-AF65-F5344CB8AC3E}">
        <p14:creationId xmlns:p14="http://schemas.microsoft.com/office/powerpoint/2010/main" val="125308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の構造について説明していきます</a:t>
            </a:r>
            <a:endParaRPr kumimoji="1" lang="en-US" altLang="ja-JP" dirty="0" smtClean="0"/>
          </a:p>
          <a:p>
            <a:endParaRPr kumimoji="1" lang="en-US" altLang="ja-JP" dirty="0" smtClean="0"/>
          </a:p>
          <a:p>
            <a:r>
              <a:rPr lang="ja-JP" altLang="en-US" dirty="0" smtClean="0"/>
              <a:t>この構造を知っていないと、</a:t>
            </a:r>
            <a:r>
              <a:rPr lang="en-US" altLang="ja-JP" dirty="0" err="1" smtClean="0"/>
              <a:t>Git</a:t>
            </a:r>
            <a:r>
              <a:rPr lang="ja-JP" altLang="en-US" dirty="0" smtClean="0"/>
              <a:t>の各コマンドの流れが分からないと思いますので，最初に説明します。</a:t>
            </a:r>
            <a:endParaRPr lang="en-US" altLang="ja-JP" dirty="0" smtClean="0"/>
          </a:p>
          <a:p>
            <a:endParaRPr kumimoji="1" lang="en-US" altLang="ja-JP" dirty="0" smtClean="0"/>
          </a:p>
          <a:p>
            <a:r>
              <a:rPr kumimoji="1" lang="en-US" altLang="ja-JP" dirty="0" err="1" smtClean="0"/>
              <a:t>Git</a:t>
            </a:r>
            <a:r>
              <a:rPr kumimoji="1" lang="ja-JP" altLang="en-US" dirty="0" smtClean="0"/>
              <a:t>は</a:t>
            </a:r>
            <a:r>
              <a:rPr kumimoji="1" lang="en-US" altLang="ja-JP" dirty="0" smtClean="0"/>
              <a:t>3</a:t>
            </a:r>
            <a:r>
              <a:rPr kumimoji="1" lang="ja-JP" altLang="en-US" dirty="0" smtClean="0"/>
              <a:t>層構造で，それぞれリポジトリ，ワークツリー</a:t>
            </a:r>
            <a:r>
              <a:rPr kumimoji="1" lang="en-US" altLang="ja-JP" dirty="0" smtClean="0"/>
              <a:t>(</a:t>
            </a:r>
            <a:r>
              <a:rPr kumimoji="1" lang="ja-JP" altLang="en-US" dirty="0" smtClean="0"/>
              <a:t>作業ディレクトリ</a:t>
            </a:r>
            <a:r>
              <a:rPr kumimoji="1" lang="en-US" altLang="ja-JP" dirty="0" smtClean="0"/>
              <a:t>)</a:t>
            </a:r>
            <a:r>
              <a:rPr kumimoji="1" lang="ja-JP" altLang="en-US" dirty="0" err="1" smtClean="0"/>
              <a:t>，</a:t>
            </a:r>
            <a:r>
              <a:rPr kumimoji="1" lang="ja-JP" altLang="en-US" dirty="0" smtClean="0"/>
              <a:t>ステージングエリア</a:t>
            </a:r>
            <a:r>
              <a:rPr kumimoji="1" lang="en-US" altLang="ja-JP" dirty="0" smtClean="0"/>
              <a:t>(</a:t>
            </a:r>
            <a:r>
              <a:rPr kumimoji="1" lang="ja-JP" altLang="en-US" dirty="0" smtClean="0"/>
              <a:t>インデックス</a:t>
            </a:r>
            <a:r>
              <a:rPr kumimoji="1" lang="en-US" altLang="ja-JP" dirty="0" smtClean="0"/>
              <a:t>)</a:t>
            </a:r>
            <a:r>
              <a:rPr kumimoji="1" lang="ja-JP" altLang="en-US" dirty="0" smtClean="0"/>
              <a:t>で成り立っています．</a:t>
            </a:r>
            <a:r>
              <a:rPr kumimoji="1" lang="en-US" altLang="ja-JP" dirty="0" smtClean="0"/>
              <a:t>()</a:t>
            </a:r>
            <a:r>
              <a:rPr kumimoji="1" lang="ja-JP" altLang="en-US" dirty="0" smtClean="0"/>
              <a:t>内は別名です</a:t>
            </a:r>
            <a:endParaRPr kumimoji="1" lang="en-US" altLang="ja-JP" dirty="0" smtClean="0"/>
          </a:p>
          <a:p>
            <a:endParaRPr kumimoji="1" lang="en-US" altLang="ja-JP" dirty="0" smtClean="0"/>
          </a:p>
          <a:p>
            <a:r>
              <a:rPr kumimoji="1" lang="ja-JP" altLang="en-US" dirty="0" smtClean="0"/>
              <a:t>それでは順々に説明を行っていきます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5</a:t>
            </a:fld>
            <a:endParaRPr kumimoji="1" lang="ja-JP" altLang="en-US"/>
          </a:p>
        </p:txBody>
      </p:sp>
    </p:spTree>
    <p:extLst>
      <p:ext uri="{BB962C8B-B14F-4D97-AF65-F5344CB8AC3E}">
        <p14:creationId xmlns:p14="http://schemas.microsoft.com/office/powerpoint/2010/main" val="169403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次にワークツリーについて説明します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a:t>
            </a:r>
            <a:r>
              <a:rPr kumimoji="1" lang="en-US" altLang="ja-JP" dirty="0" smtClean="0"/>
              <a:t>()</a:t>
            </a:r>
            <a:r>
              <a:rPr kumimoji="1" lang="ja-JP" altLang="en-US" dirty="0" smtClean="0"/>
              <a:t>の中が示す通り，作業しているディレクトリです．もっと言うと</a:t>
            </a:r>
            <a:r>
              <a:rPr lang="en-US" altLang="ja-JP" dirty="0" err="1" smtClean="0"/>
              <a:t>Git</a:t>
            </a:r>
            <a:r>
              <a:rPr lang="ja-JP" altLang="en-US" dirty="0" smtClean="0"/>
              <a:t>の管理下に</a:t>
            </a:r>
            <a:r>
              <a:rPr lang="ja-JP" altLang="en-US" dirty="0" err="1" smtClean="0"/>
              <a:t>お</a:t>
            </a:r>
            <a:r>
              <a:rPr lang="ja-JP" altLang="en-US" dirty="0" smtClean="0"/>
              <a:t>けれた，実際に作業をしているディレクトリのことを指します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6</a:t>
            </a:fld>
            <a:endParaRPr kumimoji="1" lang="ja-JP" altLang="en-US"/>
          </a:p>
        </p:txBody>
      </p:sp>
    </p:spTree>
    <p:extLst>
      <p:ext uri="{BB962C8B-B14F-4D97-AF65-F5344CB8AC3E}">
        <p14:creationId xmlns:p14="http://schemas.microsoft.com/office/powerpoint/2010/main" val="421942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一番わかりづらいであろうステージングエリアについて説明します</a:t>
            </a:r>
            <a:endParaRPr kumimoji="1" lang="en-US" altLang="ja-JP" dirty="0" smtClean="0"/>
          </a:p>
          <a:p>
            <a:endParaRPr kumimoji="1" lang="en-US" altLang="ja-JP" dirty="0" smtClean="0"/>
          </a:p>
          <a:p>
            <a:r>
              <a:rPr kumimoji="1" lang="ja-JP" altLang="en-US" dirty="0" smtClean="0"/>
              <a:t>データソースから抽出したデータをデータターゲットに格納する前に一時的に保存しておくための領域です．</a:t>
            </a:r>
            <a:endParaRPr kumimoji="1" lang="en-US" altLang="ja-JP" dirty="0" smtClean="0"/>
          </a:p>
          <a:p>
            <a:endParaRPr kumimoji="1" lang="en-US" altLang="ja-JP" dirty="0" smtClean="0"/>
          </a:p>
          <a:p>
            <a:r>
              <a:rPr kumimoji="1" lang="ja-JP" altLang="en-US" dirty="0" smtClean="0"/>
              <a:t>もっと簡単に言うと，</a:t>
            </a:r>
            <a:r>
              <a:rPr kumimoji="1" lang="en-US" altLang="ja-JP" dirty="0" err="1" smtClean="0"/>
              <a:t>Git</a:t>
            </a:r>
            <a:r>
              <a:rPr kumimoji="1" lang="ja-JP" altLang="en-US" dirty="0" smtClean="0"/>
              <a:t>リポジトリにコミットするファイルを置いておくためのエリアです．</a:t>
            </a:r>
            <a:endParaRPr kumimoji="1" lang="en-US" altLang="ja-JP" dirty="0" smtClean="0"/>
          </a:p>
          <a:p>
            <a:r>
              <a:rPr kumimoji="1" lang="ja-JP" altLang="en-US" dirty="0" smtClean="0"/>
              <a:t>コミットは後程詳しく説明しますので，今はセーブと考えてください．</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7</a:t>
            </a:fld>
            <a:endParaRPr kumimoji="1" lang="ja-JP" altLang="en-US"/>
          </a:p>
        </p:txBody>
      </p:sp>
    </p:spTree>
    <p:extLst>
      <p:ext uri="{BB962C8B-B14F-4D97-AF65-F5344CB8AC3E}">
        <p14:creationId xmlns:p14="http://schemas.microsoft.com/office/powerpoint/2010/main" val="107228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まずリポジトリです．</a:t>
            </a:r>
            <a:endParaRPr kumimoji="1" lang="en-US" altLang="ja-JP" dirty="0" smtClean="0"/>
          </a:p>
          <a:p>
            <a:endParaRPr kumimoji="1" lang="en-US" altLang="ja-JP" dirty="0" smtClean="0"/>
          </a:p>
          <a:p>
            <a:r>
              <a:rPr kumimoji="1" lang="ja-JP" altLang="en-US" dirty="0" smtClean="0"/>
              <a:t>リポジトリはソースコードの収納場所です．いわゆるデータベースになります．</a:t>
            </a:r>
            <a:endParaRPr kumimoji="1" lang="en-US" altLang="ja-JP" dirty="0" smtClean="0"/>
          </a:p>
          <a:p>
            <a:r>
              <a:rPr kumimoji="1" lang="ja-JP" altLang="en-US" dirty="0" smtClean="0"/>
              <a:t>↑保存できるものをいえばよさそう</a:t>
            </a:r>
            <a:endParaRPr kumimoji="1" lang="en-US" altLang="ja-JP" dirty="0" smtClean="0"/>
          </a:p>
          <a:p>
            <a:endParaRPr kumimoji="1" lang="en-US" altLang="ja-JP" dirty="0" smtClean="0"/>
          </a:p>
          <a:p>
            <a:endParaRPr kumimoji="1" lang="en-US" altLang="ja-JP" dirty="0" smtClean="0"/>
          </a:p>
          <a:p>
            <a:r>
              <a:rPr kumimoji="1" lang="ja-JP" altLang="en-US" dirty="0" smtClean="0"/>
              <a:t>これは石河さんみたいに説明をあとまわしにするのもあり</a:t>
            </a:r>
            <a:endParaRPr kumimoji="1" lang="en-US" altLang="ja-JP" dirty="0" smtClean="0"/>
          </a:p>
          <a:p>
            <a:r>
              <a:rPr kumimoji="1" lang="ja-JP" altLang="en-US" dirty="0" smtClean="0"/>
              <a:t>↓</a:t>
            </a:r>
            <a:endParaRPr kumimoji="1" lang="en-US" altLang="ja-JP" dirty="0" smtClean="0"/>
          </a:p>
          <a:p>
            <a:r>
              <a:rPr kumimoji="1" lang="ja-JP" altLang="en-US" dirty="0" smtClean="0"/>
              <a:t>リポジトリには</a:t>
            </a:r>
            <a:r>
              <a:rPr kumimoji="1" lang="en-US" altLang="ja-JP" dirty="0" smtClean="0"/>
              <a:t>2</a:t>
            </a:r>
            <a:r>
              <a:rPr kumimoji="1" lang="ja-JP" altLang="en-US" dirty="0" smtClean="0"/>
              <a:t>種類あり，ローカルリポジトリとリモートリポジトリがあります．</a:t>
            </a:r>
            <a:endParaRPr kumimoji="1" lang="en-US" altLang="ja-JP" dirty="0" smtClean="0"/>
          </a:p>
          <a:p>
            <a:r>
              <a:rPr kumimoji="1" lang="ja-JP" altLang="en-US" dirty="0" smtClean="0"/>
              <a:t>ローカルリポジトリ：</a:t>
            </a:r>
            <a:endParaRPr kumimoji="1" lang="en-US" altLang="ja-JP" dirty="0" smtClean="0"/>
          </a:p>
          <a:p>
            <a:r>
              <a:rPr kumimoji="1" lang="ja-JP" altLang="en-US" dirty="0" smtClean="0"/>
              <a:t>開発者の各</a:t>
            </a:r>
            <a:r>
              <a:rPr kumimoji="1" lang="en-US" altLang="ja-JP" dirty="0" smtClean="0"/>
              <a:t>PC</a:t>
            </a:r>
            <a:r>
              <a:rPr kumimoji="1" lang="ja-JP" altLang="en-US" dirty="0" smtClean="0"/>
              <a:t>にあるデータベースコンテンツの変更記録を手元で管理する</a:t>
            </a:r>
            <a:endParaRPr kumimoji="1" lang="en-US" altLang="ja-JP" dirty="0" smtClean="0"/>
          </a:p>
          <a:p>
            <a:r>
              <a:rPr kumimoji="1" lang="ja-JP" altLang="en-US" dirty="0" smtClean="0"/>
              <a:t>リモートリポジトリ：</a:t>
            </a:r>
            <a:endParaRPr kumimoji="1" lang="en-US" altLang="ja-JP" dirty="0" smtClean="0"/>
          </a:p>
          <a:p>
            <a:r>
              <a:rPr kumimoji="1" lang="ja-JP" altLang="en-US" dirty="0" smtClean="0"/>
              <a:t>サーバにあるデータベース．複数名で開発する際に共有で利用するデータベースのこと</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8</a:t>
            </a:fld>
            <a:endParaRPr kumimoji="1" lang="ja-JP" altLang="en-US"/>
          </a:p>
        </p:txBody>
      </p:sp>
    </p:spTree>
    <p:extLst>
      <p:ext uri="{BB962C8B-B14F-4D97-AF65-F5344CB8AC3E}">
        <p14:creationId xmlns:p14="http://schemas.microsoft.com/office/powerpoint/2010/main" val="169578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これが</a:t>
            </a:r>
            <a:r>
              <a:rPr kumimoji="1" lang="en-US" altLang="ja-JP" dirty="0" err="1" smtClean="0"/>
              <a:t>Git</a:t>
            </a:r>
            <a:r>
              <a:rPr kumimoji="1" lang="ja-JP" altLang="en-US" dirty="0" smtClean="0"/>
              <a:t>の論理構造になります</a:t>
            </a:r>
            <a:endParaRPr kumimoji="1" lang="en-US" altLang="ja-JP" dirty="0" smtClean="0"/>
          </a:p>
          <a:p>
            <a:endParaRPr kumimoji="1" lang="en-US" altLang="ja-JP" dirty="0" smtClean="0"/>
          </a:p>
          <a:p>
            <a:r>
              <a:rPr kumimoji="1" lang="ja-JP" altLang="en-US" dirty="0" smtClean="0"/>
              <a:t>ワークツリーと</a:t>
            </a:r>
            <a:r>
              <a:rPr kumimoji="1" lang="en-US" altLang="ja-JP" dirty="0" err="1" smtClean="0"/>
              <a:t>Git</a:t>
            </a:r>
            <a:r>
              <a:rPr kumimoji="1" lang="ja-JP" altLang="en-US" dirty="0" smtClean="0"/>
              <a:t>リポジトリ，</a:t>
            </a:r>
            <a:r>
              <a:rPr kumimoji="1" lang="en-US" altLang="ja-JP" dirty="0" err="1" smtClean="0"/>
              <a:t>Git</a:t>
            </a:r>
            <a:r>
              <a:rPr kumimoji="1" lang="ja-JP" altLang="en-US" dirty="0" smtClean="0"/>
              <a:t>リポジトリの中にステージングエリアがあります</a:t>
            </a:r>
            <a:endParaRPr kumimoji="1" lang="en-US" altLang="ja-JP" dirty="0" smtClean="0"/>
          </a:p>
          <a:p>
            <a:r>
              <a:rPr kumimoji="1" lang="ja-JP" altLang="en-US" dirty="0" smtClean="0"/>
              <a:t>ワークツリーの中には実際に書いたコードが存在します</a:t>
            </a:r>
            <a:endParaRPr kumimoji="1" lang="en-US" altLang="ja-JP" dirty="0" smtClean="0"/>
          </a:p>
          <a:p>
            <a:endParaRPr kumimoji="1" lang="en-US" altLang="ja-JP" dirty="0" smtClean="0"/>
          </a:p>
          <a:p>
            <a:r>
              <a:rPr kumimoji="1" lang="ja-JP" altLang="en-US" dirty="0" smtClean="0"/>
              <a:t>次に物理構造を見ていきたいと思います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9</a:t>
            </a:fld>
            <a:endParaRPr kumimoji="1" lang="ja-JP" altLang="en-US"/>
          </a:p>
        </p:txBody>
      </p:sp>
    </p:spTree>
    <p:extLst>
      <p:ext uri="{BB962C8B-B14F-4D97-AF65-F5344CB8AC3E}">
        <p14:creationId xmlns:p14="http://schemas.microsoft.com/office/powerpoint/2010/main" val="389684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これが実際には私たちがどう見えているかを表した例になります</a:t>
            </a:r>
            <a:endParaRPr kumimoji="1" lang="en-US" altLang="ja-JP" dirty="0" smtClean="0"/>
          </a:p>
          <a:p>
            <a:endParaRPr kumimoji="1" lang="en-US" altLang="ja-JP" dirty="0" smtClean="0"/>
          </a:p>
          <a:p>
            <a:r>
              <a:rPr kumimoji="1" lang="ja-JP" altLang="en-US" dirty="0" smtClean="0"/>
              <a:t>ここの説明少し難しい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CAB47DD1-5B84-4735-829A-6089649D956E}" type="slidenum">
              <a:rPr kumimoji="1" lang="ja-JP" altLang="en-US" smtClean="0"/>
              <a:t>10</a:t>
            </a:fld>
            <a:endParaRPr kumimoji="1" lang="ja-JP" altLang="en-US"/>
          </a:p>
        </p:txBody>
      </p:sp>
    </p:spTree>
    <p:extLst>
      <p:ext uri="{BB962C8B-B14F-4D97-AF65-F5344CB8AC3E}">
        <p14:creationId xmlns:p14="http://schemas.microsoft.com/office/powerpoint/2010/main" val="2403390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C61209C-C3A3-4C2A-B855-7655E71A0568}" type="datetime1">
              <a:rPr kumimoji="1" lang="ja-JP" altLang="en-US" smtClean="0"/>
              <a:t>2019/6/16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2400">
                <a:solidFill>
                  <a:schemeClr val="tx1"/>
                </a:solidFill>
              </a:defRPr>
            </a:lvl1pPr>
          </a:lstStyle>
          <a:p>
            <a:fld id="{0CBA836C-8D6B-4FBA-965C-F1228BCE9DA8}" type="slidenum">
              <a:rPr lang="ja-JP" altLang="en-US" smtClean="0"/>
              <a:pPr/>
              <a:t>‹#›</a:t>
            </a:fld>
            <a:endParaRPr lang="ja-JP" altLang="en-US" dirty="0"/>
          </a:p>
        </p:txBody>
      </p:sp>
    </p:spTree>
    <p:extLst>
      <p:ext uri="{BB962C8B-B14F-4D97-AF65-F5344CB8AC3E}">
        <p14:creationId xmlns:p14="http://schemas.microsoft.com/office/powerpoint/2010/main" val="118755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C1D2EBF-966B-41C6-840B-278DE6C62D52}" type="datetime1">
              <a:rPr kumimoji="1" lang="ja-JP" altLang="en-US" smtClean="0"/>
              <a:t>2019/6/16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12054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C8ACCF1-E0E3-4677-ACD1-54FC21146803}" type="datetime1">
              <a:rPr kumimoji="1" lang="ja-JP" altLang="en-US" smtClean="0"/>
              <a:t>2019/6/16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275750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normAutofit/>
          </a:bodyPr>
          <a:lstStyle>
            <a:lvl1pPr algn="ctr">
              <a:defRPr sz="4400"/>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1325563"/>
            <a:ext cx="10515600" cy="4851400"/>
          </a:xfrm>
        </p:spPr>
        <p:txBody>
          <a:bodyPr/>
          <a:lstStyle>
            <a:lvl1pPr marL="514350" indent="-514350">
              <a:buFont typeface="Wingdings" panose="05000000000000000000" pitchFamily="2" charset="2"/>
              <a:buChar char="l"/>
              <a:defRPr/>
            </a:lvl1pPr>
            <a:lvl2pPr marL="685800" indent="-228600">
              <a:buFont typeface="Wingdings" panose="05000000000000000000" pitchFamily="2" charset="2"/>
              <a:buChar char="Ø"/>
              <a:defRPr/>
            </a:lvl2pPr>
            <a:lvl3pPr marL="1143000" indent="-228600">
              <a:buFont typeface="Wingdings" panose="05000000000000000000" pitchFamily="2" charset="2"/>
              <a:buChar char="u"/>
              <a:defRPr/>
            </a:lvl3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97CEFC23-5DBF-4186-BB31-004243BDB4AE}" type="datetime1">
              <a:rPr kumimoji="1" lang="ja-JP" altLang="en-US" smtClean="0"/>
              <a:t>2019/6/16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2400">
                <a:solidFill>
                  <a:schemeClr val="tx1"/>
                </a:solidFill>
              </a:defRPr>
            </a:lvl1pPr>
          </a:lstStyle>
          <a:p>
            <a:fld id="{0CBA836C-8D6B-4FBA-965C-F1228BCE9DA8}" type="slidenum">
              <a:rPr lang="ja-JP" altLang="en-US" smtClean="0"/>
              <a:pPr/>
              <a:t>‹#›</a:t>
            </a:fld>
            <a:endParaRPr lang="ja-JP" altLang="en-US" dirty="0"/>
          </a:p>
        </p:txBody>
      </p:sp>
    </p:spTree>
    <p:extLst>
      <p:ext uri="{BB962C8B-B14F-4D97-AF65-F5344CB8AC3E}">
        <p14:creationId xmlns:p14="http://schemas.microsoft.com/office/powerpoint/2010/main" val="231987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2EC97B5-0E7D-4DF6-A0A0-73791FF7BC55}" type="datetime1">
              <a:rPr kumimoji="1" lang="ja-JP" altLang="en-US" smtClean="0"/>
              <a:t>2019/6/16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45949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E9501E9-BF68-447C-AACB-D4A6439F7C5A}" type="datetime1">
              <a:rPr kumimoji="1" lang="ja-JP" altLang="en-US" smtClean="0"/>
              <a:t>2019/6/16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96587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712E82B-1521-4826-8C69-82574082212D}" type="datetime1">
              <a:rPr kumimoji="1" lang="ja-JP" altLang="en-US" smtClean="0"/>
              <a:t>2019/6/16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221828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5848C3C-2CDC-49C1-9D95-63B8C1C23CA7}" type="datetime1">
              <a:rPr kumimoji="1" lang="ja-JP" altLang="en-US" smtClean="0"/>
              <a:t>2019/6/16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166803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4C7A79F-BD4F-4C9C-AB49-F322E2159588}" type="datetime1">
              <a:rPr kumimoji="1" lang="ja-JP" altLang="en-US" smtClean="0"/>
              <a:t>2019/6/16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378837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ADBC2B8-9319-4CC1-88C4-04AC64A9CD20}" type="datetime1">
              <a:rPr kumimoji="1" lang="ja-JP" altLang="en-US" smtClean="0"/>
              <a:t>2019/6/16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219764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E4843E-D630-4D1D-8F21-9243FDF501B0}" type="datetime1">
              <a:rPr kumimoji="1" lang="ja-JP" altLang="en-US" smtClean="0"/>
              <a:t>2019/6/16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27150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DF1E1-CB88-40C9-B249-C362D3DE9D53}" type="datetime1">
              <a:rPr kumimoji="1" lang="ja-JP" altLang="en-US" smtClean="0"/>
              <a:t>2019/6/16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A836C-8D6B-4FBA-965C-F1228BCE9DA8}" type="slidenum">
              <a:rPr kumimoji="1" lang="ja-JP" altLang="en-US" smtClean="0"/>
              <a:t>‹#›</a:t>
            </a:fld>
            <a:endParaRPr kumimoji="1" lang="ja-JP" altLang="en-US"/>
          </a:p>
        </p:txBody>
      </p:sp>
    </p:spTree>
    <p:extLst>
      <p:ext uri="{BB962C8B-B14F-4D97-AF65-F5344CB8AC3E}">
        <p14:creationId xmlns:p14="http://schemas.microsoft.com/office/powerpoint/2010/main" val="185815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第</a:t>
            </a:r>
            <a:r>
              <a:rPr lang="en-US" altLang="ja-JP" dirty="0" smtClean="0"/>
              <a:t>1</a:t>
            </a:r>
            <a:r>
              <a:rPr lang="ja-JP" altLang="en-US" dirty="0" smtClean="0"/>
              <a:t>回</a:t>
            </a:r>
            <a:r>
              <a:rPr lang="en-US" altLang="ja-JP" dirty="0" err="1" smtClean="0"/>
              <a:t>Git</a:t>
            </a:r>
            <a:r>
              <a:rPr lang="ja-JP" altLang="en-US" dirty="0"/>
              <a:t>講習</a:t>
            </a:r>
            <a:endParaRPr kumimoji="1" lang="ja-JP" altLang="en-US" dirty="0"/>
          </a:p>
        </p:txBody>
      </p:sp>
      <p:sp>
        <p:nvSpPr>
          <p:cNvPr id="3" name="サブタイトル 2"/>
          <p:cNvSpPr>
            <a:spLocks noGrp="1"/>
          </p:cNvSpPr>
          <p:nvPr>
            <p:ph type="subTitle" idx="1"/>
          </p:nvPr>
        </p:nvSpPr>
        <p:spPr>
          <a:xfrm>
            <a:off x="1524000" y="3602037"/>
            <a:ext cx="9144000" cy="2333813"/>
          </a:xfrm>
        </p:spPr>
        <p:txBody>
          <a:bodyPr>
            <a:noAutofit/>
          </a:bodyPr>
          <a:lstStyle/>
          <a:p>
            <a:r>
              <a:rPr kumimoji="1" lang="en-US" altLang="ja-JP" sz="2800" dirty="0" smtClean="0"/>
              <a:t>2019/6/17</a:t>
            </a:r>
          </a:p>
          <a:p>
            <a:r>
              <a:rPr lang="ja-JP" altLang="en-US" sz="2800" dirty="0" smtClean="0"/>
              <a:t>井上研究室</a:t>
            </a:r>
            <a:endParaRPr lang="en-US" altLang="ja-JP" sz="2800" dirty="0" smtClean="0"/>
          </a:p>
          <a:p>
            <a:r>
              <a:rPr kumimoji="1" lang="en-US" altLang="ja-JP" sz="2800" dirty="0" smtClean="0"/>
              <a:t>C0116234 </a:t>
            </a:r>
            <a:r>
              <a:rPr kumimoji="1" lang="ja-JP" altLang="en-US" sz="2800" dirty="0" smtClean="0"/>
              <a:t>藤森一真</a:t>
            </a:r>
            <a:endParaRPr kumimoji="1" lang="en-US" altLang="ja-JP" sz="2800" dirty="0" smtClean="0"/>
          </a:p>
          <a:p>
            <a:r>
              <a:rPr lang="en-US" altLang="ja-JP" sz="2800" dirty="0" smtClean="0"/>
              <a:t>C0116092</a:t>
            </a:r>
            <a:r>
              <a:rPr lang="ja-JP" altLang="en-US" sz="2800" dirty="0"/>
              <a:t> </a:t>
            </a:r>
            <a:r>
              <a:rPr lang="ja-JP" altLang="en-US" sz="2800" dirty="0" smtClean="0"/>
              <a:t>菊池瑛紀</a:t>
            </a:r>
            <a:endParaRPr kumimoji="1" lang="ja-JP" altLang="en-US" sz="2800"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a:t>
            </a:fld>
            <a:endParaRPr lang="ja-JP" altLang="en-US" dirty="0"/>
          </a:p>
        </p:txBody>
      </p:sp>
    </p:spTree>
    <p:extLst>
      <p:ext uri="{BB962C8B-B14F-4D97-AF65-F5344CB8AC3E}">
        <p14:creationId xmlns:p14="http://schemas.microsoft.com/office/powerpoint/2010/main" val="645166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lang="ja-JP" altLang="en-US" dirty="0" smtClean="0"/>
              <a:t>の物理構造</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9213" y="1212959"/>
            <a:ext cx="4247827" cy="5255996"/>
          </a:xfrm>
        </p:spPr>
      </p:pic>
      <p:sp>
        <p:nvSpPr>
          <p:cNvPr id="5" name="スライド番号プレースホルダー 4"/>
          <p:cNvSpPr>
            <a:spLocks noGrp="1"/>
          </p:cNvSpPr>
          <p:nvPr>
            <p:ph type="sldNum" sz="quarter" idx="12"/>
          </p:nvPr>
        </p:nvSpPr>
        <p:spPr/>
        <p:txBody>
          <a:bodyPr/>
          <a:lstStyle/>
          <a:p>
            <a:fld id="{0CBA836C-8D6B-4FBA-965C-F1228BCE9DA8}" type="slidenum">
              <a:rPr lang="ja-JP" altLang="en-US" smtClean="0"/>
              <a:pPr/>
              <a:t>10</a:t>
            </a:fld>
            <a:endParaRPr lang="ja-JP" altLang="en-US" dirty="0"/>
          </a:p>
        </p:txBody>
      </p:sp>
    </p:spTree>
    <p:extLst>
      <p:ext uri="{BB962C8B-B14F-4D97-AF65-F5344CB8AC3E}">
        <p14:creationId xmlns:p14="http://schemas.microsoft.com/office/powerpoint/2010/main" val="434792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リポジトリを作ってみよう！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11</a:t>
            </a:fld>
            <a:endParaRPr lang="ja-JP" altLang="en-US" dirty="0"/>
          </a:p>
        </p:txBody>
      </p:sp>
    </p:spTree>
    <p:extLst>
      <p:ext uri="{BB962C8B-B14F-4D97-AF65-F5344CB8AC3E}">
        <p14:creationId xmlns:p14="http://schemas.microsoft.com/office/powerpoint/2010/main" val="2049410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lang="ja-JP" altLang="en-US" dirty="0" smtClean="0"/>
              <a:t>は</a:t>
            </a:r>
            <a:r>
              <a:rPr lang="en-US" altLang="ja-JP" dirty="0" smtClean="0"/>
              <a:t>tree</a:t>
            </a:r>
            <a:r>
              <a:rPr lang="ja-JP" altLang="en-US" dirty="0" smtClean="0"/>
              <a:t>構造</a:t>
            </a:r>
            <a:endParaRPr kumimoji="1" lang="ja-JP" altLang="en-US" dirty="0"/>
          </a:p>
        </p:txBody>
      </p:sp>
      <p:pic>
        <p:nvPicPr>
          <p:cNvPr id="5" name="コンテンツ プレースホルダー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81054" y="1704814"/>
            <a:ext cx="4165495" cy="4651536"/>
          </a:xfrm>
        </p:spPr>
      </p:pic>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12</a:t>
            </a:fld>
            <a:endParaRPr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7466" y="1399700"/>
            <a:ext cx="2486268" cy="5139212"/>
          </a:xfrm>
          <a:prstGeom prst="rect">
            <a:avLst/>
          </a:prstGeom>
        </p:spPr>
      </p:pic>
    </p:spTree>
    <p:extLst>
      <p:ext uri="{BB962C8B-B14F-4D97-AF65-F5344CB8AC3E}">
        <p14:creationId xmlns:p14="http://schemas.microsoft.com/office/powerpoint/2010/main" val="220115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は</a:t>
            </a:r>
            <a:r>
              <a:rPr kumimoji="1" lang="en-US" altLang="ja-JP" dirty="0" smtClean="0"/>
              <a:t>tree</a:t>
            </a:r>
            <a:r>
              <a:rPr lang="ja-JP" altLang="en-US" dirty="0"/>
              <a:t>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13</a:t>
            </a:fld>
            <a:endParaRPr lang="ja-JP" altLang="en-US" dirty="0"/>
          </a:p>
        </p:txBody>
      </p:sp>
    </p:spTree>
    <p:extLst>
      <p:ext uri="{BB962C8B-B14F-4D97-AF65-F5344CB8AC3E}">
        <p14:creationId xmlns:p14="http://schemas.microsoft.com/office/powerpoint/2010/main" val="653795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コミット</a:t>
            </a:r>
            <a:r>
              <a:rPr kumimoji="1" lang="ja-JP" altLang="en-US" dirty="0" smtClean="0"/>
              <a:t>を作ってみよう！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14</a:t>
            </a:fld>
            <a:endParaRPr lang="ja-JP" altLang="en-US" dirty="0"/>
          </a:p>
        </p:txBody>
      </p:sp>
    </p:spTree>
    <p:extLst>
      <p:ext uri="{BB962C8B-B14F-4D97-AF65-F5344CB8AC3E}">
        <p14:creationId xmlns:p14="http://schemas.microsoft.com/office/powerpoint/2010/main" val="238522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リモートリポジトリ</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サーバにあるデータベース</a:t>
            </a:r>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15</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051" y="1235869"/>
            <a:ext cx="4643253" cy="4941094"/>
          </a:xfrm>
          <a:prstGeom prst="rect">
            <a:avLst/>
          </a:prstGeom>
        </p:spPr>
      </p:pic>
    </p:spTree>
    <p:extLst>
      <p:ext uri="{BB962C8B-B14F-4D97-AF65-F5344CB8AC3E}">
        <p14:creationId xmlns:p14="http://schemas.microsoft.com/office/powerpoint/2010/main" val="2122600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a:t>
            </a:r>
            <a:r>
              <a:rPr kumimoji="1" lang="ja-JP" altLang="en-US" dirty="0" err="1" smtClean="0"/>
              <a:t>ｔ</a:t>
            </a:r>
            <a:r>
              <a:rPr kumimoji="1" lang="ja-JP" altLang="en-US" dirty="0" smtClean="0"/>
              <a:t>コマンド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en-US" altLang="ja-JP" dirty="0" smtClean="0"/>
              <a:t> </a:t>
            </a:r>
            <a:r>
              <a:rPr kumimoji="1" lang="en-US" altLang="ja-JP" dirty="0" err="1" smtClean="0"/>
              <a:t>init</a:t>
            </a:r>
            <a:endParaRPr kumimoji="1" lang="en-US" altLang="ja-JP" dirty="0" smtClean="0"/>
          </a:p>
          <a:p>
            <a:r>
              <a:rPr kumimoji="1" lang="en-US" altLang="ja-JP" dirty="0" smtClean="0"/>
              <a:t>Add</a:t>
            </a:r>
          </a:p>
          <a:p>
            <a:r>
              <a:rPr lang="en-US" altLang="ja-JP" dirty="0" smtClean="0"/>
              <a:t>Commit</a:t>
            </a:r>
          </a:p>
          <a:p>
            <a:endParaRPr lang="en-US" altLang="ja-JP"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16</a:t>
            </a:fld>
            <a:endParaRPr lang="ja-JP" altLang="en-US" dirty="0"/>
          </a:p>
        </p:txBody>
      </p:sp>
    </p:spTree>
    <p:extLst>
      <p:ext uri="{BB962C8B-B14F-4D97-AF65-F5344CB8AC3E}">
        <p14:creationId xmlns:p14="http://schemas.microsoft.com/office/powerpoint/2010/main" val="80880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en-US" altLang="ja-JP" dirty="0" err="1" smtClean="0"/>
              <a:t>Git</a:t>
            </a:r>
            <a:r>
              <a:rPr lang="ja-JP" altLang="en-US" dirty="0" smtClean="0"/>
              <a:t>コマンド</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en-US" altLang="ja-JP" dirty="0" smtClean="0"/>
              <a:t> </a:t>
            </a:r>
            <a:r>
              <a:rPr kumimoji="1" lang="en-US" altLang="ja-JP" dirty="0" err="1" smtClean="0"/>
              <a:t>init</a:t>
            </a:r>
            <a:endParaRPr kumimoji="1" lang="en-US" altLang="ja-JP" dirty="0" smtClean="0"/>
          </a:p>
          <a:p>
            <a:pPr lvl="1"/>
            <a:r>
              <a:rPr kumimoji="1" lang="en-US" altLang="ja-JP" dirty="0" err="1" smtClean="0"/>
              <a:t>Git</a:t>
            </a:r>
            <a:r>
              <a:rPr lang="ja-JP" altLang="en-US" dirty="0" smtClean="0"/>
              <a:t>の管理をはじめますよという宣言</a:t>
            </a:r>
            <a:endParaRPr lang="en-US" altLang="ja-JP" dirty="0" smtClean="0"/>
          </a:p>
          <a:p>
            <a:pPr lvl="1"/>
            <a:r>
              <a:rPr kumimoji="1" lang="en-US" altLang="ja-JP" dirty="0" smtClean="0"/>
              <a:t>.</a:t>
            </a:r>
            <a:r>
              <a:rPr kumimoji="1" lang="en-US" altLang="ja-JP" dirty="0" err="1" smtClean="0"/>
              <a:t>git</a:t>
            </a:r>
            <a:r>
              <a:rPr kumimoji="1" lang="ja-JP" altLang="en-US" dirty="0" smtClean="0"/>
              <a:t>を作成するコマンド</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17</a:t>
            </a:fld>
            <a:endParaRPr lang="ja-JP" altLang="en-US" dirty="0"/>
          </a:p>
        </p:txBody>
      </p:sp>
    </p:spTree>
    <p:extLst>
      <p:ext uri="{BB962C8B-B14F-4D97-AF65-F5344CB8AC3E}">
        <p14:creationId xmlns:p14="http://schemas.microsoft.com/office/powerpoint/2010/main" val="265422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コマンド</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lang="en-US" altLang="ja-JP" dirty="0"/>
              <a:t> </a:t>
            </a:r>
            <a:r>
              <a:rPr lang="en-US" altLang="ja-JP" dirty="0" smtClean="0"/>
              <a:t>add </a:t>
            </a:r>
            <a:r>
              <a:rPr lang="ja-JP" altLang="en-US" dirty="0" smtClean="0"/>
              <a:t>ファイル名</a:t>
            </a:r>
            <a:endParaRPr lang="en-US" altLang="ja-JP" dirty="0" smtClean="0"/>
          </a:p>
          <a:p>
            <a:pPr lvl="1"/>
            <a:r>
              <a:rPr lang="ja-JP" altLang="en-US" dirty="0" smtClean="0"/>
              <a:t>コマンドの後ろに書いたファイルだけを</a:t>
            </a:r>
            <a:r>
              <a:rPr kumimoji="1" lang="ja-JP" altLang="en-US" dirty="0" smtClean="0"/>
              <a:t>ステージングエリアに加えるコマンド</a:t>
            </a:r>
            <a:endParaRPr kumimoji="1" lang="en-US" altLang="ja-JP" dirty="0" smtClean="0"/>
          </a:p>
          <a:p>
            <a:pPr lvl="1"/>
            <a:r>
              <a:rPr lang="ja-JP" altLang="en-US" dirty="0" smtClean="0"/>
              <a:t>ファイル</a:t>
            </a:r>
            <a:r>
              <a:rPr lang="ja-JP" altLang="en-US" dirty="0"/>
              <a:t>名</a:t>
            </a:r>
            <a:r>
              <a:rPr lang="ja-JP" altLang="en-US" dirty="0" smtClean="0"/>
              <a:t>を何も書かなければ全てのファイルをまとめて実行する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18</a:t>
            </a:fld>
            <a:endParaRPr lang="ja-JP" altLang="en-US" dirty="0"/>
          </a:p>
        </p:txBody>
      </p:sp>
    </p:spTree>
    <p:extLst>
      <p:ext uri="{BB962C8B-B14F-4D97-AF65-F5344CB8AC3E}">
        <p14:creationId xmlns:p14="http://schemas.microsoft.com/office/powerpoint/2010/main" val="362508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コマンド</a:t>
            </a:r>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commit</a:t>
            </a:r>
            <a:r>
              <a:rPr kumimoji="1" lang="ja-JP" altLang="en-US" dirty="0" smtClean="0"/>
              <a:t>について</a:t>
            </a:r>
            <a:endParaRPr kumimoji="1" lang="en-US" altLang="ja-JP" dirty="0" smtClean="0"/>
          </a:p>
          <a:p>
            <a:pPr lvl="1"/>
            <a:r>
              <a:rPr lang="ja-JP" altLang="en-US" dirty="0" smtClean="0"/>
              <a:t>ローカルリポジトリにファイルを保存する</a:t>
            </a:r>
            <a:endParaRPr lang="en-US" altLang="ja-JP" dirty="0" smtClean="0"/>
          </a:p>
          <a:p>
            <a:pPr lvl="1"/>
            <a:r>
              <a:rPr lang="en-US" altLang="ja-JP" dirty="0" err="1" smtClean="0"/>
              <a:t>Git</a:t>
            </a:r>
            <a:r>
              <a:rPr lang="en-US" altLang="ja-JP" dirty="0" smtClean="0"/>
              <a:t> commit</a:t>
            </a:r>
            <a:r>
              <a:rPr lang="ja-JP" altLang="en-US" dirty="0" smtClean="0"/>
              <a:t>によって生み出される</a:t>
            </a:r>
            <a:r>
              <a:rPr lang="ja-JP" altLang="en-US" dirty="0" smtClean="0">
                <a:solidFill>
                  <a:srgbClr val="FF0000"/>
                </a:solidFill>
              </a:rPr>
              <a:t>データ</a:t>
            </a:r>
            <a:endParaRPr lang="en-US" altLang="ja-JP" dirty="0" smtClean="0">
              <a:solidFill>
                <a:srgbClr val="FF0000"/>
              </a:solidFill>
            </a:endParaRPr>
          </a:p>
          <a:p>
            <a:r>
              <a:rPr lang="en-US" altLang="ja-JP" dirty="0" err="1" smtClean="0"/>
              <a:t>Git</a:t>
            </a:r>
            <a:r>
              <a:rPr lang="en-US" altLang="ja-JP" dirty="0" smtClean="0"/>
              <a:t> commit</a:t>
            </a:r>
          </a:p>
          <a:p>
            <a:pPr lvl="1"/>
            <a:r>
              <a:rPr lang="ja-JP" altLang="en-US" dirty="0" smtClean="0"/>
              <a:t>ステージングエリアの内容をローカルリポジトリに登録する操作</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19</a:t>
            </a:fld>
            <a:endParaRPr lang="ja-JP" altLang="en-US" dirty="0"/>
          </a:p>
        </p:txBody>
      </p:sp>
    </p:spTree>
    <p:extLst>
      <p:ext uri="{BB962C8B-B14F-4D97-AF65-F5344CB8AC3E}">
        <p14:creationId xmlns:p14="http://schemas.microsoft.com/office/powerpoint/2010/main" val="393005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2</a:t>
            </a:fld>
            <a:endParaRPr lang="ja-JP" altLang="en-US" dirty="0"/>
          </a:p>
        </p:txBody>
      </p:sp>
    </p:spTree>
    <p:extLst>
      <p:ext uri="{BB962C8B-B14F-4D97-AF65-F5344CB8AC3E}">
        <p14:creationId xmlns:p14="http://schemas.microsoft.com/office/powerpoint/2010/main" val="426315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20</a:t>
            </a:fld>
            <a:endParaRPr lang="ja-JP" altLang="en-US" dirty="0"/>
          </a:p>
        </p:txBody>
      </p:sp>
    </p:spTree>
    <p:extLst>
      <p:ext uri="{BB962C8B-B14F-4D97-AF65-F5344CB8AC3E}">
        <p14:creationId xmlns:p14="http://schemas.microsoft.com/office/powerpoint/2010/main" val="404543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石川さんの</a:t>
            </a:r>
            <a:r>
              <a:rPr kumimoji="1" lang="en-US" altLang="ja-JP" dirty="0" err="1" smtClean="0"/>
              <a:t>Git</a:t>
            </a:r>
            <a:r>
              <a:rPr kumimoji="1" lang="ja-JP" altLang="en-US" dirty="0" smtClean="0"/>
              <a:t>講習</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21</a:t>
            </a:fld>
            <a:endParaRPr lang="ja-JP" altLang="en-US" dirty="0"/>
          </a:p>
        </p:txBody>
      </p:sp>
    </p:spTree>
    <p:extLst>
      <p:ext uri="{BB962C8B-B14F-4D97-AF65-F5344CB8AC3E}">
        <p14:creationId xmlns:p14="http://schemas.microsoft.com/office/powerpoint/2010/main" val="2020464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リモートリポジトリを作ろう！</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22</a:t>
            </a:fld>
            <a:endParaRPr lang="ja-JP" altLang="en-US" dirty="0"/>
          </a:p>
        </p:txBody>
      </p:sp>
    </p:spTree>
    <p:extLst>
      <p:ext uri="{BB962C8B-B14F-4D97-AF65-F5344CB8AC3E}">
        <p14:creationId xmlns:p14="http://schemas.microsoft.com/office/powerpoint/2010/main" val="2600721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リモートリポジトリとローカルリポジトリを繋げる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あ</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23</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599" y="2103695"/>
            <a:ext cx="3810807" cy="4162961"/>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3464" y="2103695"/>
            <a:ext cx="3680847" cy="4162961"/>
          </a:xfrm>
          <a:prstGeom prst="rect">
            <a:avLst/>
          </a:prstGeom>
        </p:spPr>
      </p:pic>
      <p:sp>
        <p:nvSpPr>
          <p:cNvPr id="7" name="右矢印 6"/>
          <p:cNvSpPr/>
          <p:nvPr/>
        </p:nvSpPr>
        <p:spPr>
          <a:xfrm>
            <a:off x="5610386" y="3719593"/>
            <a:ext cx="1131377" cy="80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4122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分散型バージョン管理システム</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3</a:t>
            </a:fld>
            <a:endParaRPr lang="ja-JP" altLang="en-US" dirty="0"/>
          </a:p>
        </p:txBody>
      </p:sp>
    </p:spTree>
    <p:extLst>
      <p:ext uri="{BB962C8B-B14F-4D97-AF65-F5344CB8AC3E}">
        <p14:creationId xmlns:p14="http://schemas.microsoft.com/office/powerpoint/2010/main" val="839556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lang="ja-JP" altLang="en-US" dirty="0" smtClean="0"/>
              <a:t>を使う</a:t>
            </a:r>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いつでも任意の時点のファイルに戻せる</a:t>
            </a:r>
            <a:endParaRPr lang="en-US" altLang="ja-JP" dirty="0" smtClean="0"/>
          </a:p>
          <a:p>
            <a:pPr lvl="1"/>
            <a:r>
              <a:rPr lang="ja-JP" altLang="en-US" dirty="0" smtClean="0"/>
              <a:t>いつでもファイルを書き換えられる</a:t>
            </a:r>
            <a:endParaRPr lang="en-US" altLang="ja-JP" dirty="0" smtClean="0"/>
          </a:p>
          <a:p>
            <a:pPr lvl="1"/>
            <a:endParaRPr lang="en-US" altLang="ja-JP" dirty="0"/>
          </a:p>
          <a:p>
            <a:pPr lvl="1"/>
            <a:endParaRPr lang="en-US" altLang="ja-JP" dirty="0" smtClean="0"/>
          </a:p>
          <a:p>
            <a:pPr marL="0" indent="0">
              <a:buNone/>
            </a:pPr>
            <a:r>
              <a:rPr lang="en-US" altLang="ja-JP" dirty="0"/>
              <a:t>	</a:t>
            </a:r>
            <a:r>
              <a:rPr lang="ja-JP" altLang="en-US" dirty="0" smtClean="0"/>
              <a:t>　　　</a:t>
            </a:r>
            <a:r>
              <a:rPr lang="ja-JP" altLang="en-US" dirty="0" smtClean="0">
                <a:solidFill>
                  <a:srgbClr val="FF0000"/>
                </a:solidFill>
              </a:rPr>
              <a:t>心理的な負担が減る</a:t>
            </a:r>
            <a:endParaRPr lang="en-US" altLang="ja-JP" dirty="0" smtClean="0">
              <a:solidFill>
                <a:srgbClr val="FF0000"/>
              </a:solidFill>
            </a:endParaRPr>
          </a:p>
          <a:p>
            <a:pPr lvl="1"/>
            <a:endParaRPr lang="en-US" altLang="ja-JP" dirty="0"/>
          </a:p>
          <a:p>
            <a:r>
              <a:rPr kumimoji="1" lang="ja-JP" altLang="en-US" dirty="0" smtClean="0"/>
              <a:t>デメリット</a:t>
            </a:r>
            <a:endParaRPr kumimoji="1" lang="en-US" altLang="ja-JP" dirty="0" smtClean="0"/>
          </a:p>
          <a:p>
            <a:pPr lvl="1"/>
            <a:r>
              <a:rPr lang="ja-JP" altLang="en-US" dirty="0" smtClean="0"/>
              <a:t>コマンドを覚える必要がある</a:t>
            </a:r>
            <a:endParaRPr lang="en-US" altLang="ja-JP" dirty="0" smtClean="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4</a:t>
            </a:fld>
            <a:endParaRPr lang="ja-JP" altLang="en-US" dirty="0"/>
          </a:p>
        </p:txBody>
      </p:sp>
      <p:sp>
        <p:nvSpPr>
          <p:cNvPr id="5" name="下矢印 4"/>
          <p:cNvSpPr/>
          <p:nvPr/>
        </p:nvSpPr>
        <p:spPr>
          <a:xfrm>
            <a:off x="3161654" y="2651126"/>
            <a:ext cx="1317356" cy="6509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28545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774" y="2561909"/>
            <a:ext cx="9184052" cy="3974948"/>
          </a:xfrm>
          <a:prstGeom prst="rect">
            <a:avLst/>
          </a:prstGeom>
        </p:spPr>
      </p:pic>
      <p:sp>
        <p:nvSpPr>
          <p:cNvPr id="2" name="タイトル 1"/>
          <p:cNvSpPr>
            <a:spLocks noGrp="1"/>
          </p:cNvSpPr>
          <p:nvPr>
            <p:ph type="title"/>
          </p:nvPr>
        </p:nvSpPr>
        <p:spPr/>
        <p:txBody>
          <a:bodyPr/>
          <a:lstStyle/>
          <a:p>
            <a:r>
              <a:rPr kumimoji="1" lang="en-US" altLang="ja-JP" dirty="0" err="1" smtClean="0"/>
              <a:t>Git</a:t>
            </a:r>
            <a:r>
              <a:rPr kumimoji="1" lang="ja-JP" altLang="en-US" dirty="0" smtClean="0"/>
              <a:t>の構造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は</a:t>
            </a:r>
            <a:r>
              <a:rPr kumimoji="1" lang="en-US" altLang="ja-JP" dirty="0" smtClean="0"/>
              <a:t>3</a:t>
            </a:r>
            <a:r>
              <a:rPr kumimoji="1" lang="ja-JP" altLang="en-US" dirty="0" smtClean="0"/>
              <a:t>層構造</a:t>
            </a:r>
            <a:endParaRPr kumimoji="1" lang="en-US" altLang="ja-JP" dirty="0" smtClean="0"/>
          </a:p>
          <a:p>
            <a:pPr lvl="1"/>
            <a:r>
              <a:rPr lang="ja-JP" altLang="en-US" dirty="0" smtClean="0"/>
              <a:t>リポジトリ</a:t>
            </a:r>
            <a:endParaRPr lang="en-US" altLang="ja-JP" dirty="0" smtClean="0"/>
          </a:p>
          <a:p>
            <a:pPr lvl="1"/>
            <a:r>
              <a:rPr kumimoji="1" lang="ja-JP" altLang="en-US" dirty="0" smtClean="0"/>
              <a:t>ワークツリー</a:t>
            </a:r>
            <a:r>
              <a:rPr kumimoji="1" lang="en-US" altLang="ja-JP" dirty="0" smtClean="0"/>
              <a:t>(</a:t>
            </a:r>
            <a:r>
              <a:rPr kumimoji="1" lang="ja-JP" altLang="en-US" dirty="0" smtClean="0"/>
              <a:t>作業ディレクトリ</a:t>
            </a:r>
            <a:r>
              <a:rPr kumimoji="1" lang="en-US" altLang="ja-JP" dirty="0" smtClean="0"/>
              <a:t>)</a:t>
            </a:r>
          </a:p>
          <a:p>
            <a:pPr lvl="1"/>
            <a:r>
              <a:rPr lang="ja-JP" altLang="en-US" dirty="0" smtClean="0"/>
              <a:t>ステージングエリア</a:t>
            </a:r>
            <a:r>
              <a:rPr lang="en-US" altLang="ja-JP" dirty="0" smtClean="0"/>
              <a:t>(</a:t>
            </a:r>
            <a:r>
              <a:rPr lang="ja-JP" altLang="en-US" dirty="0" smtClean="0"/>
              <a:t>インデックス</a:t>
            </a:r>
            <a:r>
              <a:rPr lang="en-US" altLang="ja-JP" dirty="0" smtClean="0"/>
              <a:t>)</a:t>
            </a:r>
          </a:p>
          <a:p>
            <a:pPr lvl="1"/>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5</a:t>
            </a:fld>
            <a:endParaRPr lang="ja-JP" altLang="en-US" dirty="0"/>
          </a:p>
        </p:txBody>
      </p:sp>
    </p:spTree>
    <p:extLst>
      <p:ext uri="{BB962C8B-B14F-4D97-AF65-F5344CB8AC3E}">
        <p14:creationId xmlns:p14="http://schemas.microsoft.com/office/powerpoint/2010/main" val="2436190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ワークツリー</a:t>
            </a:r>
            <a:r>
              <a:rPr kumimoji="1" lang="en-US" altLang="ja-JP" dirty="0" smtClean="0"/>
              <a:t>(</a:t>
            </a:r>
            <a:r>
              <a:rPr kumimoji="1" lang="ja-JP" altLang="en-US" dirty="0" smtClean="0"/>
              <a:t>作業ディレクトリ</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作業している</a:t>
            </a:r>
            <a:r>
              <a:rPr lang="ja-JP" altLang="en-US" dirty="0" smtClean="0"/>
              <a:t>ディレクトリ</a:t>
            </a:r>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6</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05" y="2148840"/>
            <a:ext cx="10143189" cy="4390072"/>
          </a:xfrm>
          <a:prstGeom prst="rect">
            <a:avLst/>
          </a:prstGeom>
        </p:spPr>
      </p:pic>
    </p:spTree>
    <p:extLst>
      <p:ext uri="{BB962C8B-B14F-4D97-AF65-F5344CB8AC3E}">
        <p14:creationId xmlns:p14="http://schemas.microsoft.com/office/powerpoint/2010/main" val="3464918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ステージングエリア</a:t>
            </a:r>
            <a:r>
              <a:rPr kumimoji="1" lang="en-US" altLang="ja-JP" dirty="0" smtClean="0"/>
              <a:t>(</a:t>
            </a:r>
            <a:r>
              <a:rPr kumimoji="1" lang="ja-JP" altLang="en-US" dirty="0" smtClean="0"/>
              <a:t>インデックス</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データベースから抽出したデータを一時的に保存しておく場所</a:t>
            </a:r>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7</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88" y="1965960"/>
            <a:ext cx="10565731" cy="4572952"/>
          </a:xfrm>
          <a:prstGeom prst="rect">
            <a:avLst/>
          </a:prstGeom>
        </p:spPr>
      </p:pic>
    </p:spTree>
    <p:extLst>
      <p:ext uri="{BB962C8B-B14F-4D97-AF65-F5344CB8AC3E}">
        <p14:creationId xmlns:p14="http://schemas.microsoft.com/office/powerpoint/2010/main" val="4181985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リポジトリ</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ソースコードの収納場所</a:t>
            </a:r>
            <a:endParaRPr kumimoji="1" lang="en-US" altLang="ja-JP" dirty="0" smtClean="0"/>
          </a:p>
          <a:p>
            <a:r>
              <a:rPr kumimoji="1" lang="ja-JP" altLang="en-US" dirty="0" smtClean="0"/>
              <a:t>ファイルやディレクトリの状態を記録す</a:t>
            </a:r>
            <a:r>
              <a:rPr lang="ja-JP" altLang="en-US" dirty="0" smtClean="0"/>
              <a:t>る場所</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0CBA836C-8D6B-4FBA-965C-F1228BCE9DA8}" type="slidenum">
              <a:rPr lang="ja-JP" altLang="en-US" smtClean="0"/>
              <a:pPr/>
              <a:t>8</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63938"/>
            <a:ext cx="10068018" cy="4357537"/>
          </a:xfrm>
          <a:prstGeom prst="rect">
            <a:avLst/>
          </a:prstGeom>
        </p:spPr>
      </p:pic>
    </p:spTree>
    <p:extLst>
      <p:ext uri="{BB962C8B-B14F-4D97-AF65-F5344CB8AC3E}">
        <p14:creationId xmlns:p14="http://schemas.microsoft.com/office/powerpoint/2010/main" val="3135403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74" y="2159714"/>
            <a:ext cx="10539874" cy="4561761"/>
          </a:xfrm>
          <a:prstGeom prst="rect">
            <a:avLst/>
          </a:prstGeom>
        </p:spPr>
      </p:pic>
      <p:sp>
        <p:nvSpPr>
          <p:cNvPr id="2" name="タイトル 1"/>
          <p:cNvSpPr>
            <a:spLocks noGrp="1"/>
          </p:cNvSpPr>
          <p:nvPr>
            <p:ph type="title"/>
          </p:nvPr>
        </p:nvSpPr>
        <p:spPr/>
        <p:txBody>
          <a:bodyPr/>
          <a:lstStyle/>
          <a:p>
            <a:r>
              <a:rPr kumimoji="1" lang="en-US" altLang="ja-JP" dirty="0" err="1" smtClean="0"/>
              <a:t>Git</a:t>
            </a:r>
            <a:r>
              <a:rPr kumimoji="1" lang="ja-JP" altLang="en-US" dirty="0" smtClean="0"/>
              <a:t>の論理構造</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
        <p:nvSpPr>
          <p:cNvPr id="5" name="角丸四角形吹き出し 4"/>
          <p:cNvSpPr/>
          <p:nvPr/>
        </p:nvSpPr>
        <p:spPr>
          <a:xfrm>
            <a:off x="701039" y="1794589"/>
            <a:ext cx="3688080" cy="1409541"/>
          </a:xfrm>
          <a:prstGeom prst="wedgeRoundRectCallout">
            <a:avLst>
              <a:gd name="adj1" fmla="val 20643"/>
              <a:gd name="adj2" fmla="val 84572"/>
              <a:gd name="adj3" fmla="val 16667"/>
            </a:avLst>
          </a:prstGeom>
          <a:ln w="57150">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smtClean="0"/>
              <a:t>この中には実際に書いたソースコードが存在する</a:t>
            </a:r>
            <a:endParaRPr kumimoji="1" lang="ja-JP" altLang="en-US" sz="2400" dirty="0"/>
          </a:p>
        </p:txBody>
      </p:sp>
      <p:sp>
        <p:nvSpPr>
          <p:cNvPr id="6" name="スライド番号プレースホルダー 5"/>
          <p:cNvSpPr>
            <a:spLocks noGrp="1"/>
          </p:cNvSpPr>
          <p:nvPr>
            <p:ph type="sldNum" sz="quarter" idx="12"/>
          </p:nvPr>
        </p:nvSpPr>
        <p:spPr/>
        <p:txBody>
          <a:bodyPr/>
          <a:lstStyle/>
          <a:p>
            <a:fld id="{0CBA836C-8D6B-4FBA-965C-F1228BCE9DA8}" type="slidenum">
              <a:rPr lang="ja-JP" altLang="en-US" smtClean="0"/>
              <a:pPr/>
              <a:t>9</a:t>
            </a:fld>
            <a:endParaRPr lang="ja-JP" altLang="en-US" dirty="0"/>
          </a:p>
        </p:txBody>
      </p:sp>
    </p:spTree>
    <p:extLst>
      <p:ext uri="{BB962C8B-B14F-4D97-AF65-F5344CB8AC3E}">
        <p14:creationId xmlns:p14="http://schemas.microsoft.com/office/powerpoint/2010/main" val="1501684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1412</Words>
  <Application>Microsoft Office PowerPoint</Application>
  <PresentationFormat>ワイド画面</PresentationFormat>
  <Paragraphs>225</Paragraphs>
  <Slides>23</Slides>
  <Notes>18</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ＭＳ Ｐゴシック</vt:lpstr>
      <vt:lpstr>游ゴシック</vt:lpstr>
      <vt:lpstr>Arial</vt:lpstr>
      <vt:lpstr>Wingdings</vt:lpstr>
      <vt:lpstr>Office テーマ</vt:lpstr>
      <vt:lpstr>第1回Git講習</vt:lpstr>
      <vt:lpstr>目次</vt:lpstr>
      <vt:lpstr>Gitとは</vt:lpstr>
      <vt:lpstr>Gitを使うメリット・デメリット</vt:lpstr>
      <vt:lpstr>Gitの構造</vt:lpstr>
      <vt:lpstr>ワークツリー(作業ディレクトリ)</vt:lpstr>
      <vt:lpstr>ステージングエリア(インデックス)</vt:lpstr>
      <vt:lpstr>リポジトリ</vt:lpstr>
      <vt:lpstr>Gitの論理構造</vt:lpstr>
      <vt:lpstr>Gitの物理構造</vt:lpstr>
      <vt:lpstr>Gitリポジトリを作ってみよう！</vt:lpstr>
      <vt:lpstr>Gitはtree構造</vt:lpstr>
      <vt:lpstr>Gitはtree構造</vt:lpstr>
      <vt:lpstr>コミットを作ってみよう！</vt:lpstr>
      <vt:lpstr>リモートリポジトリ</vt:lpstr>
      <vt:lpstr>Giｔコマンド</vt:lpstr>
      <vt:lpstr>Gitコマンド(1/?)</vt:lpstr>
      <vt:lpstr>Gitコマンド(2/?)</vt:lpstr>
      <vt:lpstr>Gitコマンド(3/?)</vt:lpstr>
      <vt:lpstr>PowerPoint プレゼンテーション</vt:lpstr>
      <vt:lpstr>参考文献</vt:lpstr>
      <vt:lpstr>リモートリポジトリを作ろう！</vt:lpstr>
      <vt:lpstr>リモートリポジトリとローカルリポジトリを繋げる</vt:lpstr>
    </vt:vector>
  </TitlesOfParts>
  <Company>東京工科大学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藤森 一真</dc:creator>
  <cp:lastModifiedBy>藤森 一真</cp:lastModifiedBy>
  <cp:revision>26</cp:revision>
  <dcterms:created xsi:type="dcterms:W3CDTF">2019-06-15T14:36:52Z</dcterms:created>
  <dcterms:modified xsi:type="dcterms:W3CDTF">2019-06-16T14:27:47Z</dcterms:modified>
</cp:coreProperties>
</file>