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66" r:id="rId4"/>
    <p:sldId id="260" r:id="rId5"/>
    <p:sldId id="267" r:id="rId6"/>
    <p:sldId id="272" r:id="rId7"/>
    <p:sldId id="271" r:id="rId8"/>
    <p:sldId id="268" r:id="rId9"/>
    <p:sldId id="273" r:id="rId10"/>
    <p:sldId id="274" r:id="rId11"/>
    <p:sldId id="269" r:id="rId12"/>
    <p:sldId id="270"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5" autoAdjust="0"/>
    <p:restoredTop sz="67319" autoAdjust="0"/>
  </p:normalViewPr>
  <p:slideViewPr>
    <p:cSldViewPr snapToGrid="0">
      <p:cViewPr>
        <p:scale>
          <a:sx n="50" d="100"/>
          <a:sy n="50" d="100"/>
        </p:scale>
        <p:origin x="36" y="-4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E5109C1-6AD9-57FE-1414-3F5F9E4F84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F1197E7-7E67-E5B7-335F-88380176C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2CCB88-178E-42CA-AC06-A761BDE55107}" type="datetimeFigureOut">
              <a:rPr kumimoji="1" lang="ja-JP" altLang="en-US" smtClean="0"/>
              <a:t>2024/1/28</a:t>
            </a:fld>
            <a:endParaRPr kumimoji="1" lang="ja-JP" altLang="en-US"/>
          </a:p>
        </p:txBody>
      </p:sp>
      <p:sp>
        <p:nvSpPr>
          <p:cNvPr id="4" name="フッター プレースホルダー 3">
            <a:extLst>
              <a:ext uri="{FF2B5EF4-FFF2-40B4-BE49-F238E27FC236}">
                <a16:creationId xmlns:a16="http://schemas.microsoft.com/office/drawing/2014/main" id="{312A46A0-A888-1BEC-885B-1025038C4D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6B134E69-DB4A-4DBF-704D-B6C7A6F004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FD197E-00B0-48ED-85E5-411942379413}" type="slidenum">
              <a:rPr kumimoji="1" lang="ja-JP" altLang="en-US" smtClean="0"/>
              <a:t>‹#›</a:t>
            </a:fld>
            <a:endParaRPr kumimoji="1" lang="ja-JP" altLang="en-US"/>
          </a:p>
        </p:txBody>
      </p:sp>
    </p:spTree>
    <p:extLst>
      <p:ext uri="{BB962C8B-B14F-4D97-AF65-F5344CB8AC3E}">
        <p14:creationId xmlns:p14="http://schemas.microsoft.com/office/powerpoint/2010/main" val="3504457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BE770-84C8-49CF-A792-C2FFBD65202F}" type="datetimeFigureOut">
              <a:rPr kumimoji="1" lang="ja-JP" altLang="en-US" smtClean="0"/>
              <a:t>2024/1/28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E1A9D1-C637-4639-8848-272DE6DBE6C5}" type="slidenum">
              <a:rPr kumimoji="1" lang="ja-JP" altLang="en-US" smtClean="0"/>
              <a:t>‹#›</a:t>
            </a:fld>
            <a:endParaRPr kumimoji="1" lang="ja-JP" altLang="en-US"/>
          </a:p>
        </p:txBody>
      </p:sp>
    </p:spTree>
    <p:extLst>
      <p:ext uri="{BB962C8B-B14F-4D97-AF65-F5344CB8AC3E}">
        <p14:creationId xmlns:p14="http://schemas.microsoft.com/office/powerpoint/2010/main" val="15311252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050" dirty="0"/>
              <a:t>VR</a:t>
            </a:r>
            <a:r>
              <a:rPr kumimoji="1" lang="ja-JP" altLang="en-US" sz="1050" dirty="0"/>
              <a:t>ゲームにおける魔法体験を向上させる振動刺激の調査と題しまして、井上研究室の岡野真士が発表します。</a:t>
            </a:r>
            <a:endParaRPr kumimoji="1" lang="en-US" altLang="ja-JP" sz="1050" dirty="0"/>
          </a:p>
        </p:txBody>
      </p:sp>
      <p:sp>
        <p:nvSpPr>
          <p:cNvPr id="4" name="スライド番号プレースホルダー 3"/>
          <p:cNvSpPr>
            <a:spLocks noGrp="1"/>
          </p:cNvSpPr>
          <p:nvPr>
            <p:ph type="sldNum" sz="quarter" idx="5"/>
          </p:nvPr>
        </p:nvSpPr>
        <p:spPr/>
        <p:txBody>
          <a:bodyPr/>
          <a:lstStyle/>
          <a:p>
            <a:fld id="{4EE1A9D1-C637-4639-8848-272DE6DBE6C5}" type="slidenum">
              <a:rPr kumimoji="1" lang="ja-JP" altLang="en-US" smtClean="0"/>
              <a:t>1</a:t>
            </a:fld>
            <a:endParaRPr kumimoji="1" lang="ja-JP" altLang="en-US"/>
          </a:p>
        </p:txBody>
      </p:sp>
    </p:spTree>
    <p:extLst>
      <p:ext uri="{BB962C8B-B14F-4D97-AF65-F5344CB8AC3E}">
        <p14:creationId xmlns:p14="http://schemas.microsoft.com/office/powerpoint/2010/main" val="3477528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実験前アンケートの結果です。</a:t>
            </a:r>
            <a:endParaRPr kumimoji="1" lang="en-US" altLang="ja-JP" dirty="0"/>
          </a:p>
          <a:p>
            <a:r>
              <a:rPr kumimoji="1" lang="en-US" altLang="ja-JP" dirty="0"/>
              <a:t>Ring-fire</a:t>
            </a:r>
            <a:r>
              <a:rPr kumimoji="1" lang="ja-JP" altLang="en-US" dirty="0"/>
              <a:t>ははじめ小さい振動があり、後半に振動が大きくなるという形になりました。これはパターン</a:t>
            </a:r>
            <a:r>
              <a:rPr kumimoji="1" lang="en-US" altLang="ja-JP" dirty="0"/>
              <a:t>2</a:t>
            </a:r>
            <a:r>
              <a:rPr kumimoji="1" lang="ja-JP" altLang="en-US" dirty="0"/>
              <a:t>に近い形です。</a:t>
            </a:r>
            <a:endParaRPr kumimoji="1" lang="en-US" altLang="ja-JP" dirty="0"/>
          </a:p>
          <a:p>
            <a:r>
              <a:rPr kumimoji="1" lang="en-US" altLang="ja-JP" dirty="0"/>
              <a:t>Main-beam</a:t>
            </a:r>
            <a:r>
              <a:rPr kumimoji="1" lang="ja-JP" altLang="en-US" dirty="0"/>
              <a:t>では初めから大きな振動があり、その後は徐々に振動が小さくなっていく形になりました。これは、振動パターン</a:t>
            </a:r>
            <a:r>
              <a:rPr kumimoji="1" lang="en-US" altLang="ja-JP" dirty="0"/>
              <a:t>3</a:t>
            </a:r>
            <a:r>
              <a:rPr kumimoji="1" lang="ja-JP" altLang="en-US" dirty="0"/>
              <a:t>に近い形です。</a:t>
            </a:r>
            <a:endParaRPr kumimoji="1" lang="en-US" altLang="ja-JP" dirty="0"/>
          </a:p>
          <a:p>
            <a:r>
              <a:rPr kumimoji="1" lang="en-US" altLang="ja-JP" dirty="0" err="1"/>
              <a:t>Inceneration</a:t>
            </a:r>
            <a:r>
              <a:rPr kumimoji="1" lang="ja-JP" altLang="en-US" dirty="0"/>
              <a:t>は常に一定の振動強度という形になりました。これは</a:t>
            </a:r>
            <a:endParaRPr kumimoji="1" lang="en-US" altLang="ja-JP" dirty="0"/>
          </a:p>
          <a:p>
            <a:r>
              <a:rPr kumimoji="1" lang="ja-JP" altLang="en-US" dirty="0"/>
              <a:t>、振動パターン１に近い形です。</a:t>
            </a:r>
            <a:endParaRPr kumimoji="1" lang="en-US" altLang="ja-JP" dirty="0"/>
          </a:p>
        </p:txBody>
      </p:sp>
      <p:sp>
        <p:nvSpPr>
          <p:cNvPr id="4" name="スライド番号プレースホルダー 3"/>
          <p:cNvSpPr>
            <a:spLocks noGrp="1"/>
          </p:cNvSpPr>
          <p:nvPr>
            <p:ph type="sldNum" sz="quarter" idx="5"/>
          </p:nvPr>
        </p:nvSpPr>
        <p:spPr/>
        <p:txBody>
          <a:bodyPr/>
          <a:lstStyle/>
          <a:p>
            <a:fld id="{4EE1A9D1-C637-4639-8848-272DE6DBE6C5}" type="slidenum">
              <a:rPr kumimoji="1" lang="ja-JP" altLang="en-US" smtClean="0"/>
              <a:t>10</a:t>
            </a:fld>
            <a:endParaRPr kumimoji="1" lang="ja-JP" altLang="en-US"/>
          </a:p>
        </p:txBody>
      </p:sp>
    </p:spTree>
    <p:extLst>
      <p:ext uri="{BB962C8B-B14F-4D97-AF65-F5344CB8AC3E}">
        <p14:creationId xmlns:p14="http://schemas.microsoft.com/office/powerpoint/2010/main" val="1550844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実験結果です。</a:t>
            </a:r>
            <a:endParaRPr kumimoji="1" lang="en-US" altLang="ja-JP" dirty="0"/>
          </a:p>
          <a:p>
            <a:r>
              <a:rPr kumimoji="1" lang="en-US" altLang="ja-JP" dirty="0"/>
              <a:t>Ring-fire</a:t>
            </a:r>
            <a:r>
              <a:rPr kumimoji="1" lang="ja-JP" altLang="en-US" dirty="0"/>
              <a:t>はパターン１とパターン</a:t>
            </a:r>
            <a:r>
              <a:rPr kumimoji="1" lang="en-US" altLang="ja-JP" dirty="0"/>
              <a:t>3</a:t>
            </a:r>
            <a:r>
              <a:rPr kumimoji="1" lang="ja-JP" altLang="en-US" dirty="0"/>
              <a:t>の評価が高くなった。</a:t>
            </a:r>
            <a:endParaRPr kumimoji="1" lang="en-US" altLang="ja-JP" dirty="0"/>
          </a:p>
          <a:p>
            <a:r>
              <a:rPr kumimoji="1" lang="en-US" altLang="ja-JP" dirty="0"/>
              <a:t>main-beam</a:t>
            </a:r>
            <a:r>
              <a:rPr kumimoji="1" lang="ja-JP" altLang="en-US" dirty="0"/>
              <a:t>はパターン２の評価が高くなった。</a:t>
            </a:r>
            <a:endParaRPr kumimoji="1" lang="en-US" altLang="ja-JP" dirty="0"/>
          </a:p>
          <a:p>
            <a:r>
              <a:rPr kumimoji="1" lang="en-US" altLang="ja-JP" dirty="0" err="1"/>
              <a:t>Inceneration</a:t>
            </a:r>
            <a:r>
              <a:rPr kumimoji="1" lang="ja-JP" altLang="en-US" dirty="0"/>
              <a:t>はパターン</a:t>
            </a:r>
            <a:r>
              <a:rPr kumimoji="1" lang="en-US" altLang="ja-JP" dirty="0"/>
              <a:t>1</a:t>
            </a:r>
            <a:r>
              <a:rPr kumimoji="1" lang="ja-JP" altLang="en-US" dirty="0"/>
              <a:t>の評価が高くなった。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solidFill>
                  <a:srgbClr val="CCCCCC"/>
                </a:solidFill>
                <a:effectLst/>
                <a:latin typeface="Consolas" panose="020B0609020204030204" pitchFamily="49" charset="0"/>
              </a:rPr>
              <a:t>事前アンケートの結果と同じような振動パターンの評価が高くなる傾向になりました。</a:t>
            </a:r>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4EE1A9D1-C637-4639-8848-272DE6DBE6C5}" type="slidenum">
              <a:rPr kumimoji="1" lang="ja-JP" altLang="en-US" smtClean="0"/>
              <a:t>11</a:t>
            </a:fld>
            <a:endParaRPr kumimoji="1" lang="ja-JP" altLang="en-US"/>
          </a:p>
        </p:txBody>
      </p:sp>
    </p:spTree>
    <p:extLst>
      <p:ext uri="{BB962C8B-B14F-4D97-AF65-F5344CB8AC3E}">
        <p14:creationId xmlns:p14="http://schemas.microsoft.com/office/powerpoint/2010/main" val="2550359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a:t>
            </a:r>
            <a:r>
              <a:rPr lang="ja-JP" altLang="en-US" dirty="0"/>
              <a:t>魔法の視覚エフェクトに対してどのような振動刺激を与えればユーザーの魔法体験感を向上させられるかを調査しました。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結果として、事前アンケートと同じ時間経過に伴う振動強弱のパターンが高い評価になりました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solidFill>
                  <a:srgbClr val="CCCCCC"/>
                </a:solidFill>
                <a:effectLst/>
                <a:latin typeface="Consolas" panose="020B0609020204030204" pitchFamily="49" charset="0"/>
              </a:rPr>
              <a:t>今後の展望として，振動のタイミングの改善やモーションを用いた魔法エフェクトの表示や別属性の魔法や移動魔法など，攻撃魔法以外の振動刺激の調査が挙げられる．</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EE1A9D1-C637-4639-8848-272DE6DBE6C5}" type="slidenum">
              <a:rPr kumimoji="1" lang="ja-JP" altLang="en-US" smtClean="0"/>
              <a:t>12</a:t>
            </a:fld>
            <a:endParaRPr kumimoji="1" lang="ja-JP" altLang="en-US"/>
          </a:p>
        </p:txBody>
      </p:sp>
    </p:spTree>
    <p:extLst>
      <p:ext uri="{BB962C8B-B14F-4D97-AF65-F5344CB8AC3E}">
        <p14:creationId xmlns:p14="http://schemas.microsoft.com/office/powerpoint/2010/main" val="3935367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背景です。</a:t>
            </a:r>
            <a:endParaRPr kumimoji="1" lang="en-US" altLang="ja-JP" dirty="0"/>
          </a:p>
          <a:p>
            <a:r>
              <a:rPr lang="en-US" altLang="ja-JP" b="0" dirty="0">
                <a:solidFill>
                  <a:srgbClr val="CCCCCC"/>
                </a:solidFill>
                <a:effectLst/>
                <a:latin typeface="Consolas" panose="020B0609020204030204" pitchFamily="49" charset="0"/>
              </a:rPr>
              <a:t>VR</a:t>
            </a:r>
            <a:r>
              <a:rPr lang="ja-JP" altLang="en-US" b="0" dirty="0">
                <a:solidFill>
                  <a:srgbClr val="CCCCCC"/>
                </a:solidFill>
                <a:effectLst/>
                <a:latin typeface="Consolas" panose="020B0609020204030204" pitchFamily="49" charset="0"/>
              </a:rPr>
              <a:t>ゲームは</a:t>
            </a:r>
            <a:r>
              <a:rPr lang="en-US" altLang="ja-JP" b="0" dirty="0">
                <a:solidFill>
                  <a:srgbClr val="CCCCCC"/>
                </a:solidFill>
                <a:effectLst/>
                <a:latin typeface="Consolas" panose="020B0609020204030204" pitchFamily="49" charset="0"/>
              </a:rPr>
              <a:t>360</a:t>
            </a:r>
            <a:r>
              <a:rPr lang="ja-JP" altLang="en-US" b="0" dirty="0">
                <a:solidFill>
                  <a:srgbClr val="CCCCCC"/>
                </a:solidFill>
                <a:effectLst/>
                <a:latin typeface="Consolas" panose="020B0609020204030204" pitchFamily="49" charset="0"/>
              </a:rPr>
              <a:t>度の視野や立体音響，</a:t>
            </a:r>
            <a:r>
              <a:rPr lang="en-US" altLang="ja-JP" b="0" dirty="0">
                <a:solidFill>
                  <a:srgbClr val="CCCCCC"/>
                </a:solidFill>
                <a:effectLst/>
                <a:latin typeface="Consolas" panose="020B0609020204030204" pitchFamily="49" charset="0"/>
              </a:rPr>
              <a:t>VR</a:t>
            </a:r>
            <a:r>
              <a:rPr lang="ja-JP" altLang="en-US" b="0" dirty="0">
                <a:solidFill>
                  <a:srgbClr val="CCCCCC"/>
                </a:solidFill>
                <a:effectLst/>
                <a:latin typeface="Consolas" panose="020B0609020204030204" pitchFamily="49" charset="0"/>
              </a:rPr>
              <a:t>ヘッドセットによって身体の動きと連動させることでプレイヤーの没入感をより高めています</a:t>
            </a:r>
            <a:r>
              <a:rPr lang="en-US" altLang="ja-JP" b="0" dirty="0">
                <a:solidFill>
                  <a:srgbClr val="CCCCCC"/>
                </a:solidFill>
                <a:effectLst/>
                <a:latin typeface="Consolas" panose="020B0609020204030204" pitchFamily="49" charset="0"/>
              </a:rPr>
              <a:t>.</a:t>
            </a:r>
          </a:p>
          <a:p>
            <a:r>
              <a:rPr lang="ja-JP" altLang="en-US" b="0" dirty="0">
                <a:solidFill>
                  <a:srgbClr val="CCCCCC"/>
                </a:solidFill>
                <a:effectLst/>
                <a:latin typeface="Consolas" panose="020B0609020204030204" pitchFamily="49" charset="0"/>
              </a:rPr>
              <a:t>その中で振動刺激は，視覚や聴覚の体験感を補助し，プレイヤーをより仮想空間に没入させる役割を果たしています．</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dirty="0">
                <a:solidFill>
                  <a:srgbClr val="CCCCCC"/>
                </a:solidFill>
                <a:effectLst/>
                <a:latin typeface="Consolas" panose="020B0609020204030204" pitchFamily="49" charset="0"/>
              </a:rPr>
              <a:t>VR</a:t>
            </a:r>
            <a:r>
              <a:rPr lang="ja-JP" altLang="en-US" b="0" dirty="0">
                <a:solidFill>
                  <a:srgbClr val="CCCCCC"/>
                </a:solidFill>
                <a:effectLst/>
                <a:latin typeface="Consolas" panose="020B0609020204030204" pitchFamily="49" charset="0"/>
              </a:rPr>
              <a:t>ゲームには剣や魔法など様々な攻撃手段を疑似的に体験できるコンテンツが存在しますが，本研究ではその中で魔法に注目しました．</a:t>
            </a:r>
          </a:p>
          <a:p>
            <a:endParaRPr kumimoji="1" lang="en-US" altLang="ja-JP" dirty="0"/>
          </a:p>
          <a:p>
            <a:endParaRPr kumimoji="1" lang="en-US" altLang="ja-JP" dirty="0"/>
          </a:p>
          <a:p>
            <a:endParaRPr kumimoji="1" lang="en-US" altLang="ja-JP" dirty="0"/>
          </a:p>
          <a:p>
            <a:r>
              <a:rPr kumimoji="1" lang="ja-JP" altLang="en-US" dirty="0"/>
              <a:t>ーーーーーーーーーーーーーーー</a:t>
            </a:r>
            <a:endParaRPr kumimoji="1" lang="en-US" altLang="ja-JP" dirty="0"/>
          </a:p>
          <a:p>
            <a:r>
              <a:rPr kumimoji="1" lang="ja-JP" altLang="en-US" dirty="0"/>
              <a:t>剣等の振動はあった</a:t>
            </a:r>
            <a:endParaRPr kumimoji="1" lang="en-US" altLang="ja-JP" dirty="0"/>
          </a:p>
          <a:p>
            <a:endParaRPr kumimoji="1" lang="en-US" altLang="ja-JP" dirty="0"/>
          </a:p>
          <a:p>
            <a:r>
              <a:rPr kumimoji="1" lang="ja-JP" altLang="en-US" dirty="0"/>
              <a:t>魔法はげんじつでいてない</a:t>
            </a:r>
            <a:endParaRPr kumimoji="1" lang="en-US" altLang="ja-JP" dirty="0"/>
          </a:p>
          <a:p>
            <a:endParaRPr kumimoji="1" lang="en-US" altLang="ja-JP" dirty="0"/>
          </a:p>
          <a:p>
            <a:r>
              <a:rPr kumimoji="1" lang="ja-JP" altLang="en-US" dirty="0"/>
              <a:t>視覚効果だけでなく振動効果位置強さがユーザーになにを与えるのかわかってない</a:t>
            </a:r>
            <a:endParaRPr kumimoji="1" lang="en-US" altLang="ja-JP" dirty="0"/>
          </a:p>
          <a:p>
            <a:r>
              <a:rPr kumimoji="1" lang="ja-JP" altLang="en-US" dirty="0"/>
              <a:t>それが分かればよりおもろい</a:t>
            </a:r>
            <a:endParaRPr kumimoji="1" lang="en-US" altLang="ja-JP" dirty="0"/>
          </a:p>
          <a:p>
            <a:endParaRPr kumimoji="1" lang="en-US" altLang="ja-JP" dirty="0"/>
          </a:p>
          <a:p>
            <a:r>
              <a:rPr kumimoji="1" lang="ja-JP" altLang="en-US" dirty="0"/>
              <a:t>魔法のなかでもエクスプロージョンがたに注目し視覚エフェクトと効果と振動パターンについて</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ーーーーーーーーーーーーーーーーーーーーーーーーーーーーー</a:t>
            </a:r>
            <a:endParaRPr kumimoji="1" lang="en-US" altLang="ja-JP" dirty="0"/>
          </a:p>
          <a:p>
            <a:r>
              <a:rPr kumimoji="1" lang="ja-JP" altLang="en-US" dirty="0"/>
              <a:t>魔法の演出は様々で、</a:t>
            </a:r>
            <a:endParaRPr kumimoji="1" lang="en-US" altLang="ja-JP" dirty="0"/>
          </a:p>
        </p:txBody>
      </p:sp>
      <p:sp>
        <p:nvSpPr>
          <p:cNvPr id="4" name="スライド番号プレースホルダー 3"/>
          <p:cNvSpPr>
            <a:spLocks noGrp="1"/>
          </p:cNvSpPr>
          <p:nvPr>
            <p:ph type="sldNum" sz="quarter" idx="5"/>
          </p:nvPr>
        </p:nvSpPr>
        <p:spPr/>
        <p:txBody>
          <a:bodyPr/>
          <a:lstStyle/>
          <a:p>
            <a:fld id="{4EE1A9D1-C637-4639-8848-272DE6DBE6C5}" type="slidenum">
              <a:rPr kumimoji="1" lang="ja-JP" altLang="en-US" smtClean="0"/>
              <a:t>2</a:t>
            </a:fld>
            <a:endParaRPr kumimoji="1" lang="ja-JP" altLang="en-US"/>
          </a:p>
        </p:txBody>
      </p:sp>
    </p:spTree>
    <p:extLst>
      <p:ext uri="{BB962C8B-B14F-4D97-AF65-F5344CB8AC3E}">
        <p14:creationId xmlns:p14="http://schemas.microsoft.com/office/powerpoint/2010/main" val="1061233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関連研究です。</a:t>
            </a:r>
            <a:endParaRPr kumimoji="1" lang="en-US" altLang="ja-JP" dirty="0"/>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この研究では振動パターンがユーザーに与える印象に焦点を当て、約</a:t>
            </a:r>
            <a:r>
              <a:rPr lang="en-US" altLang="ja-JP" sz="1800" b="0" i="0" u="none" strike="noStrike" dirty="0">
                <a:solidFill>
                  <a:srgbClr val="000000"/>
                </a:solidFill>
                <a:effectLst/>
                <a:latin typeface="Arial" panose="020B0604020202020204" pitchFamily="34" charset="0"/>
              </a:rPr>
              <a:t>250</a:t>
            </a:r>
            <a:r>
              <a:rPr lang="ja-JP" altLang="en-US" sz="1800" b="0" i="0" u="none" strike="noStrike" dirty="0">
                <a:solidFill>
                  <a:srgbClr val="000000"/>
                </a:solidFill>
                <a:effectLst/>
                <a:latin typeface="Arial" panose="020B0604020202020204" pitchFamily="34" charset="0"/>
              </a:rPr>
              <a:t>通りの振動パターンからユーザーがどのような印象を持ったのかを調査したものです。</a:t>
            </a:r>
            <a:endParaRPr lang="en-US" altLang="ja-JP" sz="1800" b="0" i="0" u="none" strike="noStrike" dirty="0">
              <a:solidFill>
                <a:srgbClr val="000000"/>
              </a:solidFill>
              <a:effectLst/>
              <a:latin typeface="Arial" panose="020B0604020202020204" pitchFamily="34" charset="0"/>
            </a:endParaRPr>
          </a:p>
          <a:p>
            <a:pPr rtl="0">
              <a:spcBef>
                <a:spcPts val="0"/>
              </a:spcBef>
              <a:spcAft>
                <a:spcPts val="0"/>
              </a:spcAft>
            </a:pPr>
            <a:endParaRPr lang="en-US" altLang="ja-JP" sz="1800" b="0" i="0" u="none" strike="noStrike" dirty="0">
              <a:solidFill>
                <a:srgbClr val="000000"/>
              </a:solidFill>
              <a:effectLst/>
              <a:latin typeface="Arial" panose="020B0604020202020204" pitchFamily="34" charset="0"/>
            </a:endParaRPr>
          </a:p>
          <a:p>
            <a:pPr rtl="0">
              <a:spcBef>
                <a:spcPts val="0"/>
              </a:spcBef>
              <a:spcAft>
                <a:spcPts val="0"/>
              </a:spcAft>
            </a:pPr>
            <a:r>
              <a:rPr lang="ja-JP" altLang="en-US" sz="1800" b="0" i="0" u="none" strike="noStrike" dirty="0">
                <a:solidFill>
                  <a:srgbClr val="000000"/>
                </a:solidFill>
                <a:effectLst/>
                <a:latin typeface="Arial" panose="020B0604020202020204" pitchFamily="34" charset="0"/>
              </a:rPr>
              <a:t>図</a:t>
            </a:r>
            <a:r>
              <a:rPr lang="en-US" altLang="ja-JP" sz="1800" b="0" i="0" u="none" strike="noStrike" dirty="0">
                <a:solidFill>
                  <a:srgbClr val="000000"/>
                </a:solidFill>
                <a:effectLst/>
                <a:latin typeface="Arial" panose="020B0604020202020204" pitchFamily="34" charset="0"/>
              </a:rPr>
              <a:t>2</a:t>
            </a:r>
            <a:r>
              <a:rPr lang="ja-JP" altLang="en-US" sz="1800" b="0" i="0" u="none" strike="noStrike" dirty="0">
                <a:solidFill>
                  <a:srgbClr val="000000"/>
                </a:solidFill>
                <a:effectLst/>
                <a:latin typeface="Arial" panose="020B0604020202020204" pitchFamily="34" charset="0"/>
              </a:rPr>
              <a:t>は振動パターンの一例です。これはジョジョに振動強度が上昇するもので、この振動刺激はユーザーに力強いという印象を与えます。</a:t>
            </a:r>
            <a:endParaRPr lang="en-US" altLang="ja-JP" sz="1800" b="0" i="0" u="none" strike="noStrike" dirty="0">
              <a:solidFill>
                <a:srgbClr val="000000"/>
              </a:solidFill>
              <a:effectLst/>
              <a:latin typeface="Arial" panose="020B0604020202020204" pitchFamily="34" charset="0"/>
            </a:endParaRPr>
          </a:p>
          <a:p>
            <a:pPr rtl="0">
              <a:spcBef>
                <a:spcPts val="0"/>
              </a:spcBef>
              <a:spcAft>
                <a:spcPts val="0"/>
              </a:spcAft>
            </a:pPr>
            <a:endParaRPr lang="en-US" altLang="ja-JP" sz="1800" b="0" i="0" u="none" strike="noStrike" dirty="0">
              <a:solidFill>
                <a:srgbClr val="000000"/>
              </a:solidFill>
              <a:effectLst/>
              <a:latin typeface="Arial" panose="020B0604020202020204" pitchFamily="34" charset="0"/>
            </a:endParaRPr>
          </a:p>
          <a:p>
            <a:pPr rtl="0">
              <a:spcBef>
                <a:spcPts val="0"/>
              </a:spcBef>
              <a:spcAft>
                <a:spcPts val="0"/>
              </a:spcAft>
            </a:pPr>
            <a:endParaRPr lang="ja-JP" altLang="en-US" b="0" dirty="0">
              <a:effectLst/>
            </a:endParaRPr>
          </a:p>
          <a:p>
            <a:pPr rtl="0">
              <a:spcBef>
                <a:spcPts val="0"/>
              </a:spcBef>
              <a:spcAft>
                <a:spcPts val="0"/>
              </a:spcAft>
            </a:pPr>
            <a:endParaRPr lang="en-US" altLang="ja-JP" sz="1800" b="0" i="0" u="none" strike="noStrike" dirty="0">
              <a:solidFill>
                <a:srgbClr val="000000"/>
              </a:solidFill>
              <a:effectLst/>
              <a:latin typeface="Arial" panose="020B0604020202020204" pitchFamily="34" charset="0"/>
            </a:endParaRPr>
          </a:p>
          <a:p>
            <a:pPr rtl="0">
              <a:spcBef>
                <a:spcPts val="0"/>
              </a:spcBef>
              <a:spcAft>
                <a:spcPts val="0"/>
              </a:spcAft>
            </a:pPr>
            <a:r>
              <a:rPr lang="en-US" altLang="ja-JP" sz="1800" b="0" i="0" u="none" strike="noStrike" dirty="0">
                <a:solidFill>
                  <a:srgbClr val="000000"/>
                </a:solidFill>
                <a:effectLst/>
                <a:latin typeface="Arial" panose="020B0604020202020204" pitchFamily="34" charset="0"/>
              </a:rPr>
              <a:t>------------------------------------------</a:t>
            </a:r>
          </a:p>
          <a:p>
            <a:pPr rtl="0">
              <a:spcBef>
                <a:spcPts val="0"/>
              </a:spcBef>
              <a:spcAft>
                <a:spcPts val="0"/>
              </a:spcAft>
            </a:pPr>
            <a:endParaRPr lang="en-US" altLang="ja-JP" b="0" dirty="0">
              <a:effectLst/>
            </a:endParaRPr>
          </a:p>
          <a:p>
            <a:pPr rtl="0">
              <a:spcBef>
                <a:spcPts val="0"/>
              </a:spcBef>
              <a:spcAft>
                <a:spcPts val="0"/>
              </a:spcAft>
            </a:pPr>
            <a:r>
              <a:rPr lang="ja-JP" altLang="en-US" b="0" dirty="0">
                <a:effectLst/>
              </a:rPr>
              <a:t>課題の前に関連研究を持ってくる</a:t>
            </a:r>
            <a:endParaRPr lang="en-US" altLang="ja-JP" b="0" dirty="0">
              <a:effectLst/>
            </a:endParaRPr>
          </a:p>
          <a:p>
            <a:pPr rtl="0">
              <a:spcBef>
                <a:spcPts val="0"/>
              </a:spcBef>
              <a:spcAft>
                <a:spcPts val="0"/>
              </a:spcAft>
            </a:pPr>
            <a:r>
              <a:rPr lang="ja-JP" altLang="en-US" b="0" dirty="0">
                <a:effectLst/>
              </a:rPr>
              <a:t>➡関連研究でできていないことを課題にする</a:t>
            </a:r>
          </a:p>
          <a:p>
            <a:br>
              <a:rPr lang="ja-JP" altLang="en-US" dirty="0"/>
            </a:br>
            <a:r>
              <a:rPr lang="ja-JP" altLang="en-US" dirty="0"/>
              <a:t>図を入れる</a:t>
            </a:r>
            <a:endParaRPr lang="en-US" altLang="ja-JP" dirty="0"/>
          </a:p>
          <a:p>
            <a:endParaRPr kumimoji="1" lang="en-US" altLang="ja-JP" dirty="0"/>
          </a:p>
          <a:p>
            <a:r>
              <a:rPr kumimoji="1" lang="ja-JP" altLang="en-US" dirty="0"/>
              <a:t>関連研究と自分の研究の関連付けかた</a:t>
            </a:r>
            <a:r>
              <a:rPr kumimoji="1" lang="en-US" altLang="ja-JP" dirty="0"/>
              <a:t>	</a:t>
            </a:r>
          </a:p>
          <a:p>
            <a:endParaRPr kumimoji="1" lang="ja-JP" altLang="en-US" dirty="0"/>
          </a:p>
        </p:txBody>
      </p:sp>
      <p:sp>
        <p:nvSpPr>
          <p:cNvPr id="4" name="スライド番号プレースホルダー 3"/>
          <p:cNvSpPr>
            <a:spLocks noGrp="1"/>
          </p:cNvSpPr>
          <p:nvPr>
            <p:ph type="sldNum" sz="quarter" idx="5"/>
          </p:nvPr>
        </p:nvSpPr>
        <p:spPr/>
        <p:txBody>
          <a:bodyPr/>
          <a:lstStyle/>
          <a:p>
            <a:fld id="{38C575E5-B913-4CE2-86D3-2F8AFFE60583}" type="slidenum">
              <a:rPr kumimoji="1" lang="ja-JP" altLang="en-US" smtClean="0"/>
              <a:t>3</a:t>
            </a:fld>
            <a:endParaRPr kumimoji="1" lang="ja-JP" altLang="en-US"/>
          </a:p>
        </p:txBody>
      </p:sp>
    </p:spTree>
    <p:extLst>
      <p:ext uri="{BB962C8B-B14F-4D97-AF65-F5344CB8AC3E}">
        <p14:creationId xmlns:p14="http://schemas.microsoft.com/office/powerpoint/2010/main" val="294818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課題です。</a:t>
            </a:r>
            <a:endParaRPr kumimoji="1" lang="en-US" altLang="ja-JP" dirty="0"/>
          </a:p>
          <a:p>
            <a:endParaRPr kumimoji="1" lang="en-US" altLang="ja-JP" dirty="0"/>
          </a:p>
          <a:p>
            <a:r>
              <a:rPr lang="en-US" altLang="ja-JP" b="0" dirty="0">
                <a:solidFill>
                  <a:srgbClr val="CCCCCC"/>
                </a:solidFill>
                <a:effectLst/>
                <a:latin typeface="Consolas" panose="020B0609020204030204" pitchFamily="49" charset="0"/>
              </a:rPr>
              <a:t>VR</a:t>
            </a:r>
            <a:r>
              <a:rPr lang="ja-JP" altLang="en-US" b="0" dirty="0">
                <a:solidFill>
                  <a:srgbClr val="CCCCCC"/>
                </a:solidFill>
                <a:effectLst/>
                <a:latin typeface="Consolas" panose="020B0609020204030204" pitchFamily="49" charset="0"/>
              </a:rPr>
              <a:t>ゲームでの魔法体験コンテンツの課題として，魔法の形状ごとにどのような振動フィードバックを与えればプレイヤーの魔法体験感を向上させられるのか分かっていないことが挙げられる．</a:t>
            </a:r>
          </a:p>
          <a:p>
            <a:r>
              <a:rPr lang="en-US" altLang="ja-JP" b="0" dirty="0">
                <a:solidFill>
                  <a:srgbClr val="CCCCCC"/>
                </a:solidFill>
                <a:effectLst/>
                <a:latin typeface="Consolas" panose="020B0609020204030204" pitchFamily="49" charset="0"/>
              </a:rPr>
              <a:t>VR</a:t>
            </a:r>
            <a:r>
              <a:rPr lang="ja-JP" altLang="en-US" b="0" dirty="0">
                <a:solidFill>
                  <a:srgbClr val="CCCCCC"/>
                </a:solidFill>
                <a:effectLst/>
                <a:latin typeface="Consolas" panose="020B0609020204030204" pitchFamily="49" charset="0"/>
              </a:rPr>
              <a:t>ゲーム上での剣や槍等の物理攻撃の振動フィードバックについて，日常生活での経験上どのような振動フィードバックがあるのか具体的に表現できる．</a:t>
            </a:r>
          </a:p>
          <a:p>
            <a:r>
              <a:rPr lang="ja-JP" altLang="en-US" b="0" dirty="0">
                <a:solidFill>
                  <a:srgbClr val="CCCCCC"/>
                </a:solidFill>
                <a:effectLst/>
                <a:latin typeface="Consolas" panose="020B0609020204030204" pitchFamily="49" charset="0"/>
              </a:rPr>
              <a:t>しかし，魔法は現実に存在しないため，魔法を放ったときにどのような振動フィードバックがあるのかよく分かっていない．</a:t>
            </a:r>
          </a:p>
          <a:p>
            <a:endParaRPr kumimoji="1" lang="en-US" altLang="ja-JP" dirty="0"/>
          </a:p>
        </p:txBody>
      </p:sp>
      <p:sp>
        <p:nvSpPr>
          <p:cNvPr id="4" name="スライド番号プレースホルダー 3"/>
          <p:cNvSpPr>
            <a:spLocks noGrp="1"/>
          </p:cNvSpPr>
          <p:nvPr>
            <p:ph type="sldNum" sz="quarter" idx="5"/>
          </p:nvPr>
        </p:nvSpPr>
        <p:spPr/>
        <p:txBody>
          <a:bodyPr/>
          <a:lstStyle/>
          <a:p>
            <a:fld id="{4EE1A9D1-C637-4639-8848-272DE6DBE6C5}" type="slidenum">
              <a:rPr kumimoji="1" lang="ja-JP" altLang="en-US" smtClean="0"/>
              <a:t>4</a:t>
            </a:fld>
            <a:endParaRPr kumimoji="1" lang="ja-JP" altLang="en-US"/>
          </a:p>
        </p:txBody>
      </p:sp>
    </p:spTree>
    <p:extLst>
      <p:ext uri="{BB962C8B-B14F-4D97-AF65-F5344CB8AC3E}">
        <p14:creationId xmlns:p14="http://schemas.microsoft.com/office/powerpoint/2010/main" val="1694299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システム概要です。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a:t>
            </a:r>
            <a:r>
              <a:rPr lang="en-US" altLang="ja-JP" b="0" dirty="0">
                <a:solidFill>
                  <a:srgbClr val="CCCCCC"/>
                </a:solidFill>
                <a:effectLst/>
                <a:latin typeface="Consolas" panose="020B0609020204030204" pitchFamily="49" charset="0"/>
              </a:rPr>
              <a:t>VR</a:t>
            </a:r>
            <a:r>
              <a:rPr lang="ja-JP" altLang="en-US" b="0" dirty="0">
                <a:solidFill>
                  <a:srgbClr val="CCCCCC"/>
                </a:solidFill>
                <a:effectLst/>
                <a:latin typeface="Consolas" panose="020B0609020204030204" pitchFamily="49" charset="0"/>
              </a:rPr>
              <a:t>上で放った魔法の視覚エフェクトと数種類の振動刺激を組み合わせてユーザーに呈示するシステムを作成する．</a:t>
            </a:r>
            <a:endParaRPr lang="en-US" altLang="ja-JP"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solidFill>
                  <a:srgbClr val="CCCCCC"/>
                </a:solidFill>
                <a:effectLst/>
                <a:latin typeface="Consolas" panose="020B0609020204030204" pitchFamily="49" charset="0"/>
              </a:rPr>
              <a:t>視覚エフェクトは</a:t>
            </a:r>
            <a:r>
              <a:rPr lang="en-US" altLang="ja-JP" b="0" dirty="0">
                <a:solidFill>
                  <a:srgbClr val="CCCCCC"/>
                </a:solidFill>
                <a:effectLst/>
                <a:latin typeface="Consolas" panose="020B0609020204030204" pitchFamily="49" charset="0"/>
              </a:rPr>
              <a:t>ring-fire</a:t>
            </a:r>
            <a:r>
              <a:rPr lang="ja-JP" altLang="en-US" b="0" dirty="0">
                <a:solidFill>
                  <a:srgbClr val="CCCCCC"/>
                </a:solidFill>
                <a:effectLst/>
                <a:latin typeface="Consolas" panose="020B0609020204030204" pitchFamily="49" charset="0"/>
              </a:rPr>
              <a:t>，</a:t>
            </a:r>
            <a:r>
              <a:rPr lang="en-US" altLang="ja-JP" b="0" dirty="0">
                <a:solidFill>
                  <a:srgbClr val="CCCCCC"/>
                </a:solidFill>
                <a:effectLst/>
                <a:latin typeface="Consolas" panose="020B0609020204030204" pitchFamily="49" charset="0"/>
              </a:rPr>
              <a:t>main-beam</a:t>
            </a:r>
            <a:r>
              <a:rPr lang="ja-JP" altLang="en-US" b="0" dirty="0">
                <a:solidFill>
                  <a:srgbClr val="CCCCCC"/>
                </a:solidFill>
                <a:effectLst/>
                <a:latin typeface="Consolas" panose="020B0609020204030204" pitchFamily="49" charset="0"/>
              </a:rPr>
              <a:t>，</a:t>
            </a:r>
            <a:r>
              <a:rPr lang="en-US" altLang="ja-JP" b="0" dirty="0" err="1">
                <a:solidFill>
                  <a:srgbClr val="CCCCCC"/>
                </a:solidFill>
                <a:effectLst/>
                <a:latin typeface="Consolas" panose="020B0609020204030204" pitchFamily="49" charset="0"/>
              </a:rPr>
              <a:t>inceneration</a:t>
            </a:r>
            <a:r>
              <a:rPr lang="ja-JP" altLang="en-US" b="0" dirty="0">
                <a:solidFill>
                  <a:srgbClr val="CCCCCC"/>
                </a:solidFill>
                <a:effectLst/>
                <a:latin typeface="Consolas" panose="020B0609020204030204" pitchFamily="49" charset="0"/>
              </a:rPr>
              <a:t>の</a:t>
            </a:r>
            <a:r>
              <a:rPr lang="en-US" altLang="ja-JP" b="0" dirty="0">
                <a:solidFill>
                  <a:srgbClr val="CCCCCC"/>
                </a:solidFill>
                <a:effectLst/>
                <a:latin typeface="Consolas" panose="020B0609020204030204" pitchFamily="49" charset="0"/>
              </a:rPr>
              <a:t>3</a:t>
            </a:r>
            <a:r>
              <a:rPr lang="ja-JP" altLang="en-US" b="0" dirty="0">
                <a:solidFill>
                  <a:srgbClr val="CCCCCC"/>
                </a:solidFill>
                <a:effectLst/>
                <a:latin typeface="Consolas" panose="020B0609020204030204" pitchFamily="49" charset="0"/>
              </a:rPr>
              <a:t>種類です。</a:t>
            </a:r>
            <a:endParaRPr lang="en-US" altLang="ja-JP"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b="0" dirty="0">
              <a:solidFill>
                <a:srgbClr val="CCCCCC"/>
              </a:solidFill>
              <a:effectLst/>
              <a:latin typeface="Consolas" panose="020B0609020204030204" pitchFamily="49"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4EE1A9D1-C637-4639-8848-272DE6DBE6C5}" type="slidenum">
              <a:rPr kumimoji="1" lang="ja-JP" altLang="en-US" smtClean="0"/>
              <a:t>5</a:t>
            </a:fld>
            <a:endParaRPr kumimoji="1" lang="ja-JP" altLang="en-US"/>
          </a:p>
        </p:txBody>
      </p:sp>
    </p:spTree>
    <p:extLst>
      <p:ext uri="{BB962C8B-B14F-4D97-AF65-F5344CB8AC3E}">
        <p14:creationId xmlns:p14="http://schemas.microsoft.com/office/powerpoint/2010/main" val="307896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振動パターンは一定、弱→強、強→弱、矩形波の</a:t>
            </a:r>
            <a:r>
              <a:rPr kumimoji="1" lang="en-US" altLang="ja-JP" dirty="0"/>
              <a:t>4</a:t>
            </a:r>
            <a:r>
              <a:rPr kumimoji="1" lang="ja-JP" altLang="en-US" dirty="0"/>
              <a:t>種類です。</a:t>
            </a:r>
            <a:endParaRPr kumimoji="1" lang="en-US" altLang="ja-JP" dirty="0"/>
          </a:p>
          <a:p>
            <a:r>
              <a:rPr kumimoji="1" lang="ja-JP" altLang="en-US" dirty="0"/>
              <a:t>この４種類の振動パターンを視覚エフェクトごとに被験者に呈示し、どの振動パターンが視覚エフェクトに一致するのかを調べました。</a:t>
            </a:r>
          </a:p>
        </p:txBody>
      </p:sp>
      <p:sp>
        <p:nvSpPr>
          <p:cNvPr id="4" name="スライド番号プレースホルダー 3"/>
          <p:cNvSpPr>
            <a:spLocks noGrp="1"/>
          </p:cNvSpPr>
          <p:nvPr>
            <p:ph type="sldNum" sz="quarter" idx="5"/>
          </p:nvPr>
        </p:nvSpPr>
        <p:spPr/>
        <p:txBody>
          <a:bodyPr/>
          <a:lstStyle/>
          <a:p>
            <a:fld id="{4EE1A9D1-C637-4639-8848-272DE6DBE6C5}" type="slidenum">
              <a:rPr kumimoji="1" lang="ja-JP" altLang="en-US" smtClean="0"/>
              <a:t>6</a:t>
            </a:fld>
            <a:endParaRPr kumimoji="1" lang="ja-JP" altLang="en-US"/>
          </a:p>
        </p:txBody>
      </p:sp>
    </p:spTree>
    <p:extLst>
      <p:ext uri="{BB962C8B-B14F-4D97-AF65-F5344CB8AC3E}">
        <p14:creationId xmlns:p14="http://schemas.microsoft.com/office/powerpoint/2010/main" val="657565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dirty="0">
                <a:solidFill>
                  <a:srgbClr val="CCCCCC"/>
                </a:solidFill>
                <a:effectLst/>
                <a:latin typeface="Consolas" panose="020B0609020204030204" pitchFamily="49" charset="0"/>
              </a:rPr>
              <a:t>システム構成です．</a:t>
            </a:r>
            <a:endParaRPr lang="en-US" altLang="ja-JP" b="0" dirty="0">
              <a:solidFill>
                <a:srgbClr val="CCCCCC"/>
              </a:solidFill>
              <a:effectLst/>
              <a:latin typeface="Consolas" panose="020B0609020204030204" pitchFamily="49" charset="0"/>
            </a:endParaRPr>
          </a:p>
          <a:p>
            <a:r>
              <a:rPr lang="ja-JP" altLang="en-US" b="0" dirty="0">
                <a:solidFill>
                  <a:srgbClr val="CCCCCC"/>
                </a:solidFill>
                <a:effectLst/>
                <a:latin typeface="Consolas" panose="020B0609020204030204" pitchFamily="49" charset="0"/>
              </a:rPr>
              <a:t>本システムは</a:t>
            </a:r>
            <a:r>
              <a:rPr lang="en-US" altLang="ja-JP" b="0" dirty="0">
                <a:solidFill>
                  <a:srgbClr val="CCCCCC"/>
                </a:solidFill>
                <a:effectLst/>
                <a:latin typeface="Consolas" panose="020B0609020204030204" pitchFamily="49" charset="0"/>
              </a:rPr>
              <a:t>HMD</a:t>
            </a:r>
            <a:r>
              <a:rPr lang="ja-JP" altLang="en-US" b="0" dirty="0">
                <a:solidFill>
                  <a:srgbClr val="CCCCCC"/>
                </a:solidFill>
                <a:effectLst/>
                <a:latin typeface="Consolas" panose="020B0609020204030204" pitchFamily="49" charset="0"/>
              </a:rPr>
              <a:t>・</a:t>
            </a:r>
            <a:r>
              <a:rPr lang="en-US" altLang="ja-JP" b="0" dirty="0">
                <a:solidFill>
                  <a:srgbClr val="CCCCCC"/>
                </a:solidFill>
                <a:effectLst/>
                <a:latin typeface="Consolas" panose="020B0609020204030204" pitchFamily="49" charset="0"/>
              </a:rPr>
              <a:t>VIVE</a:t>
            </a:r>
            <a:r>
              <a:rPr lang="ja-JP" altLang="en-US" b="0" dirty="0">
                <a:solidFill>
                  <a:srgbClr val="CCCCCC"/>
                </a:solidFill>
                <a:effectLst/>
                <a:latin typeface="Consolas" panose="020B0609020204030204" pitchFamily="49" charset="0"/>
              </a:rPr>
              <a:t>トラッカー・</a:t>
            </a:r>
            <a:r>
              <a:rPr lang="en-US" altLang="ja-JP" b="0" dirty="0">
                <a:solidFill>
                  <a:srgbClr val="CCCCCC"/>
                </a:solidFill>
                <a:effectLst/>
                <a:latin typeface="Consolas" panose="020B0609020204030204" pitchFamily="49" charset="0"/>
              </a:rPr>
              <a:t>PC</a:t>
            </a:r>
            <a:r>
              <a:rPr lang="ja-JP" altLang="en-US" b="0" dirty="0">
                <a:solidFill>
                  <a:srgbClr val="CCCCCC"/>
                </a:solidFill>
                <a:effectLst/>
                <a:latin typeface="Consolas" panose="020B0609020204030204" pitchFamily="49" charset="0"/>
              </a:rPr>
              <a:t>・コントローラ</a:t>
            </a:r>
            <a:r>
              <a:rPr lang="en-US" altLang="ja-JP" b="0" dirty="0">
                <a:solidFill>
                  <a:srgbClr val="CCCCCC"/>
                </a:solidFill>
                <a:effectLst/>
                <a:latin typeface="Consolas" panose="020B0609020204030204" pitchFamily="49" charset="0"/>
              </a:rPr>
              <a:t>―</a:t>
            </a:r>
            <a:r>
              <a:rPr lang="ja-JP" altLang="en-US" b="0" dirty="0">
                <a:solidFill>
                  <a:srgbClr val="CCCCCC"/>
                </a:solidFill>
                <a:effectLst/>
                <a:latin typeface="Consolas" panose="020B0609020204030204" pitchFamily="49" charset="0"/>
              </a:rPr>
              <a:t>で構成されます．</a:t>
            </a:r>
          </a:p>
          <a:p>
            <a:r>
              <a:rPr lang="ja-JP" altLang="en-US" b="0" dirty="0">
                <a:solidFill>
                  <a:srgbClr val="CCCCCC"/>
                </a:solidFill>
                <a:effectLst/>
                <a:latin typeface="Consolas" panose="020B0609020204030204" pitchFamily="49" charset="0"/>
              </a:rPr>
              <a:t>被験者は</a:t>
            </a:r>
            <a:r>
              <a:rPr lang="en-US" altLang="ja-JP" b="0" dirty="0">
                <a:solidFill>
                  <a:srgbClr val="CCCCCC"/>
                </a:solidFill>
                <a:effectLst/>
                <a:latin typeface="Consolas" panose="020B0609020204030204" pitchFamily="49" charset="0"/>
              </a:rPr>
              <a:t>HMD</a:t>
            </a:r>
            <a:r>
              <a:rPr lang="ja-JP" altLang="en-US" b="0" dirty="0">
                <a:solidFill>
                  <a:srgbClr val="CCCCCC"/>
                </a:solidFill>
                <a:effectLst/>
                <a:latin typeface="Consolas" panose="020B0609020204030204" pitchFamily="49" charset="0"/>
              </a:rPr>
              <a:t>を装着した状態で右手にコントローラーを持ち、コントローラ</a:t>
            </a:r>
            <a:r>
              <a:rPr lang="en-US" altLang="ja-JP" b="0" dirty="0">
                <a:solidFill>
                  <a:srgbClr val="CCCCCC"/>
                </a:solidFill>
                <a:effectLst/>
                <a:latin typeface="Consolas" panose="020B0609020204030204" pitchFamily="49" charset="0"/>
              </a:rPr>
              <a:t>―</a:t>
            </a:r>
            <a:r>
              <a:rPr lang="ja-JP" altLang="en-US" b="0" dirty="0">
                <a:solidFill>
                  <a:srgbClr val="CCCCCC"/>
                </a:solidFill>
                <a:effectLst/>
                <a:latin typeface="Consolas" panose="020B0609020204030204" pitchFamily="49" charset="0"/>
              </a:rPr>
              <a:t>に装着されているボタンを押します</a:t>
            </a:r>
            <a:r>
              <a:rPr lang="en-US" altLang="ja-JP" b="0" dirty="0">
                <a:solidFill>
                  <a:srgbClr val="CCCCCC"/>
                </a:solidFill>
                <a:effectLst/>
                <a:latin typeface="Consolas" panose="020B0609020204030204" pitchFamily="49" charset="0"/>
              </a:rPr>
              <a:t>.Arduino</a:t>
            </a:r>
            <a:r>
              <a:rPr lang="ja-JP" altLang="en-US" b="0" dirty="0">
                <a:solidFill>
                  <a:srgbClr val="CCCCCC"/>
                </a:solidFill>
                <a:effectLst/>
                <a:latin typeface="Consolas" panose="020B0609020204030204" pitchFamily="49" charset="0"/>
              </a:rPr>
              <a:t>でボタン押下を検知すると、</a:t>
            </a:r>
            <a:r>
              <a:rPr lang="en-US" altLang="ja-JP" b="0" dirty="0">
                <a:solidFill>
                  <a:srgbClr val="CCCCCC"/>
                </a:solidFill>
                <a:effectLst/>
                <a:latin typeface="Consolas" panose="020B0609020204030204" pitchFamily="49" charset="0"/>
              </a:rPr>
              <a:t>unity</a:t>
            </a:r>
            <a:r>
              <a:rPr lang="ja-JP" altLang="en-US" b="0" dirty="0">
                <a:solidFill>
                  <a:srgbClr val="CCCCCC"/>
                </a:solidFill>
                <a:effectLst/>
                <a:latin typeface="Consolas" panose="020B0609020204030204" pitchFamily="49" charset="0"/>
              </a:rPr>
              <a:t>で魔法のエフェクトを</a:t>
            </a:r>
            <a:r>
              <a:rPr lang="en-US" altLang="ja-JP" b="0" dirty="0">
                <a:solidFill>
                  <a:srgbClr val="CCCCCC"/>
                </a:solidFill>
                <a:effectLst/>
                <a:latin typeface="Consolas" panose="020B0609020204030204" pitchFamily="49" charset="0"/>
              </a:rPr>
              <a:t>HMD</a:t>
            </a:r>
            <a:r>
              <a:rPr lang="ja-JP" altLang="en-US" b="0" dirty="0">
                <a:solidFill>
                  <a:srgbClr val="CCCCCC"/>
                </a:solidFill>
                <a:effectLst/>
                <a:latin typeface="Consolas" panose="020B0609020204030204" pitchFamily="49" charset="0"/>
              </a:rPr>
              <a:t>に表示させるのと同時に振動モーターを動かします。</a:t>
            </a:r>
          </a:p>
        </p:txBody>
      </p:sp>
      <p:sp>
        <p:nvSpPr>
          <p:cNvPr id="4" name="スライド番号プレースホルダー 3"/>
          <p:cNvSpPr>
            <a:spLocks noGrp="1"/>
          </p:cNvSpPr>
          <p:nvPr>
            <p:ph type="sldNum" sz="quarter" idx="5"/>
          </p:nvPr>
        </p:nvSpPr>
        <p:spPr/>
        <p:txBody>
          <a:bodyPr/>
          <a:lstStyle/>
          <a:p>
            <a:fld id="{4EE1A9D1-C637-4639-8848-272DE6DBE6C5}" type="slidenum">
              <a:rPr kumimoji="1" lang="ja-JP" altLang="en-US" smtClean="0"/>
              <a:t>7</a:t>
            </a:fld>
            <a:endParaRPr kumimoji="1" lang="ja-JP" altLang="en-US"/>
          </a:p>
        </p:txBody>
      </p:sp>
    </p:spTree>
    <p:extLst>
      <p:ext uri="{BB962C8B-B14F-4D97-AF65-F5344CB8AC3E}">
        <p14:creationId xmlns:p14="http://schemas.microsoft.com/office/powerpoint/2010/main" val="1750347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実験です。</a:t>
            </a:r>
            <a:endParaRPr kumimoji="1" lang="en-US" altLang="ja-JP" dirty="0"/>
          </a:p>
          <a:p>
            <a:r>
              <a:rPr kumimoji="1" lang="ja-JP" altLang="en-US" dirty="0"/>
              <a:t>実験では開発したシステムを</a:t>
            </a:r>
            <a:r>
              <a:rPr kumimoji="1" lang="en-US" altLang="ja-JP" dirty="0"/>
              <a:t>22~24</a:t>
            </a:r>
            <a:r>
              <a:rPr kumimoji="1" lang="ja-JP" altLang="en-US" dirty="0"/>
              <a:t>歳の男性</a:t>
            </a:r>
            <a:r>
              <a:rPr kumimoji="1" lang="en-US" altLang="ja-JP" dirty="0"/>
              <a:t>8</a:t>
            </a:r>
            <a:r>
              <a:rPr kumimoji="1" lang="ja-JP" altLang="en-US" dirty="0"/>
              <a:t>名に体験してもらい、アンケート調査にて魔法のエフェクトに対し</a:t>
            </a:r>
            <a:r>
              <a:rPr kumimoji="1" lang="en-US" altLang="ja-JP" dirty="0"/>
              <a:t>4</a:t>
            </a:r>
            <a:r>
              <a:rPr kumimoji="1" lang="ja-JP" altLang="en-US" dirty="0"/>
              <a:t>種類の振動刺激を</a:t>
            </a:r>
            <a:r>
              <a:rPr kumimoji="1" lang="en-US" altLang="ja-JP" dirty="0"/>
              <a:t>5</a:t>
            </a:r>
            <a:r>
              <a:rPr kumimoji="1" lang="ja-JP" altLang="en-US" dirty="0"/>
              <a:t>段階評価しました。魔法のエフェクトは</a:t>
            </a:r>
            <a:r>
              <a:rPr kumimoji="1" lang="en-US" altLang="ja-JP" dirty="0"/>
              <a:t>ring-</a:t>
            </a:r>
            <a:r>
              <a:rPr kumimoji="1" lang="en-US" altLang="ja-JP" dirty="0" err="1"/>
              <a:t>fire,main</a:t>
            </a:r>
            <a:r>
              <a:rPr kumimoji="1" lang="en-US" altLang="ja-JP" dirty="0"/>
              <a:t>-</a:t>
            </a:r>
            <a:r>
              <a:rPr kumimoji="1" lang="en-US" altLang="ja-JP" dirty="0" err="1"/>
              <a:t>beam,inceneration</a:t>
            </a:r>
            <a:r>
              <a:rPr kumimoji="1" lang="ja-JP" altLang="en-US" dirty="0"/>
              <a:t>の順番に実施しました。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4EE1A9D1-C637-4639-8848-272DE6DBE6C5}" type="slidenum">
              <a:rPr kumimoji="1" lang="ja-JP" altLang="en-US" smtClean="0"/>
              <a:t>8</a:t>
            </a:fld>
            <a:endParaRPr kumimoji="1" lang="ja-JP" altLang="en-US"/>
          </a:p>
        </p:txBody>
      </p:sp>
    </p:spTree>
    <p:extLst>
      <p:ext uri="{BB962C8B-B14F-4D97-AF65-F5344CB8AC3E}">
        <p14:creationId xmlns:p14="http://schemas.microsoft.com/office/powerpoint/2010/main" val="1697060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dirty="0">
                <a:solidFill>
                  <a:srgbClr val="CCCCCC"/>
                </a:solidFill>
                <a:effectLst/>
                <a:latin typeface="Consolas" panose="020B0609020204030204" pitchFamily="49" charset="0"/>
              </a:rPr>
              <a:t>実験を実施する前にアンケートを行った．</a:t>
            </a:r>
          </a:p>
          <a:p>
            <a:br>
              <a:rPr lang="ja-JP" altLang="en-US" b="0" dirty="0">
                <a:solidFill>
                  <a:srgbClr val="CCCCCC"/>
                </a:solidFill>
                <a:effectLst/>
                <a:latin typeface="Consolas" panose="020B0609020204030204" pitchFamily="49" charset="0"/>
              </a:rPr>
            </a:br>
            <a:r>
              <a:rPr lang="ja-JP" altLang="en-US" b="0" dirty="0">
                <a:solidFill>
                  <a:srgbClr val="CCCCCC"/>
                </a:solidFill>
                <a:effectLst/>
                <a:latin typeface="Consolas" panose="020B0609020204030204" pitchFamily="49" charset="0"/>
              </a:rPr>
              <a:t>まず，被験者に実験で使用する視覚エフェクトの動画を見せた．</a:t>
            </a:r>
          </a:p>
          <a:p>
            <a:r>
              <a:rPr lang="ja-JP" altLang="en-US" b="0" dirty="0">
                <a:solidFill>
                  <a:srgbClr val="CCCCCC"/>
                </a:solidFill>
                <a:effectLst/>
                <a:latin typeface="Consolas" panose="020B0609020204030204" pitchFamily="49" charset="0"/>
              </a:rPr>
              <a:t>次に視覚エフェクトを時系列順に</a:t>
            </a:r>
            <a:r>
              <a:rPr lang="en-US" altLang="ja-JP" b="0" dirty="0">
                <a:solidFill>
                  <a:srgbClr val="CCCCCC"/>
                </a:solidFill>
                <a:effectLst/>
                <a:latin typeface="Consolas" panose="020B0609020204030204" pitchFamily="49" charset="0"/>
              </a:rPr>
              <a:t>6</a:t>
            </a:r>
            <a:r>
              <a:rPr lang="ja-JP" altLang="en-US" b="0" dirty="0">
                <a:solidFill>
                  <a:srgbClr val="CCCCCC"/>
                </a:solidFill>
                <a:effectLst/>
                <a:latin typeface="Consolas" panose="020B0609020204030204" pitchFamily="49" charset="0"/>
              </a:rPr>
              <a:t>分割し並べた画像を被験者に見せた．</a:t>
            </a:r>
          </a:p>
          <a:p>
            <a:r>
              <a:rPr lang="ja-JP" altLang="en-US" b="0" dirty="0">
                <a:solidFill>
                  <a:srgbClr val="CCCCCC"/>
                </a:solidFill>
                <a:effectLst/>
                <a:latin typeface="Consolas" panose="020B0609020204030204" pitchFamily="49" charset="0"/>
              </a:rPr>
              <a:t>それぞれ振動強度が時間経過でどのように変化しそうであるか，被験者のイメージを手書きでグラフに書いてもらった．</a:t>
            </a:r>
          </a:p>
          <a:p>
            <a:endParaRPr kumimoji="1" lang="ja-JP" altLang="en-US" dirty="0"/>
          </a:p>
        </p:txBody>
      </p:sp>
      <p:sp>
        <p:nvSpPr>
          <p:cNvPr id="4" name="スライド番号プレースホルダー 3"/>
          <p:cNvSpPr>
            <a:spLocks noGrp="1"/>
          </p:cNvSpPr>
          <p:nvPr>
            <p:ph type="sldNum" sz="quarter" idx="5"/>
          </p:nvPr>
        </p:nvSpPr>
        <p:spPr/>
        <p:txBody>
          <a:bodyPr/>
          <a:lstStyle/>
          <a:p>
            <a:fld id="{4EE1A9D1-C637-4639-8848-272DE6DBE6C5}" type="slidenum">
              <a:rPr kumimoji="1" lang="ja-JP" altLang="en-US" smtClean="0"/>
              <a:t>9</a:t>
            </a:fld>
            <a:endParaRPr kumimoji="1" lang="ja-JP" altLang="en-US"/>
          </a:p>
        </p:txBody>
      </p:sp>
    </p:spTree>
    <p:extLst>
      <p:ext uri="{BB962C8B-B14F-4D97-AF65-F5344CB8AC3E}">
        <p14:creationId xmlns:p14="http://schemas.microsoft.com/office/powerpoint/2010/main" val="1157817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0BD090-767A-67D7-5EA4-E6CDC5419BD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ACC44A0-8FC7-AF43-ADD0-3832428387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68001C7-373B-12F5-41C8-C4CF08AFB795}"/>
              </a:ext>
            </a:extLst>
          </p:cNvPr>
          <p:cNvSpPr>
            <a:spLocks noGrp="1"/>
          </p:cNvSpPr>
          <p:nvPr>
            <p:ph type="dt" sz="half" idx="10"/>
          </p:nvPr>
        </p:nvSpPr>
        <p:spPr/>
        <p:txBody>
          <a:bodyPr/>
          <a:lstStyle/>
          <a:p>
            <a:fld id="{3407772C-231C-4046-941F-E7A5F97DA4D8}" type="datetime1">
              <a:rPr kumimoji="1" lang="ja-JP" altLang="en-US" smtClean="0"/>
              <a:t>2024/1/28</a:t>
            </a:fld>
            <a:endParaRPr kumimoji="1" lang="ja-JP" altLang="en-US"/>
          </a:p>
        </p:txBody>
      </p:sp>
      <p:sp>
        <p:nvSpPr>
          <p:cNvPr id="5" name="フッター プレースホルダー 4">
            <a:extLst>
              <a:ext uri="{FF2B5EF4-FFF2-40B4-BE49-F238E27FC236}">
                <a16:creationId xmlns:a16="http://schemas.microsoft.com/office/drawing/2014/main" id="{3523A530-CF97-3776-43A5-682B22B823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DBA861-CAD1-C93A-3020-00145592A06F}"/>
              </a:ext>
            </a:extLst>
          </p:cNvPr>
          <p:cNvSpPr>
            <a:spLocks noGrp="1"/>
          </p:cNvSpPr>
          <p:nvPr>
            <p:ph type="sldNum" sz="quarter" idx="12"/>
          </p:nvPr>
        </p:nvSpPr>
        <p:spPr/>
        <p:txBody>
          <a:bodyPr/>
          <a:lstStyle/>
          <a:p>
            <a:fld id="{16F2DCA3-E0AF-4823-B92C-32C63C28F3A8}" type="slidenum">
              <a:rPr kumimoji="1" lang="ja-JP" altLang="en-US" smtClean="0"/>
              <a:t>‹#›</a:t>
            </a:fld>
            <a:endParaRPr kumimoji="1" lang="ja-JP" altLang="en-US"/>
          </a:p>
        </p:txBody>
      </p:sp>
    </p:spTree>
    <p:extLst>
      <p:ext uri="{BB962C8B-B14F-4D97-AF65-F5344CB8AC3E}">
        <p14:creationId xmlns:p14="http://schemas.microsoft.com/office/powerpoint/2010/main" val="64260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D45685-F7B8-9982-65F5-1BC066A8043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F476A3-E448-00AE-CEDB-7F62595CEAE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8EA7C3-BCB3-8957-FEA0-187710CC09ED}"/>
              </a:ext>
            </a:extLst>
          </p:cNvPr>
          <p:cNvSpPr>
            <a:spLocks noGrp="1"/>
          </p:cNvSpPr>
          <p:nvPr>
            <p:ph type="dt" sz="half" idx="10"/>
          </p:nvPr>
        </p:nvSpPr>
        <p:spPr/>
        <p:txBody>
          <a:bodyPr/>
          <a:lstStyle/>
          <a:p>
            <a:fld id="{4CE33139-F8B0-4FC5-B494-F9155D2EE199}" type="datetime1">
              <a:rPr kumimoji="1" lang="ja-JP" altLang="en-US" smtClean="0"/>
              <a:t>2024/1/28</a:t>
            </a:fld>
            <a:endParaRPr kumimoji="1" lang="ja-JP" altLang="en-US"/>
          </a:p>
        </p:txBody>
      </p:sp>
      <p:sp>
        <p:nvSpPr>
          <p:cNvPr id="5" name="フッター プレースホルダー 4">
            <a:extLst>
              <a:ext uri="{FF2B5EF4-FFF2-40B4-BE49-F238E27FC236}">
                <a16:creationId xmlns:a16="http://schemas.microsoft.com/office/drawing/2014/main" id="{C47444BA-5653-1726-3BD7-4756F92EF8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DFED99-B8D0-F53C-AAB4-17A53076B48C}"/>
              </a:ext>
            </a:extLst>
          </p:cNvPr>
          <p:cNvSpPr>
            <a:spLocks noGrp="1"/>
          </p:cNvSpPr>
          <p:nvPr>
            <p:ph type="sldNum" sz="quarter" idx="12"/>
          </p:nvPr>
        </p:nvSpPr>
        <p:spPr/>
        <p:txBody>
          <a:bodyPr/>
          <a:lstStyle/>
          <a:p>
            <a:fld id="{16F2DCA3-E0AF-4823-B92C-32C63C28F3A8}" type="slidenum">
              <a:rPr kumimoji="1" lang="ja-JP" altLang="en-US" smtClean="0"/>
              <a:t>‹#›</a:t>
            </a:fld>
            <a:endParaRPr kumimoji="1" lang="ja-JP" altLang="en-US"/>
          </a:p>
        </p:txBody>
      </p:sp>
    </p:spTree>
    <p:extLst>
      <p:ext uri="{BB962C8B-B14F-4D97-AF65-F5344CB8AC3E}">
        <p14:creationId xmlns:p14="http://schemas.microsoft.com/office/powerpoint/2010/main" val="4156870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38EEBD3-7EFE-FAC1-8494-12AAC5EDDA5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D754656-FEF6-F260-CB88-470EE82CE92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0F7B54B-AC3E-0A46-ED4D-9D05322CB0AE}"/>
              </a:ext>
            </a:extLst>
          </p:cNvPr>
          <p:cNvSpPr>
            <a:spLocks noGrp="1"/>
          </p:cNvSpPr>
          <p:nvPr>
            <p:ph type="dt" sz="half" idx="10"/>
          </p:nvPr>
        </p:nvSpPr>
        <p:spPr/>
        <p:txBody>
          <a:bodyPr/>
          <a:lstStyle/>
          <a:p>
            <a:fld id="{DA0AD627-C96F-446F-AABD-D20547ED5B01}" type="datetime1">
              <a:rPr kumimoji="1" lang="ja-JP" altLang="en-US" smtClean="0"/>
              <a:t>2024/1/28</a:t>
            </a:fld>
            <a:endParaRPr kumimoji="1" lang="ja-JP" altLang="en-US"/>
          </a:p>
        </p:txBody>
      </p:sp>
      <p:sp>
        <p:nvSpPr>
          <p:cNvPr id="5" name="フッター プレースホルダー 4">
            <a:extLst>
              <a:ext uri="{FF2B5EF4-FFF2-40B4-BE49-F238E27FC236}">
                <a16:creationId xmlns:a16="http://schemas.microsoft.com/office/drawing/2014/main" id="{5A999FBF-3B80-129B-80A8-4AE2ED3D8ED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7D8ACF-1D92-E3C9-666E-10EB62C5FB73}"/>
              </a:ext>
            </a:extLst>
          </p:cNvPr>
          <p:cNvSpPr>
            <a:spLocks noGrp="1"/>
          </p:cNvSpPr>
          <p:nvPr>
            <p:ph type="sldNum" sz="quarter" idx="12"/>
          </p:nvPr>
        </p:nvSpPr>
        <p:spPr/>
        <p:txBody>
          <a:bodyPr/>
          <a:lstStyle/>
          <a:p>
            <a:fld id="{16F2DCA3-E0AF-4823-B92C-32C63C28F3A8}" type="slidenum">
              <a:rPr kumimoji="1" lang="ja-JP" altLang="en-US" smtClean="0"/>
              <a:t>‹#›</a:t>
            </a:fld>
            <a:endParaRPr kumimoji="1" lang="ja-JP" altLang="en-US"/>
          </a:p>
        </p:txBody>
      </p:sp>
    </p:spTree>
    <p:extLst>
      <p:ext uri="{BB962C8B-B14F-4D97-AF65-F5344CB8AC3E}">
        <p14:creationId xmlns:p14="http://schemas.microsoft.com/office/powerpoint/2010/main" val="62824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78E0A-9B6F-4B70-DC13-83C30C81150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FCBFDD7-58D8-AABE-E94D-0CF32A17B3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A5DFCC-78F2-4974-FCD0-737BC8886745}"/>
              </a:ext>
            </a:extLst>
          </p:cNvPr>
          <p:cNvSpPr>
            <a:spLocks noGrp="1"/>
          </p:cNvSpPr>
          <p:nvPr>
            <p:ph type="dt" sz="half" idx="10"/>
          </p:nvPr>
        </p:nvSpPr>
        <p:spPr/>
        <p:txBody>
          <a:bodyPr/>
          <a:lstStyle/>
          <a:p>
            <a:fld id="{B00A2B8D-F5CA-4B8E-92AF-CE53259DA5F2}" type="datetime1">
              <a:rPr kumimoji="1" lang="ja-JP" altLang="en-US" smtClean="0"/>
              <a:t>2024/1/28</a:t>
            </a:fld>
            <a:endParaRPr kumimoji="1" lang="ja-JP" altLang="en-US"/>
          </a:p>
        </p:txBody>
      </p:sp>
      <p:sp>
        <p:nvSpPr>
          <p:cNvPr id="5" name="フッター プレースホルダー 4">
            <a:extLst>
              <a:ext uri="{FF2B5EF4-FFF2-40B4-BE49-F238E27FC236}">
                <a16:creationId xmlns:a16="http://schemas.microsoft.com/office/drawing/2014/main" id="{EC51403B-8B76-E359-D33C-0B600F736B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9A4DF5-82B9-331F-AE6B-457867ED8ED1}"/>
              </a:ext>
            </a:extLst>
          </p:cNvPr>
          <p:cNvSpPr>
            <a:spLocks noGrp="1"/>
          </p:cNvSpPr>
          <p:nvPr>
            <p:ph type="sldNum" sz="quarter" idx="12"/>
          </p:nvPr>
        </p:nvSpPr>
        <p:spPr/>
        <p:txBody>
          <a:bodyPr/>
          <a:lstStyle/>
          <a:p>
            <a:fld id="{16F2DCA3-E0AF-4823-B92C-32C63C28F3A8}" type="slidenum">
              <a:rPr kumimoji="1" lang="ja-JP" altLang="en-US" smtClean="0"/>
              <a:t>‹#›</a:t>
            </a:fld>
            <a:endParaRPr kumimoji="1" lang="ja-JP" altLang="en-US"/>
          </a:p>
        </p:txBody>
      </p:sp>
    </p:spTree>
    <p:extLst>
      <p:ext uri="{BB962C8B-B14F-4D97-AF65-F5344CB8AC3E}">
        <p14:creationId xmlns:p14="http://schemas.microsoft.com/office/powerpoint/2010/main" val="18262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1FB23-79C3-D21F-EE55-9A602578A67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9097B4-A9BE-1529-7500-E52277220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404631F-F450-E8C1-31EF-D56EB40BA506}"/>
              </a:ext>
            </a:extLst>
          </p:cNvPr>
          <p:cNvSpPr>
            <a:spLocks noGrp="1"/>
          </p:cNvSpPr>
          <p:nvPr>
            <p:ph type="dt" sz="half" idx="10"/>
          </p:nvPr>
        </p:nvSpPr>
        <p:spPr/>
        <p:txBody>
          <a:bodyPr/>
          <a:lstStyle/>
          <a:p>
            <a:fld id="{07ED057E-B481-4AD0-A7FB-4D8F80336526}" type="datetime1">
              <a:rPr kumimoji="1" lang="ja-JP" altLang="en-US" smtClean="0"/>
              <a:t>2024/1/28</a:t>
            </a:fld>
            <a:endParaRPr kumimoji="1" lang="ja-JP" altLang="en-US"/>
          </a:p>
        </p:txBody>
      </p:sp>
      <p:sp>
        <p:nvSpPr>
          <p:cNvPr id="5" name="フッター プレースホルダー 4">
            <a:extLst>
              <a:ext uri="{FF2B5EF4-FFF2-40B4-BE49-F238E27FC236}">
                <a16:creationId xmlns:a16="http://schemas.microsoft.com/office/drawing/2014/main" id="{E825F65C-FC80-FB9B-D862-9B160A3F85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BA5376-5636-0E6F-87B6-A61EEE2685AA}"/>
              </a:ext>
            </a:extLst>
          </p:cNvPr>
          <p:cNvSpPr>
            <a:spLocks noGrp="1"/>
          </p:cNvSpPr>
          <p:nvPr>
            <p:ph type="sldNum" sz="quarter" idx="12"/>
          </p:nvPr>
        </p:nvSpPr>
        <p:spPr/>
        <p:txBody>
          <a:bodyPr/>
          <a:lstStyle/>
          <a:p>
            <a:fld id="{16F2DCA3-E0AF-4823-B92C-32C63C28F3A8}" type="slidenum">
              <a:rPr kumimoji="1" lang="ja-JP" altLang="en-US" smtClean="0"/>
              <a:t>‹#›</a:t>
            </a:fld>
            <a:endParaRPr kumimoji="1" lang="ja-JP" altLang="en-US"/>
          </a:p>
        </p:txBody>
      </p:sp>
    </p:spTree>
    <p:extLst>
      <p:ext uri="{BB962C8B-B14F-4D97-AF65-F5344CB8AC3E}">
        <p14:creationId xmlns:p14="http://schemas.microsoft.com/office/powerpoint/2010/main" val="1395363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7AF538-4E50-696A-610B-37F0E6F9BBB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3B37DE-91A6-CACD-A5DE-5AD95B140D8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0AB8937-61D3-B675-328D-682A09A2532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9A4D49D-8F76-D688-81D0-A9CF397B3FCF}"/>
              </a:ext>
            </a:extLst>
          </p:cNvPr>
          <p:cNvSpPr>
            <a:spLocks noGrp="1"/>
          </p:cNvSpPr>
          <p:nvPr>
            <p:ph type="dt" sz="half" idx="10"/>
          </p:nvPr>
        </p:nvSpPr>
        <p:spPr/>
        <p:txBody>
          <a:bodyPr/>
          <a:lstStyle/>
          <a:p>
            <a:fld id="{33CE1326-B51C-4651-8F44-92BA5DEF7E3D}" type="datetime1">
              <a:rPr kumimoji="1" lang="ja-JP" altLang="en-US" smtClean="0"/>
              <a:t>2024/1/28</a:t>
            </a:fld>
            <a:endParaRPr kumimoji="1" lang="ja-JP" altLang="en-US"/>
          </a:p>
        </p:txBody>
      </p:sp>
      <p:sp>
        <p:nvSpPr>
          <p:cNvPr id="6" name="フッター プレースホルダー 5">
            <a:extLst>
              <a:ext uri="{FF2B5EF4-FFF2-40B4-BE49-F238E27FC236}">
                <a16:creationId xmlns:a16="http://schemas.microsoft.com/office/drawing/2014/main" id="{B0F90E8D-457D-0F00-068D-70FB25136E4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CFC6C5-1CB1-93C3-BB3E-C92179DC2C8F}"/>
              </a:ext>
            </a:extLst>
          </p:cNvPr>
          <p:cNvSpPr>
            <a:spLocks noGrp="1"/>
          </p:cNvSpPr>
          <p:nvPr>
            <p:ph type="sldNum" sz="quarter" idx="12"/>
          </p:nvPr>
        </p:nvSpPr>
        <p:spPr/>
        <p:txBody>
          <a:bodyPr/>
          <a:lstStyle/>
          <a:p>
            <a:fld id="{16F2DCA3-E0AF-4823-B92C-32C63C28F3A8}" type="slidenum">
              <a:rPr kumimoji="1" lang="ja-JP" altLang="en-US" smtClean="0"/>
              <a:t>‹#›</a:t>
            </a:fld>
            <a:endParaRPr kumimoji="1" lang="ja-JP" altLang="en-US"/>
          </a:p>
        </p:txBody>
      </p:sp>
    </p:spTree>
    <p:extLst>
      <p:ext uri="{BB962C8B-B14F-4D97-AF65-F5344CB8AC3E}">
        <p14:creationId xmlns:p14="http://schemas.microsoft.com/office/powerpoint/2010/main" val="2514495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D2EEB5-093D-5B74-2A26-B87DEB4D2F0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0B3971-4367-3EAE-C880-93742F521B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88E4E39-CD3F-65EB-11CF-62577BF8FE1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DC12E65-60C3-E216-7746-0C1FFB4926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2638F3-9F96-CE5B-AA6E-BF97F7D2B8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802AA58-5AAA-E3A6-0D3F-8764CCFE14C2}"/>
              </a:ext>
            </a:extLst>
          </p:cNvPr>
          <p:cNvSpPr>
            <a:spLocks noGrp="1"/>
          </p:cNvSpPr>
          <p:nvPr>
            <p:ph type="dt" sz="half" idx="10"/>
          </p:nvPr>
        </p:nvSpPr>
        <p:spPr/>
        <p:txBody>
          <a:bodyPr/>
          <a:lstStyle/>
          <a:p>
            <a:fld id="{1C6C3657-5011-4BD7-A38F-04D766269EC2}" type="datetime1">
              <a:rPr kumimoji="1" lang="ja-JP" altLang="en-US" smtClean="0"/>
              <a:t>2024/1/28</a:t>
            </a:fld>
            <a:endParaRPr kumimoji="1" lang="ja-JP" altLang="en-US"/>
          </a:p>
        </p:txBody>
      </p:sp>
      <p:sp>
        <p:nvSpPr>
          <p:cNvPr id="8" name="フッター プレースホルダー 7">
            <a:extLst>
              <a:ext uri="{FF2B5EF4-FFF2-40B4-BE49-F238E27FC236}">
                <a16:creationId xmlns:a16="http://schemas.microsoft.com/office/drawing/2014/main" id="{F31D3303-F066-F88D-EE29-6FC15FA0AD7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EB5E0CA-B7A7-EEEB-6C47-199C754286F2}"/>
              </a:ext>
            </a:extLst>
          </p:cNvPr>
          <p:cNvSpPr>
            <a:spLocks noGrp="1"/>
          </p:cNvSpPr>
          <p:nvPr>
            <p:ph type="sldNum" sz="quarter" idx="12"/>
          </p:nvPr>
        </p:nvSpPr>
        <p:spPr/>
        <p:txBody>
          <a:bodyPr/>
          <a:lstStyle/>
          <a:p>
            <a:fld id="{16F2DCA3-E0AF-4823-B92C-32C63C28F3A8}" type="slidenum">
              <a:rPr kumimoji="1" lang="ja-JP" altLang="en-US" smtClean="0"/>
              <a:t>‹#›</a:t>
            </a:fld>
            <a:endParaRPr kumimoji="1" lang="ja-JP" altLang="en-US"/>
          </a:p>
        </p:txBody>
      </p:sp>
    </p:spTree>
    <p:extLst>
      <p:ext uri="{BB962C8B-B14F-4D97-AF65-F5344CB8AC3E}">
        <p14:creationId xmlns:p14="http://schemas.microsoft.com/office/powerpoint/2010/main" val="101983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3071B9-62DD-BA83-E3B6-A393BC7879B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9ABA3E3-B8D5-21B1-AE6B-B169EA2E406B}"/>
              </a:ext>
            </a:extLst>
          </p:cNvPr>
          <p:cNvSpPr>
            <a:spLocks noGrp="1"/>
          </p:cNvSpPr>
          <p:nvPr>
            <p:ph type="dt" sz="half" idx="10"/>
          </p:nvPr>
        </p:nvSpPr>
        <p:spPr/>
        <p:txBody>
          <a:bodyPr/>
          <a:lstStyle/>
          <a:p>
            <a:fld id="{395F4B4C-4934-4F71-B129-43A9ABBD6F3C}" type="datetime1">
              <a:rPr kumimoji="1" lang="ja-JP" altLang="en-US" smtClean="0"/>
              <a:t>2024/1/28</a:t>
            </a:fld>
            <a:endParaRPr kumimoji="1" lang="ja-JP" altLang="en-US"/>
          </a:p>
        </p:txBody>
      </p:sp>
      <p:sp>
        <p:nvSpPr>
          <p:cNvPr id="4" name="フッター プレースホルダー 3">
            <a:extLst>
              <a:ext uri="{FF2B5EF4-FFF2-40B4-BE49-F238E27FC236}">
                <a16:creationId xmlns:a16="http://schemas.microsoft.com/office/drawing/2014/main" id="{FE9E1E09-C8AD-71A8-C06A-754BC2BCBE0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1D2D962-DD03-751F-B438-6145233B2197}"/>
              </a:ext>
            </a:extLst>
          </p:cNvPr>
          <p:cNvSpPr>
            <a:spLocks noGrp="1"/>
          </p:cNvSpPr>
          <p:nvPr>
            <p:ph type="sldNum" sz="quarter" idx="12"/>
          </p:nvPr>
        </p:nvSpPr>
        <p:spPr/>
        <p:txBody>
          <a:bodyPr/>
          <a:lstStyle/>
          <a:p>
            <a:fld id="{16F2DCA3-E0AF-4823-B92C-32C63C28F3A8}" type="slidenum">
              <a:rPr kumimoji="1" lang="ja-JP" altLang="en-US" smtClean="0"/>
              <a:t>‹#›</a:t>
            </a:fld>
            <a:endParaRPr kumimoji="1" lang="ja-JP" altLang="en-US"/>
          </a:p>
        </p:txBody>
      </p:sp>
    </p:spTree>
    <p:extLst>
      <p:ext uri="{BB962C8B-B14F-4D97-AF65-F5344CB8AC3E}">
        <p14:creationId xmlns:p14="http://schemas.microsoft.com/office/powerpoint/2010/main" val="1611542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1F278EC-FF57-2F70-F1C4-A4653FB09D13}"/>
              </a:ext>
            </a:extLst>
          </p:cNvPr>
          <p:cNvSpPr>
            <a:spLocks noGrp="1"/>
          </p:cNvSpPr>
          <p:nvPr>
            <p:ph type="dt" sz="half" idx="10"/>
          </p:nvPr>
        </p:nvSpPr>
        <p:spPr/>
        <p:txBody>
          <a:bodyPr/>
          <a:lstStyle/>
          <a:p>
            <a:fld id="{FAFA7E38-E196-4BC1-94A0-0E74419FDB3A}" type="datetime1">
              <a:rPr kumimoji="1" lang="ja-JP" altLang="en-US" smtClean="0"/>
              <a:t>2024/1/28</a:t>
            </a:fld>
            <a:endParaRPr kumimoji="1" lang="ja-JP" altLang="en-US"/>
          </a:p>
        </p:txBody>
      </p:sp>
      <p:sp>
        <p:nvSpPr>
          <p:cNvPr id="3" name="フッター プレースホルダー 2">
            <a:extLst>
              <a:ext uri="{FF2B5EF4-FFF2-40B4-BE49-F238E27FC236}">
                <a16:creationId xmlns:a16="http://schemas.microsoft.com/office/drawing/2014/main" id="{2DD6CEC5-B2B1-724A-9652-98F3F057267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0B6A075-7648-F5BF-436D-91DA90A1A91D}"/>
              </a:ext>
            </a:extLst>
          </p:cNvPr>
          <p:cNvSpPr>
            <a:spLocks noGrp="1"/>
          </p:cNvSpPr>
          <p:nvPr>
            <p:ph type="sldNum" sz="quarter" idx="12"/>
          </p:nvPr>
        </p:nvSpPr>
        <p:spPr/>
        <p:txBody>
          <a:bodyPr/>
          <a:lstStyle/>
          <a:p>
            <a:fld id="{16F2DCA3-E0AF-4823-B92C-32C63C28F3A8}" type="slidenum">
              <a:rPr kumimoji="1" lang="ja-JP" altLang="en-US" smtClean="0"/>
              <a:t>‹#›</a:t>
            </a:fld>
            <a:endParaRPr kumimoji="1" lang="ja-JP" altLang="en-US"/>
          </a:p>
        </p:txBody>
      </p:sp>
    </p:spTree>
    <p:extLst>
      <p:ext uri="{BB962C8B-B14F-4D97-AF65-F5344CB8AC3E}">
        <p14:creationId xmlns:p14="http://schemas.microsoft.com/office/powerpoint/2010/main" val="340462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B964A8-713F-E0C7-103F-C39B11119FE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C567399-7D67-24BA-E491-B92654AE4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F9F7E24-A27C-2AB3-0293-08390E0F7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1D15952-58B7-69E7-FD3F-5FDBB539788E}"/>
              </a:ext>
            </a:extLst>
          </p:cNvPr>
          <p:cNvSpPr>
            <a:spLocks noGrp="1"/>
          </p:cNvSpPr>
          <p:nvPr>
            <p:ph type="dt" sz="half" idx="10"/>
          </p:nvPr>
        </p:nvSpPr>
        <p:spPr/>
        <p:txBody>
          <a:bodyPr/>
          <a:lstStyle/>
          <a:p>
            <a:fld id="{988E33AB-E9F0-4218-8344-40821A31C441}" type="datetime1">
              <a:rPr kumimoji="1" lang="ja-JP" altLang="en-US" smtClean="0"/>
              <a:t>2024/1/28</a:t>
            </a:fld>
            <a:endParaRPr kumimoji="1" lang="ja-JP" altLang="en-US"/>
          </a:p>
        </p:txBody>
      </p:sp>
      <p:sp>
        <p:nvSpPr>
          <p:cNvPr id="6" name="フッター プレースホルダー 5">
            <a:extLst>
              <a:ext uri="{FF2B5EF4-FFF2-40B4-BE49-F238E27FC236}">
                <a16:creationId xmlns:a16="http://schemas.microsoft.com/office/drawing/2014/main" id="{FE0AD8ED-F885-40C0-ED7F-45A2577F4E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3AA726-1AFB-4BDC-B1FD-2544588A0249}"/>
              </a:ext>
            </a:extLst>
          </p:cNvPr>
          <p:cNvSpPr>
            <a:spLocks noGrp="1"/>
          </p:cNvSpPr>
          <p:nvPr>
            <p:ph type="sldNum" sz="quarter" idx="12"/>
          </p:nvPr>
        </p:nvSpPr>
        <p:spPr/>
        <p:txBody>
          <a:bodyPr/>
          <a:lstStyle/>
          <a:p>
            <a:fld id="{16F2DCA3-E0AF-4823-B92C-32C63C28F3A8}" type="slidenum">
              <a:rPr kumimoji="1" lang="ja-JP" altLang="en-US" smtClean="0"/>
              <a:t>‹#›</a:t>
            </a:fld>
            <a:endParaRPr kumimoji="1" lang="ja-JP" altLang="en-US"/>
          </a:p>
        </p:txBody>
      </p:sp>
    </p:spTree>
    <p:extLst>
      <p:ext uri="{BB962C8B-B14F-4D97-AF65-F5344CB8AC3E}">
        <p14:creationId xmlns:p14="http://schemas.microsoft.com/office/powerpoint/2010/main" val="404370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D7CCCC-BD52-65EF-2FD6-41C148500E2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816FBF0-6A98-6DA1-4D90-38F0268292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8DB19F6-01C6-BFA5-2D80-00D6CFE92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9DC85-9216-00E3-D606-A1C83883CADC}"/>
              </a:ext>
            </a:extLst>
          </p:cNvPr>
          <p:cNvSpPr>
            <a:spLocks noGrp="1"/>
          </p:cNvSpPr>
          <p:nvPr>
            <p:ph type="dt" sz="half" idx="10"/>
          </p:nvPr>
        </p:nvSpPr>
        <p:spPr/>
        <p:txBody>
          <a:bodyPr/>
          <a:lstStyle/>
          <a:p>
            <a:fld id="{EA02266F-85EB-4710-9963-03077E5C5DE0}" type="datetime1">
              <a:rPr kumimoji="1" lang="ja-JP" altLang="en-US" smtClean="0"/>
              <a:t>2024/1/28</a:t>
            </a:fld>
            <a:endParaRPr kumimoji="1" lang="ja-JP" altLang="en-US"/>
          </a:p>
        </p:txBody>
      </p:sp>
      <p:sp>
        <p:nvSpPr>
          <p:cNvPr id="6" name="フッター プレースホルダー 5">
            <a:extLst>
              <a:ext uri="{FF2B5EF4-FFF2-40B4-BE49-F238E27FC236}">
                <a16:creationId xmlns:a16="http://schemas.microsoft.com/office/drawing/2014/main" id="{D0815A80-20BC-32DE-6B92-9B1E89F096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36EEF4-34B0-143F-762F-8ACFD56295F8}"/>
              </a:ext>
            </a:extLst>
          </p:cNvPr>
          <p:cNvSpPr>
            <a:spLocks noGrp="1"/>
          </p:cNvSpPr>
          <p:nvPr>
            <p:ph type="sldNum" sz="quarter" idx="12"/>
          </p:nvPr>
        </p:nvSpPr>
        <p:spPr/>
        <p:txBody>
          <a:bodyPr/>
          <a:lstStyle/>
          <a:p>
            <a:fld id="{16F2DCA3-E0AF-4823-B92C-32C63C28F3A8}" type="slidenum">
              <a:rPr kumimoji="1" lang="ja-JP" altLang="en-US" smtClean="0"/>
              <a:t>‹#›</a:t>
            </a:fld>
            <a:endParaRPr kumimoji="1" lang="ja-JP" altLang="en-US"/>
          </a:p>
        </p:txBody>
      </p:sp>
    </p:spTree>
    <p:extLst>
      <p:ext uri="{BB962C8B-B14F-4D97-AF65-F5344CB8AC3E}">
        <p14:creationId xmlns:p14="http://schemas.microsoft.com/office/powerpoint/2010/main" val="2806392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D86C093-E64E-A869-7266-E1E4567E6B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26F65D-1B07-644F-A10A-635E4BE2B7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6A485F-C4B9-4C47-BFF3-56496962D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D83AC-A7CE-45F5-A048-9C97689FDAE2}" type="datetime1">
              <a:rPr kumimoji="1" lang="ja-JP" altLang="en-US" smtClean="0"/>
              <a:t>2024/1/28</a:t>
            </a:fld>
            <a:endParaRPr kumimoji="1" lang="ja-JP" altLang="en-US"/>
          </a:p>
        </p:txBody>
      </p:sp>
      <p:sp>
        <p:nvSpPr>
          <p:cNvPr id="5" name="フッター プレースホルダー 4">
            <a:extLst>
              <a:ext uri="{FF2B5EF4-FFF2-40B4-BE49-F238E27FC236}">
                <a16:creationId xmlns:a16="http://schemas.microsoft.com/office/drawing/2014/main" id="{E86249D7-462E-AE37-F74C-28298CB99E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9E08095-8554-EA80-37FC-1663E5DEAF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2DCA3-E0AF-4823-B92C-32C63C28F3A8}" type="slidenum">
              <a:rPr kumimoji="1" lang="ja-JP" altLang="en-US" smtClean="0"/>
              <a:t>‹#›</a:t>
            </a:fld>
            <a:endParaRPr kumimoji="1" lang="ja-JP" altLang="en-US"/>
          </a:p>
        </p:txBody>
      </p:sp>
    </p:spTree>
    <p:extLst>
      <p:ext uri="{BB962C8B-B14F-4D97-AF65-F5344CB8AC3E}">
        <p14:creationId xmlns:p14="http://schemas.microsoft.com/office/powerpoint/2010/main" val="728745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microsoft.com/office/2007/relationships/media" Target="../media/media2.mp4"/><Relationship Id="rId7"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video" Target="../media/media3.mp4"/><Relationship Id="rId11" Type="http://schemas.openxmlformats.org/officeDocument/2006/relationships/image" Target="../media/image7.png"/><Relationship Id="rId5" Type="http://schemas.microsoft.com/office/2007/relationships/media" Target="../media/media3.mp4"/><Relationship Id="rId10" Type="http://schemas.openxmlformats.org/officeDocument/2006/relationships/image" Target="../media/image6.png"/><Relationship Id="rId4" Type="http://schemas.openxmlformats.org/officeDocument/2006/relationships/video" Target="../media/media2.mp4"/><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FFE3DB-F8D9-9C19-82A3-1169359D6840}"/>
              </a:ext>
            </a:extLst>
          </p:cNvPr>
          <p:cNvSpPr>
            <a:spLocks noGrp="1"/>
          </p:cNvSpPr>
          <p:nvPr>
            <p:ph type="ctrTitle"/>
          </p:nvPr>
        </p:nvSpPr>
        <p:spPr>
          <a:xfrm>
            <a:off x="403412" y="1041400"/>
            <a:ext cx="11385176" cy="2387600"/>
          </a:xfrm>
        </p:spPr>
        <p:txBody>
          <a:bodyPr>
            <a:noAutofit/>
          </a:bodyPr>
          <a:lstStyle/>
          <a:p>
            <a:r>
              <a:rPr kumimoji="1" lang="en-US" altLang="ja-JP" sz="5400" dirty="0"/>
              <a:t>VR</a:t>
            </a:r>
            <a:r>
              <a:rPr kumimoji="1" lang="ja-JP" altLang="en-US" sz="5400" dirty="0"/>
              <a:t>ゲームにおける魔法体験を</a:t>
            </a:r>
            <a:br>
              <a:rPr kumimoji="1" lang="en-US" altLang="ja-JP" sz="5400" dirty="0"/>
            </a:br>
            <a:r>
              <a:rPr kumimoji="1" lang="ja-JP" altLang="en-US" sz="5400" dirty="0"/>
              <a:t>向上させる振動刺激の調査</a:t>
            </a:r>
          </a:p>
        </p:txBody>
      </p:sp>
      <p:sp>
        <p:nvSpPr>
          <p:cNvPr id="3" name="字幕 2">
            <a:extLst>
              <a:ext uri="{FF2B5EF4-FFF2-40B4-BE49-F238E27FC236}">
                <a16:creationId xmlns:a16="http://schemas.microsoft.com/office/drawing/2014/main" id="{55F469AC-9315-50FE-620F-07848D58F879}"/>
              </a:ext>
            </a:extLst>
          </p:cNvPr>
          <p:cNvSpPr>
            <a:spLocks noGrp="1"/>
          </p:cNvSpPr>
          <p:nvPr>
            <p:ph type="subTitle" idx="1"/>
          </p:nvPr>
        </p:nvSpPr>
        <p:spPr>
          <a:xfrm>
            <a:off x="1524000" y="3970665"/>
            <a:ext cx="9144000" cy="1655762"/>
          </a:xfrm>
        </p:spPr>
        <p:txBody>
          <a:bodyPr>
            <a:normAutofit/>
          </a:bodyPr>
          <a:lstStyle/>
          <a:p>
            <a:r>
              <a:rPr kumimoji="1" lang="ja-JP" altLang="en-US" sz="3200" dirty="0"/>
              <a:t>井上研究室</a:t>
            </a:r>
            <a:endParaRPr kumimoji="1" lang="en-US" altLang="ja-JP" sz="3200" dirty="0"/>
          </a:p>
          <a:p>
            <a:r>
              <a:rPr kumimoji="1" lang="en-US" altLang="ja-JP" sz="3200" dirty="0"/>
              <a:t>C0B20032</a:t>
            </a:r>
            <a:r>
              <a:rPr kumimoji="1" lang="ja-JP" altLang="en-US" sz="3200" dirty="0"/>
              <a:t>　岡野真士</a:t>
            </a:r>
          </a:p>
        </p:txBody>
      </p:sp>
      <p:sp>
        <p:nvSpPr>
          <p:cNvPr id="4" name="スライド番号プレースホルダー 3">
            <a:extLst>
              <a:ext uri="{FF2B5EF4-FFF2-40B4-BE49-F238E27FC236}">
                <a16:creationId xmlns:a16="http://schemas.microsoft.com/office/drawing/2014/main" id="{B419262E-60F0-EDEE-84CD-657DCD058D99}"/>
              </a:ext>
            </a:extLst>
          </p:cNvPr>
          <p:cNvSpPr>
            <a:spLocks noGrp="1"/>
          </p:cNvSpPr>
          <p:nvPr>
            <p:ph type="sldNum" sz="quarter" idx="12"/>
          </p:nvPr>
        </p:nvSpPr>
        <p:spPr/>
        <p:txBody>
          <a:bodyPr/>
          <a:lstStyle/>
          <a:p>
            <a:fld id="{16F2DCA3-E0AF-4823-B92C-32C63C28F3A8}" type="slidenum">
              <a:rPr kumimoji="1" lang="ja-JP" altLang="en-US" sz="4000" smtClean="0"/>
              <a:t>1</a:t>
            </a:fld>
            <a:endParaRPr kumimoji="1" lang="ja-JP" altLang="en-US" sz="4000" dirty="0"/>
          </a:p>
        </p:txBody>
      </p:sp>
    </p:spTree>
    <p:extLst>
      <p:ext uri="{BB962C8B-B14F-4D97-AF65-F5344CB8AC3E}">
        <p14:creationId xmlns:p14="http://schemas.microsoft.com/office/powerpoint/2010/main" val="147273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A34C24CC-B56F-4612-7A89-24B6303E7A67}"/>
              </a:ext>
            </a:extLst>
          </p:cNvPr>
          <p:cNvSpPr>
            <a:spLocks noGrp="1"/>
          </p:cNvSpPr>
          <p:nvPr>
            <p:ph type="title"/>
          </p:nvPr>
        </p:nvSpPr>
        <p:spPr>
          <a:xfrm>
            <a:off x="838200" y="557189"/>
            <a:ext cx="10515600" cy="1063793"/>
          </a:xfrm>
        </p:spPr>
        <p:txBody>
          <a:bodyPr vert="horz" lIns="91440" tIns="45720" rIns="91440" bIns="45720" rtlCol="0" anchor="ctr">
            <a:normAutofit/>
          </a:bodyPr>
          <a:lstStyle/>
          <a:p>
            <a:r>
              <a:rPr kumimoji="1" lang="ja-JP" altLang="en-US" sz="6000" b="1" kern="1200" dirty="0">
                <a:solidFill>
                  <a:schemeClr val="tx1"/>
                </a:solidFill>
                <a:latin typeface="+mj-lt"/>
                <a:ea typeface="+mj-ea"/>
                <a:cs typeface="+mj-cs"/>
              </a:rPr>
              <a:t>実験結果</a:t>
            </a:r>
            <a:r>
              <a:rPr kumimoji="1" lang="en-US" altLang="ja-JP" sz="6000" b="1" kern="1200" dirty="0">
                <a:solidFill>
                  <a:schemeClr val="tx1"/>
                </a:solidFill>
                <a:latin typeface="+mj-lt"/>
                <a:ea typeface="+mj-ea"/>
                <a:cs typeface="+mj-cs"/>
              </a:rPr>
              <a:t>(1/2)</a:t>
            </a:r>
          </a:p>
        </p:txBody>
      </p:sp>
      <p:pic>
        <p:nvPicPr>
          <p:cNvPr id="24" name="図 23" descr="グラフ, 散布図&#10;&#10;自動的に生成された説明">
            <a:extLst>
              <a:ext uri="{FF2B5EF4-FFF2-40B4-BE49-F238E27FC236}">
                <a16:creationId xmlns:a16="http://schemas.microsoft.com/office/drawing/2014/main" id="{A8758D9F-C29E-B668-0750-451AEA507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0922" y="2497454"/>
            <a:ext cx="3797536" cy="2069657"/>
          </a:xfrm>
          <a:prstGeom prst="rect">
            <a:avLst/>
          </a:prstGeom>
        </p:spPr>
      </p:pic>
      <p:pic>
        <p:nvPicPr>
          <p:cNvPr id="19" name="図 18" descr="グラフ, 折れ線グラフ&#10;&#10;自動的に生成された説明">
            <a:extLst>
              <a:ext uri="{FF2B5EF4-FFF2-40B4-BE49-F238E27FC236}">
                <a16:creationId xmlns:a16="http://schemas.microsoft.com/office/drawing/2014/main" id="{193FD25E-5AC2-2706-16AA-D8E8723264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3386" y="2535429"/>
            <a:ext cx="3797536" cy="2031682"/>
          </a:xfrm>
          <a:prstGeom prst="rect">
            <a:avLst/>
          </a:prstGeom>
        </p:spPr>
      </p:pic>
      <p:pic>
        <p:nvPicPr>
          <p:cNvPr id="16" name="図 15" descr="グラフ, 折れ線グラフ&#10;&#10;自動的に生成された説明">
            <a:extLst>
              <a:ext uri="{FF2B5EF4-FFF2-40B4-BE49-F238E27FC236}">
                <a16:creationId xmlns:a16="http://schemas.microsoft.com/office/drawing/2014/main" id="{C46A01DF-35C8-6902-C538-4C7B1761AF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542" y="2562306"/>
            <a:ext cx="3754279" cy="1961610"/>
          </a:xfrm>
          <a:prstGeom prst="rect">
            <a:avLst/>
          </a:prstGeom>
        </p:spPr>
      </p:pic>
      <p:sp>
        <p:nvSpPr>
          <p:cNvPr id="4" name="スライド番号プレースホルダー 3">
            <a:extLst>
              <a:ext uri="{FF2B5EF4-FFF2-40B4-BE49-F238E27FC236}">
                <a16:creationId xmlns:a16="http://schemas.microsoft.com/office/drawing/2014/main" id="{227F9839-672F-7BCB-BA45-B5DF9BC88682}"/>
              </a:ext>
            </a:extLst>
          </p:cNvPr>
          <p:cNvSpPr>
            <a:spLocks noGrp="1"/>
          </p:cNvSpPr>
          <p:nvPr>
            <p:ph type="sldNum" sz="quarter" idx="12"/>
          </p:nvPr>
        </p:nvSpPr>
        <p:spPr>
          <a:xfrm>
            <a:off x="8610600" y="6356350"/>
            <a:ext cx="2743200" cy="365125"/>
          </a:xfrm>
        </p:spPr>
        <p:txBody>
          <a:bodyPr vert="horz" lIns="91440" tIns="45720" rIns="91440" bIns="45720" rtlCol="0" anchor="ctr">
            <a:noAutofit/>
          </a:bodyPr>
          <a:lstStyle/>
          <a:p>
            <a:pPr>
              <a:spcAft>
                <a:spcPts val="600"/>
              </a:spcAft>
            </a:pPr>
            <a:fld id="{16F2DCA3-E0AF-4823-B92C-32C63C28F3A8}" type="slidenum">
              <a:rPr kumimoji="1" lang="en-US" altLang="ja-JP" sz="4000" smtClean="0"/>
              <a:pPr>
                <a:spcAft>
                  <a:spcPts val="600"/>
                </a:spcAft>
              </a:pPr>
              <a:t>10</a:t>
            </a:fld>
            <a:endParaRPr kumimoji="1" lang="en-US" altLang="ja-JP" sz="4000" dirty="0"/>
          </a:p>
        </p:txBody>
      </p:sp>
      <p:sp>
        <p:nvSpPr>
          <p:cNvPr id="25" name="テキスト ボックス 24">
            <a:extLst>
              <a:ext uri="{FF2B5EF4-FFF2-40B4-BE49-F238E27FC236}">
                <a16:creationId xmlns:a16="http://schemas.microsoft.com/office/drawing/2014/main" id="{1ABA0731-83E8-8CED-8CBA-0C2A31F21501}"/>
              </a:ext>
            </a:extLst>
          </p:cNvPr>
          <p:cNvSpPr txBox="1"/>
          <p:nvPr/>
        </p:nvSpPr>
        <p:spPr>
          <a:xfrm>
            <a:off x="8048726" y="4586098"/>
            <a:ext cx="3739732" cy="369332"/>
          </a:xfrm>
          <a:prstGeom prst="rect">
            <a:avLst/>
          </a:prstGeom>
          <a:noFill/>
        </p:spPr>
        <p:txBody>
          <a:bodyPr wrap="square" rtlCol="0">
            <a:spAutoFit/>
          </a:bodyPr>
          <a:lstStyle/>
          <a:p>
            <a:r>
              <a:rPr lang="ja-JP" altLang="en-US" dirty="0"/>
              <a:t>図</a:t>
            </a:r>
            <a:r>
              <a:rPr lang="en-US" altLang="ja-JP" dirty="0"/>
              <a:t>5  </a:t>
            </a:r>
            <a:r>
              <a:rPr lang="en-US" altLang="ja-JP" dirty="0" err="1"/>
              <a:t>inceneration</a:t>
            </a:r>
            <a:r>
              <a:rPr lang="ja-JP" altLang="en-US" dirty="0"/>
              <a:t>アンケ結果結果</a:t>
            </a:r>
            <a:endParaRPr kumimoji="1" lang="ja-JP" altLang="en-US" dirty="0"/>
          </a:p>
        </p:txBody>
      </p:sp>
      <p:sp>
        <p:nvSpPr>
          <p:cNvPr id="26" name="テキスト ボックス 25">
            <a:extLst>
              <a:ext uri="{FF2B5EF4-FFF2-40B4-BE49-F238E27FC236}">
                <a16:creationId xmlns:a16="http://schemas.microsoft.com/office/drawing/2014/main" id="{781FF61A-B6B8-A32D-3BB2-DE2215A2C586}"/>
              </a:ext>
            </a:extLst>
          </p:cNvPr>
          <p:cNvSpPr txBox="1"/>
          <p:nvPr/>
        </p:nvSpPr>
        <p:spPr>
          <a:xfrm>
            <a:off x="4422536" y="4567111"/>
            <a:ext cx="3518278" cy="369332"/>
          </a:xfrm>
          <a:prstGeom prst="rect">
            <a:avLst/>
          </a:prstGeom>
          <a:noFill/>
        </p:spPr>
        <p:txBody>
          <a:bodyPr wrap="square" rtlCol="0">
            <a:spAutoFit/>
          </a:bodyPr>
          <a:lstStyle/>
          <a:p>
            <a:r>
              <a:rPr lang="ja-JP" altLang="en-US" dirty="0"/>
              <a:t>図</a:t>
            </a:r>
            <a:r>
              <a:rPr lang="en-US" altLang="ja-JP" dirty="0"/>
              <a:t>5  main-beam</a:t>
            </a:r>
            <a:r>
              <a:rPr lang="ja-JP" altLang="en-US" dirty="0"/>
              <a:t>アンケ結果結果</a:t>
            </a:r>
            <a:endParaRPr kumimoji="1" lang="ja-JP" altLang="en-US" dirty="0"/>
          </a:p>
        </p:txBody>
      </p:sp>
      <p:sp>
        <p:nvSpPr>
          <p:cNvPr id="27" name="テキスト ボックス 26">
            <a:extLst>
              <a:ext uri="{FF2B5EF4-FFF2-40B4-BE49-F238E27FC236}">
                <a16:creationId xmlns:a16="http://schemas.microsoft.com/office/drawing/2014/main" id="{F8099937-A072-49AC-0CDA-C2355EAC1CE6}"/>
              </a:ext>
            </a:extLst>
          </p:cNvPr>
          <p:cNvSpPr txBox="1"/>
          <p:nvPr/>
        </p:nvSpPr>
        <p:spPr>
          <a:xfrm>
            <a:off x="711526" y="4570253"/>
            <a:ext cx="3163275" cy="369332"/>
          </a:xfrm>
          <a:prstGeom prst="rect">
            <a:avLst/>
          </a:prstGeom>
          <a:noFill/>
        </p:spPr>
        <p:txBody>
          <a:bodyPr wrap="square" rtlCol="0">
            <a:spAutoFit/>
          </a:bodyPr>
          <a:lstStyle/>
          <a:p>
            <a:r>
              <a:rPr lang="ja-JP" altLang="en-US" dirty="0"/>
              <a:t>図</a:t>
            </a:r>
            <a:r>
              <a:rPr lang="en-US" altLang="ja-JP" dirty="0"/>
              <a:t>5  ring-fire</a:t>
            </a:r>
            <a:r>
              <a:rPr lang="ja-JP" altLang="en-US" dirty="0"/>
              <a:t>アンケ結果結果</a:t>
            </a:r>
            <a:endParaRPr kumimoji="1" lang="ja-JP" altLang="en-US" dirty="0"/>
          </a:p>
        </p:txBody>
      </p:sp>
    </p:spTree>
    <p:extLst>
      <p:ext uri="{BB962C8B-B14F-4D97-AF65-F5344CB8AC3E}">
        <p14:creationId xmlns:p14="http://schemas.microsoft.com/office/powerpoint/2010/main" val="212007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3DDC6-5D1B-8CCA-637A-EF70B8003BD0}"/>
              </a:ext>
            </a:extLst>
          </p:cNvPr>
          <p:cNvSpPr>
            <a:spLocks noGrp="1"/>
          </p:cNvSpPr>
          <p:nvPr>
            <p:ph type="title"/>
          </p:nvPr>
        </p:nvSpPr>
        <p:spPr/>
        <p:txBody>
          <a:bodyPr>
            <a:normAutofit/>
          </a:bodyPr>
          <a:lstStyle/>
          <a:p>
            <a:r>
              <a:rPr kumimoji="1" lang="ja-JP" altLang="en-US" sz="6000" b="1" dirty="0"/>
              <a:t>実験結果</a:t>
            </a:r>
          </a:p>
        </p:txBody>
      </p:sp>
      <p:sp>
        <p:nvSpPr>
          <p:cNvPr id="4" name="スライド番号プレースホルダー 3">
            <a:extLst>
              <a:ext uri="{FF2B5EF4-FFF2-40B4-BE49-F238E27FC236}">
                <a16:creationId xmlns:a16="http://schemas.microsoft.com/office/drawing/2014/main" id="{AE8D5CE5-063E-A9C6-AF75-F77C7B5B9282}"/>
              </a:ext>
            </a:extLst>
          </p:cNvPr>
          <p:cNvSpPr>
            <a:spLocks noGrp="1"/>
          </p:cNvSpPr>
          <p:nvPr>
            <p:ph type="sldNum" sz="quarter" idx="12"/>
          </p:nvPr>
        </p:nvSpPr>
        <p:spPr/>
        <p:txBody>
          <a:bodyPr/>
          <a:lstStyle/>
          <a:p>
            <a:fld id="{16F2DCA3-E0AF-4823-B92C-32C63C28F3A8}" type="slidenum">
              <a:rPr kumimoji="1" lang="ja-JP" altLang="en-US" sz="4000" smtClean="0"/>
              <a:t>11</a:t>
            </a:fld>
            <a:endParaRPr kumimoji="1" lang="ja-JP" altLang="en-US" sz="4000" dirty="0"/>
          </a:p>
        </p:txBody>
      </p:sp>
      <p:graphicFrame>
        <p:nvGraphicFramePr>
          <p:cNvPr id="12" name="コンテンツ プレースホルダー 11">
            <a:extLst>
              <a:ext uri="{FF2B5EF4-FFF2-40B4-BE49-F238E27FC236}">
                <a16:creationId xmlns:a16="http://schemas.microsoft.com/office/drawing/2014/main" id="{5DC5E3A7-7757-2368-0250-A9E037F1C006}"/>
              </a:ext>
            </a:extLst>
          </p:cNvPr>
          <p:cNvGraphicFramePr>
            <a:graphicFrameLocks noGrp="1"/>
          </p:cNvGraphicFramePr>
          <p:nvPr>
            <p:ph idx="1"/>
            <p:extLst>
              <p:ext uri="{D42A27DB-BD31-4B8C-83A1-F6EECF244321}">
                <p14:modId xmlns:p14="http://schemas.microsoft.com/office/powerpoint/2010/main" val="3873477313"/>
              </p:ext>
            </p:extLst>
          </p:nvPr>
        </p:nvGraphicFramePr>
        <p:xfrm>
          <a:off x="387926" y="2267108"/>
          <a:ext cx="11499273" cy="2820144"/>
        </p:xfrm>
        <a:graphic>
          <a:graphicData uri="http://schemas.openxmlformats.org/drawingml/2006/table">
            <a:tbl>
              <a:tblPr firstRow="1" bandRow="1">
                <a:tableStyleId>{5C22544A-7EE6-4342-B048-85BDC9FD1C3A}</a:tableStyleId>
              </a:tblPr>
              <a:tblGrid>
                <a:gridCol w="2862503">
                  <a:extLst>
                    <a:ext uri="{9D8B030D-6E8A-4147-A177-3AD203B41FA5}">
                      <a16:colId xmlns:a16="http://schemas.microsoft.com/office/drawing/2014/main" val="3460806059"/>
                    </a:ext>
                  </a:extLst>
                </a:gridCol>
                <a:gridCol w="2538108">
                  <a:extLst>
                    <a:ext uri="{9D8B030D-6E8A-4147-A177-3AD203B41FA5}">
                      <a16:colId xmlns:a16="http://schemas.microsoft.com/office/drawing/2014/main" val="3983366488"/>
                    </a:ext>
                  </a:extLst>
                </a:gridCol>
                <a:gridCol w="3049331">
                  <a:extLst>
                    <a:ext uri="{9D8B030D-6E8A-4147-A177-3AD203B41FA5}">
                      <a16:colId xmlns:a16="http://schemas.microsoft.com/office/drawing/2014/main" val="248623622"/>
                    </a:ext>
                  </a:extLst>
                </a:gridCol>
                <a:gridCol w="3049331">
                  <a:extLst>
                    <a:ext uri="{9D8B030D-6E8A-4147-A177-3AD203B41FA5}">
                      <a16:colId xmlns:a16="http://schemas.microsoft.com/office/drawing/2014/main" val="3817935985"/>
                    </a:ext>
                  </a:extLst>
                </a:gridCol>
              </a:tblGrid>
              <a:tr h="721402">
                <a:tc>
                  <a:txBody>
                    <a:bodyPr/>
                    <a:lstStyle/>
                    <a:p>
                      <a:pPr algn="ctr"/>
                      <a:r>
                        <a:rPr kumimoji="1" lang="ja-JP" altLang="en-US" sz="2800" dirty="0"/>
                        <a:t>振動パターン</a:t>
                      </a:r>
                    </a:p>
                  </a:txBody>
                  <a:tcPr/>
                </a:tc>
                <a:tc>
                  <a:txBody>
                    <a:bodyPr/>
                    <a:lstStyle/>
                    <a:p>
                      <a:pPr algn="ctr"/>
                      <a:r>
                        <a:rPr kumimoji="1" lang="en-US" altLang="ja-JP" sz="2800" dirty="0"/>
                        <a:t>ring-fire</a:t>
                      </a:r>
                      <a:endParaRPr kumimoji="1" lang="ja-JP" altLang="en-US" sz="2800" dirty="0"/>
                    </a:p>
                  </a:txBody>
                  <a:tcPr/>
                </a:tc>
                <a:tc>
                  <a:txBody>
                    <a:bodyPr/>
                    <a:lstStyle/>
                    <a:p>
                      <a:pPr algn="ctr"/>
                      <a:r>
                        <a:rPr kumimoji="1" lang="en-US" altLang="ja-JP" sz="2800" dirty="0"/>
                        <a:t>main-beam</a:t>
                      </a:r>
                      <a:endParaRPr kumimoji="1" lang="ja-JP" altLang="en-US" sz="2800" dirty="0"/>
                    </a:p>
                  </a:txBody>
                  <a:tcPr/>
                </a:tc>
                <a:tc>
                  <a:txBody>
                    <a:bodyPr/>
                    <a:lstStyle/>
                    <a:p>
                      <a:pPr algn="ctr"/>
                      <a:r>
                        <a:rPr kumimoji="1" lang="en-US" altLang="ja-JP" sz="2800" dirty="0" err="1"/>
                        <a:t>inceneration</a:t>
                      </a:r>
                      <a:endParaRPr kumimoji="1" lang="ja-JP" altLang="en-US" sz="2800" dirty="0"/>
                    </a:p>
                  </a:txBody>
                  <a:tcPr/>
                </a:tc>
                <a:extLst>
                  <a:ext uri="{0D108BD9-81ED-4DB2-BD59-A6C34878D82A}">
                    <a16:rowId xmlns:a16="http://schemas.microsoft.com/office/drawing/2014/main" val="270413856"/>
                  </a:ext>
                </a:extLst>
              </a:tr>
              <a:tr h="362820">
                <a:tc>
                  <a:txBody>
                    <a:bodyPr/>
                    <a:lstStyle/>
                    <a:p>
                      <a:pPr algn="ctr"/>
                      <a:r>
                        <a:rPr kumimoji="1" lang="ja-JP" altLang="en-US" sz="2800" dirty="0"/>
                        <a:t>パターン</a:t>
                      </a:r>
                      <a:r>
                        <a:rPr kumimoji="1" lang="en-US" altLang="ja-JP" sz="2800" dirty="0"/>
                        <a:t>1</a:t>
                      </a:r>
                      <a:endParaRPr kumimoji="1" lang="ja-JP" altLang="en-US" sz="2800" dirty="0"/>
                    </a:p>
                  </a:txBody>
                  <a:tcPr/>
                </a:tc>
                <a:tc>
                  <a:txBody>
                    <a:bodyPr/>
                    <a:lstStyle/>
                    <a:p>
                      <a:pPr algn="r"/>
                      <a:r>
                        <a:rPr kumimoji="1" lang="en-US" altLang="ja-JP" sz="2800" dirty="0"/>
                        <a:t>3.75</a:t>
                      </a:r>
                      <a:endParaRPr kumimoji="1" lang="ja-JP" altLang="en-US" sz="2800" dirty="0"/>
                    </a:p>
                  </a:txBody>
                  <a:tcPr/>
                </a:tc>
                <a:tc>
                  <a:txBody>
                    <a:bodyPr/>
                    <a:lstStyle/>
                    <a:p>
                      <a:pPr algn="r"/>
                      <a:r>
                        <a:rPr kumimoji="1" lang="en-US" altLang="ja-JP" sz="2800" dirty="0"/>
                        <a:t>3</a:t>
                      </a:r>
                      <a:endParaRPr kumimoji="1" lang="ja-JP" altLang="en-US" sz="2800" dirty="0"/>
                    </a:p>
                  </a:txBody>
                  <a:tcPr/>
                </a:tc>
                <a:tc>
                  <a:txBody>
                    <a:bodyPr/>
                    <a:lstStyle/>
                    <a:p>
                      <a:pPr algn="r"/>
                      <a:r>
                        <a:rPr kumimoji="1" lang="en-US" altLang="ja-JP" sz="2800" dirty="0"/>
                        <a:t>4</a:t>
                      </a:r>
                      <a:endParaRPr kumimoji="1" lang="ja-JP" altLang="en-US" sz="2800" dirty="0"/>
                    </a:p>
                  </a:txBody>
                  <a:tcPr/>
                </a:tc>
                <a:extLst>
                  <a:ext uri="{0D108BD9-81ED-4DB2-BD59-A6C34878D82A}">
                    <a16:rowId xmlns:a16="http://schemas.microsoft.com/office/drawing/2014/main" val="3075205132"/>
                  </a:ext>
                </a:extLst>
              </a:tr>
              <a:tr h="538238">
                <a:tc>
                  <a:txBody>
                    <a:bodyPr/>
                    <a:lstStyle/>
                    <a:p>
                      <a:pPr algn="ctr"/>
                      <a:r>
                        <a:rPr kumimoji="1" lang="ja-JP" altLang="en-US" sz="2800" dirty="0"/>
                        <a:t>パターン</a:t>
                      </a:r>
                      <a:r>
                        <a:rPr kumimoji="1" lang="en-US" altLang="ja-JP" sz="2800" dirty="0"/>
                        <a:t>2</a:t>
                      </a:r>
                      <a:endParaRPr kumimoji="1" lang="ja-JP" altLang="en-US" sz="2800" dirty="0"/>
                    </a:p>
                  </a:txBody>
                  <a:tcPr/>
                </a:tc>
                <a:tc>
                  <a:txBody>
                    <a:bodyPr/>
                    <a:lstStyle/>
                    <a:p>
                      <a:pPr algn="r"/>
                      <a:r>
                        <a:rPr kumimoji="1" lang="en-US" altLang="ja-JP" sz="2800" dirty="0"/>
                        <a:t>3</a:t>
                      </a:r>
                      <a:endParaRPr kumimoji="1" lang="ja-JP" altLang="en-US" sz="2800" dirty="0"/>
                    </a:p>
                  </a:txBody>
                  <a:tcPr/>
                </a:tc>
                <a:tc>
                  <a:txBody>
                    <a:bodyPr/>
                    <a:lstStyle/>
                    <a:p>
                      <a:pPr algn="r"/>
                      <a:r>
                        <a:rPr kumimoji="1" lang="en-US" altLang="ja-JP" sz="2800" dirty="0"/>
                        <a:t>3.88</a:t>
                      </a:r>
                      <a:endParaRPr kumimoji="1" lang="ja-JP" altLang="en-US" sz="2800" dirty="0"/>
                    </a:p>
                  </a:txBody>
                  <a:tcPr/>
                </a:tc>
                <a:tc>
                  <a:txBody>
                    <a:bodyPr/>
                    <a:lstStyle/>
                    <a:p>
                      <a:pPr algn="r"/>
                      <a:r>
                        <a:rPr kumimoji="1" lang="en-US" altLang="ja-JP" sz="2800" dirty="0"/>
                        <a:t>2.13</a:t>
                      </a:r>
                      <a:endParaRPr kumimoji="1" lang="ja-JP" altLang="en-US" sz="2800" dirty="0"/>
                    </a:p>
                  </a:txBody>
                  <a:tcPr/>
                </a:tc>
                <a:extLst>
                  <a:ext uri="{0D108BD9-81ED-4DB2-BD59-A6C34878D82A}">
                    <a16:rowId xmlns:a16="http://schemas.microsoft.com/office/drawing/2014/main" val="3547149866"/>
                  </a:ext>
                </a:extLst>
              </a:tr>
              <a:tr h="502636">
                <a:tc>
                  <a:txBody>
                    <a:bodyPr/>
                    <a:lstStyle/>
                    <a:p>
                      <a:pPr algn="ctr"/>
                      <a:r>
                        <a:rPr kumimoji="1" lang="ja-JP" altLang="en-US" sz="2800" dirty="0"/>
                        <a:t>パターン</a:t>
                      </a:r>
                      <a:r>
                        <a:rPr kumimoji="1" lang="en-US" altLang="ja-JP" sz="2800" dirty="0"/>
                        <a:t>3</a:t>
                      </a:r>
                      <a:endParaRPr kumimoji="1" lang="ja-JP" altLang="en-US" sz="2800" dirty="0"/>
                    </a:p>
                  </a:txBody>
                  <a:tcPr/>
                </a:tc>
                <a:tc>
                  <a:txBody>
                    <a:bodyPr/>
                    <a:lstStyle/>
                    <a:p>
                      <a:pPr algn="r"/>
                      <a:r>
                        <a:rPr kumimoji="1" lang="en-US" altLang="ja-JP" sz="2800" dirty="0"/>
                        <a:t>3.75</a:t>
                      </a:r>
                      <a:endParaRPr kumimoji="1" lang="ja-JP" altLang="en-US" sz="2800" dirty="0"/>
                    </a:p>
                  </a:txBody>
                  <a:tcPr/>
                </a:tc>
                <a:tc>
                  <a:txBody>
                    <a:bodyPr/>
                    <a:lstStyle/>
                    <a:p>
                      <a:pPr algn="r"/>
                      <a:r>
                        <a:rPr kumimoji="1" lang="en-US" altLang="ja-JP" sz="2800" dirty="0"/>
                        <a:t>3</a:t>
                      </a:r>
                      <a:endParaRPr kumimoji="1" lang="ja-JP" altLang="en-US" sz="2800" dirty="0"/>
                    </a:p>
                  </a:txBody>
                  <a:tcPr/>
                </a:tc>
                <a:tc>
                  <a:txBody>
                    <a:bodyPr/>
                    <a:lstStyle/>
                    <a:p>
                      <a:pPr algn="r"/>
                      <a:r>
                        <a:rPr kumimoji="1" lang="en-US" altLang="ja-JP" sz="2800" dirty="0"/>
                        <a:t>3</a:t>
                      </a:r>
                      <a:endParaRPr kumimoji="1" lang="ja-JP" altLang="en-US" sz="2800" dirty="0"/>
                    </a:p>
                  </a:txBody>
                  <a:tcPr/>
                </a:tc>
                <a:extLst>
                  <a:ext uri="{0D108BD9-81ED-4DB2-BD59-A6C34878D82A}">
                    <a16:rowId xmlns:a16="http://schemas.microsoft.com/office/drawing/2014/main" val="2077738629"/>
                  </a:ext>
                </a:extLst>
              </a:tr>
              <a:tr h="524184">
                <a:tc>
                  <a:txBody>
                    <a:bodyPr/>
                    <a:lstStyle/>
                    <a:p>
                      <a:pPr algn="ctr"/>
                      <a:r>
                        <a:rPr kumimoji="1" lang="ja-JP" altLang="en-US" sz="2800" dirty="0"/>
                        <a:t>パターン</a:t>
                      </a:r>
                      <a:r>
                        <a:rPr kumimoji="1" lang="en-US" altLang="ja-JP" sz="2800" dirty="0"/>
                        <a:t>4</a:t>
                      </a:r>
                      <a:endParaRPr kumimoji="1" lang="ja-JP" altLang="en-US" sz="2800" dirty="0"/>
                    </a:p>
                  </a:txBody>
                  <a:tcPr/>
                </a:tc>
                <a:tc>
                  <a:txBody>
                    <a:bodyPr/>
                    <a:lstStyle/>
                    <a:p>
                      <a:pPr algn="r"/>
                      <a:r>
                        <a:rPr kumimoji="1" lang="en-US" altLang="ja-JP" sz="2800" dirty="0"/>
                        <a:t>2.38</a:t>
                      </a:r>
                      <a:endParaRPr kumimoji="1" lang="ja-JP" altLang="en-US" sz="2800" dirty="0"/>
                    </a:p>
                  </a:txBody>
                  <a:tcPr/>
                </a:tc>
                <a:tc>
                  <a:txBody>
                    <a:bodyPr/>
                    <a:lstStyle/>
                    <a:p>
                      <a:pPr algn="r"/>
                      <a:r>
                        <a:rPr kumimoji="1" lang="en-US" altLang="ja-JP" sz="2800" dirty="0"/>
                        <a:t>1.38</a:t>
                      </a:r>
                      <a:endParaRPr kumimoji="1" lang="ja-JP" altLang="en-US" sz="2800" dirty="0"/>
                    </a:p>
                  </a:txBody>
                  <a:tcPr/>
                </a:tc>
                <a:tc>
                  <a:txBody>
                    <a:bodyPr/>
                    <a:lstStyle/>
                    <a:p>
                      <a:pPr algn="r"/>
                      <a:r>
                        <a:rPr kumimoji="1" lang="en-US" altLang="ja-JP" sz="2800" dirty="0"/>
                        <a:t>3.63</a:t>
                      </a:r>
                      <a:endParaRPr kumimoji="1" lang="ja-JP" altLang="en-US" sz="2800" dirty="0"/>
                    </a:p>
                  </a:txBody>
                  <a:tcPr/>
                </a:tc>
                <a:extLst>
                  <a:ext uri="{0D108BD9-81ED-4DB2-BD59-A6C34878D82A}">
                    <a16:rowId xmlns:a16="http://schemas.microsoft.com/office/drawing/2014/main" val="2609217535"/>
                  </a:ext>
                </a:extLst>
              </a:tr>
            </a:tbl>
          </a:graphicData>
        </a:graphic>
      </p:graphicFrame>
      <p:sp>
        <p:nvSpPr>
          <p:cNvPr id="14" name="テキスト ボックス 13">
            <a:extLst>
              <a:ext uri="{FF2B5EF4-FFF2-40B4-BE49-F238E27FC236}">
                <a16:creationId xmlns:a16="http://schemas.microsoft.com/office/drawing/2014/main" id="{5ACF17CE-02E8-C334-85F6-811C8EA8887A}"/>
              </a:ext>
            </a:extLst>
          </p:cNvPr>
          <p:cNvSpPr txBox="1"/>
          <p:nvPr/>
        </p:nvSpPr>
        <p:spPr>
          <a:xfrm>
            <a:off x="3596987" y="1772810"/>
            <a:ext cx="5063836" cy="400110"/>
          </a:xfrm>
          <a:prstGeom prst="rect">
            <a:avLst/>
          </a:prstGeom>
          <a:noFill/>
        </p:spPr>
        <p:txBody>
          <a:bodyPr wrap="square" rtlCol="0">
            <a:spAutoFit/>
          </a:bodyPr>
          <a:lstStyle/>
          <a:p>
            <a:pPr algn="ctr"/>
            <a:r>
              <a:rPr kumimoji="1" lang="ja-JP" altLang="en-US" sz="2000" dirty="0"/>
              <a:t>表</a:t>
            </a:r>
            <a:r>
              <a:rPr kumimoji="1" lang="en-US" altLang="ja-JP" sz="2000" dirty="0"/>
              <a:t>2</a:t>
            </a:r>
            <a:r>
              <a:rPr lang="ja-JP" altLang="en-US" sz="2000" dirty="0"/>
              <a:t>  視覚エフェクトと振動パターンの評価</a:t>
            </a:r>
            <a:endParaRPr lang="en-US" altLang="ja-JP" sz="2000" dirty="0"/>
          </a:p>
        </p:txBody>
      </p:sp>
      <p:sp>
        <p:nvSpPr>
          <p:cNvPr id="15" name="正方形/長方形 14">
            <a:extLst>
              <a:ext uri="{FF2B5EF4-FFF2-40B4-BE49-F238E27FC236}">
                <a16:creationId xmlns:a16="http://schemas.microsoft.com/office/drawing/2014/main" id="{CED49A12-8C71-F0A1-6D35-005B69386503}"/>
              </a:ext>
            </a:extLst>
          </p:cNvPr>
          <p:cNvSpPr/>
          <p:nvPr/>
        </p:nvSpPr>
        <p:spPr>
          <a:xfrm>
            <a:off x="10972800" y="2959786"/>
            <a:ext cx="876300" cy="49940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4866F9E2-C64A-1789-2E26-091369730680}"/>
              </a:ext>
            </a:extLst>
          </p:cNvPr>
          <p:cNvSpPr/>
          <p:nvPr/>
        </p:nvSpPr>
        <p:spPr>
          <a:xfrm>
            <a:off x="4876800" y="4534802"/>
            <a:ext cx="876300" cy="55245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3331E70B-088F-84F3-46CF-1C39AAD0A749}"/>
              </a:ext>
            </a:extLst>
          </p:cNvPr>
          <p:cNvSpPr/>
          <p:nvPr/>
        </p:nvSpPr>
        <p:spPr>
          <a:xfrm>
            <a:off x="4876800" y="3000533"/>
            <a:ext cx="876300" cy="44635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A1C5DE8F-0310-5E05-B9E3-3BFB4C3F18A6}"/>
              </a:ext>
            </a:extLst>
          </p:cNvPr>
          <p:cNvSpPr/>
          <p:nvPr/>
        </p:nvSpPr>
        <p:spPr>
          <a:xfrm>
            <a:off x="7924800" y="3442018"/>
            <a:ext cx="876300" cy="57150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6143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D0F96A-8AAB-2F5A-5407-0F6F2774EBE2}"/>
              </a:ext>
            </a:extLst>
          </p:cNvPr>
          <p:cNvSpPr>
            <a:spLocks noGrp="1"/>
          </p:cNvSpPr>
          <p:nvPr>
            <p:ph type="title"/>
          </p:nvPr>
        </p:nvSpPr>
        <p:spPr/>
        <p:txBody>
          <a:bodyPr>
            <a:normAutofit/>
          </a:bodyPr>
          <a:lstStyle/>
          <a:p>
            <a:r>
              <a:rPr kumimoji="1" lang="ja-JP" altLang="en-US" sz="6000" b="1" dirty="0"/>
              <a:t>まとめ</a:t>
            </a:r>
          </a:p>
        </p:txBody>
      </p:sp>
      <p:sp>
        <p:nvSpPr>
          <p:cNvPr id="3" name="コンテンツ プレースホルダー 2">
            <a:extLst>
              <a:ext uri="{FF2B5EF4-FFF2-40B4-BE49-F238E27FC236}">
                <a16:creationId xmlns:a16="http://schemas.microsoft.com/office/drawing/2014/main" id="{576C5DC9-2411-186E-ED27-1F1633E21B24}"/>
              </a:ext>
            </a:extLst>
          </p:cNvPr>
          <p:cNvSpPr>
            <a:spLocks noGrp="1"/>
          </p:cNvSpPr>
          <p:nvPr>
            <p:ph idx="1"/>
          </p:nvPr>
        </p:nvSpPr>
        <p:spPr/>
        <p:txBody>
          <a:bodyPr/>
          <a:lstStyle/>
          <a:p>
            <a:r>
              <a:rPr kumimoji="1" lang="ja-JP" altLang="en-US" sz="3600" dirty="0"/>
              <a:t>魔法エフェクトに一致する振動パターンの調査</a:t>
            </a:r>
            <a:endParaRPr kumimoji="1" lang="en-US" altLang="ja-JP" sz="3600" dirty="0"/>
          </a:p>
          <a:p>
            <a:endParaRPr lang="en-US" altLang="ja-JP" sz="3600" dirty="0"/>
          </a:p>
          <a:p>
            <a:r>
              <a:rPr lang="ja-JP" altLang="en-US" sz="3600" dirty="0"/>
              <a:t>事前アンケートと同じ時間経過に伴う振動強弱のパターンが高い評価になった</a:t>
            </a:r>
            <a:endParaRPr lang="en-US" altLang="ja-JP" sz="3600" dirty="0"/>
          </a:p>
          <a:p>
            <a:endParaRPr kumimoji="1" lang="en-US" altLang="ja-JP" sz="3600" dirty="0"/>
          </a:p>
          <a:p>
            <a:r>
              <a:rPr kumimoji="1" lang="ja-JP" altLang="en-US" sz="3600" dirty="0"/>
              <a:t>今後の展望として振動させるタイミングの調整や炎以外の属性の調査などがあげられる</a:t>
            </a:r>
            <a:endParaRPr kumimoji="1" lang="en-US" altLang="ja-JP" sz="3600"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458FC88-5746-290C-86AB-432FC9793DB4}"/>
              </a:ext>
            </a:extLst>
          </p:cNvPr>
          <p:cNvSpPr>
            <a:spLocks noGrp="1"/>
          </p:cNvSpPr>
          <p:nvPr>
            <p:ph type="sldNum" sz="quarter" idx="12"/>
          </p:nvPr>
        </p:nvSpPr>
        <p:spPr/>
        <p:txBody>
          <a:bodyPr/>
          <a:lstStyle/>
          <a:p>
            <a:fld id="{16F2DCA3-E0AF-4823-B92C-32C63C28F3A8}" type="slidenum">
              <a:rPr kumimoji="1" lang="ja-JP" altLang="en-US" sz="4000" smtClean="0"/>
              <a:t>12</a:t>
            </a:fld>
            <a:endParaRPr kumimoji="1" lang="ja-JP" altLang="en-US" sz="4000" dirty="0"/>
          </a:p>
        </p:txBody>
      </p:sp>
    </p:spTree>
    <p:extLst>
      <p:ext uri="{BB962C8B-B14F-4D97-AF65-F5344CB8AC3E}">
        <p14:creationId xmlns:p14="http://schemas.microsoft.com/office/powerpoint/2010/main" val="135924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E5584-9680-60EC-C3FE-AF0878FCA664}"/>
              </a:ext>
            </a:extLst>
          </p:cNvPr>
          <p:cNvSpPr>
            <a:spLocks noGrp="1"/>
          </p:cNvSpPr>
          <p:nvPr>
            <p:ph type="title"/>
          </p:nvPr>
        </p:nvSpPr>
        <p:spPr/>
        <p:txBody>
          <a:bodyPr>
            <a:normAutofit/>
          </a:bodyPr>
          <a:lstStyle/>
          <a:p>
            <a:r>
              <a:rPr kumimoji="1" lang="ja-JP" altLang="en-US" sz="6000" b="1" dirty="0"/>
              <a:t>背景</a:t>
            </a:r>
          </a:p>
        </p:txBody>
      </p:sp>
      <p:sp>
        <p:nvSpPr>
          <p:cNvPr id="4" name="スライド番号プレースホルダー 3">
            <a:extLst>
              <a:ext uri="{FF2B5EF4-FFF2-40B4-BE49-F238E27FC236}">
                <a16:creationId xmlns:a16="http://schemas.microsoft.com/office/drawing/2014/main" id="{0BF39A11-E363-8062-AE07-743B9719EFF5}"/>
              </a:ext>
            </a:extLst>
          </p:cNvPr>
          <p:cNvSpPr>
            <a:spLocks noGrp="1"/>
          </p:cNvSpPr>
          <p:nvPr>
            <p:ph type="sldNum" sz="quarter" idx="12"/>
          </p:nvPr>
        </p:nvSpPr>
        <p:spPr>
          <a:xfrm>
            <a:off x="8610600" y="6310312"/>
            <a:ext cx="2743200" cy="365125"/>
          </a:xfrm>
        </p:spPr>
        <p:txBody>
          <a:bodyPr/>
          <a:lstStyle/>
          <a:p>
            <a:fld id="{16F2DCA3-E0AF-4823-B92C-32C63C28F3A8}" type="slidenum">
              <a:rPr kumimoji="1" lang="ja-JP" altLang="en-US" sz="4000" smtClean="0"/>
              <a:t>2</a:t>
            </a:fld>
            <a:endParaRPr kumimoji="1" lang="ja-JP" altLang="en-US" sz="4000" dirty="0"/>
          </a:p>
        </p:txBody>
      </p:sp>
      <p:sp>
        <p:nvSpPr>
          <p:cNvPr id="8" name="テキスト ボックス 7">
            <a:extLst>
              <a:ext uri="{FF2B5EF4-FFF2-40B4-BE49-F238E27FC236}">
                <a16:creationId xmlns:a16="http://schemas.microsoft.com/office/drawing/2014/main" id="{CC1C3EBF-35AA-308C-1D39-530AF440CE24}"/>
              </a:ext>
            </a:extLst>
          </p:cNvPr>
          <p:cNvSpPr txBox="1"/>
          <p:nvPr/>
        </p:nvSpPr>
        <p:spPr>
          <a:xfrm>
            <a:off x="556260" y="1690688"/>
            <a:ext cx="5707380" cy="4216539"/>
          </a:xfrm>
          <a:prstGeom prst="rect">
            <a:avLst/>
          </a:prstGeom>
          <a:noFill/>
        </p:spPr>
        <p:txBody>
          <a:bodyPr wrap="square" rtlCol="0">
            <a:spAutoFit/>
          </a:bodyPr>
          <a:lstStyle/>
          <a:p>
            <a:endParaRPr lang="en-US" altLang="ja-JP" sz="4000" dirty="0"/>
          </a:p>
          <a:p>
            <a:pPr marL="285750" indent="-285750">
              <a:buFont typeface="Arial" panose="020B0604020202020204" pitchFamily="34" charset="0"/>
              <a:buChar char="•"/>
            </a:pPr>
            <a:r>
              <a:rPr lang="ja-JP" altLang="en-US" sz="4000" dirty="0"/>
              <a:t>振動刺激は視覚や</a:t>
            </a:r>
            <a:endParaRPr lang="en-US" altLang="ja-JP" sz="4000" dirty="0"/>
          </a:p>
          <a:p>
            <a:r>
              <a:rPr lang="en-US" altLang="ja-JP" sz="4000" dirty="0"/>
              <a:t>  </a:t>
            </a:r>
            <a:r>
              <a:rPr lang="ja-JP" altLang="en-US" sz="4000" dirty="0"/>
              <a:t>聴覚を補助する</a:t>
            </a:r>
            <a:endParaRPr lang="en-US" altLang="ja-JP" sz="4000" dirty="0"/>
          </a:p>
          <a:p>
            <a:pPr marL="285750" indent="-285750">
              <a:buFont typeface="Arial" panose="020B0604020202020204" pitchFamily="34" charset="0"/>
              <a:buChar char="•"/>
            </a:pPr>
            <a:endParaRPr lang="en-US" altLang="ja-JP" sz="4000" dirty="0"/>
          </a:p>
          <a:p>
            <a:pPr marL="285750" indent="-285750">
              <a:buFont typeface="Arial" panose="020B0604020202020204" pitchFamily="34" charset="0"/>
              <a:buChar char="•"/>
            </a:pPr>
            <a:r>
              <a:rPr lang="en-US" altLang="ja-JP" sz="4000" dirty="0"/>
              <a:t>VR</a:t>
            </a:r>
            <a:r>
              <a:rPr lang="ja-JP" altLang="en-US" sz="4000" dirty="0"/>
              <a:t>ゲームは魔法を</a:t>
            </a:r>
            <a:endParaRPr lang="en-US" altLang="ja-JP" sz="4000" dirty="0"/>
          </a:p>
          <a:p>
            <a:r>
              <a:rPr lang="en-US" altLang="ja-JP" sz="4000" dirty="0"/>
              <a:t>  </a:t>
            </a:r>
            <a:r>
              <a:rPr lang="ja-JP" altLang="en-US" sz="4000" dirty="0"/>
              <a:t>体験できる</a:t>
            </a:r>
            <a:endParaRPr lang="en-US" altLang="ja-JP" sz="4000" dirty="0"/>
          </a:p>
          <a:p>
            <a:pPr marL="285750" indent="-285750">
              <a:buFont typeface="Arial" panose="020B0604020202020204" pitchFamily="34" charset="0"/>
              <a:buChar char="•"/>
            </a:pPr>
            <a:endParaRPr lang="en-US" altLang="ja-JP" sz="2800" dirty="0"/>
          </a:p>
        </p:txBody>
      </p:sp>
      <p:pic>
        <p:nvPicPr>
          <p:cNvPr id="5" name="図 4">
            <a:extLst>
              <a:ext uri="{FF2B5EF4-FFF2-40B4-BE49-F238E27FC236}">
                <a16:creationId xmlns:a16="http://schemas.microsoft.com/office/drawing/2014/main" id="{EFCE0659-7144-C271-5D98-D693DF0FE3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2240" y="2273902"/>
            <a:ext cx="5143500" cy="2891655"/>
          </a:xfrm>
          <a:prstGeom prst="rect">
            <a:avLst/>
          </a:prstGeom>
        </p:spPr>
      </p:pic>
      <p:sp>
        <p:nvSpPr>
          <p:cNvPr id="6" name="テキスト ボックス 5">
            <a:extLst>
              <a:ext uri="{FF2B5EF4-FFF2-40B4-BE49-F238E27FC236}">
                <a16:creationId xmlns:a16="http://schemas.microsoft.com/office/drawing/2014/main" id="{8649B44A-2A93-1A56-E831-D5355307AF12}"/>
              </a:ext>
            </a:extLst>
          </p:cNvPr>
          <p:cNvSpPr txBox="1"/>
          <p:nvPr/>
        </p:nvSpPr>
        <p:spPr>
          <a:xfrm>
            <a:off x="7063740" y="5348661"/>
            <a:ext cx="4290060" cy="400110"/>
          </a:xfrm>
          <a:prstGeom prst="rect">
            <a:avLst/>
          </a:prstGeom>
          <a:noFill/>
        </p:spPr>
        <p:txBody>
          <a:bodyPr wrap="square" rtlCol="0">
            <a:spAutoFit/>
          </a:bodyPr>
          <a:lstStyle/>
          <a:p>
            <a:r>
              <a:rPr kumimoji="1" lang="ja-JP" altLang="en-US" sz="2000" dirty="0"/>
              <a:t>図</a:t>
            </a:r>
            <a:r>
              <a:rPr kumimoji="1" lang="en-US" altLang="ja-JP" sz="2000" dirty="0"/>
              <a:t>1  </a:t>
            </a:r>
            <a:r>
              <a:rPr kumimoji="1" lang="ja-JP" altLang="en-US" sz="2000" dirty="0"/>
              <a:t>魔法を体験できる</a:t>
            </a:r>
            <a:r>
              <a:rPr kumimoji="1" lang="en-US" altLang="ja-JP" sz="2000" dirty="0"/>
              <a:t>VR</a:t>
            </a:r>
            <a:r>
              <a:rPr kumimoji="1" lang="ja-JP" altLang="en-US" sz="2000" dirty="0"/>
              <a:t>ゲーム</a:t>
            </a:r>
            <a:r>
              <a:rPr lang="en-US" altLang="ja-JP" sz="2000" baseline="30000" dirty="0"/>
              <a:t>[2]</a:t>
            </a:r>
            <a:endParaRPr kumimoji="1" lang="en-US" altLang="ja-JP" sz="2000" baseline="30000" dirty="0"/>
          </a:p>
        </p:txBody>
      </p:sp>
      <p:sp>
        <p:nvSpPr>
          <p:cNvPr id="7" name="フッター プレースホルダー 6">
            <a:extLst>
              <a:ext uri="{FF2B5EF4-FFF2-40B4-BE49-F238E27FC236}">
                <a16:creationId xmlns:a16="http://schemas.microsoft.com/office/drawing/2014/main" id="{385B96B3-34B3-AC46-AB9C-1560E90685B5}"/>
              </a:ext>
            </a:extLst>
          </p:cNvPr>
          <p:cNvSpPr>
            <a:spLocks noGrp="1"/>
          </p:cNvSpPr>
          <p:nvPr>
            <p:ph type="ftr" sz="quarter" idx="11"/>
          </p:nvPr>
        </p:nvSpPr>
        <p:spPr/>
        <p:txBody>
          <a:bodyPr/>
          <a:lstStyle/>
          <a:p>
            <a:r>
              <a:rPr kumimoji="1" lang="en-US" altLang="ja-JP" dirty="0"/>
              <a:t>[2]</a:t>
            </a:r>
            <a:r>
              <a:rPr kumimoji="1" lang="en-US" altLang="ja-JP" dirty="0" err="1"/>
              <a:t>Akpala</a:t>
            </a:r>
            <a:r>
              <a:rPr kumimoji="1" lang="ja-JP" altLang="en-US" dirty="0"/>
              <a:t>，</a:t>
            </a:r>
            <a:r>
              <a:rPr lang="en-US" altLang="ja-JP" dirty="0"/>
              <a:t>Redefine Arts</a:t>
            </a:r>
            <a:r>
              <a:rPr lang="ja-JP" altLang="en-US" dirty="0"/>
              <a:t>，</a:t>
            </a:r>
            <a:r>
              <a:rPr lang="en-US" altLang="ja-JP" dirty="0"/>
              <a:t>2023/9/26</a:t>
            </a:r>
            <a:r>
              <a:rPr lang="ja-JP" altLang="en-US" dirty="0"/>
              <a:t>発売</a:t>
            </a:r>
            <a:endParaRPr lang="en-US" altLang="ja-JP" dirty="0"/>
          </a:p>
          <a:p>
            <a:r>
              <a:rPr kumimoji="1" lang="en-US" altLang="ja-JP" dirty="0"/>
              <a:t>https://www.akpala-vr.com/</a:t>
            </a:r>
            <a:endParaRPr kumimoji="1" lang="ja-JP" altLang="en-US" dirty="0"/>
          </a:p>
        </p:txBody>
      </p:sp>
    </p:spTree>
    <p:extLst>
      <p:ext uri="{BB962C8B-B14F-4D97-AF65-F5344CB8AC3E}">
        <p14:creationId xmlns:p14="http://schemas.microsoft.com/office/powerpoint/2010/main" val="3030014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8F1212-A3CD-EA5B-8975-7FC7F1DA4403}"/>
              </a:ext>
            </a:extLst>
          </p:cNvPr>
          <p:cNvSpPr>
            <a:spLocks noGrp="1"/>
          </p:cNvSpPr>
          <p:nvPr>
            <p:ph type="title"/>
          </p:nvPr>
        </p:nvSpPr>
        <p:spPr/>
        <p:txBody>
          <a:bodyPr>
            <a:normAutofit/>
          </a:bodyPr>
          <a:lstStyle/>
          <a:p>
            <a:r>
              <a:rPr kumimoji="1" lang="ja-JP" altLang="en-US" sz="6000" b="1" dirty="0"/>
              <a:t>関連研究</a:t>
            </a:r>
          </a:p>
        </p:txBody>
      </p:sp>
      <p:sp>
        <p:nvSpPr>
          <p:cNvPr id="3" name="コンテンツ プレースホルダー 2">
            <a:extLst>
              <a:ext uri="{FF2B5EF4-FFF2-40B4-BE49-F238E27FC236}">
                <a16:creationId xmlns:a16="http://schemas.microsoft.com/office/drawing/2014/main" id="{394A7741-11C6-944D-66D2-6966842A0056}"/>
              </a:ext>
            </a:extLst>
          </p:cNvPr>
          <p:cNvSpPr>
            <a:spLocks noGrp="1"/>
          </p:cNvSpPr>
          <p:nvPr>
            <p:ph idx="1"/>
          </p:nvPr>
        </p:nvSpPr>
        <p:spPr>
          <a:xfrm>
            <a:off x="838200" y="1552576"/>
            <a:ext cx="10515600" cy="931778"/>
          </a:xfrm>
        </p:spPr>
        <p:txBody>
          <a:bodyPr>
            <a:normAutofit lnSpcReduction="10000"/>
          </a:bodyPr>
          <a:lstStyle/>
          <a:p>
            <a:pPr algn="ctr"/>
            <a:r>
              <a:rPr kumimoji="1" lang="ja-JP" altLang="en-US" sz="3200" dirty="0"/>
              <a:t>スマートフォンにおける多様な振動フィードバックがユーザの印象に与える影響</a:t>
            </a:r>
            <a:r>
              <a:rPr kumimoji="1" lang="en-US" altLang="ja-JP" sz="3200" baseline="30000" dirty="0"/>
              <a:t>[2]</a:t>
            </a:r>
            <a:endParaRPr kumimoji="1" lang="en-US" altLang="ja-JP" sz="2800" dirty="0"/>
          </a:p>
          <a:p>
            <a:pPr marL="457200" lvl="1" indent="0">
              <a:buNone/>
            </a:pPr>
            <a:endParaRPr lang="en-US" altLang="ja-JP" sz="2000" dirty="0"/>
          </a:p>
        </p:txBody>
      </p:sp>
      <p:sp>
        <p:nvSpPr>
          <p:cNvPr id="4" name="スライド番号プレースホルダー 3">
            <a:extLst>
              <a:ext uri="{FF2B5EF4-FFF2-40B4-BE49-F238E27FC236}">
                <a16:creationId xmlns:a16="http://schemas.microsoft.com/office/drawing/2014/main" id="{F9F8E3F5-1057-B609-3927-B21F881122DB}"/>
              </a:ext>
            </a:extLst>
          </p:cNvPr>
          <p:cNvSpPr>
            <a:spLocks noGrp="1"/>
          </p:cNvSpPr>
          <p:nvPr>
            <p:ph type="sldNum" sz="quarter" idx="12"/>
          </p:nvPr>
        </p:nvSpPr>
        <p:spPr/>
        <p:txBody>
          <a:bodyPr/>
          <a:lstStyle/>
          <a:p>
            <a:fld id="{C537F776-43E0-499D-970A-B86B2F1414F3}" type="slidenum">
              <a:rPr kumimoji="1" lang="ja-JP" altLang="en-US" sz="4000" smtClean="0"/>
              <a:t>3</a:t>
            </a:fld>
            <a:endParaRPr kumimoji="1" lang="ja-JP" altLang="en-US" sz="4000" dirty="0"/>
          </a:p>
        </p:txBody>
      </p:sp>
      <p:sp>
        <p:nvSpPr>
          <p:cNvPr id="6" name="フッター プレースホルダー 5">
            <a:extLst>
              <a:ext uri="{FF2B5EF4-FFF2-40B4-BE49-F238E27FC236}">
                <a16:creationId xmlns:a16="http://schemas.microsoft.com/office/drawing/2014/main" id="{541D41D1-552A-885A-4C13-F36F4A606FDE}"/>
              </a:ext>
            </a:extLst>
          </p:cNvPr>
          <p:cNvSpPr>
            <a:spLocks noGrp="1"/>
          </p:cNvSpPr>
          <p:nvPr>
            <p:ph type="ftr" sz="quarter" idx="11"/>
          </p:nvPr>
        </p:nvSpPr>
        <p:spPr>
          <a:xfrm>
            <a:off x="3021742" y="6318651"/>
            <a:ext cx="6148516" cy="753477"/>
          </a:xfrm>
        </p:spPr>
        <p:txBody>
          <a:bodyPr/>
          <a:lstStyle/>
          <a:p>
            <a:pPr algn="ctr" rtl="0">
              <a:spcBef>
                <a:spcPts val="0"/>
              </a:spcBef>
              <a:spcAft>
                <a:spcPts val="0"/>
              </a:spcAft>
            </a:pPr>
            <a:r>
              <a:rPr lang="en-US" altLang="ja-JP" sz="1100" b="0" i="0" u="none" strike="noStrike" dirty="0">
                <a:solidFill>
                  <a:srgbClr val="888888"/>
                </a:solidFill>
                <a:effectLst/>
                <a:latin typeface="Arial" panose="020B0604020202020204" pitchFamily="34" charset="0"/>
              </a:rPr>
              <a:t>[2]</a:t>
            </a:r>
            <a:r>
              <a:rPr lang="ja-JP" altLang="en-US" sz="1100" b="0" i="0" u="none" strike="noStrike" dirty="0">
                <a:solidFill>
                  <a:srgbClr val="888888"/>
                </a:solidFill>
                <a:effectLst/>
                <a:latin typeface="Arial" panose="020B0604020202020204" pitchFamily="34" charset="0"/>
              </a:rPr>
              <a:t>白神翔太</a:t>
            </a:r>
            <a:r>
              <a:rPr lang="en-US" altLang="ja-JP" sz="1100" b="0" i="0" u="none" strike="noStrike" dirty="0">
                <a:solidFill>
                  <a:srgbClr val="888888"/>
                </a:solidFill>
                <a:effectLst/>
                <a:latin typeface="Arial" panose="020B0604020202020204" pitchFamily="34" charset="0"/>
              </a:rPr>
              <a:t>,</a:t>
            </a:r>
            <a:r>
              <a:rPr lang="ja-JP" altLang="en-US" sz="1100" b="0" i="0" u="none" strike="noStrike" dirty="0">
                <a:solidFill>
                  <a:srgbClr val="888888"/>
                </a:solidFill>
                <a:effectLst/>
                <a:latin typeface="Arial" panose="020B0604020202020204" pitchFamily="34" charset="0"/>
              </a:rPr>
              <a:t>木下雄一朗</a:t>
            </a:r>
            <a:r>
              <a:rPr lang="en-US" altLang="ja-JP" sz="1100" b="0" i="0" u="none" strike="noStrike" dirty="0">
                <a:solidFill>
                  <a:srgbClr val="888888"/>
                </a:solidFill>
                <a:effectLst/>
                <a:latin typeface="Arial" panose="020B0604020202020204" pitchFamily="34" charset="0"/>
              </a:rPr>
              <a:t>,</a:t>
            </a:r>
            <a:r>
              <a:rPr lang="ja-JP" altLang="en-US" sz="1100" b="0" i="0" u="none" strike="noStrike" dirty="0">
                <a:solidFill>
                  <a:srgbClr val="888888"/>
                </a:solidFill>
                <a:effectLst/>
                <a:latin typeface="Arial" panose="020B0604020202020204" pitchFamily="34" charset="0"/>
              </a:rPr>
              <a:t>郷健太郎 </a:t>
            </a:r>
            <a:endParaRPr lang="ja-JP" altLang="en-US" sz="1100" b="0" dirty="0">
              <a:effectLst/>
            </a:endParaRPr>
          </a:p>
          <a:p>
            <a:pPr algn="ctr" rtl="0">
              <a:spcBef>
                <a:spcPts val="0"/>
              </a:spcBef>
              <a:spcAft>
                <a:spcPts val="0"/>
              </a:spcAft>
            </a:pPr>
            <a:r>
              <a:rPr lang="ja-JP" altLang="en-US" sz="1100" b="0" i="0" u="none" strike="noStrike" dirty="0">
                <a:solidFill>
                  <a:srgbClr val="888888"/>
                </a:solidFill>
                <a:effectLst/>
                <a:latin typeface="Arial" panose="020B0604020202020204" pitchFamily="34" charset="0"/>
              </a:rPr>
              <a:t>スマートフォンにおける多様な振動フィードバックがユーザの印象に与える影響</a:t>
            </a:r>
            <a:endParaRPr lang="en-US" altLang="ja-JP" sz="1100" b="0" i="0" u="none" strike="noStrike" dirty="0">
              <a:solidFill>
                <a:srgbClr val="888888"/>
              </a:solidFill>
              <a:effectLst/>
              <a:latin typeface="Arial" panose="020B0604020202020204" pitchFamily="34" charset="0"/>
            </a:endParaRPr>
          </a:p>
          <a:p>
            <a:pPr algn="ctr" rtl="0">
              <a:spcBef>
                <a:spcPts val="0"/>
              </a:spcBef>
              <a:spcAft>
                <a:spcPts val="0"/>
              </a:spcAft>
            </a:pPr>
            <a:r>
              <a:rPr lang="ja-JP" altLang="en-US" sz="1100" b="0" i="0" u="none" strike="noStrike" dirty="0">
                <a:solidFill>
                  <a:srgbClr val="888888"/>
                </a:solidFill>
                <a:effectLst/>
                <a:latin typeface="Arial" panose="020B0604020202020204" pitchFamily="34" charset="0"/>
              </a:rPr>
              <a:t>日本ヒューマンインタフェース学会論文誌</a:t>
            </a:r>
            <a:r>
              <a:rPr lang="en-US" altLang="ja-JP" sz="1100" b="0" i="0" u="none" strike="noStrike" dirty="0">
                <a:solidFill>
                  <a:srgbClr val="888888"/>
                </a:solidFill>
                <a:effectLst/>
                <a:latin typeface="Arial" panose="020B0604020202020204" pitchFamily="34" charset="0"/>
              </a:rPr>
              <a:t>vol10,No.4,2016</a:t>
            </a:r>
            <a:endParaRPr lang="ja-JP" altLang="en-US" sz="1100" b="0" dirty="0">
              <a:effectLst/>
            </a:endParaRPr>
          </a:p>
          <a:p>
            <a:br>
              <a:rPr lang="ja-JP" altLang="en-US" sz="800" dirty="0"/>
            </a:br>
            <a:br>
              <a:rPr lang="ja-JP" altLang="en-US" sz="800" dirty="0"/>
            </a:br>
            <a:endParaRPr kumimoji="1" lang="ja-JP" altLang="en-US" sz="800" dirty="0"/>
          </a:p>
        </p:txBody>
      </p:sp>
      <p:sp>
        <p:nvSpPr>
          <p:cNvPr id="5" name="テキスト ボックス 4">
            <a:extLst>
              <a:ext uri="{FF2B5EF4-FFF2-40B4-BE49-F238E27FC236}">
                <a16:creationId xmlns:a16="http://schemas.microsoft.com/office/drawing/2014/main" id="{30796C02-9603-AAE5-098A-EF37AB8EEC2E}"/>
              </a:ext>
            </a:extLst>
          </p:cNvPr>
          <p:cNvSpPr txBox="1"/>
          <p:nvPr/>
        </p:nvSpPr>
        <p:spPr>
          <a:xfrm>
            <a:off x="450507" y="5069246"/>
            <a:ext cx="11290986" cy="954107"/>
          </a:xfrm>
          <a:prstGeom prst="rect">
            <a:avLst/>
          </a:prstGeom>
          <a:noFill/>
        </p:spPr>
        <p:txBody>
          <a:bodyPr wrap="square" rtlCol="0">
            <a:spAutoFit/>
          </a:bodyPr>
          <a:lstStyle/>
          <a:p>
            <a:pPr algn="ctr"/>
            <a:r>
              <a:rPr lang="ja-JP" altLang="en-US" sz="2800" dirty="0">
                <a:solidFill>
                  <a:srgbClr val="FF0000"/>
                </a:solidFill>
              </a:rPr>
              <a:t>実際に存在する物体に関しての振動であり、存在していないものに</a:t>
            </a:r>
            <a:endParaRPr lang="en-US" altLang="ja-JP" sz="2800" dirty="0">
              <a:solidFill>
                <a:srgbClr val="FF0000"/>
              </a:solidFill>
            </a:endParaRPr>
          </a:p>
          <a:p>
            <a:pPr algn="ctr"/>
            <a:r>
              <a:rPr lang="ja-JP" altLang="en-US" sz="2800" dirty="0">
                <a:solidFill>
                  <a:srgbClr val="FF0000"/>
                </a:solidFill>
              </a:rPr>
              <a:t>関する振動の調査は行われていない</a:t>
            </a:r>
            <a:endParaRPr kumimoji="1" lang="ja-JP" altLang="en-US" sz="2800" dirty="0">
              <a:solidFill>
                <a:srgbClr val="FF0000"/>
              </a:solidFill>
            </a:endParaRPr>
          </a:p>
        </p:txBody>
      </p:sp>
      <p:pic>
        <p:nvPicPr>
          <p:cNvPr id="8" name="図 7">
            <a:extLst>
              <a:ext uri="{FF2B5EF4-FFF2-40B4-BE49-F238E27FC236}">
                <a16:creationId xmlns:a16="http://schemas.microsoft.com/office/drawing/2014/main" id="{CEA15FFC-CB4C-CF62-777E-4B96B5F9F965}"/>
              </a:ext>
            </a:extLst>
          </p:cNvPr>
          <p:cNvPicPr>
            <a:picLocks noChangeAspect="1"/>
          </p:cNvPicPr>
          <p:nvPr/>
        </p:nvPicPr>
        <p:blipFill>
          <a:blip r:embed="rId3"/>
          <a:stretch>
            <a:fillRect/>
          </a:stretch>
        </p:blipFill>
        <p:spPr>
          <a:xfrm>
            <a:off x="6630067" y="2611778"/>
            <a:ext cx="5573259" cy="1778238"/>
          </a:xfrm>
          <a:prstGeom prst="rect">
            <a:avLst/>
          </a:prstGeom>
        </p:spPr>
      </p:pic>
      <p:sp>
        <p:nvSpPr>
          <p:cNvPr id="9" name="テキスト ボックス 8">
            <a:extLst>
              <a:ext uri="{FF2B5EF4-FFF2-40B4-BE49-F238E27FC236}">
                <a16:creationId xmlns:a16="http://schemas.microsoft.com/office/drawing/2014/main" id="{3A7DD707-09A6-9977-6520-F95A311BE492}"/>
              </a:ext>
            </a:extLst>
          </p:cNvPr>
          <p:cNvSpPr txBox="1"/>
          <p:nvPr/>
        </p:nvSpPr>
        <p:spPr>
          <a:xfrm>
            <a:off x="450507" y="2484354"/>
            <a:ext cx="4473146" cy="2616101"/>
          </a:xfrm>
          <a:prstGeom prst="rect">
            <a:avLst/>
          </a:prstGeom>
          <a:noFill/>
        </p:spPr>
        <p:txBody>
          <a:bodyPr wrap="square" rtlCol="0">
            <a:spAutoFit/>
          </a:bodyPr>
          <a:lstStyle/>
          <a:p>
            <a:pPr lvl="1"/>
            <a:endParaRPr kumimoji="1" lang="en-US" altLang="ja-JP" sz="1800" dirty="0"/>
          </a:p>
          <a:p>
            <a:pPr marL="914400" lvl="1" indent="-457200">
              <a:buFont typeface="Arial" panose="020B0604020202020204" pitchFamily="34" charset="0"/>
              <a:buChar char="•"/>
            </a:pPr>
            <a:r>
              <a:rPr lang="ja-JP" altLang="en-US" sz="3200" dirty="0"/>
              <a:t>約</a:t>
            </a:r>
            <a:r>
              <a:rPr lang="en-US" altLang="ja-JP" sz="3200" dirty="0"/>
              <a:t>250</a:t>
            </a:r>
            <a:r>
              <a:rPr lang="ja-JP" altLang="en-US" sz="3200" dirty="0"/>
              <a:t>通りの振動パターンについてどのような印象を受けたか調査する</a:t>
            </a:r>
            <a:endParaRPr lang="en-US" altLang="ja-JP" sz="3200" dirty="0"/>
          </a:p>
          <a:p>
            <a:endParaRPr kumimoji="1" lang="ja-JP" altLang="en-US" dirty="0"/>
          </a:p>
        </p:txBody>
      </p:sp>
      <p:sp>
        <p:nvSpPr>
          <p:cNvPr id="10" name="テキスト ボックス 9">
            <a:extLst>
              <a:ext uri="{FF2B5EF4-FFF2-40B4-BE49-F238E27FC236}">
                <a16:creationId xmlns:a16="http://schemas.microsoft.com/office/drawing/2014/main" id="{26DC2F72-A81A-0F55-9357-DD6137B8440B}"/>
              </a:ext>
            </a:extLst>
          </p:cNvPr>
          <p:cNvSpPr txBox="1"/>
          <p:nvPr/>
        </p:nvSpPr>
        <p:spPr>
          <a:xfrm>
            <a:off x="8012340" y="4554554"/>
            <a:ext cx="3074760" cy="400110"/>
          </a:xfrm>
          <a:prstGeom prst="rect">
            <a:avLst/>
          </a:prstGeom>
          <a:noFill/>
        </p:spPr>
        <p:txBody>
          <a:bodyPr wrap="square" rtlCol="0">
            <a:spAutoFit/>
          </a:bodyPr>
          <a:lstStyle/>
          <a:p>
            <a:r>
              <a:rPr kumimoji="1" lang="ja-JP" altLang="en-US" sz="2000" dirty="0"/>
              <a:t>図</a:t>
            </a:r>
            <a:r>
              <a:rPr kumimoji="1" lang="en-US" altLang="ja-JP" sz="2000" dirty="0"/>
              <a:t>2  </a:t>
            </a:r>
            <a:r>
              <a:rPr kumimoji="1" lang="ja-JP" altLang="en-US" sz="2000" dirty="0"/>
              <a:t>振動パターンの一例</a:t>
            </a:r>
          </a:p>
        </p:txBody>
      </p:sp>
      <p:pic>
        <p:nvPicPr>
          <p:cNvPr id="11" name="グラフィックス 10" descr="電話のバイブレーション 単色塗りつぶし">
            <a:extLst>
              <a:ext uri="{FF2B5EF4-FFF2-40B4-BE49-F238E27FC236}">
                <a16:creationId xmlns:a16="http://schemas.microsoft.com/office/drawing/2014/main" id="{790AE60D-3C90-329F-28F7-82136B06F6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23653" y="2703183"/>
            <a:ext cx="1572397" cy="1572397"/>
          </a:xfrm>
          <a:prstGeom prst="rect">
            <a:avLst/>
          </a:prstGeom>
        </p:spPr>
      </p:pic>
    </p:spTree>
    <p:extLst>
      <p:ext uri="{BB962C8B-B14F-4D97-AF65-F5344CB8AC3E}">
        <p14:creationId xmlns:p14="http://schemas.microsoft.com/office/powerpoint/2010/main" val="91884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ECBC67-1E6A-A0E0-1863-51DE6C0A9CDE}"/>
              </a:ext>
            </a:extLst>
          </p:cNvPr>
          <p:cNvSpPr>
            <a:spLocks noGrp="1"/>
          </p:cNvSpPr>
          <p:nvPr>
            <p:ph type="title"/>
          </p:nvPr>
        </p:nvSpPr>
        <p:spPr/>
        <p:txBody>
          <a:bodyPr>
            <a:normAutofit/>
          </a:bodyPr>
          <a:lstStyle/>
          <a:p>
            <a:r>
              <a:rPr kumimoji="1" lang="ja-JP" altLang="en-US" sz="6000" b="1" dirty="0"/>
              <a:t>課題</a:t>
            </a:r>
            <a:r>
              <a:rPr lang="ja-JP" altLang="en-US" sz="6000" b="1" dirty="0"/>
              <a:t>・目的</a:t>
            </a:r>
            <a:endParaRPr kumimoji="1" lang="ja-JP" altLang="en-US" sz="6000" b="1" dirty="0"/>
          </a:p>
        </p:txBody>
      </p:sp>
      <p:sp>
        <p:nvSpPr>
          <p:cNvPr id="3" name="コンテンツ プレースホルダー 2">
            <a:extLst>
              <a:ext uri="{FF2B5EF4-FFF2-40B4-BE49-F238E27FC236}">
                <a16:creationId xmlns:a16="http://schemas.microsoft.com/office/drawing/2014/main" id="{E7D70AF0-D64B-6F96-14A4-CD5D9E67D1C4}"/>
              </a:ext>
            </a:extLst>
          </p:cNvPr>
          <p:cNvSpPr>
            <a:spLocks noGrp="1"/>
          </p:cNvSpPr>
          <p:nvPr>
            <p:ph idx="1"/>
          </p:nvPr>
        </p:nvSpPr>
        <p:spPr>
          <a:xfrm>
            <a:off x="695960" y="1690688"/>
            <a:ext cx="11496040" cy="4665662"/>
          </a:xfrm>
        </p:spPr>
        <p:txBody>
          <a:bodyPr>
            <a:noAutofit/>
          </a:bodyPr>
          <a:lstStyle/>
          <a:p>
            <a:pPr marL="0" indent="0">
              <a:buNone/>
            </a:pPr>
            <a:r>
              <a:rPr kumimoji="1" lang="ja-JP" altLang="en-US" sz="4800" dirty="0"/>
              <a:t>課題</a:t>
            </a:r>
            <a:endParaRPr kumimoji="1" lang="en-US" altLang="ja-JP" sz="4800" dirty="0"/>
          </a:p>
          <a:p>
            <a:r>
              <a:rPr lang="ja-JP" altLang="en-US" sz="4000" dirty="0"/>
              <a:t>魔法の形状ごとにどのような</a:t>
            </a:r>
            <a:br>
              <a:rPr lang="en-US" altLang="ja-JP" sz="4000" dirty="0"/>
            </a:br>
            <a:r>
              <a:rPr lang="ja-JP" altLang="en-US" sz="4000" dirty="0"/>
              <a:t>振動フィードバックがあるのかわかっていない</a:t>
            </a:r>
            <a:endParaRPr lang="en-US" altLang="ja-JP" sz="4000" dirty="0"/>
          </a:p>
          <a:p>
            <a:endParaRPr lang="en-US" altLang="ja-JP" dirty="0"/>
          </a:p>
          <a:p>
            <a:pPr marL="0" indent="0">
              <a:buNone/>
            </a:pPr>
            <a:r>
              <a:rPr lang="ja-JP" altLang="en-US" sz="4800" dirty="0"/>
              <a:t>目的</a:t>
            </a:r>
            <a:endParaRPr lang="en-US" altLang="ja-JP" sz="4800" dirty="0"/>
          </a:p>
          <a:p>
            <a:r>
              <a:rPr lang="ja-JP" altLang="en-US" sz="4000" dirty="0"/>
              <a:t>魔法の視覚エフェクトに一致する振動刺激を</a:t>
            </a:r>
            <a:endParaRPr lang="en-US" altLang="ja-JP" sz="4000" dirty="0"/>
          </a:p>
          <a:p>
            <a:pPr marL="0" indent="0">
              <a:buNone/>
            </a:pPr>
            <a:r>
              <a:rPr lang="ja-JP" altLang="en-US" sz="4000" dirty="0"/>
              <a:t>  調査する</a:t>
            </a:r>
            <a:endParaRPr lang="en-US" altLang="ja-JP" sz="4000" dirty="0"/>
          </a:p>
        </p:txBody>
      </p:sp>
      <p:sp>
        <p:nvSpPr>
          <p:cNvPr id="4" name="スライド番号プレースホルダー 3">
            <a:extLst>
              <a:ext uri="{FF2B5EF4-FFF2-40B4-BE49-F238E27FC236}">
                <a16:creationId xmlns:a16="http://schemas.microsoft.com/office/drawing/2014/main" id="{BEEB2C87-4C15-9919-5DA4-6B8B08C6DE4B}"/>
              </a:ext>
            </a:extLst>
          </p:cNvPr>
          <p:cNvSpPr>
            <a:spLocks noGrp="1"/>
          </p:cNvSpPr>
          <p:nvPr>
            <p:ph type="sldNum" sz="quarter" idx="12"/>
          </p:nvPr>
        </p:nvSpPr>
        <p:spPr/>
        <p:txBody>
          <a:bodyPr/>
          <a:lstStyle/>
          <a:p>
            <a:fld id="{16F2DCA3-E0AF-4823-B92C-32C63C28F3A8}" type="slidenum">
              <a:rPr kumimoji="1" lang="ja-JP" altLang="en-US" sz="4000" smtClean="0"/>
              <a:t>4</a:t>
            </a:fld>
            <a:endParaRPr kumimoji="1" lang="ja-JP" altLang="en-US" sz="4000" dirty="0"/>
          </a:p>
        </p:txBody>
      </p:sp>
    </p:spTree>
    <p:extLst>
      <p:ext uri="{BB962C8B-B14F-4D97-AF65-F5344CB8AC3E}">
        <p14:creationId xmlns:p14="http://schemas.microsoft.com/office/powerpoint/2010/main" val="360123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F3B49-6002-6BDC-7CD9-22CB71978C32}"/>
              </a:ext>
            </a:extLst>
          </p:cNvPr>
          <p:cNvSpPr>
            <a:spLocks noGrp="1"/>
          </p:cNvSpPr>
          <p:nvPr>
            <p:ph type="title"/>
          </p:nvPr>
        </p:nvSpPr>
        <p:spPr>
          <a:xfrm>
            <a:off x="838200" y="394156"/>
            <a:ext cx="10515600" cy="1325563"/>
          </a:xfrm>
        </p:spPr>
        <p:txBody>
          <a:bodyPr>
            <a:normAutofit/>
          </a:bodyPr>
          <a:lstStyle/>
          <a:p>
            <a:r>
              <a:rPr kumimoji="1" lang="ja-JP" altLang="en-US" sz="6000" b="1" dirty="0"/>
              <a:t>システム概要</a:t>
            </a:r>
            <a:r>
              <a:rPr kumimoji="1" lang="en-US" altLang="ja-JP" sz="6000" b="1" dirty="0"/>
              <a:t>(1/2)</a:t>
            </a:r>
            <a:endParaRPr kumimoji="1" lang="ja-JP" altLang="en-US" sz="6000" b="1" dirty="0"/>
          </a:p>
        </p:txBody>
      </p:sp>
      <p:pic>
        <p:nvPicPr>
          <p:cNvPr id="5" name="1b5da052a4a95ed76ac205c3d3487648">
            <a:hlinkClick r:id="" action="ppaction://media"/>
            <a:extLst>
              <a:ext uri="{FF2B5EF4-FFF2-40B4-BE49-F238E27FC236}">
                <a16:creationId xmlns:a16="http://schemas.microsoft.com/office/drawing/2014/main" id="{44A54E19-37C7-258D-44CF-25F01A462035}"/>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9"/>
          <a:stretch>
            <a:fillRect/>
          </a:stretch>
        </p:blipFill>
        <p:spPr>
          <a:xfrm>
            <a:off x="360977" y="1898917"/>
            <a:ext cx="3653175" cy="3072523"/>
          </a:xfrm>
        </p:spPr>
      </p:pic>
      <p:sp>
        <p:nvSpPr>
          <p:cNvPr id="4" name="スライド番号プレースホルダー 3">
            <a:extLst>
              <a:ext uri="{FF2B5EF4-FFF2-40B4-BE49-F238E27FC236}">
                <a16:creationId xmlns:a16="http://schemas.microsoft.com/office/drawing/2014/main" id="{5BC27A6F-15AE-045E-AFF2-51FBA43F024B}"/>
              </a:ext>
            </a:extLst>
          </p:cNvPr>
          <p:cNvSpPr>
            <a:spLocks noGrp="1"/>
          </p:cNvSpPr>
          <p:nvPr>
            <p:ph type="sldNum" sz="quarter" idx="12"/>
          </p:nvPr>
        </p:nvSpPr>
        <p:spPr/>
        <p:txBody>
          <a:bodyPr/>
          <a:lstStyle/>
          <a:p>
            <a:fld id="{16F2DCA3-E0AF-4823-B92C-32C63C28F3A8}" type="slidenum">
              <a:rPr kumimoji="1" lang="ja-JP" altLang="en-US" sz="4000" smtClean="0"/>
              <a:t>5</a:t>
            </a:fld>
            <a:endParaRPr kumimoji="1" lang="ja-JP" altLang="en-US" sz="4000" dirty="0"/>
          </a:p>
        </p:txBody>
      </p:sp>
      <p:sp>
        <p:nvSpPr>
          <p:cNvPr id="11" name="テキスト ボックス 10">
            <a:extLst>
              <a:ext uri="{FF2B5EF4-FFF2-40B4-BE49-F238E27FC236}">
                <a16:creationId xmlns:a16="http://schemas.microsoft.com/office/drawing/2014/main" id="{2A2B4C97-DFBA-D04F-0325-84B053786A9B}"/>
              </a:ext>
            </a:extLst>
          </p:cNvPr>
          <p:cNvSpPr txBox="1"/>
          <p:nvPr/>
        </p:nvSpPr>
        <p:spPr>
          <a:xfrm>
            <a:off x="526818" y="2088556"/>
            <a:ext cx="1702533" cy="400110"/>
          </a:xfrm>
          <a:prstGeom prst="rect">
            <a:avLst/>
          </a:prstGeom>
          <a:noFill/>
        </p:spPr>
        <p:txBody>
          <a:bodyPr wrap="square" rtlCol="0">
            <a:spAutoFit/>
          </a:bodyPr>
          <a:lstStyle/>
          <a:p>
            <a:r>
              <a:rPr kumimoji="1" lang="en-US" altLang="ja-JP" sz="2000" dirty="0">
                <a:solidFill>
                  <a:schemeClr val="bg1"/>
                </a:solidFill>
              </a:rPr>
              <a:t>ring-fire</a:t>
            </a:r>
            <a:endParaRPr kumimoji="1" lang="ja-JP" altLang="en-US" sz="2000" dirty="0">
              <a:solidFill>
                <a:schemeClr val="bg1"/>
              </a:solidFill>
            </a:endParaRPr>
          </a:p>
        </p:txBody>
      </p:sp>
      <p:pic>
        <p:nvPicPr>
          <p:cNvPr id="8" name="6695dc2a91cf3c2f0daefc6ddfa40ca9">
            <a:hlinkClick r:id="" action="ppaction://media"/>
            <a:extLst>
              <a:ext uri="{FF2B5EF4-FFF2-40B4-BE49-F238E27FC236}">
                <a16:creationId xmlns:a16="http://schemas.microsoft.com/office/drawing/2014/main" id="{2E524AD5-705E-50B2-0519-A22D615AF8CF}"/>
              </a:ext>
            </a:extLst>
          </p:cNvPr>
          <p:cNvPicPr>
            <a:picLocks noChangeAspect="1"/>
          </p:cNvPicPr>
          <p:nvPr>
            <a:videoFile r:link="rId4"/>
            <p:extLst>
              <p:ext uri="{DAA4B4D4-6D71-4841-9C94-3DE7FCFB9230}">
                <p14:media xmlns:p14="http://schemas.microsoft.com/office/powerpoint/2010/main" r:embed="rId3"/>
              </p:ext>
            </p:extLst>
          </p:nvPr>
        </p:nvPicPr>
        <p:blipFill>
          <a:blip r:embed="rId10"/>
          <a:stretch>
            <a:fillRect/>
          </a:stretch>
        </p:blipFill>
        <p:spPr>
          <a:xfrm>
            <a:off x="4438826" y="1887764"/>
            <a:ext cx="3544032" cy="3083675"/>
          </a:xfrm>
          <a:prstGeom prst="rect">
            <a:avLst/>
          </a:prstGeom>
        </p:spPr>
      </p:pic>
      <p:sp>
        <p:nvSpPr>
          <p:cNvPr id="12" name="テキスト ボックス 11">
            <a:extLst>
              <a:ext uri="{FF2B5EF4-FFF2-40B4-BE49-F238E27FC236}">
                <a16:creationId xmlns:a16="http://schemas.microsoft.com/office/drawing/2014/main" id="{86F36255-E45C-0C7B-129C-24C0D562E764}"/>
              </a:ext>
            </a:extLst>
          </p:cNvPr>
          <p:cNvSpPr txBox="1"/>
          <p:nvPr/>
        </p:nvSpPr>
        <p:spPr>
          <a:xfrm>
            <a:off x="4600144" y="2088556"/>
            <a:ext cx="1830415" cy="400110"/>
          </a:xfrm>
          <a:prstGeom prst="rect">
            <a:avLst/>
          </a:prstGeom>
          <a:noFill/>
        </p:spPr>
        <p:txBody>
          <a:bodyPr wrap="square" rtlCol="0">
            <a:spAutoFit/>
          </a:bodyPr>
          <a:lstStyle/>
          <a:p>
            <a:r>
              <a:rPr lang="en-US" altLang="ja-JP" sz="2000" dirty="0"/>
              <a:t>m</a:t>
            </a:r>
            <a:r>
              <a:rPr kumimoji="1" lang="en-US" altLang="ja-JP" sz="2000" dirty="0"/>
              <a:t>ain-beam</a:t>
            </a:r>
            <a:endParaRPr kumimoji="1" lang="ja-JP" altLang="en-US" sz="2000" dirty="0"/>
          </a:p>
        </p:txBody>
      </p:sp>
      <p:pic>
        <p:nvPicPr>
          <p:cNvPr id="9" name="90dc7a54d6219481ce0252ab0be393cc">
            <a:hlinkClick r:id="" action="ppaction://media"/>
            <a:extLst>
              <a:ext uri="{FF2B5EF4-FFF2-40B4-BE49-F238E27FC236}">
                <a16:creationId xmlns:a16="http://schemas.microsoft.com/office/drawing/2014/main" id="{D71F0624-68A7-0FB7-730D-448BEDBF9443}"/>
              </a:ext>
            </a:extLst>
          </p:cNvPr>
          <p:cNvPicPr>
            <a:picLocks noChangeAspect="1"/>
          </p:cNvPicPr>
          <p:nvPr>
            <a:videoFile r:link="rId6"/>
            <p:extLst>
              <p:ext uri="{DAA4B4D4-6D71-4841-9C94-3DE7FCFB9230}">
                <p14:media xmlns:p14="http://schemas.microsoft.com/office/powerpoint/2010/main" r:embed="rId5"/>
              </p:ext>
            </p:extLst>
          </p:nvPr>
        </p:nvPicPr>
        <p:blipFill>
          <a:blip r:embed="rId11"/>
          <a:stretch>
            <a:fillRect/>
          </a:stretch>
        </p:blipFill>
        <p:spPr>
          <a:xfrm>
            <a:off x="8381869" y="1836282"/>
            <a:ext cx="3653176" cy="3185435"/>
          </a:xfrm>
          <a:prstGeom prst="rect">
            <a:avLst/>
          </a:prstGeom>
        </p:spPr>
      </p:pic>
      <p:sp>
        <p:nvSpPr>
          <p:cNvPr id="13" name="テキスト ボックス 12">
            <a:extLst>
              <a:ext uri="{FF2B5EF4-FFF2-40B4-BE49-F238E27FC236}">
                <a16:creationId xmlns:a16="http://schemas.microsoft.com/office/drawing/2014/main" id="{8DE58C7B-FF90-ED06-0D85-AD5C10D84BE8}"/>
              </a:ext>
            </a:extLst>
          </p:cNvPr>
          <p:cNvSpPr txBox="1"/>
          <p:nvPr/>
        </p:nvSpPr>
        <p:spPr>
          <a:xfrm>
            <a:off x="8610600" y="2088556"/>
            <a:ext cx="2370488" cy="677108"/>
          </a:xfrm>
          <a:prstGeom prst="rect">
            <a:avLst/>
          </a:prstGeom>
          <a:noFill/>
        </p:spPr>
        <p:txBody>
          <a:bodyPr wrap="square" rtlCol="0">
            <a:spAutoFit/>
          </a:bodyPr>
          <a:lstStyle/>
          <a:p>
            <a:r>
              <a:rPr lang="en-US" altLang="ja-JP" sz="2000" dirty="0" err="1">
                <a:solidFill>
                  <a:schemeClr val="bg1"/>
                </a:solidFill>
              </a:rPr>
              <a:t>i</a:t>
            </a:r>
            <a:r>
              <a:rPr kumimoji="1" lang="en-US" altLang="ja-JP" sz="2000" dirty="0" err="1">
                <a:solidFill>
                  <a:schemeClr val="bg1"/>
                </a:solidFill>
              </a:rPr>
              <a:t>nceneration</a:t>
            </a:r>
            <a:endParaRPr kumimoji="1" lang="en-US" altLang="ja-JP" sz="2000" dirty="0">
              <a:solidFill>
                <a:schemeClr val="bg1"/>
              </a:solidFill>
            </a:endParaRPr>
          </a:p>
          <a:p>
            <a:endParaRPr kumimoji="1" lang="ja-JP" altLang="en-US" dirty="0"/>
          </a:p>
        </p:txBody>
      </p:sp>
    </p:spTree>
    <p:extLst>
      <p:ext uri="{BB962C8B-B14F-4D97-AF65-F5344CB8AC3E}">
        <p14:creationId xmlns:p14="http://schemas.microsoft.com/office/powerpoint/2010/main" val="11260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74"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636" fill="hold"/>
                                        <p:tgtEl>
                                          <p:spTgt spid="8"/>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3512"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5"/>
                </p:tgtEl>
              </p:cMediaNode>
            </p:video>
            <p:video>
              <p:cMediaNode vol="80000">
                <p:cTn id="16" fill="hold" display="0">
                  <p:stCondLst>
                    <p:cond delay="indefinite"/>
                  </p:stCondLst>
                </p:cTn>
                <p:tgtEl>
                  <p:spTgt spid="8"/>
                </p:tgtEl>
              </p:cMediaNode>
            </p:video>
            <p:video>
              <p:cMediaNode vol="80000" mute="1">
                <p:cTn id="17" fill="hold" display="0">
                  <p:stCondLst>
                    <p:cond delay="indefinite"/>
                  </p:stCondLst>
                </p:cTn>
                <p:tgtEl>
                  <p:spTgt spid="9"/>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0F725-AD6E-BA5A-A018-151D05A97567}"/>
              </a:ext>
            </a:extLst>
          </p:cNvPr>
          <p:cNvSpPr>
            <a:spLocks noGrp="1"/>
          </p:cNvSpPr>
          <p:nvPr>
            <p:ph type="title"/>
          </p:nvPr>
        </p:nvSpPr>
        <p:spPr/>
        <p:txBody>
          <a:bodyPr>
            <a:normAutofit/>
          </a:bodyPr>
          <a:lstStyle/>
          <a:p>
            <a:r>
              <a:rPr kumimoji="1" lang="ja-JP" altLang="en-US" sz="6000" b="1" dirty="0"/>
              <a:t>システム概要</a:t>
            </a:r>
            <a:r>
              <a:rPr kumimoji="1" lang="en-US" altLang="ja-JP" sz="6000" b="1" dirty="0"/>
              <a:t>(2/2)</a:t>
            </a:r>
            <a:endParaRPr kumimoji="1" lang="ja-JP" altLang="en-US" sz="6000" dirty="0"/>
          </a:p>
        </p:txBody>
      </p:sp>
      <p:graphicFrame>
        <p:nvGraphicFramePr>
          <p:cNvPr id="5" name="コンテンツ プレースホルダー 4">
            <a:extLst>
              <a:ext uri="{FF2B5EF4-FFF2-40B4-BE49-F238E27FC236}">
                <a16:creationId xmlns:a16="http://schemas.microsoft.com/office/drawing/2014/main" id="{62DD2EF8-941A-88ED-8088-6996A0E169F8}"/>
              </a:ext>
            </a:extLst>
          </p:cNvPr>
          <p:cNvGraphicFramePr>
            <a:graphicFrameLocks noGrp="1"/>
          </p:cNvGraphicFramePr>
          <p:nvPr>
            <p:ph idx="1"/>
            <p:extLst>
              <p:ext uri="{D42A27DB-BD31-4B8C-83A1-F6EECF244321}">
                <p14:modId xmlns:p14="http://schemas.microsoft.com/office/powerpoint/2010/main" val="386652552"/>
              </p:ext>
            </p:extLst>
          </p:nvPr>
        </p:nvGraphicFramePr>
        <p:xfrm>
          <a:off x="1650769" y="2114709"/>
          <a:ext cx="8890462" cy="3817619"/>
        </p:xfrm>
        <a:graphic>
          <a:graphicData uri="http://schemas.openxmlformats.org/drawingml/2006/table">
            <a:tbl>
              <a:tblPr firstRow="1" bandRow="1">
                <a:tableStyleId>{5C22544A-7EE6-4342-B048-85BDC9FD1C3A}</a:tableStyleId>
              </a:tblPr>
              <a:tblGrid>
                <a:gridCol w="4445231">
                  <a:extLst>
                    <a:ext uri="{9D8B030D-6E8A-4147-A177-3AD203B41FA5}">
                      <a16:colId xmlns:a16="http://schemas.microsoft.com/office/drawing/2014/main" val="183849878"/>
                    </a:ext>
                  </a:extLst>
                </a:gridCol>
                <a:gridCol w="4445231">
                  <a:extLst>
                    <a:ext uri="{9D8B030D-6E8A-4147-A177-3AD203B41FA5}">
                      <a16:colId xmlns:a16="http://schemas.microsoft.com/office/drawing/2014/main" val="2557826537"/>
                    </a:ext>
                  </a:extLst>
                </a:gridCol>
              </a:tblGrid>
              <a:tr h="630763">
                <a:tc>
                  <a:txBody>
                    <a:bodyPr/>
                    <a:lstStyle/>
                    <a:p>
                      <a:pPr algn="ctr"/>
                      <a:r>
                        <a:rPr kumimoji="1" lang="ja-JP" altLang="en-US" sz="3200" dirty="0"/>
                        <a:t>名前</a:t>
                      </a:r>
                    </a:p>
                  </a:txBody>
                  <a:tcPr/>
                </a:tc>
                <a:tc>
                  <a:txBody>
                    <a:bodyPr/>
                    <a:lstStyle/>
                    <a:p>
                      <a:pPr algn="ctr"/>
                      <a:r>
                        <a:rPr kumimoji="1" lang="ja-JP" altLang="en-US" sz="3200" dirty="0"/>
                        <a:t>振動刺激の特徴</a:t>
                      </a:r>
                    </a:p>
                  </a:txBody>
                  <a:tcPr/>
                </a:tc>
                <a:extLst>
                  <a:ext uri="{0D108BD9-81ED-4DB2-BD59-A6C34878D82A}">
                    <a16:rowId xmlns:a16="http://schemas.microsoft.com/office/drawing/2014/main" val="4080340887"/>
                  </a:ext>
                </a:extLst>
              </a:tr>
              <a:tr h="796714">
                <a:tc>
                  <a:txBody>
                    <a:bodyPr/>
                    <a:lstStyle/>
                    <a:p>
                      <a:pPr algn="ctr"/>
                      <a:r>
                        <a:rPr kumimoji="1" lang="ja-JP" altLang="en-US" sz="3200" dirty="0"/>
                        <a:t>パターン</a:t>
                      </a:r>
                      <a:r>
                        <a:rPr kumimoji="1" lang="en-US" altLang="ja-JP" sz="3200" dirty="0"/>
                        <a:t>1</a:t>
                      </a:r>
                      <a:endParaRPr kumimoji="1" lang="ja-JP" altLang="en-US" sz="3200" dirty="0"/>
                    </a:p>
                  </a:txBody>
                  <a:tcPr/>
                </a:tc>
                <a:tc>
                  <a:txBody>
                    <a:bodyPr/>
                    <a:lstStyle/>
                    <a:p>
                      <a:pPr algn="ctr"/>
                      <a:r>
                        <a:rPr kumimoji="1" lang="ja-JP" altLang="en-US" sz="3200" dirty="0"/>
                        <a:t>一定</a:t>
                      </a:r>
                    </a:p>
                  </a:txBody>
                  <a:tcPr/>
                </a:tc>
                <a:extLst>
                  <a:ext uri="{0D108BD9-81ED-4DB2-BD59-A6C34878D82A}">
                    <a16:rowId xmlns:a16="http://schemas.microsoft.com/office/drawing/2014/main" val="2769804113"/>
                  </a:ext>
                </a:extLst>
              </a:tr>
              <a:tr h="796714">
                <a:tc>
                  <a:txBody>
                    <a:bodyPr/>
                    <a:lstStyle/>
                    <a:p>
                      <a:pPr algn="ctr"/>
                      <a:r>
                        <a:rPr kumimoji="1" lang="ja-JP" altLang="en-US" sz="3200" dirty="0"/>
                        <a:t>パターン</a:t>
                      </a:r>
                      <a:r>
                        <a:rPr kumimoji="1" lang="en-US" altLang="ja-JP" sz="3200" dirty="0"/>
                        <a:t>2</a:t>
                      </a:r>
                      <a:endParaRPr kumimoji="1" lang="ja-JP" altLang="en-US" sz="3200" dirty="0"/>
                    </a:p>
                  </a:txBody>
                  <a:tcPr/>
                </a:tc>
                <a:tc>
                  <a:txBody>
                    <a:bodyPr/>
                    <a:lstStyle/>
                    <a:p>
                      <a:pPr algn="ctr"/>
                      <a:r>
                        <a:rPr kumimoji="1" lang="ja-JP" altLang="en-US" sz="3200" dirty="0"/>
                        <a:t>弱→強</a:t>
                      </a:r>
                      <a:endParaRPr kumimoji="1" lang="en-US" altLang="ja-JP" sz="3200" dirty="0"/>
                    </a:p>
                  </a:txBody>
                  <a:tcPr/>
                </a:tc>
                <a:extLst>
                  <a:ext uri="{0D108BD9-81ED-4DB2-BD59-A6C34878D82A}">
                    <a16:rowId xmlns:a16="http://schemas.microsoft.com/office/drawing/2014/main" val="750338403"/>
                  </a:ext>
                </a:extLst>
              </a:tr>
              <a:tr h="796714">
                <a:tc>
                  <a:txBody>
                    <a:bodyPr/>
                    <a:lstStyle/>
                    <a:p>
                      <a:pPr algn="ctr"/>
                      <a:r>
                        <a:rPr kumimoji="1" lang="ja-JP" altLang="en-US" sz="3200" dirty="0"/>
                        <a:t>パターン</a:t>
                      </a:r>
                      <a:r>
                        <a:rPr kumimoji="1" lang="en-US" altLang="ja-JP" sz="3200" dirty="0"/>
                        <a:t>3</a:t>
                      </a:r>
                      <a:endParaRPr kumimoji="1" lang="ja-JP" altLang="en-US" sz="3200" dirty="0"/>
                    </a:p>
                  </a:txBody>
                  <a:tcPr/>
                </a:tc>
                <a:tc>
                  <a:txBody>
                    <a:bodyPr/>
                    <a:lstStyle/>
                    <a:p>
                      <a:pPr algn="ctr"/>
                      <a:r>
                        <a:rPr kumimoji="1" lang="ja-JP" altLang="en-US" sz="3200" dirty="0"/>
                        <a:t>強→弱</a:t>
                      </a:r>
                      <a:endParaRPr kumimoji="1" lang="en-US" altLang="ja-JP" sz="3200" dirty="0"/>
                    </a:p>
                  </a:txBody>
                  <a:tcPr/>
                </a:tc>
                <a:extLst>
                  <a:ext uri="{0D108BD9-81ED-4DB2-BD59-A6C34878D82A}">
                    <a16:rowId xmlns:a16="http://schemas.microsoft.com/office/drawing/2014/main" val="3962551641"/>
                  </a:ext>
                </a:extLst>
              </a:tr>
              <a:tr h="796714">
                <a:tc>
                  <a:txBody>
                    <a:bodyPr/>
                    <a:lstStyle/>
                    <a:p>
                      <a:pPr algn="ctr"/>
                      <a:r>
                        <a:rPr kumimoji="1" lang="ja-JP" altLang="en-US" sz="3200" dirty="0"/>
                        <a:t>パターン</a:t>
                      </a:r>
                      <a:r>
                        <a:rPr kumimoji="1" lang="en-US" altLang="ja-JP" sz="3200" dirty="0"/>
                        <a:t>4</a:t>
                      </a:r>
                      <a:endParaRPr kumimoji="1" lang="ja-JP" altLang="en-US" sz="3200" dirty="0"/>
                    </a:p>
                  </a:txBody>
                  <a:tcPr/>
                </a:tc>
                <a:tc>
                  <a:txBody>
                    <a:bodyPr/>
                    <a:lstStyle/>
                    <a:p>
                      <a:pPr algn="ctr"/>
                      <a:r>
                        <a:rPr kumimoji="1" lang="ja-JP" altLang="en-US" sz="3200" dirty="0"/>
                        <a:t>矩形波</a:t>
                      </a:r>
                    </a:p>
                  </a:txBody>
                  <a:tcPr/>
                </a:tc>
                <a:extLst>
                  <a:ext uri="{0D108BD9-81ED-4DB2-BD59-A6C34878D82A}">
                    <a16:rowId xmlns:a16="http://schemas.microsoft.com/office/drawing/2014/main" val="348801696"/>
                  </a:ext>
                </a:extLst>
              </a:tr>
            </a:tbl>
          </a:graphicData>
        </a:graphic>
      </p:graphicFrame>
      <p:sp>
        <p:nvSpPr>
          <p:cNvPr id="4" name="スライド番号プレースホルダー 3">
            <a:extLst>
              <a:ext uri="{FF2B5EF4-FFF2-40B4-BE49-F238E27FC236}">
                <a16:creationId xmlns:a16="http://schemas.microsoft.com/office/drawing/2014/main" id="{E670B313-53B1-3462-CA38-E0A6B142EB2F}"/>
              </a:ext>
            </a:extLst>
          </p:cNvPr>
          <p:cNvSpPr>
            <a:spLocks noGrp="1"/>
          </p:cNvSpPr>
          <p:nvPr>
            <p:ph type="sldNum" sz="quarter" idx="12"/>
          </p:nvPr>
        </p:nvSpPr>
        <p:spPr/>
        <p:txBody>
          <a:bodyPr/>
          <a:lstStyle/>
          <a:p>
            <a:fld id="{16F2DCA3-E0AF-4823-B92C-32C63C28F3A8}" type="slidenum">
              <a:rPr kumimoji="1" lang="ja-JP" altLang="en-US" sz="4000" smtClean="0"/>
              <a:t>6</a:t>
            </a:fld>
            <a:endParaRPr kumimoji="1" lang="ja-JP" altLang="en-US" sz="4000" dirty="0"/>
          </a:p>
        </p:txBody>
      </p:sp>
      <p:sp>
        <p:nvSpPr>
          <p:cNvPr id="7" name="テキスト ボックス 6">
            <a:extLst>
              <a:ext uri="{FF2B5EF4-FFF2-40B4-BE49-F238E27FC236}">
                <a16:creationId xmlns:a16="http://schemas.microsoft.com/office/drawing/2014/main" id="{487D8007-0C75-15EE-F4DF-C3464142571D}"/>
              </a:ext>
            </a:extLst>
          </p:cNvPr>
          <p:cNvSpPr txBox="1"/>
          <p:nvPr/>
        </p:nvSpPr>
        <p:spPr>
          <a:xfrm>
            <a:off x="4434753" y="1690687"/>
            <a:ext cx="3322493" cy="400110"/>
          </a:xfrm>
          <a:prstGeom prst="rect">
            <a:avLst/>
          </a:prstGeom>
          <a:noFill/>
        </p:spPr>
        <p:txBody>
          <a:bodyPr wrap="square" rtlCol="0">
            <a:spAutoFit/>
          </a:bodyPr>
          <a:lstStyle/>
          <a:p>
            <a:pPr algn="ctr"/>
            <a:r>
              <a:rPr kumimoji="1" lang="ja-JP" altLang="en-US" sz="2000" dirty="0"/>
              <a:t>表</a:t>
            </a:r>
            <a:r>
              <a:rPr kumimoji="1" lang="en-US" altLang="ja-JP" sz="2000" dirty="0"/>
              <a:t>1  </a:t>
            </a:r>
            <a:r>
              <a:rPr kumimoji="1" lang="ja-JP" altLang="en-US" sz="2000" dirty="0"/>
              <a:t>振動パターンの種類</a:t>
            </a:r>
          </a:p>
        </p:txBody>
      </p:sp>
    </p:spTree>
    <p:extLst>
      <p:ext uri="{BB962C8B-B14F-4D97-AF65-F5344CB8AC3E}">
        <p14:creationId xmlns:p14="http://schemas.microsoft.com/office/powerpoint/2010/main" val="1942118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EEFF81-714B-2AD3-56A1-B0EFC16B8C59}"/>
              </a:ext>
            </a:extLst>
          </p:cNvPr>
          <p:cNvSpPr>
            <a:spLocks noGrp="1"/>
          </p:cNvSpPr>
          <p:nvPr>
            <p:ph type="title"/>
          </p:nvPr>
        </p:nvSpPr>
        <p:spPr/>
        <p:txBody>
          <a:bodyPr>
            <a:normAutofit/>
          </a:bodyPr>
          <a:lstStyle/>
          <a:p>
            <a:r>
              <a:rPr kumimoji="1" lang="ja-JP" altLang="en-US" sz="6000" b="1" dirty="0"/>
              <a:t>システム構成</a:t>
            </a:r>
          </a:p>
        </p:txBody>
      </p:sp>
      <p:pic>
        <p:nvPicPr>
          <p:cNvPr id="6" name="コンテンツ プレースホルダー 5" descr="ダイアグラム, 概略図&#10;&#10;自動的に生成された説明">
            <a:extLst>
              <a:ext uri="{FF2B5EF4-FFF2-40B4-BE49-F238E27FC236}">
                <a16:creationId xmlns:a16="http://schemas.microsoft.com/office/drawing/2014/main" id="{051A65C8-9AC8-4460-61C2-4A68656DDD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4669" y="1475869"/>
            <a:ext cx="8442662" cy="4734935"/>
          </a:xfrm>
        </p:spPr>
      </p:pic>
      <p:sp>
        <p:nvSpPr>
          <p:cNvPr id="4" name="スライド番号プレースホルダー 3">
            <a:extLst>
              <a:ext uri="{FF2B5EF4-FFF2-40B4-BE49-F238E27FC236}">
                <a16:creationId xmlns:a16="http://schemas.microsoft.com/office/drawing/2014/main" id="{AC447CD6-9FDC-4605-BA9B-2DE06780F055}"/>
              </a:ext>
            </a:extLst>
          </p:cNvPr>
          <p:cNvSpPr>
            <a:spLocks noGrp="1"/>
          </p:cNvSpPr>
          <p:nvPr>
            <p:ph type="sldNum" sz="quarter" idx="12"/>
          </p:nvPr>
        </p:nvSpPr>
        <p:spPr/>
        <p:txBody>
          <a:bodyPr/>
          <a:lstStyle/>
          <a:p>
            <a:fld id="{16F2DCA3-E0AF-4823-B92C-32C63C28F3A8}" type="slidenum">
              <a:rPr kumimoji="1" lang="ja-JP" altLang="en-US" sz="4000" smtClean="0"/>
              <a:t>7</a:t>
            </a:fld>
            <a:endParaRPr kumimoji="1" lang="ja-JP" altLang="en-US" sz="4000" dirty="0"/>
          </a:p>
        </p:txBody>
      </p:sp>
      <p:sp>
        <p:nvSpPr>
          <p:cNvPr id="3" name="テキスト ボックス 2">
            <a:extLst>
              <a:ext uri="{FF2B5EF4-FFF2-40B4-BE49-F238E27FC236}">
                <a16:creationId xmlns:a16="http://schemas.microsoft.com/office/drawing/2014/main" id="{D80CFF7F-CC49-0AAE-BAAD-7C9C1B4D290F}"/>
              </a:ext>
            </a:extLst>
          </p:cNvPr>
          <p:cNvSpPr txBox="1"/>
          <p:nvPr/>
        </p:nvSpPr>
        <p:spPr>
          <a:xfrm>
            <a:off x="4724400" y="6175818"/>
            <a:ext cx="2743200" cy="400110"/>
          </a:xfrm>
          <a:prstGeom prst="rect">
            <a:avLst/>
          </a:prstGeom>
          <a:noFill/>
        </p:spPr>
        <p:txBody>
          <a:bodyPr wrap="square" rtlCol="0">
            <a:spAutoFit/>
          </a:bodyPr>
          <a:lstStyle/>
          <a:p>
            <a:pPr algn="ctr"/>
            <a:r>
              <a:rPr lang="ja-JP" altLang="en-US" sz="2000" dirty="0"/>
              <a:t>図</a:t>
            </a:r>
            <a:r>
              <a:rPr lang="en-US" altLang="ja-JP" sz="2000" dirty="0"/>
              <a:t>3 </a:t>
            </a:r>
            <a:r>
              <a:rPr lang="ja-JP" altLang="en-US" sz="2000" dirty="0"/>
              <a:t> システム構成</a:t>
            </a:r>
            <a:endParaRPr kumimoji="1" lang="ja-JP" altLang="en-US" sz="2000" dirty="0"/>
          </a:p>
        </p:txBody>
      </p:sp>
    </p:spTree>
    <p:extLst>
      <p:ext uri="{BB962C8B-B14F-4D97-AF65-F5344CB8AC3E}">
        <p14:creationId xmlns:p14="http://schemas.microsoft.com/office/powerpoint/2010/main" val="1187758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B6F38F-536F-1967-BD52-9E699282F028}"/>
              </a:ext>
            </a:extLst>
          </p:cNvPr>
          <p:cNvSpPr>
            <a:spLocks noGrp="1"/>
          </p:cNvSpPr>
          <p:nvPr>
            <p:ph type="title"/>
          </p:nvPr>
        </p:nvSpPr>
        <p:spPr/>
        <p:txBody>
          <a:bodyPr>
            <a:normAutofit/>
          </a:bodyPr>
          <a:lstStyle/>
          <a:p>
            <a:r>
              <a:rPr kumimoji="1" lang="ja-JP" altLang="en-US" sz="6000" b="1" dirty="0"/>
              <a:t>実験</a:t>
            </a:r>
            <a:r>
              <a:rPr kumimoji="1" lang="en-US" altLang="ja-JP" sz="6000" b="1" dirty="0"/>
              <a:t>(1/2)</a:t>
            </a:r>
            <a:endParaRPr kumimoji="1" lang="ja-JP" altLang="en-US" sz="6000" b="1" dirty="0"/>
          </a:p>
        </p:txBody>
      </p:sp>
      <p:sp>
        <p:nvSpPr>
          <p:cNvPr id="3" name="コンテンツ プレースホルダー 2">
            <a:extLst>
              <a:ext uri="{FF2B5EF4-FFF2-40B4-BE49-F238E27FC236}">
                <a16:creationId xmlns:a16="http://schemas.microsoft.com/office/drawing/2014/main" id="{7135B8E2-225C-C5F2-8822-DDD3992F22CB}"/>
              </a:ext>
            </a:extLst>
          </p:cNvPr>
          <p:cNvSpPr>
            <a:spLocks noGrp="1"/>
          </p:cNvSpPr>
          <p:nvPr>
            <p:ph idx="1"/>
          </p:nvPr>
        </p:nvSpPr>
        <p:spPr/>
        <p:txBody>
          <a:bodyPr/>
          <a:lstStyle/>
          <a:p>
            <a:r>
              <a:rPr kumimoji="1" lang="ja-JP" altLang="en-US" sz="3600" dirty="0"/>
              <a:t>視覚エフェクトに対し振動刺激がどの程度</a:t>
            </a:r>
            <a:br>
              <a:rPr kumimoji="1" lang="en-US" altLang="ja-JP" sz="3600" dirty="0"/>
            </a:br>
            <a:r>
              <a:rPr kumimoji="1" lang="ja-JP" altLang="en-US" sz="3600" dirty="0"/>
              <a:t>一致していたか評価してもらった</a:t>
            </a:r>
            <a:endParaRPr kumimoji="1" lang="en-US" altLang="ja-JP" sz="3600" dirty="0"/>
          </a:p>
          <a:p>
            <a:endParaRPr lang="en-US" altLang="ja-JP" sz="3600" dirty="0"/>
          </a:p>
          <a:p>
            <a:r>
              <a:rPr kumimoji="1" lang="en-US" altLang="ja-JP" sz="3600" dirty="0"/>
              <a:t>22</a:t>
            </a:r>
            <a:r>
              <a:rPr kumimoji="1" lang="ja-JP" altLang="en-US" sz="3600" dirty="0"/>
              <a:t>歳～</a:t>
            </a:r>
            <a:r>
              <a:rPr kumimoji="1" lang="en-US" altLang="ja-JP" sz="3600" dirty="0"/>
              <a:t>24</a:t>
            </a:r>
            <a:r>
              <a:rPr kumimoji="1" lang="ja-JP" altLang="en-US" sz="3600" dirty="0"/>
              <a:t>歳の男性８名に対して実験を行った</a:t>
            </a:r>
            <a:endParaRPr kumimoji="1" lang="en-US" altLang="ja-JP" sz="3600" dirty="0"/>
          </a:p>
          <a:p>
            <a:endParaRPr lang="en-US" altLang="ja-JP" sz="3600" dirty="0"/>
          </a:p>
          <a:p>
            <a:r>
              <a:rPr kumimoji="1" lang="ja-JP" altLang="en-US" sz="3600" dirty="0"/>
              <a:t>視覚エフェクトは</a:t>
            </a:r>
            <a:r>
              <a:rPr kumimoji="1" lang="en-US" altLang="ja-JP" sz="3600" dirty="0"/>
              <a:t>ring</a:t>
            </a:r>
            <a:r>
              <a:rPr lang="en-US" altLang="ja-JP" sz="3600" dirty="0"/>
              <a:t>-</a:t>
            </a:r>
            <a:r>
              <a:rPr kumimoji="1" lang="en-US" altLang="ja-JP" sz="3600" dirty="0"/>
              <a:t>fire</a:t>
            </a:r>
            <a:r>
              <a:rPr kumimoji="1" lang="ja-JP" altLang="en-US" sz="3600" dirty="0"/>
              <a:t>，</a:t>
            </a:r>
            <a:r>
              <a:rPr kumimoji="1" lang="en-US" altLang="ja-JP" sz="3600" dirty="0"/>
              <a:t>main-beam</a:t>
            </a:r>
            <a:r>
              <a:rPr kumimoji="1" lang="ja-JP" altLang="en-US" sz="3600" dirty="0"/>
              <a:t>，</a:t>
            </a:r>
            <a:r>
              <a:rPr kumimoji="1" lang="en-US" altLang="ja-JP" sz="3600" dirty="0" err="1"/>
              <a:t>inceneration</a:t>
            </a:r>
            <a:r>
              <a:rPr kumimoji="1" lang="ja-JP" altLang="en-US" sz="3600" dirty="0"/>
              <a:t>の順番に実施した</a:t>
            </a:r>
            <a:endParaRPr kumimoji="1" lang="en-US" altLang="ja-JP" sz="3600" dirty="0"/>
          </a:p>
          <a:p>
            <a:endParaRPr lang="en-US" altLang="ja-JP" sz="3600" dirty="0"/>
          </a:p>
          <a:p>
            <a:endParaRPr kumimoji="1" lang="ja-JP" altLang="en-US" dirty="0"/>
          </a:p>
        </p:txBody>
      </p:sp>
      <p:sp>
        <p:nvSpPr>
          <p:cNvPr id="4" name="スライド番号プレースホルダー 3">
            <a:extLst>
              <a:ext uri="{FF2B5EF4-FFF2-40B4-BE49-F238E27FC236}">
                <a16:creationId xmlns:a16="http://schemas.microsoft.com/office/drawing/2014/main" id="{F81F685D-47B2-F361-5D73-B7FF4D9D5FCF}"/>
              </a:ext>
            </a:extLst>
          </p:cNvPr>
          <p:cNvSpPr>
            <a:spLocks noGrp="1"/>
          </p:cNvSpPr>
          <p:nvPr>
            <p:ph type="sldNum" sz="quarter" idx="12"/>
          </p:nvPr>
        </p:nvSpPr>
        <p:spPr/>
        <p:txBody>
          <a:bodyPr/>
          <a:lstStyle/>
          <a:p>
            <a:fld id="{16F2DCA3-E0AF-4823-B92C-32C63C28F3A8}" type="slidenum">
              <a:rPr kumimoji="1" lang="ja-JP" altLang="en-US" sz="4000" smtClean="0"/>
              <a:t>8</a:t>
            </a:fld>
            <a:endParaRPr kumimoji="1" lang="ja-JP" altLang="en-US" sz="4000" dirty="0"/>
          </a:p>
        </p:txBody>
      </p:sp>
    </p:spTree>
    <p:extLst>
      <p:ext uri="{BB962C8B-B14F-4D97-AF65-F5344CB8AC3E}">
        <p14:creationId xmlns:p14="http://schemas.microsoft.com/office/powerpoint/2010/main" val="131729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412A4-7B9B-AE86-2719-3AF4D4368537}"/>
              </a:ext>
            </a:extLst>
          </p:cNvPr>
          <p:cNvSpPr>
            <a:spLocks noGrp="1"/>
          </p:cNvSpPr>
          <p:nvPr>
            <p:ph type="title"/>
          </p:nvPr>
        </p:nvSpPr>
        <p:spPr/>
        <p:txBody>
          <a:bodyPr>
            <a:normAutofit/>
          </a:bodyPr>
          <a:lstStyle/>
          <a:p>
            <a:r>
              <a:rPr kumimoji="1" lang="ja-JP" altLang="en-US" sz="6000" b="1" dirty="0"/>
              <a:t>実験</a:t>
            </a:r>
            <a:r>
              <a:rPr kumimoji="1" lang="en-US" altLang="ja-JP" sz="6000" b="1" dirty="0"/>
              <a:t>(2/2)</a:t>
            </a:r>
            <a:endParaRPr kumimoji="1" lang="ja-JP" altLang="en-US" sz="6000" b="1" dirty="0"/>
          </a:p>
        </p:txBody>
      </p:sp>
      <p:sp>
        <p:nvSpPr>
          <p:cNvPr id="3" name="コンテンツ プレースホルダー 2">
            <a:extLst>
              <a:ext uri="{FF2B5EF4-FFF2-40B4-BE49-F238E27FC236}">
                <a16:creationId xmlns:a16="http://schemas.microsoft.com/office/drawing/2014/main" id="{C07C629C-9364-0C66-986A-695E85FCF25F}"/>
              </a:ext>
            </a:extLst>
          </p:cNvPr>
          <p:cNvSpPr>
            <a:spLocks noGrp="1"/>
          </p:cNvSpPr>
          <p:nvPr>
            <p:ph idx="1"/>
          </p:nvPr>
        </p:nvSpPr>
        <p:spPr>
          <a:xfrm>
            <a:off x="838200" y="1825625"/>
            <a:ext cx="5257800" cy="4117975"/>
          </a:xfrm>
        </p:spPr>
        <p:txBody>
          <a:bodyPr>
            <a:noAutofit/>
          </a:bodyPr>
          <a:lstStyle/>
          <a:p>
            <a:r>
              <a:rPr kumimoji="1" lang="ja-JP" altLang="en-US" sz="3600" dirty="0"/>
              <a:t>実験前にアンケートを実施した</a:t>
            </a:r>
            <a:endParaRPr kumimoji="1" lang="en-US" altLang="ja-JP" sz="3600" dirty="0"/>
          </a:p>
          <a:p>
            <a:endParaRPr lang="en-US" altLang="ja-JP" sz="3600" dirty="0"/>
          </a:p>
          <a:p>
            <a:r>
              <a:rPr kumimoji="1" lang="ja-JP" altLang="en-US" sz="3600" dirty="0"/>
              <a:t>振動がどのように</a:t>
            </a:r>
            <a:endParaRPr lang="en-US" altLang="ja-JP" sz="3600" dirty="0"/>
          </a:p>
          <a:p>
            <a:pPr marL="0" indent="0">
              <a:buNone/>
            </a:pPr>
            <a:r>
              <a:rPr lang="ja-JP" altLang="en-US" sz="3600" dirty="0"/>
              <a:t>  </a:t>
            </a:r>
            <a:r>
              <a:rPr kumimoji="1" lang="ja-JP" altLang="en-US" sz="3600" dirty="0"/>
              <a:t>変化するか図に手書き  　        </a:t>
            </a:r>
            <a:endParaRPr kumimoji="1" lang="en-US" altLang="ja-JP" sz="3600" dirty="0"/>
          </a:p>
          <a:p>
            <a:pPr marL="0" indent="0">
              <a:buNone/>
            </a:pPr>
            <a:r>
              <a:rPr lang="en-US" altLang="ja-JP" sz="3600" dirty="0"/>
              <a:t>  </a:t>
            </a:r>
            <a:r>
              <a:rPr kumimoji="1" lang="ja-JP" altLang="en-US" sz="3600" dirty="0"/>
              <a:t>してもらった</a:t>
            </a:r>
            <a:endParaRPr kumimoji="1" lang="en-US" altLang="ja-JP" sz="3600" dirty="0"/>
          </a:p>
        </p:txBody>
      </p:sp>
      <p:sp>
        <p:nvSpPr>
          <p:cNvPr id="4" name="スライド番号プレースホルダー 3">
            <a:extLst>
              <a:ext uri="{FF2B5EF4-FFF2-40B4-BE49-F238E27FC236}">
                <a16:creationId xmlns:a16="http://schemas.microsoft.com/office/drawing/2014/main" id="{3BF8FE1B-1276-926A-296C-016BF76E653C}"/>
              </a:ext>
            </a:extLst>
          </p:cNvPr>
          <p:cNvSpPr>
            <a:spLocks noGrp="1"/>
          </p:cNvSpPr>
          <p:nvPr>
            <p:ph type="sldNum" sz="quarter" idx="12"/>
          </p:nvPr>
        </p:nvSpPr>
        <p:spPr/>
        <p:txBody>
          <a:bodyPr/>
          <a:lstStyle/>
          <a:p>
            <a:fld id="{16F2DCA3-E0AF-4823-B92C-32C63C28F3A8}" type="slidenum">
              <a:rPr kumimoji="1" lang="ja-JP" altLang="en-US" sz="4000" smtClean="0"/>
              <a:t>9</a:t>
            </a:fld>
            <a:endParaRPr kumimoji="1" lang="ja-JP" altLang="en-US" sz="4000" dirty="0"/>
          </a:p>
        </p:txBody>
      </p:sp>
      <p:pic>
        <p:nvPicPr>
          <p:cNvPr id="6" name="図 5" descr="グラフ&#10;&#10;自動的に生成された説明">
            <a:extLst>
              <a:ext uri="{FF2B5EF4-FFF2-40B4-BE49-F238E27FC236}">
                <a16:creationId xmlns:a16="http://schemas.microsoft.com/office/drawing/2014/main" id="{E8CA84E9-5EE6-1EBE-B1BC-A43064E05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4645" y="1825625"/>
            <a:ext cx="6337355" cy="3385502"/>
          </a:xfrm>
          <a:prstGeom prst="rect">
            <a:avLst/>
          </a:prstGeom>
        </p:spPr>
      </p:pic>
      <p:sp>
        <p:nvSpPr>
          <p:cNvPr id="7" name="テキスト ボックス 6">
            <a:extLst>
              <a:ext uri="{FF2B5EF4-FFF2-40B4-BE49-F238E27FC236}">
                <a16:creationId xmlns:a16="http://schemas.microsoft.com/office/drawing/2014/main" id="{628A6694-2689-C9B7-6E41-C577F15D922D}"/>
              </a:ext>
            </a:extLst>
          </p:cNvPr>
          <p:cNvSpPr txBox="1"/>
          <p:nvPr/>
        </p:nvSpPr>
        <p:spPr>
          <a:xfrm>
            <a:off x="7537422" y="5346064"/>
            <a:ext cx="2971800" cy="400110"/>
          </a:xfrm>
          <a:prstGeom prst="rect">
            <a:avLst/>
          </a:prstGeom>
          <a:noFill/>
        </p:spPr>
        <p:txBody>
          <a:bodyPr wrap="square" rtlCol="0">
            <a:spAutoFit/>
          </a:bodyPr>
          <a:lstStyle/>
          <a:p>
            <a:pPr algn="ctr"/>
            <a:r>
              <a:rPr kumimoji="1" lang="ja-JP" altLang="en-US" sz="2000" dirty="0"/>
              <a:t>図</a:t>
            </a:r>
            <a:r>
              <a:rPr kumimoji="1" lang="en-US" altLang="ja-JP" sz="2000" dirty="0"/>
              <a:t>4  </a:t>
            </a:r>
            <a:r>
              <a:rPr kumimoji="1" lang="ja-JP" altLang="en-US" sz="2000" dirty="0"/>
              <a:t>実験前アンケート</a:t>
            </a:r>
          </a:p>
        </p:txBody>
      </p:sp>
    </p:spTree>
    <p:extLst>
      <p:ext uri="{BB962C8B-B14F-4D97-AF65-F5344CB8AC3E}">
        <p14:creationId xmlns:p14="http://schemas.microsoft.com/office/powerpoint/2010/main" val="12595913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26301</TotalTime>
  <Words>1433</Words>
  <Application>Microsoft Office PowerPoint</Application>
  <PresentationFormat>ワイド画面</PresentationFormat>
  <Paragraphs>197</Paragraphs>
  <Slides>12</Slides>
  <Notes>12</Notes>
  <HiddenSlides>0</HiddenSlides>
  <MMClips>3</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游ゴシック</vt:lpstr>
      <vt:lpstr>游ゴシック Light</vt:lpstr>
      <vt:lpstr>Arial</vt:lpstr>
      <vt:lpstr>Consolas</vt:lpstr>
      <vt:lpstr>Office テーマ</vt:lpstr>
      <vt:lpstr>VRゲームにおける魔法体験を 向上させる振動刺激の調査</vt:lpstr>
      <vt:lpstr>背景</vt:lpstr>
      <vt:lpstr>関連研究</vt:lpstr>
      <vt:lpstr>課題・目的</vt:lpstr>
      <vt:lpstr>システム概要(1/2)</vt:lpstr>
      <vt:lpstr>システム概要(2/2)</vt:lpstr>
      <vt:lpstr>システム構成</vt:lpstr>
      <vt:lpstr>実験(1/2)</vt:lpstr>
      <vt:lpstr>実験(2/2)</vt:lpstr>
      <vt:lpstr>実験結果(1/2)</vt:lpstr>
      <vt:lpstr>実験結果</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デモ見せプレゼン</dc:title>
  <dc:creator>真士 岡野</dc:creator>
  <cp:lastModifiedBy>真士 岡野</cp:lastModifiedBy>
  <cp:revision>48</cp:revision>
  <dcterms:created xsi:type="dcterms:W3CDTF">2023-12-14T08:32:12Z</dcterms:created>
  <dcterms:modified xsi:type="dcterms:W3CDTF">2024-01-29T07:37:15Z</dcterms:modified>
</cp:coreProperties>
</file>