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25279ef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25279ef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25279ef9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25279ef9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25279ef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25279ef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25279ef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25279ef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ja" sz="1800">
                <a:solidFill>
                  <a:srgbClr val="595959"/>
                </a:solidFill>
              </a:rPr>
              <a:t>現在、</a:t>
            </a:r>
            <a:r>
              <a:rPr lang="ja" sz="1800">
                <a:solidFill>
                  <a:srgbClr val="595959"/>
                </a:solidFill>
              </a:rPr>
              <a:t>VRは普及が広まっている</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0a694c9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0a694c9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ja" sz="1800">
                <a:solidFill>
                  <a:srgbClr val="595959"/>
                </a:solidFill>
              </a:rPr>
              <a:t>about haptics（触覚について）</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ja" sz="1800">
                <a:solidFill>
                  <a:srgbClr val="595959"/>
                </a:solidFill>
              </a:rPr>
              <a:t>人々は没入感を高めるphysical feedbackについて研究してきた</a:t>
            </a:r>
            <a:endParaRPr sz="1800">
              <a:solidFill>
                <a:srgbClr val="595959"/>
              </a:solidFill>
            </a:endParaRPr>
          </a:p>
          <a:p>
            <a:pPr indent="0" lvl="0" marL="0" rtl="0" algn="l">
              <a:lnSpc>
                <a:spcPct val="115000"/>
              </a:lnSpc>
              <a:spcBef>
                <a:spcPts val="1200"/>
              </a:spcBef>
              <a:spcAft>
                <a:spcPts val="0"/>
              </a:spcAft>
              <a:buNone/>
            </a:pPr>
            <a:r>
              <a:rPr lang="ja" sz="1800">
                <a:solidFill>
                  <a:srgbClr val="595959"/>
                </a:solidFill>
              </a:rPr>
              <a:t>これまで主にバーチャルリアリティ（VR）の研究では提示する力を物理的に再現してきた</a:t>
            </a:r>
            <a:endParaRPr sz="1800">
              <a:solidFill>
                <a:srgbClr val="595959"/>
              </a:solidFill>
            </a:endParaRPr>
          </a:p>
          <a:p>
            <a:pPr indent="0" lvl="0" marL="0" rtl="0" algn="l">
              <a:lnSpc>
                <a:spcPct val="115000"/>
              </a:lnSpc>
              <a:spcBef>
                <a:spcPts val="1200"/>
              </a:spcBef>
              <a:spcAft>
                <a:spcPts val="0"/>
              </a:spcAft>
              <a:buNone/>
            </a:pPr>
            <a:r>
              <a:rPr lang="ja" sz="1800">
                <a:solidFill>
                  <a:srgbClr val="595959"/>
                </a:solidFill>
              </a:rPr>
              <a:t>そこで、このようなグローブ型などのデバイスが開発されてきた</a:t>
            </a:r>
            <a:endParaRPr sz="1800">
              <a:solidFill>
                <a:srgbClr val="595959"/>
              </a:solidFill>
            </a:endParaRPr>
          </a:p>
          <a:p>
            <a:pPr indent="0" lvl="0" marL="0" rtl="0" algn="l">
              <a:lnSpc>
                <a:spcPct val="115000"/>
              </a:lnSpc>
              <a:spcBef>
                <a:spcPts val="1200"/>
              </a:spcBef>
              <a:spcAft>
                <a:spcPts val="0"/>
              </a:spcAft>
              <a:buNone/>
            </a:pPr>
            <a:r>
              <a:rPr lang="ja" sz="1800">
                <a:solidFill>
                  <a:srgbClr val="595959"/>
                </a:solidFill>
              </a:rPr>
              <a:t>このようなデバイスは仮想空間への没入感をより高めることに大きく貢献しています。</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10211aa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10211aa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800">
                <a:solidFill>
                  <a:srgbClr val="595959"/>
                </a:solidFill>
              </a:rPr>
              <a:t>今回</a:t>
            </a:r>
            <a:r>
              <a:rPr lang="ja" sz="1800">
                <a:solidFill>
                  <a:srgbClr val="595959"/>
                </a:solidFill>
              </a:rPr>
              <a:t>私は特定の場面に</a:t>
            </a:r>
            <a:r>
              <a:rPr lang="ja" sz="1800">
                <a:solidFill>
                  <a:srgbClr val="595959"/>
                </a:solidFill>
              </a:rPr>
              <a:t>注目して</a:t>
            </a:r>
            <a:r>
              <a:rPr lang="ja" sz="1800">
                <a:solidFill>
                  <a:srgbClr val="595959"/>
                </a:solidFill>
              </a:rPr>
              <a:t>話したいと思います。</a:t>
            </a:r>
            <a:endParaRPr sz="1800">
              <a:solidFill>
                <a:srgbClr val="595959"/>
              </a:solidFill>
            </a:endParaRPr>
          </a:p>
          <a:p>
            <a:pPr indent="0" lvl="0" marL="0" rtl="0" algn="l">
              <a:lnSpc>
                <a:spcPct val="115000"/>
              </a:lnSpc>
              <a:spcBef>
                <a:spcPts val="1200"/>
              </a:spcBef>
              <a:spcAft>
                <a:spcPts val="0"/>
              </a:spcAft>
              <a:buNone/>
            </a:pPr>
            <a:r>
              <a:rPr lang="ja" sz="1800">
                <a:solidFill>
                  <a:srgbClr val="595959"/>
                </a:solidFill>
              </a:rPr>
              <a:t>スクリーンに表示されているこの映像は狩猟がテーマのゲーム、モンスターハンターのプレイ動画のとあるシーンです</a:t>
            </a:r>
            <a:endParaRPr sz="1800">
              <a:solidFill>
                <a:srgbClr val="595959"/>
              </a:solidFill>
            </a:endParaRPr>
          </a:p>
          <a:p>
            <a:pPr indent="0" lvl="0" marL="0" rtl="0" algn="l">
              <a:lnSpc>
                <a:spcPct val="115000"/>
              </a:lnSpc>
              <a:spcBef>
                <a:spcPts val="1200"/>
              </a:spcBef>
              <a:spcAft>
                <a:spcPts val="0"/>
              </a:spcAft>
              <a:buNone/>
            </a:pPr>
            <a:r>
              <a:rPr lang="ja" sz="1800">
                <a:solidFill>
                  <a:srgbClr val="595959"/>
                </a:solidFill>
              </a:rPr>
              <a:t>この映像にあるように</a:t>
            </a:r>
            <a:endParaRPr sz="1800">
              <a:solidFill>
                <a:srgbClr val="595959"/>
              </a:solidFill>
            </a:endParaRPr>
          </a:p>
          <a:p>
            <a:pPr indent="0" lvl="0" marL="0" rtl="0" algn="l">
              <a:lnSpc>
                <a:spcPct val="115000"/>
              </a:lnSpc>
              <a:spcBef>
                <a:spcPts val="1200"/>
              </a:spcBef>
              <a:spcAft>
                <a:spcPts val="0"/>
              </a:spcAft>
              <a:buNone/>
            </a:pPr>
            <a:r>
              <a:rPr lang="ja" sz="1800">
                <a:solidFill>
                  <a:srgbClr val="595959"/>
                </a:solidFill>
              </a:rPr>
              <a:t>しかし今回私はモンスターなどの外部からの衝撃により地面が揺れる</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ja" sz="1800">
                <a:solidFill>
                  <a:srgbClr val="595959"/>
                </a:solidFill>
              </a:rPr>
              <a:t>それによってプレイヤーの行動が制限される、そのような場面に焦点を当てたいと思います。</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ja" sz="1800">
                <a:solidFill>
                  <a:srgbClr val="595959"/>
                </a:solidFill>
              </a:rPr>
              <a:t>特定の場面とは・・・</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ja" sz="1800">
                <a:solidFill>
                  <a:srgbClr val="595959"/>
                </a:solidFill>
              </a:rPr>
              <a:t>モンスターなどの外部からの衝撃により地面が揺れ、立位が困難・動きが制限されることです。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25279ef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25279ef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25279ef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25279ef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25279ef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25279ef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25279ef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25279ef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25279ef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25279ef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sz="3200"/>
            </a:lvl1pPr>
            <a:lvl2pPr lvl="1" rtl="0">
              <a:buNone/>
              <a:defRPr sz="3200"/>
            </a:lvl2pPr>
            <a:lvl3pPr lvl="2" rtl="0">
              <a:buNone/>
              <a:defRPr sz="3200"/>
            </a:lvl3pPr>
            <a:lvl4pPr lvl="3" rtl="0">
              <a:buNone/>
              <a:defRPr sz="3200"/>
            </a:lvl4pPr>
            <a:lvl5pPr lvl="4" rtl="0">
              <a:buNone/>
              <a:defRPr sz="3200"/>
            </a:lvl5pPr>
            <a:lvl6pPr lvl="5" rtl="0">
              <a:buNone/>
              <a:defRPr sz="3200"/>
            </a:lvl6pPr>
            <a:lvl7pPr lvl="6" rtl="0">
              <a:buNone/>
              <a:defRPr sz="3200"/>
            </a:lvl7pPr>
            <a:lvl8pPr lvl="7" rtl="0">
              <a:buNone/>
              <a:defRPr sz="3200"/>
            </a:lvl8pPr>
            <a:lvl9pPr lvl="8" rtl="0">
              <a:buNone/>
              <a:defRPr sz="3200"/>
            </a:lvl9pPr>
          </a:lstStyle>
          <a:p>
            <a:pPr indent="0" lvl="0" marL="0" rtl="0" algn="r">
              <a:spcBef>
                <a:spcPts val="0"/>
              </a:spcBef>
              <a:spcAft>
                <a:spcPts val="0"/>
              </a:spcAft>
              <a:buNone/>
            </a:pPr>
            <a:r>
              <a:rPr lang="ja"/>
              <a:t>1</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カスタムレイアウト"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400"/>
              <a:buNone/>
              <a:defRPr sz="4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sz="3200"/>
            </a:lvl1pPr>
            <a:lvl2pPr lvl="1">
              <a:buNone/>
              <a:defRPr sz="3200"/>
            </a:lvl2pPr>
            <a:lvl3pPr lvl="2">
              <a:buNone/>
              <a:defRPr sz="3200"/>
            </a:lvl3pPr>
            <a:lvl4pPr lvl="3">
              <a:buNone/>
              <a:defRPr sz="3200"/>
            </a:lvl4pPr>
            <a:lvl5pPr lvl="4">
              <a:buNone/>
              <a:defRPr sz="3200"/>
            </a:lvl5pPr>
            <a:lvl6pPr lvl="5">
              <a:buNone/>
              <a:defRPr sz="3200"/>
            </a:lvl6pPr>
            <a:lvl7pPr lvl="6">
              <a:buNone/>
              <a:defRPr sz="3200"/>
            </a:lvl7pPr>
            <a:lvl8pPr lvl="7">
              <a:buNone/>
              <a:defRPr sz="3200"/>
            </a:lvl8pPr>
            <a:lvl9pPr lvl="8">
              <a:buNone/>
              <a:defRPr sz="3200"/>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lgn="ctr">
              <a:buNone/>
              <a:defRPr sz="3200"/>
            </a:lvl1pPr>
            <a:lvl2pPr lvl="1" algn="ctr">
              <a:buNone/>
              <a:defRPr sz="3200"/>
            </a:lvl2pPr>
            <a:lvl3pPr lvl="2" algn="ctr">
              <a:buNone/>
              <a:defRPr sz="3200"/>
            </a:lvl3pPr>
            <a:lvl4pPr lvl="3" algn="ctr">
              <a:buNone/>
              <a:defRPr sz="3200"/>
            </a:lvl4pPr>
            <a:lvl5pPr lvl="4" algn="ctr">
              <a:buNone/>
              <a:defRPr sz="3200"/>
            </a:lvl5pPr>
            <a:lvl6pPr lvl="5" algn="ctr">
              <a:buNone/>
              <a:defRPr sz="3200"/>
            </a:lvl6pPr>
            <a:lvl7pPr lvl="6" algn="ctr">
              <a:buNone/>
              <a:defRPr sz="3200"/>
            </a:lvl7pPr>
            <a:lvl8pPr lvl="7" algn="ctr">
              <a:buNone/>
              <a:defRPr sz="3200"/>
            </a:lvl8pPr>
            <a:lvl9pPr lvl="8" algn="ctr">
              <a:buNone/>
              <a:defRPr sz="3200"/>
            </a:lvl9pPr>
          </a:lstStyle>
          <a:p>
            <a:pPr indent="0" lvl="0" marL="0" rtl="0" algn="ctr">
              <a:spcBef>
                <a:spcPts val="0"/>
              </a:spcBef>
              <a:spcAft>
                <a:spcPts val="0"/>
              </a:spcAft>
              <a:buNone/>
            </a:pPr>
            <a:fld id="{00000000-1234-1234-1234-123412341234}" type="slidenum">
              <a:rPr lang="ja"/>
              <a:t>‹#›</a:t>
            </a:fld>
            <a:endParaRPr sz="4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2400">
                <a:solidFill>
                  <a:schemeClr val="dk2"/>
                </a:solidFill>
              </a:defRPr>
            </a:lvl1pPr>
            <a:lvl2pPr lvl="1" algn="r">
              <a:buNone/>
              <a:defRPr sz="2400">
                <a:solidFill>
                  <a:schemeClr val="dk2"/>
                </a:solidFill>
              </a:defRPr>
            </a:lvl2pPr>
            <a:lvl3pPr lvl="2" algn="r">
              <a:buNone/>
              <a:defRPr sz="2400">
                <a:solidFill>
                  <a:schemeClr val="dk2"/>
                </a:solidFill>
              </a:defRPr>
            </a:lvl3pPr>
            <a:lvl4pPr lvl="3" algn="r">
              <a:buNone/>
              <a:defRPr sz="2400">
                <a:solidFill>
                  <a:schemeClr val="dk2"/>
                </a:solidFill>
              </a:defRPr>
            </a:lvl4pPr>
            <a:lvl5pPr lvl="4" algn="r">
              <a:buNone/>
              <a:defRPr sz="2400">
                <a:solidFill>
                  <a:schemeClr val="dk2"/>
                </a:solidFill>
              </a:defRPr>
            </a:lvl5pPr>
            <a:lvl6pPr lvl="5" algn="r">
              <a:buNone/>
              <a:defRPr sz="2400">
                <a:solidFill>
                  <a:schemeClr val="dk2"/>
                </a:solidFill>
              </a:defRPr>
            </a:lvl6pPr>
            <a:lvl7pPr lvl="6" algn="r">
              <a:buNone/>
              <a:defRPr sz="2400">
                <a:solidFill>
                  <a:schemeClr val="dk2"/>
                </a:solidFill>
              </a:defRPr>
            </a:lvl7pPr>
            <a:lvl8pPr lvl="7" algn="r">
              <a:buNone/>
              <a:defRPr sz="2400">
                <a:solidFill>
                  <a:schemeClr val="dk2"/>
                </a:solidFill>
              </a:defRPr>
            </a:lvl8pPr>
            <a:lvl9pPr lvl="8" algn="r">
              <a:buNone/>
              <a:defRPr sz="2400">
                <a:solidFill>
                  <a:schemeClr val="dk2"/>
                </a:solidFill>
              </a:defRPr>
            </a:lvl9pPr>
          </a:lstStyle>
          <a:p>
            <a:pPr indent="0" lvl="0" marL="0" rtl="0" algn="r">
              <a:spcBef>
                <a:spcPts val="0"/>
              </a:spcBef>
              <a:spcAft>
                <a:spcPts val="0"/>
              </a:spcAft>
              <a:buNone/>
            </a:pPr>
            <a:fld id="{00000000-1234-1234-1234-123412341234}" type="slidenum">
              <a:rPr lang="ja"/>
              <a:t>‹#›</a:t>
            </a:fld>
            <a:endParaRPr sz="32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AsqHkR4vGoTk-Y0AanVrNcJq9qkjjq7t/vie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latin typeface="MS PGothic"/>
                <a:ea typeface="MS PGothic"/>
                <a:cs typeface="MS PGothic"/>
                <a:sym typeface="MS PGothic"/>
              </a:rPr>
              <a:t>地形の揺動を再現可能な</a:t>
            </a:r>
            <a:endParaRPr>
              <a:latin typeface="MS PGothic"/>
              <a:ea typeface="MS PGothic"/>
              <a:cs typeface="MS PGothic"/>
              <a:sym typeface="MS PGothic"/>
            </a:endParaRPr>
          </a:p>
          <a:p>
            <a:pPr indent="0" lvl="0" marL="0" rtl="0" algn="ctr">
              <a:spcBef>
                <a:spcPts val="0"/>
              </a:spcBef>
              <a:spcAft>
                <a:spcPts val="0"/>
              </a:spcAft>
              <a:buNone/>
            </a:pPr>
            <a:r>
              <a:rPr lang="ja">
                <a:latin typeface="MS PGothic"/>
                <a:ea typeface="MS PGothic"/>
                <a:cs typeface="MS PGothic"/>
                <a:sym typeface="MS PGothic"/>
              </a:rPr>
              <a:t>床型インタフェースの開発</a:t>
            </a:r>
            <a:endParaRPr>
              <a:latin typeface="MS PGothic"/>
              <a:ea typeface="MS PGothic"/>
              <a:cs typeface="MS PGothic"/>
              <a:sym typeface="MS PGothic"/>
            </a:endParaRPr>
          </a:p>
        </p:txBody>
      </p:sp>
      <p:sp>
        <p:nvSpPr>
          <p:cNvPr id="55" name="Google Shape;55;p13"/>
          <p:cNvSpPr txBox="1"/>
          <p:nvPr>
            <p:ph idx="1" type="subTitle"/>
          </p:nvPr>
        </p:nvSpPr>
        <p:spPr>
          <a:xfrm>
            <a:off x="134350" y="29560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ja">
                <a:latin typeface="MS PGothic"/>
                <a:ea typeface="MS PGothic"/>
                <a:cs typeface="MS PGothic"/>
                <a:sym typeface="MS PGothic"/>
              </a:rPr>
              <a:t>井上研究室</a:t>
            </a:r>
            <a:endParaRPr>
              <a:latin typeface="MS PGothic"/>
              <a:ea typeface="MS PGothic"/>
              <a:cs typeface="MS PGothic"/>
              <a:sym typeface="MS PGothic"/>
            </a:endParaRPr>
          </a:p>
          <a:p>
            <a:pPr indent="0" lvl="0" marL="0" rtl="0" algn="ctr">
              <a:spcBef>
                <a:spcPts val="0"/>
              </a:spcBef>
              <a:spcAft>
                <a:spcPts val="0"/>
              </a:spcAft>
              <a:buNone/>
            </a:pPr>
            <a:r>
              <a:rPr lang="ja">
                <a:latin typeface="MS PGothic"/>
                <a:ea typeface="MS PGothic"/>
                <a:cs typeface="MS PGothic"/>
                <a:sym typeface="MS PGothic"/>
              </a:rPr>
              <a:t>C0B21103	高橋真寛</a:t>
            </a:r>
            <a:endParaRPr>
              <a:latin typeface="MS PGothic"/>
              <a:ea typeface="MS PGothic"/>
              <a:cs typeface="MS PGothic"/>
              <a:sym typeface="MS PGothic"/>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ja">
                <a:latin typeface="MS PGothic"/>
                <a:ea typeface="MS PGothic"/>
                <a:cs typeface="MS PGothic"/>
                <a:sym typeface="MS PGothic"/>
              </a:rPr>
              <a:t>1</a:t>
            </a:r>
            <a:endParaRPr>
              <a:latin typeface="MS PGothic"/>
              <a:ea typeface="MS PGothic"/>
              <a:cs typeface="MS PGothic"/>
              <a:sym typeface="MS P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検討事項</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おわりに</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おわりに</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4420">
                <a:latin typeface="MS PGothic"/>
                <a:ea typeface="MS PGothic"/>
                <a:cs typeface="MS PGothic"/>
                <a:sym typeface="MS PGothic"/>
              </a:rPr>
              <a:t>はじめに（1/2）</a:t>
            </a:r>
            <a:endParaRPr sz="4420">
              <a:latin typeface="MS PGothic"/>
              <a:ea typeface="MS PGothic"/>
              <a:cs typeface="MS PGothic"/>
              <a:sym typeface="MS PGothic"/>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1507575" y="1313750"/>
            <a:ext cx="6093026" cy="3349475"/>
          </a:xfrm>
          <a:prstGeom prst="rect">
            <a:avLst/>
          </a:prstGeom>
          <a:noFill/>
          <a:ln>
            <a:noFill/>
          </a:ln>
        </p:spPr>
      </p:pic>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latin typeface="MS PGothic"/>
                <a:ea typeface="MS PGothic"/>
                <a:cs typeface="MS PGothic"/>
                <a:sym typeface="MS PGothic"/>
              </a:rPr>
              <a:t>‹#›</a:t>
            </a:fld>
            <a:endParaRPr>
              <a:latin typeface="MS PGothic"/>
              <a:ea typeface="MS PGothic"/>
              <a:cs typeface="MS PGothic"/>
              <a:sym typeface="MS P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a:latin typeface="MS PGothic"/>
                <a:ea typeface="MS PGothic"/>
                <a:cs typeface="MS PGothic"/>
                <a:sym typeface="MS PGothic"/>
              </a:rPr>
              <a:t>はじめに（2/2）</a:t>
            </a:r>
            <a:endParaRPr>
              <a:latin typeface="MS PGothic"/>
              <a:ea typeface="MS PGothic"/>
              <a:cs typeface="MS PGothic"/>
              <a:sym typeface="MS PGothic"/>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latin typeface="MS PGothic"/>
                <a:ea typeface="MS PGothic"/>
                <a:cs typeface="MS PGothic"/>
                <a:sym typeface="MS PGothic"/>
              </a:rPr>
              <a:t>‹#›</a:t>
            </a:fld>
            <a:endParaRPr>
              <a:latin typeface="MS PGothic"/>
              <a:ea typeface="MS PGothic"/>
              <a:cs typeface="MS PGothic"/>
              <a:sym typeface="MS PGothic"/>
            </a:endParaRPr>
          </a:p>
        </p:txBody>
      </p:sp>
      <p:pic>
        <p:nvPicPr>
          <p:cNvPr id="72" name="Google Shape;72;p15"/>
          <p:cNvPicPr preferRelativeResize="0"/>
          <p:nvPr/>
        </p:nvPicPr>
        <p:blipFill>
          <a:blip r:embed="rId3">
            <a:alphaModFix/>
          </a:blip>
          <a:stretch>
            <a:fillRect/>
          </a:stretch>
        </p:blipFill>
        <p:spPr>
          <a:xfrm>
            <a:off x="815738" y="1351338"/>
            <a:ext cx="7512526" cy="2848875"/>
          </a:xfrm>
          <a:prstGeom prst="rect">
            <a:avLst/>
          </a:prstGeom>
          <a:noFill/>
          <a:ln>
            <a:noFill/>
          </a:ln>
        </p:spPr>
      </p:pic>
      <p:sp>
        <p:nvSpPr>
          <p:cNvPr id="73" name="Google Shape;73;p15"/>
          <p:cNvSpPr txBox="1"/>
          <p:nvPr/>
        </p:nvSpPr>
        <p:spPr>
          <a:xfrm>
            <a:off x="847350" y="4200200"/>
            <a:ext cx="74493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solidFill>
                  <a:schemeClr val="dk2"/>
                </a:solidFill>
                <a:latin typeface="MS PGothic"/>
                <a:ea typeface="MS PGothic"/>
                <a:cs typeface="MS PGothic"/>
                <a:sym typeface="MS PGothic"/>
              </a:rPr>
              <a:t>引用:Haptic Gloves | Robotics and Automation Lab | Washington State University</a:t>
            </a:r>
            <a:endParaRPr sz="1100">
              <a:solidFill>
                <a:schemeClr val="dk2"/>
              </a:solidFill>
              <a:latin typeface="MS PGothic"/>
              <a:ea typeface="MS PGothic"/>
              <a:cs typeface="MS PGothic"/>
              <a:sym typeface="MS PGothic"/>
            </a:endParaRPr>
          </a:p>
          <a:p>
            <a:pPr indent="0" lvl="0" marL="0" rtl="0" algn="l">
              <a:spcBef>
                <a:spcPts val="0"/>
              </a:spcBef>
              <a:spcAft>
                <a:spcPts val="0"/>
              </a:spcAft>
              <a:buNone/>
            </a:pPr>
            <a:r>
              <a:rPr lang="ja" sz="1100">
                <a:solidFill>
                  <a:schemeClr val="dk2"/>
                </a:solidFill>
                <a:latin typeface="MS PGothic"/>
                <a:ea typeface="MS PGothic"/>
                <a:cs typeface="MS PGothic"/>
                <a:sym typeface="MS PGothic"/>
              </a:rPr>
              <a:t>(https://labs.wsu.edu/robotics-and-automation/haptic-gloves/)</a:t>
            </a:r>
            <a:endParaRPr sz="1100">
              <a:solidFill>
                <a:schemeClr val="dk2"/>
              </a:solidFill>
              <a:latin typeface="MS PGothic"/>
              <a:ea typeface="MS PGothic"/>
              <a:cs typeface="MS PGothic"/>
              <a:sym typeface="MS P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S PGothic"/>
                <a:ea typeface="MS PGothic"/>
                <a:cs typeface="MS PGothic"/>
                <a:sym typeface="MS PGothic"/>
              </a:rPr>
              <a:t>課題</a:t>
            </a:r>
            <a:endParaRPr>
              <a:latin typeface="MS PGothic"/>
              <a:ea typeface="MS PGothic"/>
              <a:cs typeface="MS PGothic"/>
              <a:sym typeface="MS PGothic"/>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latin typeface="MS PGothic"/>
                <a:ea typeface="MS PGothic"/>
                <a:cs typeface="MS PGothic"/>
                <a:sym typeface="MS PGothic"/>
              </a:rPr>
              <a:t>‹#›</a:t>
            </a:fld>
            <a:endParaRPr>
              <a:latin typeface="MS PGothic"/>
              <a:ea typeface="MS PGothic"/>
              <a:cs typeface="MS PGothic"/>
              <a:sym typeface="MS PGothic"/>
            </a:endParaRPr>
          </a:p>
        </p:txBody>
      </p:sp>
      <p:pic>
        <p:nvPicPr>
          <p:cNvPr id="81" name="Google Shape;81;p16" title="編集済み.mp4">
            <a:hlinkClick r:id="rId3"/>
          </p:cNvPr>
          <p:cNvPicPr preferRelativeResize="0"/>
          <p:nvPr/>
        </p:nvPicPr>
        <p:blipFill>
          <a:blip r:embed="rId4">
            <a:alphaModFix/>
          </a:blip>
          <a:stretch>
            <a:fillRect/>
          </a:stretch>
        </p:blipFill>
        <p:spPr>
          <a:xfrm>
            <a:off x="3908300" y="1152475"/>
            <a:ext cx="4923998" cy="2769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S PGothic"/>
                <a:ea typeface="MS PGothic"/>
                <a:cs typeface="MS PGothic"/>
                <a:sym typeface="MS PGothic"/>
              </a:rPr>
              <a:t>関連研究</a:t>
            </a:r>
            <a:endParaRPr>
              <a:latin typeface="MS PGothic"/>
              <a:ea typeface="MS PGothic"/>
              <a:cs typeface="MS PGothic"/>
              <a:sym typeface="MS PGothic"/>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地面の形状表現（床型デバイス）についてはさまざまな議論がされてきた。</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例1:形状提示</a:t>
            </a:r>
            <a:endParaRPr/>
          </a:p>
          <a:p>
            <a:pPr indent="0" lvl="0" marL="0" rtl="0" algn="l">
              <a:spcBef>
                <a:spcPts val="1200"/>
              </a:spcBef>
              <a:spcAft>
                <a:spcPts val="0"/>
              </a:spcAft>
              <a:buNone/>
            </a:pPr>
            <a:r>
              <a:rPr lang="ja"/>
              <a:t>LevelUps</a:t>
            </a:r>
            <a:endParaRPr/>
          </a:p>
          <a:p>
            <a:pPr indent="0" lvl="0" marL="0" rtl="0" algn="l">
              <a:spcBef>
                <a:spcPts val="1200"/>
              </a:spcBef>
              <a:spcAft>
                <a:spcPts val="0"/>
              </a:spcAft>
              <a:buNone/>
            </a:pPr>
            <a:r>
              <a:rPr lang="ja"/>
              <a:t>例2:</a:t>
            </a:r>
            <a:endParaRPr/>
          </a:p>
          <a:p>
            <a:pPr indent="0" lvl="0" marL="0" rtl="0" algn="l">
              <a:spcBef>
                <a:spcPts val="1200"/>
              </a:spcBef>
              <a:spcAft>
                <a:spcPts val="0"/>
              </a:spcAft>
              <a:buNone/>
            </a:pPr>
            <a:r>
              <a:rPr lang="ja"/>
              <a:t>硬さ提示</a:t>
            </a:r>
            <a:endParaRPr/>
          </a:p>
          <a:p>
            <a:pPr indent="0" lvl="0" marL="0" rtl="0" algn="l">
              <a:spcBef>
                <a:spcPts val="1200"/>
              </a:spcBef>
              <a:spcAft>
                <a:spcPts val="1200"/>
              </a:spcAft>
              <a:buNone/>
            </a:pPr>
            <a:r>
              <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latin typeface="MS PGothic"/>
                <a:ea typeface="MS PGothic"/>
                <a:cs typeface="MS PGothic"/>
                <a:sym typeface="MS PGothic"/>
              </a:rPr>
              <a:t>‹#›</a:t>
            </a:fld>
            <a:endParaRPr>
              <a:latin typeface="MS PGothic"/>
              <a:ea typeface="MS PGothic"/>
              <a:cs typeface="MS PGothic"/>
              <a:sym typeface="MS P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latin typeface="MS PGothic"/>
                <a:ea typeface="MS PGothic"/>
                <a:cs typeface="MS PGothic"/>
                <a:sym typeface="MS PGothic"/>
              </a:rPr>
              <a:t>目的</a:t>
            </a:r>
            <a:endParaRPr>
              <a:latin typeface="MS PGothic"/>
              <a:ea typeface="MS PGothic"/>
              <a:cs typeface="MS PGothic"/>
              <a:sym typeface="MS PGothic"/>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この研究の目的について</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地表の揺動を再現するとともに体のバランスが崩れるような床型デバイスを提案する</a:t>
            </a:r>
            <a:endParaRPr/>
          </a:p>
          <a:p>
            <a:pPr indent="0" lvl="0" marL="0" rtl="0" algn="l">
              <a:spcBef>
                <a:spcPts val="1200"/>
              </a:spcBef>
              <a:spcAft>
                <a:spcPts val="1200"/>
              </a:spcAft>
              <a:buNone/>
            </a:pPr>
            <a:r>
              <a:rPr lang="ja"/>
              <a:t>地形の揺動に伴う体のふらつきの提示</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latin typeface="MS PGothic"/>
                <a:ea typeface="MS PGothic"/>
                <a:cs typeface="MS PGothic"/>
                <a:sym typeface="MS PGothic"/>
              </a:rPr>
              <a:t>‹#›</a:t>
            </a:fld>
            <a:endParaRPr>
              <a:latin typeface="MS PGothic"/>
              <a:ea typeface="MS PGothic"/>
              <a:cs typeface="MS PGothic"/>
              <a:sym typeface="MS P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システム概要</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プロトタイプなどを使った多角的な挙動のデモ</a:t>
            </a:r>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システム概要図</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HMDなど使うデバイスを描いた図の作成</a:t>
            </a:r>
            <a:endParaRPr/>
          </a:p>
          <a:p>
            <a:pPr indent="0" lvl="0" marL="0" rtl="0" algn="l">
              <a:spcBef>
                <a:spcPts val="1200"/>
              </a:spcBef>
              <a:spcAft>
                <a:spcPts val="1200"/>
              </a:spcAft>
              <a:buNone/>
            </a:pPr>
            <a:r>
              <a:rPr lang="ja"/>
              <a:t>Unity上の仮想空間についての説明</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評価実験</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参加者に床型デバイスに乗ってもらい体験してもらう</a:t>
            </a:r>
            <a:endParaRPr/>
          </a:p>
          <a:p>
            <a:pPr indent="0" lvl="0" marL="0" rtl="0" algn="l">
              <a:spcBef>
                <a:spcPts val="1200"/>
              </a:spcBef>
              <a:spcAft>
                <a:spcPts val="0"/>
              </a:spcAft>
              <a:buNone/>
            </a:pPr>
            <a:r>
              <a:rPr lang="ja"/>
              <a:t>床型デバイスを使わずに実験</a:t>
            </a:r>
            <a:endParaRPr/>
          </a:p>
          <a:p>
            <a:pPr indent="0" lvl="0" marL="0" rtl="0" algn="l">
              <a:spcBef>
                <a:spcPts val="1200"/>
              </a:spcBef>
              <a:spcAft>
                <a:spcPts val="0"/>
              </a:spcAft>
              <a:buNone/>
            </a:pPr>
            <a:r>
              <a:rPr lang="ja"/>
              <a:t>床型デバイスの上で電源を入れずに実験</a:t>
            </a:r>
            <a:endParaRPr/>
          </a:p>
          <a:p>
            <a:pPr indent="0" lvl="0" marL="0" rtl="0" algn="l">
              <a:spcBef>
                <a:spcPts val="1200"/>
              </a:spcBef>
              <a:spcAft>
                <a:spcPts val="0"/>
              </a:spcAft>
              <a:buNone/>
            </a:pPr>
            <a:r>
              <a:rPr lang="ja"/>
              <a:t>床型デバイスの上で電源を入れて実験</a:t>
            </a:r>
            <a:endParaRPr/>
          </a:p>
          <a:p>
            <a:pPr indent="0" lvl="0" marL="0" rtl="0" algn="l">
              <a:spcBef>
                <a:spcPts val="1200"/>
              </a:spcBef>
              <a:spcAft>
                <a:spcPts val="1200"/>
              </a:spcAft>
              <a:buNone/>
            </a:pPr>
            <a:r>
              <a:rPr lang="ja"/>
              <a:t>体験を楽しむことができたか？</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