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63" r:id="rId6"/>
    <p:sldId id="266" r:id="rId7"/>
    <p:sldId id="267" r:id="rId8"/>
    <p:sldId id="262" r:id="rId9"/>
    <p:sldId id="257" r:id="rId10"/>
    <p:sldId id="259" r:id="rId11"/>
    <p:sldId id="258" r:id="rId12"/>
    <p:sldId id="260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07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llt5/DATA604/blob/master/DATA604_Final_Project_Thomas_Hill.ipynb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Thomas Hill, DATA 604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Autofit/>
          </a:bodyPr>
          <a:lstStyle/>
          <a:p>
            <a:r>
              <a:rPr lang="en-US" sz="4600" b="1" dirty="0">
                <a:effectLst/>
              </a:rPr>
              <a:t>Simulation of vancomycin dosing regimen</a:t>
            </a:r>
            <a:br>
              <a:rPr lang="en-US" sz="4600" b="1" dirty="0">
                <a:effectLst/>
              </a:rPr>
            </a:br>
            <a:r>
              <a:rPr lang="en-US" sz="4600" b="1" dirty="0">
                <a:effectLst/>
              </a:rPr>
              <a:t> using a one-compartment model</a:t>
            </a:r>
            <a:br>
              <a:rPr lang="en-US" sz="4600" b="1" dirty="0">
                <a:effectLst/>
              </a:rPr>
            </a:br>
            <a:br>
              <a:rPr lang="en-US" sz="4600" b="1" dirty="0">
                <a:effectLst/>
              </a:rPr>
            </a:br>
            <a:endParaRPr lang="en-US" sz="4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40" y="548465"/>
            <a:ext cx="6412873" cy="3501021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3379A33-5EC6-D84A-946C-01E7B6ACA4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15"/>
    </mc:Choice>
    <mc:Fallback>
      <p:transition spd="slow" advTm="13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Conclusions,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One-compartment model adequately simulates accumulation</a:t>
            </a:r>
          </a:p>
          <a:p>
            <a:r>
              <a:rPr lang="en-US" dirty="0"/>
              <a:t>Loading dose keeps levels high, but may require adjustment</a:t>
            </a:r>
          </a:p>
          <a:p>
            <a:r>
              <a:rPr lang="en-US" dirty="0"/>
              <a:t>Trough concentrations sensitive to changes in clearance</a:t>
            </a:r>
          </a:p>
          <a:p>
            <a:endParaRPr lang="en-US" dirty="0"/>
          </a:p>
          <a:p>
            <a:r>
              <a:rPr lang="en-US" dirty="0"/>
              <a:t>Future directions:</a:t>
            </a:r>
          </a:p>
          <a:p>
            <a:r>
              <a:rPr lang="en-US" dirty="0"/>
              <a:t>Two- or three- compartment model</a:t>
            </a:r>
          </a:p>
          <a:p>
            <a:r>
              <a:rPr lang="en-US" dirty="0"/>
              <a:t>Calculate area under curve (AUC) for antimicrobial activity</a:t>
            </a:r>
          </a:p>
          <a:p>
            <a:r>
              <a:rPr lang="en-US" dirty="0"/>
              <a:t>Simulate alternative dosing regimens (e.g., kidney disease)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94"/>
    </mc:Choice>
    <mc:Fallback>
      <p:transition spd="slow" advTm="644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https://github.com/hillt5/DATA604/blob/master/DATA604_Final_Project_Thomas_Hill.ipynb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1"/>
    </mc:Choice>
    <mc:Fallback>
      <p:transition spd="slow" advTm="55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Vancomycin is a common adjuvant to empiric broad spectrum antibiotics</a:t>
            </a:r>
          </a:p>
          <a:p>
            <a:pPr lvl="1"/>
            <a:r>
              <a:rPr lang="en-US" dirty="0"/>
              <a:t>Gram positive coverage, including MRSA</a:t>
            </a:r>
          </a:p>
          <a:p>
            <a:r>
              <a:rPr lang="en-US" dirty="0"/>
              <a:t>Narrow therapeutic index</a:t>
            </a:r>
          </a:p>
          <a:p>
            <a:pPr lvl="1"/>
            <a:r>
              <a:rPr lang="en-US" dirty="0"/>
              <a:t>Antimicrobial activity -  Minimum Inhibitory Concentration (MIC)</a:t>
            </a:r>
          </a:p>
          <a:p>
            <a:pPr lvl="1"/>
            <a:r>
              <a:rPr lang="en-US" dirty="0"/>
              <a:t>Toxicity:  nephrotoxicity, ototoxicity, infusion reactions</a:t>
            </a:r>
          </a:p>
          <a:p>
            <a:r>
              <a:rPr lang="en-US" dirty="0"/>
              <a:t>Requires personalized dosing and intermittent monitoring</a:t>
            </a:r>
          </a:p>
          <a:p>
            <a:pPr lvl="1"/>
            <a:r>
              <a:rPr lang="en-US" dirty="0"/>
              <a:t>Dosed by weight, renal function</a:t>
            </a:r>
          </a:p>
          <a:p>
            <a:pPr lvl="1"/>
            <a:r>
              <a:rPr lang="en-US" dirty="0"/>
              <a:t>Trough levels before 4</a:t>
            </a:r>
            <a:r>
              <a:rPr lang="en-US" baseline="30000" dirty="0"/>
              <a:t>th</a:t>
            </a:r>
            <a:r>
              <a:rPr lang="en-US" dirty="0"/>
              <a:t> dose</a:t>
            </a:r>
          </a:p>
          <a:p>
            <a:pPr lvl="1"/>
            <a:r>
              <a:rPr lang="en-US" dirty="0"/>
              <a:t>Loading dose?</a:t>
            </a:r>
          </a:p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4EEC90E-6FF1-1A47-9CEC-7A010303B7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62"/>
    </mc:Choice>
    <mc:Fallback>
      <p:transition spd="slow" advTm="37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Are current dosing guidelines providing appropriate concentrations?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DE3F8C1-1DB3-C741-A4C3-9FC55C52A8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29"/>
    </mc:Choice>
    <mc:Fallback>
      <p:transition spd="slow" advTm="9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One-compartment model</a:t>
            </a:r>
          </a:p>
          <a:p>
            <a:r>
              <a:rPr lang="en-US" sz="3200" dirty="0"/>
              <a:t>Simulate patient, then generate dosing regimen</a:t>
            </a:r>
          </a:p>
          <a:p>
            <a:r>
              <a:rPr lang="en-US" sz="3200" dirty="0"/>
              <a:t>Compare initial and final trough concentrations</a:t>
            </a:r>
          </a:p>
          <a:p>
            <a:pPr lvl="1"/>
            <a:r>
              <a:rPr lang="en-US" sz="3200" dirty="0"/>
              <a:t>Loading versus non-loading</a:t>
            </a:r>
          </a:p>
          <a:p>
            <a:r>
              <a:rPr lang="en-US" sz="3200" dirty="0"/>
              <a:t>Sweep for most important parameters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A3BF411-A39F-FC4F-A825-35C4CD5654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95"/>
    </mc:Choice>
    <mc:Fallback>
      <p:transition spd="slow" advTm="3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299" y="1649966"/>
            <a:ext cx="6305551" cy="4702656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9E0C9B3-6C4D-7346-8D70-AEBCEC5152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99"/>
    </mc:Choice>
    <mc:Fallback>
      <p:transition spd="slow" advTm="35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825625"/>
            <a:ext cx="7743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20"/>
    </mc:Choice>
    <mc:Fallback>
      <p:transition spd="slow" advTm="217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 loading dose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86" y="2078941"/>
            <a:ext cx="4979534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70"/>
    </mc:Choice>
    <mc:Fallback>
      <p:transition spd="slow" advTm="112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Loading dose</a:t>
            </a:r>
          </a:p>
        </p:txBody>
      </p:sp>
      <p:sp>
        <p:nvSpPr>
          <p:cNvPr id="4" name="AutoShape 2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2215295"/>
            <a:ext cx="4979534" cy="36584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97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25220" y="3618507"/>
            <a:ext cx="2011680" cy="1429789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9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94"/>
    </mc:Choice>
    <mc:Fallback>
      <p:transition spd="slow" advTm="23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Sweep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9" y="2085663"/>
            <a:ext cx="5761945" cy="3907854"/>
          </a:xfrm>
        </p:spPr>
      </p:pic>
    </p:spTree>
    <p:extLst>
      <p:ext uri="{BB962C8B-B14F-4D97-AF65-F5344CB8AC3E}">
        <p14:creationId xmlns:p14="http://schemas.microsoft.com/office/powerpoint/2010/main" val="419786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19"/>
    </mc:Choice>
    <mc:Fallback>
      <p:transition spd="slow" advTm="3341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0</TotalTime>
  <Words>202</Words>
  <Application>Microsoft Macintosh PowerPoint</Application>
  <PresentationFormat>Widescreen</PresentationFormat>
  <Paragraphs>36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Simulation of vancomycin dosing regimen  using a one-compartment model  </vt:lpstr>
      <vt:lpstr>Introduction</vt:lpstr>
      <vt:lpstr>Problem:</vt:lpstr>
      <vt:lpstr>Approach</vt:lpstr>
      <vt:lpstr>Flow Chart</vt:lpstr>
      <vt:lpstr>Model</vt:lpstr>
      <vt:lpstr>No loading dose</vt:lpstr>
      <vt:lpstr>Loading dose</vt:lpstr>
      <vt:lpstr>Sweep function</vt:lpstr>
      <vt:lpstr>Conclusions, future directions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2020-07-15T08:10:51Z</dcterms:created>
  <dcterms:modified xsi:type="dcterms:W3CDTF">2020-07-21T23:01:09Z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