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63" r:id="rId6"/>
    <p:sldId id="266" r:id="rId7"/>
    <p:sldId id="267" r:id="rId8"/>
    <p:sldId id="262" r:id="rId9"/>
    <p:sldId id="257" r:id="rId10"/>
    <p:sldId id="259" r:id="rId11"/>
    <p:sldId id="258" r:id="rId12"/>
    <p:sldId id="260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9EF-BFD3-43EA-A868-783EE64D3026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5DF4-6503-424C-B89D-B31483AF0BFD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408-CEE3-4069-B613-CB32C19D6587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80C5-3949-48B3-AAD0-C6AC4D6634A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1F9A-4BC0-4BDC-9C0A-439930D3F62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90EB-8738-400A-AFF7-6D1DEC6B76AF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0B9-B198-4467-8481-337D4552AC07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8C0-DCD6-4618-824E-E5B47E37F77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33B-A04A-40C7-999B-6B964B69F57E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6FB9-D28B-49B1-96AA-2DC4A0B82672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3742-95DB-4727-9E2D-E67133874C57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757-AC18-4BD4-B58D-C09C7F56266E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CBA-D419-41FA-8B3E-D17E24A5F33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8EF-695A-4D91-86E6-BD3ABF986DC6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1DA-1075-4AB6-9AFC-9045E23C9F1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3360-0F07-4AD4-AAF8-61579BDE5A02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D3E4-AEF6-4C0D-955F-4975ADE12833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96B060-2D6F-430E-A017-FCCC5AF2AC19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llt5/DATA604/blob/master/DATA604_Final_Project_Thomas_Hill.ipynb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A0C15-5BB2-41A2-BD46-E18F635D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 smtClean="0"/>
              <a:t>Thomas Hill, DATA 604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636B6-A233-459A-95E5-DFBD46F3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Autofit/>
          </a:bodyPr>
          <a:lstStyle/>
          <a:p>
            <a:r>
              <a:rPr lang="en-US" sz="4600" b="1" dirty="0">
                <a:effectLst/>
              </a:rPr>
              <a:t>Simulation of vancomycin dosing </a:t>
            </a:r>
            <a:r>
              <a:rPr lang="en-US" sz="4600" b="1" dirty="0" smtClean="0">
                <a:effectLst/>
              </a:rPr>
              <a:t>regimen</a:t>
            </a:r>
            <a:br>
              <a:rPr lang="en-US" sz="4600" b="1" dirty="0" smtClean="0">
                <a:effectLst/>
              </a:rPr>
            </a:br>
            <a:r>
              <a:rPr lang="en-US" sz="4600" b="1" dirty="0" smtClean="0">
                <a:effectLst/>
              </a:rPr>
              <a:t> </a:t>
            </a:r>
            <a:r>
              <a:rPr lang="en-US" sz="4600" b="1" dirty="0">
                <a:effectLst/>
              </a:rPr>
              <a:t>using a one-compartment </a:t>
            </a:r>
            <a:r>
              <a:rPr lang="en-US" sz="4600" b="1" dirty="0" smtClean="0">
                <a:effectLst/>
              </a:rPr>
              <a:t>model</a:t>
            </a:r>
            <a:r>
              <a:rPr lang="en-US" sz="4600" b="1" dirty="0">
                <a:effectLst/>
              </a:rPr>
              <a:t/>
            </a:r>
            <a:br>
              <a:rPr lang="en-US" sz="4600" b="1" dirty="0">
                <a:effectLst/>
              </a:rPr>
            </a:br>
            <a:r>
              <a:rPr lang="en-US" sz="4600" b="1" dirty="0">
                <a:effectLst/>
              </a:rPr>
              <a:t/>
            </a:r>
            <a:br>
              <a:rPr lang="en-US" sz="4600" b="1" dirty="0">
                <a:effectLst/>
              </a:rPr>
            </a:br>
            <a:endParaRPr lang="en-US" sz="4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0" y="548465"/>
            <a:ext cx="6412873" cy="35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Conclusions,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One-compartment model adequately simulates accumulation</a:t>
            </a:r>
          </a:p>
          <a:p>
            <a:r>
              <a:rPr lang="en-US" dirty="0" smtClean="0"/>
              <a:t>Loading dose keeps levels high, but may require adjustment</a:t>
            </a:r>
          </a:p>
          <a:p>
            <a:r>
              <a:rPr lang="en-US" dirty="0" smtClean="0"/>
              <a:t>Trough concentrations sensitive to changes in clearance</a:t>
            </a:r>
          </a:p>
          <a:p>
            <a:endParaRPr lang="en-US" dirty="0"/>
          </a:p>
          <a:p>
            <a:r>
              <a:rPr lang="en-US" dirty="0" smtClean="0"/>
              <a:t>Future directions:</a:t>
            </a:r>
          </a:p>
          <a:p>
            <a:r>
              <a:rPr lang="en-US" dirty="0" smtClean="0"/>
              <a:t>Two- or three- compartment model</a:t>
            </a:r>
          </a:p>
          <a:p>
            <a:r>
              <a:rPr lang="en-US" dirty="0" smtClean="0"/>
              <a:t>Calculate area under curve (AUC) for antimicrobial activity</a:t>
            </a:r>
          </a:p>
          <a:p>
            <a:r>
              <a:rPr lang="en-US" dirty="0" smtClean="0"/>
              <a:t>Simulate alternative dosing regimens (e.g., kidney disease)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https://github.com/hillt5/DATA604/blob/master/DATA604_Final_Project_Thomas_Hill.ipynb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Vancomycin is a common adjuvant to empiric broad spectrum antibiotics</a:t>
            </a:r>
          </a:p>
          <a:p>
            <a:pPr lvl="1"/>
            <a:r>
              <a:rPr lang="en-US" dirty="0" smtClean="0"/>
              <a:t>Gram positive coverage, including MRSA</a:t>
            </a:r>
          </a:p>
          <a:p>
            <a:r>
              <a:rPr lang="en-US" dirty="0"/>
              <a:t>Narrow therapeutic index</a:t>
            </a:r>
          </a:p>
          <a:p>
            <a:pPr lvl="1"/>
            <a:r>
              <a:rPr lang="en-US" dirty="0" smtClean="0"/>
              <a:t>Antimicrobial activity -  Minimum </a:t>
            </a:r>
            <a:r>
              <a:rPr lang="en-US" dirty="0"/>
              <a:t>Inhibitory Concentration (MIC)</a:t>
            </a:r>
          </a:p>
          <a:p>
            <a:pPr lvl="1"/>
            <a:r>
              <a:rPr lang="en-US" dirty="0"/>
              <a:t>Toxicity:  nephrotoxicity, </a:t>
            </a:r>
            <a:r>
              <a:rPr lang="en-US" dirty="0" smtClean="0"/>
              <a:t>ototoxicity, infusion reactions</a:t>
            </a:r>
            <a:endParaRPr lang="en-US" dirty="0"/>
          </a:p>
          <a:p>
            <a:r>
              <a:rPr lang="en-US" dirty="0" smtClean="0"/>
              <a:t>Requires personalized dosing and intermittent monitoring</a:t>
            </a:r>
          </a:p>
          <a:p>
            <a:pPr lvl="1"/>
            <a:r>
              <a:rPr lang="en-US" dirty="0" smtClean="0"/>
              <a:t>Dosed by weight, renal function</a:t>
            </a:r>
          </a:p>
          <a:p>
            <a:pPr lvl="1"/>
            <a:r>
              <a:rPr lang="en-US" dirty="0" smtClean="0"/>
              <a:t>Trough levels before 4</a:t>
            </a:r>
            <a:r>
              <a:rPr lang="en-US" baseline="30000" dirty="0" smtClean="0"/>
              <a:t>th</a:t>
            </a:r>
            <a:r>
              <a:rPr lang="en-US" dirty="0" smtClean="0"/>
              <a:t> dose</a:t>
            </a:r>
          </a:p>
          <a:p>
            <a:pPr lvl="1"/>
            <a:r>
              <a:rPr lang="en-US" dirty="0" smtClean="0"/>
              <a:t>Loading dose?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60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Are current dosing guidelines providing appropriate concentrations?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820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One-compartment model</a:t>
            </a:r>
          </a:p>
          <a:p>
            <a:r>
              <a:rPr lang="en-US" sz="3200" dirty="0" smtClean="0"/>
              <a:t>Simulate patient, then generate dosing regimen</a:t>
            </a:r>
          </a:p>
          <a:p>
            <a:r>
              <a:rPr lang="en-US" sz="3200" dirty="0" smtClean="0"/>
              <a:t>Compare initial and final trough concentrations</a:t>
            </a:r>
          </a:p>
          <a:p>
            <a:pPr lvl="1"/>
            <a:r>
              <a:rPr lang="en-US" sz="3200" dirty="0" smtClean="0"/>
              <a:t>Loading versus non-loading</a:t>
            </a:r>
          </a:p>
          <a:p>
            <a:r>
              <a:rPr lang="en-US" sz="3200" dirty="0" smtClean="0"/>
              <a:t>Sweep for most important parameters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70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Chart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99" y="1649966"/>
            <a:ext cx="6305551" cy="47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825625"/>
            <a:ext cx="77438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No loading dose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86" y="2078941"/>
            <a:ext cx="4979534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Loading dose</a:t>
            </a:r>
            <a:endParaRPr lang="en-US" b="1" dirty="0"/>
          </a:p>
        </p:txBody>
      </p:sp>
      <p:sp>
        <p:nvSpPr>
          <p:cNvPr id="4" name="AutoShape 2" descr="data:image/png;base64,iVBORw0KGgoAAAANSUhEUgAAAYgAAAEgCAYAAACuDOSlAAAABHNCSVQICAgIfAhkiAAAAAlwSFlzAAALEgAACxIB0t1+/AAAADh0RVh0U29mdHdhcmUAbWF0cGxvdGxpYiB2ZXJzaW9uMy4xLjMsIGh0dHA6Ly9tYXRwbG90bGliLm9yZy+AADFEAAAgAElEQVR4nOydeXgT1frHv0n3pPtCCxToAi1toS1QylrKLj9WZRNk8V7Ui3BRr14vqKgoCl5EQL2KCiKgKFcR0SvILsiqlFK6033ft3RNlyTn90c606RNmkkyM6U4n+fJ87QzSd5zZjLnPefdjogQQiAgICAgINAJcU83QEBAQEDg/kRQEAICAgICOhEUhICAgICATgQFISAgICCgE0FBCAgICAjoRFAQAgICAgI6eSAUxIoVK/DUU0/pPFdZWYng4GBcunSJ51b1HMuXL8d7773X083gnTNnzqCsrMzkz7e2tuKbb76h/9+zZw+WLl3KRtMYU1xcjFdeeQUTJ07E8OHD8dBDD+H9999HQ0MDr+3ojaSmpuLWrVs9Jr+goAC//vqr3vPLly9HYGAgDh8+3OWcQqHAmDFjEBgYiJaWFpPkp6amIjAwEKWlpQbfq1AoEBgYiCtXrnT7vgdCQTz88MO4efMmamtru5z75Zdf4OTkhKioqB5oWc/wySefYN26dT3dDF7Jz8/Hc889Z9ZA+tNPP+Hjjz+m///b3/6Gffv2sdE8RmRkZGDhwoWQyWR4//33cfr0abz00ku4cuUKli9fDplMxltbeiNPP/00srKyekz+pk2bcOfOnW7fY2VlhQsXLnQ5fuvWLZ3jV0/zQCiIWbNmQSwW67zwp06dwpw5c2BpadkDLesZnJ2dIZVKe7oZvMJFvqdUKoWzszPr36uPTZs2YcKECdi7dy8iIiLg7e2NKVOm4MiRI1AoFNixYwdvbemN9HTOLxP5kZGRiI2N7aLsz507h/DwcK6aZjIPhIJwcHDAlClTcObMGa3jhYWFuHv3Lh5++GH62BdffIGZM2di2LBhGDNmDDZt2oSmpiYAwLFjx7B06VJ89tlnmDBhAsaOHYuNGzdCLpfTn//ll18wb948hIaGYt68eVqmq/j4eKxatQojRozAxIkTsWvXLigUCgDAjRs3MGHCBPzvf//DpEmTEB4ejldeeQWFhYX461//irCwMCxYsACpqakAgDVr1uDll1/W6s8HH3yAxx9/HABQU1ODjRs3IjIyEmPGjMFLL71Ez541TUx79uzBs88+i+3btyMyMhITJ07Etm3boFKp9F7PI0eOYObMmQgLC8OSJUsQFxdHn7ty5QoWL16MsLAwTJ06FQcPHqTPmXv94uLisGzZMoSGhuKhhx7CgQMH6HZS1+/48eOYMmUKIiIisG7dOlRXV0OhUGDmzJkAgNmzZ2Pv3r04duwYFi1ahBdeeAEjR47Evn37oFAosGvXLkyZMgUhISGYMGECtm/fDqVSiRs3buDVV19FZWUlAgMDcfv27S4mJib3V1f7mJCQkIDk5GSsX7++yzmJRIK1a9fi5MmTqK+vp80DP/74Ix555BGEh4dj6dKlSEhIoD9TVlaGZ599lm7ra6+9ZnB1lZKSgtWrVyM8PBzR0dH47LPPtL7vn//8J8aOHYtRo0bh+eefR2VlJYAOcwV1b4cPH44VK1agqKgIr7/+OkaMGIHo6Gj8/PPP9PdNmjQJhw4dwpIlSxAaGoply5bRv30AqKiowAsvvIAxY8Zg2LBhmDFjBo4fP671+Z07dyI6OhpTpkzBI488grKyMrzxxhv4y1/+YlKbGhoasHnzZvqZ+sc//oGKigotmV999RVWrlyJsLAwzJ8/H7/99hsA4MUXX8SdO3ewf/9+zJgxQ+81Dg4OhpeXFy5fvkwfI4TgwoULeOihh7TeW1dXhzfffBNRUVEIDw/HU089hdzcXPp8VVUV1q9fjxEjRuChhx7qsnox1B9GkAeEixcvkpCQECKTyehjn376KZk9ezb9/4kTJ0hERAS5fPkyKSwsJOfPnyfh4eHk0KFDhBBCvvvuOxISEkKefvppkpGRQc6cOUOGDx9On7969SoZOnQoOXjwIMnNzSVffPEFCQkJIdnZ2SQzM5OEhoaSt956i2RmZpILFy6Q8ePHk/fee48QQsj169dJcHAwWb16NUlLSyPnzp0jgYGBZMKECeTkyZMkLS2NPProo2TVqlV0W0eNGkVaWlro9s+YMYMcO3aMEELIo48+ShYuXEji4uJIcnIymT9/Ptm0aRMhhJBly5aRnTt3EkII2b17NwkJCSGvvfYaycrKIt988w0JDAwk58+f13kdv/32WxIWFkZ++OEHkpubS/7973+TiIgIIpPJyI0bN0hQUBD55JNPSHZ2Njlx4gQJDw8nR48eNfv6lZeXkxEjRpBPPvmE5ObmkkuXLpFJkyaRzz//XOv6LVu2jCQnJ5MbN26QMWPGkG3bthFCCImLiyMBAQEkJiaGNDY2ku+++44EBASQrVu3kpycHFJcXEw++ugjMmXKFHLr1i1SUFBAvv/+ezJ06FBy/vx50tLSQr744gsyduxYUl5eTlpbW8nu3bvJkiVLCCGE8f3V1z5DfPXVV2TUqFF6z5eUlJCAgABy8+ZN0tbWRgICAkh0dDT57bffSEpKCnn00UfJggULCCGEqFQqsnjxYvLss8+StLQ0Eh8fTx577DGydu1avd9fWVlJIiIiyEsvvUQyMjLI5cuXyciRI8nx48dJS0sLmTlzJlm5ciVJSkoi8fHxZMmSJeTRRx8lKpWKbs/UqVPJ77//TpKTk0lUVBQZPXo02b17N8nKyiJvvPEGCQ8PJ01NTYQQQqKioujfTmZmJnnxxRfJ2LFjSW1tLSGEkNWrV5M1a9aQe/fukZycHPLWW2+RkJAQUlVVRX8+MjKSJCQkkMTERFJTU0MmTJhA9u3bR2QymUlteuaZZ8jKlStJQkICuXfvHtmwYQOZP38+USgUtMyIiAhy6tQpkp6eTtatW0fGjRtHWltbSV1dHVm8eDHZunUr3cbOUM/ltm3byIYNG+jjt2/fJjNmzCDXr18nAQEBpLm5mRBCyMqVK8ncuXNJTEwMSU1NJWvXriVTp06lzy9fvpwsW7aMpKamkmvXrpFJkyaRgIAAUlJSYrA/1PX57bffuv1dPjAKorW1lYwZM4Z8//339LG5c+eSzz77jP7/5s2bXQbGJ554grz22muEEEIPKpo3eO3ateRf//oXIYSQ9evXk2eeeUbr8x999BFJSkoib7/9Npk/f77WuZ9++omEhISQ5uZm+uYnJyfT52fOnEkP6pT8cePGEUIIaWhoIGFhYXR74+PjybBhw0hdXR1JTU0lAQEBJD09nf5sfHw8+fTTTwkhXRXE6NGjSWtrq9Z1ef/993VexwULFpB///vf9P9KpZLs2LGD5Ofnk3Xr1pF169ZpvX/v3r1k8uTJZl+/3bt3kyeeeELr3IkTJ8j48eMJIYS+fgkJCfT5t956izz22GOEEEJyc3NJQEAAyczM1NuW8+fPk99//11LxqxZs+jr9t1339HyqGtHKQim91df+wzxn//8h0yZMkXveblcTgICAsgvv/xCP9yU8iSEkLNnz5KAgACiUCjItWvXyMiRI7XueVFRkdb16cyhQ4fIxIkTtT7z008/kdOnT5Pz58+TkJAQUlFRQZ8rLCwkQUFBWgrr4MGD9PlXX31Vqz+d709UVBT93FH9GzNmDPn222+JSqUihw4dIgUFBfT5iooKEhAQQO7cuUN//s0339TqQ1RUFPnmm28IIcToNuXk5JCAgACtPjY3N5OwsDB6EO0sMykpiQQEBJD8/HxCiPZzpwvqfExMDAkPD6cH+nfeeYfs3LlTS0GkpKSQgIAAkpKSQn++vr6ejB49mnz//ffk3r17JCAggGRlZdHnf/zxR1pBGOoPUwXxwBjmraysMGfOHJw+fRqLFi1CZmYmMjMzMX/+fPo9Y8eORUJCAvbs2YOcnBxkZGQgJycHixYtot/j5OQEV1dX+n97e3vajJCZmYnFixdryf373/8OAHjvvfe62BBHjRqFtrY25OXl0ccGDhxI/21rawtvb2/6f2tra7S2tgJQ27+nTZuGU6dOYfr06fj5558xZcoUODg4IDMzE7a2thgyZAj92dDQUISGhuq8Nv3794eVlZXOPnUmKysLf/vb3+j/xWIxNm7cqLf/o0aN0oqyMfX6ffzxx7h58yZGjBhBn1OpVGhubkZ9fT19zNfXl/5bKpXq7QclW7Mt06dPx82bN7Fjxw7k5uYiLS0NRUVFUCqVer+DIjMzk9H9NaZ9mjg7O6OxsVHv+bq6OgCAi4sLfczHx4f+297eHgCgVCqRkZGBxsZGREZGdvmenJwcnDlzBp9//jl9bNu2bcjKysLQoUO1fifUs/PJJ59gwIABcHd3p8/1798fXl5eyMzMREREBIDuf9s2NjYAQP++AfX103x/QEAA0tPTIRKJsHz5cpw5cwYHDhxAXl4ekpOT6f5RaMrTB9M2FRUVAUAX81BzczNycnIwadIkALqveVtbm8F2aDJy5EjY2dnhxo0bmDJlCs6dO9clUi0jIwO2trYICgrSkhcYGIjMzEzY2NjAzs4Ofn5+9HnN5z8zM7Pb/owfP55RWx8YBQEACxYswGOPPQaZTIaff/4ZY8aMgZeXF33+2LFjeOutt7Bo0SJMmjQJ69evx549e7S+Q/MBoSDtzidra2uIRCKdsqkfm67Padr7O3+/WKzfDTR//nw899xzaGxsxOnTp7Flyxb6O/S1Qxfd9akzlpaWJvWRiazurp9SqcT//d//4ZlnnulyTiKR6P1+ff0A1AOCJnv27MHRo0excOFCzJo1C5s2bdIpTxem3t/u2qdJeHg4ZDIZsrKy4O/v3+X87du3YW1tjeDgYL2yKHlKpRIDBw7E/v37u5x3d3dHREQE5s6dq3UsNjZW773pfB010ex750CQ7n7but5PCIGFhQVUKhXWrFmDqqoqzJkzB+PHj4efnx9mz56t9X5d98SQDH1tUigUsLGxwY8//tjlnGaggjHPkj7EYjGmTZuGCxcuwNPTE4QQhIaG4saNG/R7mF5zTTTbxrQ/BtvK+J29gNDQUHh7e+Py5cs4d+6clnMaAL7++mv87W9/w5YtW7B48WIEBgYiNzeX8Q328fFBSkqK1rG//OUvOHLkCPz9/XH37l2tc3FxcbCystKatRjDxIkTIZVK8fnnn6OlpQXR0dF0O+RyObKzs+n33rx5E1OnTjV6NtMZX19frT4SQjBr1ixcuHBBbx89PDzo2VR3dHf9/Pz8kJ2djUGDBtGvjIwMfPLJJ4yUIZP3HD16FK+88gpeeuklLFiwAF5eXiguLmZ0/7m4v5oMGzYMI0aMwJ49e7q0p7m5GZ988gnmzJkDR0dHRm0tLS2Fg4MDfS3FYjF27NiBmpoaODs7a11nqVQKHx8fpKWlaa14PvzwQzz//PPw8/NDQUEB7ZQGgJKSEpSWlmrNYI2FWhVQfUxPT8fQoUORnp6OmJgYHDhwABs2bMCMGTMYhYAaM2nqjL+/P1paWtDS0kJfFzc3N7z77rtaK0S25M+YMQOXLl3CmTNndDq1/f390dzcrOW4b2pqQlpaGvz8/BAYGAi5XI60tDT6vOazxUZ/gAdMQQDqWffhw4dRWlpKR7ZQODs74/fff0dWVhbS09PxyiuvIDc3V2vZ2x2PP/44zp49i6+//hr5+fk4dOgQ4uLiMGHCBKxatQp5eXl4++23kZWVhcuXL+Pdd9/FokWLGA2eurCwsMDs2bNx4MABPPTQQ7C2tgYABAYGYty4cXjllVeQlJSEpKQkvPvuuxg3bpzOGY4xPP744zhy5AhOnjyJ/Px87Ny5E7W1tRg1ahSefPJJXL58GZ9++ilyc3Nx8uRJ7N+/H6tXr2b83d1dv6ysLGzfvh3Z2dm4du0atmzZAqlUanAmCnSsMu7du6dlktLEyckJly5dQl5eHpKSkui8CU2zXkNDA7KysrokK7FxfysqKuiIOV1s374dd+/exbp16xAbG4vi4mJcvXoVK1euhEqlwksvvcRITlRUFHx8fPD8888jOTkZKSkp2LhxIwoLC9GvXz+dn3n44YfR3NyMrVu3Ijs7G5cvX8ZXX32FyZMnIyoqCkOGDKG/LzExEf/85z/h7++PMWPGMGqTLo4ePYpTp04hKysLmzdvhq2tLWbOnAlHR0eIxWKcPHkSRUVFuHbtGh3R192zKpFIkJWVhaqqKqPbMmTIEERHR2Pjxo24ffs2srKysGnTJiQkJDBWghKJBHl5eYySNceOHYvW1lY6YrAz/v7+mDp1KjZt2oTbt28jLS0NGzduhLW1NWbNmoUhQ4Zg4sSJeOWVV5CYmIiYmBjs2rWL1f4AD6iCSE1NxYwZM7RMEwDw2muvQalUYuHChVizZg1UKhWefPJJrZlMd0RERGDbtm348ssvMWfOHPz444/Yu3cvfH194eXlhc8//xwJCQlYsGABXn/9dSxatAivvvqqWf2ZN28eWlpaMG/ePK3j7733Hjw9PbFq1So8+eSTGD58ODZv3myWLEBtpnvmmWewa9cuzJs3D3Fxcdi/fz9cXFwwbNgwfPjhhzh16hTmzp2LDz74AM8884zeLPbOdHf9+vXrh/379yM+Ph4LFizASy+9hHnz5mHTpk2Mvtvd3R0LFy7Epk2bsHfvXp3v2bFjB/Ly8jBv3jw888wzGDhwIBYuXEjf//HjxyMgIAALFizA1atXtT5r7v1VKBSYOHEiDh06pPc9fn5+OH78OLy8vPDiiy9i1qxZePvttzFhwgR89913jE0DFhYW+PTTT+Hg4ICVK1fi8ccfh7u7O/bt26dX2To4OGD//v3IyMjAggULsHXrVvz973/HggULIBaLsXfvXjg5OWHlypVYs2YN+vbti4MHD5o1IVm8eDE+//xzLFy4ENXV1Th06BCkUin69euHN998E0ePHsXs2bOxfft2rF69GoMHD0ZSUpLe73v88cfxww8/aPnQjGHnzp0YOnQo1q9fj8WLF0Mul+PgwYOMJwCPPfYYbt26hYcfftjgqtTa2hrR0dGQSCQYOXKkzvfs2LEDISEhWLduHZYtWwaFQoGvv/4aTk5OANQmUx8fH6xevRr/+te/ukzUzO0PAIiIsQY0AV65cOECtm3bhl9//dWsJbRAz3Py5EmUl5djzZo1Pd2UHmfSpElYt24dli9f3tNNEeiGB24F8aBQUFCA06dPY/fu3Vi2bJmgHHo5KpUKR44cwbRp03q6KQICjBEUxH1KYWEhXn75ZfTv3x9/+ctfero5AmYiFovx5ZdfYtCgQT3dFAEBxggmJgEBAQEBnQgrCAEBAQEBnfT6RLnm5mYkJSXBw8MDFhYWPd0cAQEBgV6BUqlERUUFhg0bpjcxr9criKSkJKxYsaKnmyEgICDQK/n666/pcimd6fUKwsPDA4C6k5plNQQEBAQE9FNaWooVK1bQY6guer2CoMxKXl5erJQ8EBAQEPgz0Z1pXnBSCwgICAjoRFAQAgICAgI6ERSEgICAgIBOBAUhICAgIKATQUEICAgICOhEUBACAgICAjoRFISAgECvoapWjjv3yntE9ve/ZuC/59MMv/EBQlAQAgICRlFVK8f7/72D0qpG3mXv+zERW/bfRGJWpeE3s0ibQoUvf0nB12fuoapWzqvsnkRQEAICvZTSqkY0NZu3B7kpnPsjHxdjCvD9rxm8yy4qbwAAJGXyqyBk9S2g6l6n59fwKrsnERSEgEAvpKy6Cet2XMT7/43jXXZ1XTMAIC2P/4Gypl69V3gaz4O0rKGZ/rsn+t1TCApCQKAXkl9aB4WSIPZeORRKFa+ya9oVRH5pHa8rGIVShbrGVgDqQZrPrWwoxQTwr5x6EkFBCAiYQVWtHGXVTbzLpQas1jYlckvqeJUta5etIkBmoYw3ubUNHYN0g7wNxZX8+UBq6jpkZxbIoORZKfcUgoIQEDCDlz++juf3/IbmFgWvcmvqe87k0VOyNQdpvmXLNPrc3KpEflk9b7J7Et4VRF1dHSZPnowffviB/v/ZZ5/FqFGjEBUVhePHj/PdJAEBk5C3KFBS1Yj6plZk8DiTBgCZxmCZllfNm1xCiLa5hU8FoTFIq2Xz12+qzyIRJfvPYWbiXUFs2bIFZWVl9P9vvPEGxGIxrl27hn379mHXrl24desW380SEDAamcZAeS+Xv8EKAGo0zC33eBysmpoVaFN0mFfS8vnzBVDXu4+LHS2bLyjlNHSQq1q2oCDY58SJE2hoaEBAQAAAQC6X4+zZs3juuedgZ2eHoKAgLFmyBN9++y2fzRIQMAlZD82kO8suqWzUss9zCTVQerlJ4CCxhqy+BeU1/OQFULP40cFeEIuA3OI6NLfyY9qjzFtjQtSbkv1ZHNW8KYiCggJ89NFH2L59O30sNzcXIpEIPj4+9DE/Pz+kp6fz1SwBAZPRNHncy6vmN6qmPZLI2cEGAH+x+dQg7eJgi8BBLgD4M/VQ17uvuxQDvRyhVBFkFdbyIptSyCOH9oGlhRiF5fVolPOfg8I3vCgIpVKJf/3rX9i0aZPW9naNjY2wtraGiDLsAbCzs0Nzc7OurxEQ0ElLm7JHI4kAoLahFaVV/LWBkk3PaHlawVC+DxdHGwylFQTfyslGQznxJVs9JvVxkcC/vxMIATIKHvxVBC8KYu/evfD19cXMmTO1jkskErS2tmrNvORyOSQSCR/NEnhAOPhzMv62/TzvD6ymmQdQryL4oLlVAXmLAlaWYowM7MOrbGqg1FpB8LR6kWmsXijlxMfKSd6iQHOrEtaWYkhsLXlXTj0JL3tSnzp1CuXl5Th//jwA9crhzTffxOzZs0EIQWFhIQYMGAAAyM7OxuDBg/lolsADQmaBDCoC3E4pw5ABLrzJpQZLDxc7VNTIcS+3GlNGDeBcLjVQOjvYYKiP2mmani+DUkVgIRZ191Gz0ZzFDxngApEIyCqsRZtCCStL/XsbsyJbw6zmZG8NgB/zFn29HW0hEokQMJBfxdiT8LKCOHPmDO7cuYPbt2/j9u3bCAgIwJYtW/DOO+9g+vTp2LVrFxobG3Hv3j0cO3YM8+fP56NZAg8IVERPCs+RRNTAMXZYXwD8RRPJNAZpV0db9HGxg7xFgUIeYvM7lJMtpHZW8O7jAIVShewi7n0BmsrJu48DJLaWqKxt5rx4XseqSe3v0VxB8Ol36gl6PFFu69atEIvFmDp1Kp566ik8/fTTiI6O7ulmCfQSCCH0oJWWVwOlir8HlpI7OsgTYrEIuSV1vCTMaZp5ACCwPfSSDwVFy3ZUD5Z8+SEos5qlhRhSOyuIxRozeY5layomAPB0lcDJ3hp1ja094vvikx5RED/99BMWLlwIAHBycsLu3bvxxx9/4OrVq1i9enVPNEmglyJvUaC1TUn/nV/KX9mJjpBPKXz7OUKlIsgo4D5hrkbDxASA12giWrZ919k0l9CrJkcbOqglkCcFIavTVsgikQiBA/lTyj1Jj68gBATMobOjOCWHHzOT5srF2cGGTqDiw1ks06Mg+BisZJ1WL3zZ42WdZvEAeHOSd1bIWrJ5zObuCQQFIdCrqemkIFJ5UhBNzQq0KlSwtbaAnY0lbWq5l8uHmacjmgcA/Ps7wdJCjIKyejRwGJuvVBHIGtTVVJ0d1E7igV6OsLW2QFl1U5dSGGzS2awGdCinDI6L53U2MQH8rV56GkFBCPRqZO0Oai83dWh0am4Vr3KpAYuKJuIjYa6mTttpamVpAX9vJwBABoez6frGVqhUBA4SKzpiyYInX4CuWbyTvQ36ukvR2qZEdjF3TnJKOTlrKKchA50hFgHZRbW8F2rkE0FBCPRqKPtw2BAPSGwtUV4j52VLyM6ZzJ6uEjjb26CusRUlHG/FKeu0ggD4MTNRSlFzoNSUzaV5jyp14dJJdrCvK/eyNfwfFBJbK/j2d4JSRR7ocFdBQQj0aqgQV1dHW3rZn8pDuGvnGa1IJOoYpDk2M9U0dJ1NUz6Q1BzuVlCdVy4UIX5uAICUbA5ld4qeomX7qmUncyi7s5O6s2y+/F49gaAgBHo1mg7boPYHlg8/hC6nqaaZiSsIIfSApakgqEH6Xl41Z/b4zr4PiiAfV4hF6s2DuDK3yDpFT1EEU8opp4oT0x4hRGPl1Em2L/eKsacRFIRAr0Zz4AjyaTd18LKC6GqX7nBUcyefco7b2aid4xSujrbo6y6FvIU7e7ysvqtiAtTmFp9+3JpbdDmpAaCfuxTO9jaobWhFUUUD63Ib5G1QKAmktpawsdLOFA/265gQPKg7zAkKQoAViisasOmjq7zvi6C5gggY6MKb41DXCmLwAGdYWqgT5riq9KlLMVF0mFu4uQe6onlo2RybmWQ6/ACA2rRHDdRc9LvD19T1ers42KKfuxTNrUpk8ZBJ3hPorcW0ePFio79MJBLh2LFjZjVIoHdy5W4RUnKqceK3TLzsE8mb3BqNaCJqJptdVIuMAhmGD3bnTq6OwdLW2hJDBrggNbcaKTlVGB3sxbpcfaYWAAjxc8WFmHyk5FTh4Wh/1mXX1OkepNWy3fDz1Wwkc+AD0dzFTme/fd1wI6EEKTlVeGjsIFZl63JQa8n2c0NxZSNScqrpaK4HCb0KIikpCX/9618hlUoZfVFjYyMOHTrEVrsEehnUwJWcrbYFa5Zw54rOyWoAEOzjiuyiWqTkVnGqIPSZW4b5uyE1txrJ2dwoiO4GrBA/dX+5ugeyBv2zaSqa6F5eDRRKFSwt2DNONLbvYmdnYwlbm65DlqYfgm30+V1o2b6uOH+LO6Xc03RbzfXJJ5+Em5sboy+qqKjAwYMHWWmUQO+DGqhrG1pRUFaPgV6OnMukymzYWHfY44N8XXHyeg7njmpdoaaAekZ57GIGkrK4MbXos8UD6lwQV0cbVNe1oLC8AQM8HViWrd/E5OJgi/4eUhRVNCK7qJbV2bS+6CkK376OsLOxRGlVE6pq5XBzsmNNtr6JAEVnJzkfEyM+0avmExISDCqHuro6xMTEAAA8PDyQkJDAbusEeg0yjS0vuQw51JLZbSRRDVu0B50AACAASURBVFQcFe5TqfRHtmhG9Mg58IPo6jOFSCSiVxFJHNwDfbkIFMEchZx2+B90y7WwENMBAiks+yE6+qxbQfR1k8LFQe0kLyxn30ne0+hVENbW1gY/HB8fr1Vcj8lnBB5MNGsicTV77owuu3QfFwncne3QKG9DHkeF+zQjW6w7RbZIbK3g5+2sjujhINy1s0mtMyFU4hjLg3SbQoX6plaIRYCDVPdzTjmq2VYQNQZm8VqyWTYzdS713RmRSNQR7voA5kMIUUwCrKC5gkjKruSlTr6+wXKYv/qB5UpRybqJJAKAYX7cyTdkEw/x52YFUdt+f53sbfRuSkRHMuVUs7p6o/usw0FNwZUfoiMhUvf1VsumsrkfvHwIQUEImE2bQoVGeRvEYhEcpdaormtBSSW35SYA/QP18PZBMjGrkhO5uuoCaUIrCC7MPAZm0wM9HWBvZ4VKmRzlLO5V0J3vg8LTVQJXR1vUN7WisJy9zYvoUFM9kUSAunAfFWLMZsHC7kx6FHxkc/cUgoIQMBt6dim1pmeRiTyYmTpCXLUfXkpBJGVVcuKHMDRoBPu5QSRS75dM7VXBFob8AGJxh8mDTQXVse2m/oFS7QOhTD3smVs6F0bUhY2VBYYMcAEh7CYqGvJ/AIBPPyfY2ViirLqJlzpgfKJXQWRmZhp8FRcX89lWgfsUTVMPZd5JzuZm9q5PriZebmo/RH0TN34IQysIB4k1Bnk5ok2hQjqLmcUqFaGVMVVuWxchHJg8uotg0pLNgQ+EqWwq1JatmbxSqUJtYwtEIvXkRx8WYhGCfKh+P1h+CL1hrnPnzoVIJNJrS6bOPWhhXQLGI9OwTw/nyAauU66e5CmRSITh/m64FFuIxKxK+PZzYlmuYXPLMD835JbUITm7CsP82cnHqG9qhVJFYG/XUW5bF1w4i5mYmIAOXwCbzmKZgVWTpuzjlzJZ63dtYysIUf++LAzkdQT7ueJOWjmSc6oQNaI/K/LvB/QqiIsXL/LZDoFejOZMfpCXI+ztrFBRI0dZdRM8XSW8yO3McH93tYLIrMT8KHYTmJjMaIf5u+Pk9RwkZVXh0RnsyNVXbqIz/t7OsLG2QGF5A2T1Ld1G/zCWbSDck2KQlyOk7fe/vLoJfVi4//oquXYm2McVIpF6A6HmVgVsrbtN8zIsV0dRRH0M8+PW79VT6FWL/fv3Z/wS+HND5wTY20As7rBDJ3H8sNR0Y5umsqiTsqpY90MYCjUFOiJbUvOqoWCpkBvtoLbvfiZtqZEXwNZM3pBZjUIsFtFOWzYGS6WGWc2pmygmALCXWMOvvxMUShUriZJMTVuA2klubWWB/NJ6TnfW4xtGTurU1FSsWrUKY8eOxciRI7u8BP7c1DZom3q4iofXRF/ZawpPVwk8XOzQwEE+hL4sak3UmcX2aGlVIrNQxrJcwwMWnTCXyY6SZmpiAoDQIWrZ8RkVZsuta2yBigCOUmtG5TtCB3sAABJY6DdtSuzGQU1hZSmm/S8JGQ/OKoLRGmzTpk1wdHTEpk2bYGNj/nJV4MGi84ya6zwEoL3MhkKlVWZDE7Ufwh2/3i5AQia7fggmiVuA+joUVTQgOauK3tDHPLmGI4koQge745uzQHym+YO0lmwGyilsiHqQjs+oNNtPyWS1pi3bHScuZ7KinLorEKhbtgfi0iuQkFmJ6JHeZsu/H2CkIPLz83H8+HH4+z94xagEzKfzQ+zXHvZXUtXIem2czjK7m01TCiIxsxILJrHz2zXG5DHMzw1nf89DYlYlFk0dYrZsQ0lymgQOcoGdjQUKyhpYuQdMwj0pBnk5wMneGtV1zSiqaIB3H9NrQhkqddGZEF83WIhFyCqUoUHeBns7K9NlM/T5ULC5crpfYGRiGjVqFNLS0rhui0AvRdbJxGRhIaZDDhNZMnF0hsnsjvJDJGez54eob2yFiqhDWa0su398NOW3Kcz3Q3T4IAwPWJYWYtrMFG+myaO5RQF5iwJWlmJIbQ3PKUUiEW3qMVe2MaYtALC1sUTgIBeoiPk+sO72gtCFX39nSO2sUFbdhFKO9yXnC0YriLfeegtLly7F5cuXMWDAgC5Lxg0bNnDSOIHega7CdaGD3RF7rxzxGZWYPGoA+zIZmB48XSXo4ypBeXUTcopr4e/tbLZcpuYlAHBzssMATwcUlNUjPb+G9s2Yiqyb/Rh0ETbEHbdTyxCfUYGpEabfA5lGQiJTc1HYEHdcvVuE+IwKzJnga7psI01MatkeSMmpRkJmJcYO62u6bD2JmPqwEKvDq39PKkViZiW83JhtlXA/w2gF8Z///AfV1dVITk7G5cuXcenSJfp1+fJljpsocD+jVBHU6TC5hAf0AQDcTS/npC6ToXpIFMP92c3sNsZRDADhAeqZ9N10880OTDKKNaF8AQkZFWbdA0PZ293JTsyshNKM1ZsxkUQUoYPZMfVQ/TZGObG1crpfYLSCOHPmDD7++GNMmTKF6/YI9DIamiiTi5VWlIlPX0c42VujstZ8O7Qu9JXZ6Mxwf3dcjClAUlYlKxu6GOOsBdQK4uer2YjPqMCKWUPNlN19ZdHODPJyhKNUfQ+KKxvR38PeLLnGDJReblKt1dtgE1dvtXrKqndH4CDXjpDTumZGfpNuZTN0UgPqlRMAJGRWPBCJxIxWEE5OThgwgH0zgUDvh5pRd3bYisUihA1mb/asT66hgUOzLhMbG8szyaLWZJifG8RiEdLya9DUbHoROYVShbrGVohE6pBPJojFInomb849qG1sBWDYKd+ZsPaZfIIZM3kZw4AATbRCTk30gSmUKjTI29TlzSXMtzEY4OkAFwcb1NS3PBD7QzBSEBs3bsRbb72F5ORk1NfXQy6Xa70E/rx0N1CzaV7RK9fAwNHHVYK+7lI0NiuQwUI+grEmD4mtFQIHukClImY57Ovayz44Sq0Nln3QJIyFyJqOqC3j9nsJHWK+uYVpxFhnOkJtTet3XbtSdGxP/mSKtoO+90czMTIxbd26FfX19Vi8eLHO86mpqaw2SqD30DmCSZOwdgWR2D57N2ZgMyjXCFPPiAAPlFQ2Ii6twux8BFOcpuEBHkjNrcbdjAqMMdFpau5ASfkC9O3l0K1sI/MBaNlUFFeOOorLUNSXTtkmmHkADf+LiUpZs0KxsYQOccdvcYVIyKzE3Il+Jsm/X2CkID788EOu2yHQS+lOQfRxkdD7FKfnyxDka36yGEV3ZTY6MyKwD365kYu4tHIsnxlollwmWdSdCRvigaPn0liZxRs7UGr5AopqMXiA8b4AU8w8gDpnwpwoLnX1Wsq8ZdxA7dvfSSvk1NiIIn2mUyZQTvIEM5Ty/YJeBfHaa69h/PjxGDduHCIjI/lsk0AvwtCMOjygD4oqcnA3o4I1BWGozEZnQge7w6LdD9Aob4PUjOQpfXtRdwcbSWuyBtP8AIB6Jn/+Vj7uZlSYpCCoQdpY5QSoTVwFZfWIz6gwWkE0NrdBqVJv7dpd9VpdWIhFCB3sjpuJJUgwIeTUVIUMqJWyp6sEZWYo5fsFvWu+YcOG4fTp05g1axYWL16MPXv24NatW2hrY2+3JgH2uRJXiNwSbvZi1oWhKJMOJ2k5azINldnojMTWCkN9XKFSESSYWXpCZoI93tJCTJf8NnUVYY7Jg/IFmSy7US3b0chZPGCeL4Dqs6MJgzRgXrgrrZBNrITLVqhtT6NXQTz66KP48MMPcePGDbz++uuwsbHBhx9+iAkTJmDt2rU4fPgwsrKy+GyrgAHyS+uw80gs/n04hjeZNQaW4qGD3SEWAWl55kXxaGJsLgKg9kMAQFya6Q+sSkU6nJdS4waO8PaBMs5Ehz2tIEwYsCinaUpONdoUxu9wZ85sepi/6fffnJULoK2cjM2kN9UxT0Ep5Ttp7E2MegKDXiOxWIzQ0FCsX78eR44cwa+//oply5ahoKAAGzZsQHR0NB/tFGBAeY06oqyoogHFlfyE2BkyuUjtrDBkoAuUKsLaJkLGFlED1H4IQP3Ampo01iBvg0pFILWzMtrhSjns49NNS1qrNcPE5OxgA5++jmhtUyLVyO04lVpK0fjB0l7j/hvrMDZltaaJdx979HGxQ21Dq9EVdc1RioDatCoWqXf1k7coTPqO+wGjwwrs7e0xZcoUvPrqqzh9+jS+/fZbLtolYAJ17aYAAIhN5WfmwuRBYjvc1ZRIIn9vZzhI1E7LEhPr5HT01fgBa6BGfHx+WT2vsgGNGe09434X9e3htQ4S48JrNRk11BMAEGukbFMjtyhEIhFGtss2diZPKWRjV4oUjlJrDBnoAoWSmJUH0tMwimJatWqVzoxAkUgEKysreHp6Ys6cORg/fjzrDRRgjqy+lf479l4Z5kVxG2JHCGGUjzAioA++PZ/Omh+CaZkNTSzak8auxRcjLq0C/dyNzyqmbeImDBoikQhhAR64HFuIu+kVGOTlaNTnZWbIBoCIoZ748bcs3E4tw1/mhjD+HJM9sA0xamgffHP2HmLvlRmVXWxqeG1n2Wdu5iI2tQzLZjCPYDN3BaGW7Ym0vBrE3is3Oby5p2E0JYiMjMSdO3fg7u6O6dOnY/r06ejTpw9iY2Ph6ekJGxsbPPPMM/jpp5+4bq9AN2iuIBIzK9HSZry92RiamhVoU6hga20B226cxQEDXWBr3RHFYy5My2x0ZmS7mSnORLswbRM30XE5or0+lbGzeACoM1N2sJ8r7GwskFdaj4oa5veAdlCbqJgAYLC3M5zsrVFRI0eBEasnWimauGoC1D4wSwsR0vNrUN/UavgDnWQ7makYASDWDLNmT8NIQfzxxx/YuHEjdu/ejdWrV2P16tV47733sHnzZuTn5+P111/Htm3bsG/fPq7bK9AN1I8aAFoVKiRzuGEPwLxOjpWlmC59bayZQRemxqhTBQQTMitM2ga0YxZv2qAxMrAPRCJ14mCzkXZpU3MRKKwsLWhndey9Msafq603z1EMqEt+UD4gY+4/VeLDHNkSWysE+7pBRYybGLCxghjs7QxHqTXKq5t6bdkNRgoiMTERkyZN6nJ83LhxiI+PBwCEhoaisLCw2++5dOkS5s2bhxEjRmD69On473//CwBobW3Fa6+9hsjISIwdOxafffaZsf0QQMcMd5CXujCeMQOBKRiKYNJkdJDaFnw71fw21TWaljzl4WKHAZ72kLcokZZXY7xcMwcNZwcbDBngjDaFyiiHbUubEvIWBSwtRIz2Y9BHRBDlC2B+D8x1FFN0+CGMUE5mKsUO2cYpp+YWBZpblbCyFDMKo9aHWCyiV629NZqJkYLw9fXFjz/+2OX4iRMnMGjQIABARkYG3Nz0J8KUl5fj2WefxYsvvoi4uDh88MEH2L59O5KTk/Gf//wHOTk5OH/+PL7//nucOHFCpzyB7qEeqKkRAwFwryC6y6LuzKj2weluerlJoZaamDNwUGYeU8xM5s7iASAiyAuAcYpS0/dhTnVQapCOz6hgvIERGzNpQB1mLBIBydnVjKN62JI9SsNRzSTcVbM4obnVWEdSyomFiVFPwEhBbNq0CQcPHsTChQuxZcsWvP7661i4cCEOHz6Ml19+GQkJCXjhhRewfPlyvd/Rp08f3Lx5E9HR0VCpVJDJZLCwsIBUKsWJEyfw9NNPw8nJCd7e3njiiSfo1YUAc6gfdmSIJ6R2ViiqaOR0ZytjSjH3cZHAp68j5C1KJJsZ7kqHfJpg6qFNHSYoiFoTVy6aRASp5cekljG2S9eZmQ9A4eFih4FeDpC3KJGSw+wedNjizZPtZG+DgAEuUChVjKN6qKALc1cQA70c4O5kC1l9C7KLaw2+39yIMU0os2JSdhWaW3tfuCsjBTFu3DicOnUKUVFRKCsrQ3V1NaKjo3H27FmMHz8ednZ2eO+99/DUU091+z329vaQy+UYPnw41qxZgxUrVsDV1RUVFRUYPHgw/T5fX1+kp6eb17M/IdQP29XRlg5r5HLmwrSiKgVl4ogxs03mrCCG+bvB2lKMzAIZqtvLdfAhl8K/vzOcHWxQKZMjr5SZw5YtMw+gjmYCmK9gaHOeGU5qilFBzMNdlUoV6pvU5c0dTPT5UGiFuzKQbW4GtyZO9jbw91abFZM49glyAePA5paWFsycOROffvopPvroI7i4uKCpqQkAMGTIEMabCdnY2CAuLg7ff/89jh8/ji+//BIAYGvbEbJoZ2eH5mbjHt4/O80tCrRo2E0j2pe2t1lwCuvD2LpElIK4nWK6gtCs029vRJ1+CltrSzppLcbIdpiTrEYhFotomzjTQdqcLOrOjAoyzh7fERBgvnLq8AUYXj1RislBYs1KsTtN2YZgy7TVRXYvNDMxUhAXL17EI488gmvXrtHHfvvtNzzyyCO4ceOGcQLFYlhbW2P48OFYunQpkpKSAKgVEIVcLodEIjHqe//s0OYPqTVEoo6okYTMSrRyFO5qbMLa0EEusLezQnFlI4oqTIvqqKcGDqnpA0dksNoPEJNSatTnzC2/QDHaSD9ERx0m8wesIB832NlYoqCsHuXVTcxlszBYUuGu5TVyg1E9pm5SpI+wIR6wEItwL68GDfLuS36YUxhRFxEmJgreDzBSEO+//z5efPFFrF27lj524MABvPDCC9i5cycjQbdu3cLChQu1jrW2tsLR0REeHh7Izs6mj+fk5GiZnAQM03mW6eZkB99+6vIK5tr89WFsuKmFhZh22hk7e6dlmpkwBgCjg9UPbFx6BeNcEaWK0CYPRxNWLpqEB6gHq9TcajQwiM03teS1LqwsxR3mR2Nm0yysXowJd2UjSU4TqV1HwUZDCZts+iAAYMhA9cSopKqRtxI4bMFIQeTn5+s0IU2ZMkVrYO+OoKAglJWV4eDBg1Aqlbhz5w6OHz+OxYsXY/78+fj4449RXV2NwsJCHDhwAPPnzzeuJ39ydM0yqeiN2xxFM5myFO8IdzVu9k7BhsPWzckOg72d0NqmZOwwpUpO2NuZXnKCQmrXHpuvIoyKBxoTLcYE+ndhoBxLm0KJxmYFLMQiSG1NL5GuS7YhcwubfpcO2cxMe2xEq2lioaEYzTGv9gSMfuk+Pj64ePFil+NXrlxBv379GAlycHDAvn37cO7cOURGRuL111/H22+/jcjISDz33HMYMmQI5s6di8WLF+Ohhx7qNiJKoCu6Zpm0UziZecSMMVAPkjEZzSOHekIsApKzq0yq7mpO6WlNRrebmW4xfGDZKDmhSUc0k2FFyaaZB+gYKOMzK7o1P2oW6TNm283uGBHgAbEISMqu7Pb+s+0HADRNi2VQdhPuWmvGZkH6ZaufxT+STZsY9RSMskDWrVuHF154AbGxsRg+fDgAICUlBRcuXMCOHTsYCwsJCcHRo0e7HLexscGWLVuwZcsWxt8loI2uQWSojyuc7K1RUtWI/NJ6DOprXP2f7mhtU6KpuT15y4gNeByl1ggc5KregjO9AuNDmU0wKMwJcdUkMtgLR8+lISalFISEGox3Z6PkhCYRQZ44eDIFsffUsfndDcBs+T4o3J3t4NPXEbkldUjMqqRn9Z0xZ1c1fTjZ2yDI1w3J2VWITS1H1Ij+umWzGElEMdDLAX3dpCipasS93Gq9GxiZW2ZcFxFBnrAQi5CUXYX6plY4mGmm5AtGK4hZs2bhwIEDEIvF+N///ofTp09DJBLhyJEjmDNnDtdtFGCALqeehVhEz5p+TyphVZ7mMtzYZCLKB2BKVjVbs2l/bye4OtqiqrYZ2UUMYuNZKDmhyQBPB/RxlaCusRUZBd1ndbPtsAWAse3F424m6v9dcDFQqmUb/k12yGZvIBWJRBjDRDZLq1RN7CXWGOavNiua6n/rCRgbU8eNG4cPPvgAJ0+exIkTJ7Bnzx6Eh4dz2TYBI9C34xg1EPzO8tLWlJLbFBEaZTeM3siFpcFSJBLRioqJmYntQUMkEtH+mO7MDoQQ1h22QMcg/Udyqd57wLYtnmJMiPo3eftemd6MbrbNahTU8/BHUqlOsyshhHvZyexO1riEkYmprq4Ohw8fRkZGBlpbu0ZdfPrpp6w3TMA49MXKhwV4wMbaApkFMlTUyOHhYvx+yN3KM+Eh8unrCHdnO1TK5MgslCFgoIsJcs0fqCNDvHD29zzcSinF8pndl4Jm21EMqAfpU9dz8HtSCVbPDtb5Hmp7VWur7ivmGotffyf0cbFDeY0caXk1OvcL7/hNsWsO6esu1TJxUfWKdMpmeZAe6uMKR2m72bWsvkvZ9cZmBRRKAjsbS9hYGbcPtiEiQ7zw2YlE3LlXjtY2JaxZ/n4uYLSC+Oc//4mjR49CKpXC09Ozy0ug59G3grCxsqAfwFsszlzM8QWIRCKMG66eTd1IKDZSLns5AWFDPGBtpVaehsqQs5Ek15lh/u6wt7NCQVmD3jLYXJhaAPU9oFeXeswtbF7rzhgy9ZhbWl0fhsyuXDjHKfq4SODv7YTmVmWv2auakYK4ffs2Pv74Y7zzzjt48803u7wEep7uTC+0zZdFMxO194SpAyatIBJLjIqwYjMnwMbKgt4r2pA/hG1HMQBYWogRGWJgoDTzOnfH2PZ7cDNJ9z3gQinSskM6TD26TFxcmbcADfNaUtfngc3McV1Q5rXfdci+H2GkILy9vXvthhd/BjTt1LoeqIggL4jFIiRmVhrMImVKx5aMpj1Iwb5u6girykbGNYkA8xVTZyJD1CtgQw8sVyYPTUWpUy4HkUQUwT6ucJCo74GubVBlLCeMaeLv7QR3J1tU1zV32S+6laXy5voIC1CvHDN0rBy5us8UlHK6lVzabajt/QIjBfHGG2/grbfewvHjx/HHH38gJiZG6yXQszS3Kjvs1NZd7ZqOUmuE+LpBqSKs7McAmB/2aSHuMHHcZGhmUihVqG9qg8jEOky6iAzxglik3i+7sRvlyVZ4bWdGBPahfUTlNV1LX8hYXDF1xsJCrKEg9Ztb2KgB1ZnuTFya+0GbW25bF7bWlhgZqF45dg4QYDNzXBc+fR3Rx1UCWUML0k3Yk4RvGCmIlJQUpKenY/PmzXj88cexatUq+rV69Wqu2yhgAE3zh74HiklooTGYummPJoZmz52p10jcYqOAGwC4ONgixM8dCqUKt7qpzcTVzNLGyoJOXNN1b6gVExc2cQAYRw3SOu4Bl/Z4QCPCLknPIM2RXEDD1NOp37WN5q2MDSESiTA2hIogu/+jmRgpiL1792Lt2rW4ceMG7ty5o/WKjY3luo0CBmAyeFGbpt+5V2b2hj1AR8kLcxyYoYM9ILG1RG5JHaMaNR0PL7sDx4RQ9bW5Hq97JaNZQZaLBKdx3eQkcGmLB4BwagVTWNtlr2quB8sQfzdI7axQUFavVbyRizIbnRkdrM7oT8yq1Fo5chFS3Bl9ivF+hJGCaGtrwyOPPAJXV1dIJJIuL4GeRbOSqz48XSXw7afesCc+g/l2l/plmv8QW1mKOyJKGKwiuHAUA2pnrUik3nFMV/mHOg3FxFbJCU0igr1gaSFCSnYV3UeKWpY2zdGHZpSb5oyWKh9vbea2m91haSHuyAXRWD1xadqicLK3QbCfGxRKbbMr1woZAIJ9XeEgsUJRhf7otfsFRgpi+fLlOHz4MFQq4zd6F+Aepo5MauZibGipTplmOqkpjDEzcRV26eZkhyAfV7QpVDp9NFwpJgp7OyuEDvGAiui3iXM5m9aVVa25kxwXfoDOsm8k6FAQHITX6pJ9XeN54Cp7XBMLjei1a3pWrfcLjBREXl4evv32W4wZMwYPP/wwFi9erPUS6FmYZhdPDFPXPbqRWMJ4T2JdtCnUUSYWYuPqMOliZGAfWFtZIC2vBpUyprkI7A+WE9prQl3XoTy5jmwB9JuZuAxzpRgd3FEniOorH30G1IUDbawtkJZfg7L2/Sm4dMxrQt3z2NQyeuXI1harhogKV9egunq3iFM55sJIQQQEBGDt2rV4/PHHMX36dEyePFnrJdCzMK1fP9DLEYO8HNAobzNYE787NKt8mju7tLWx7NZJqwmXg+W44erB4nZqOZpbtPcOZnsDGV2MGeYFUXs0laaZiw+HrYPEGmEBHlCpCL2S42MmDajvP2VmvNY+WPLRZ0BdtDDY1xWtChVuta/c+FixAeokTQeJ2v+SV1LHqSxz0Ksgzp07h7Y29Q91w4YN3b4A9eY/586d46fVAlrQe+gyWJKzMXNhy7xE0ZFVbUBBcBRqCgAeLnYIHOSC1jZll81s6ngYNFwcbBHs66aOpmofrFQqwumqSZNJ1O8iTnuQ5spBrUlUuFo5X43Xls31LF4tm3oeilndFMoQlhZielJyP68i9CqI5557DvX1RiQw1dXhueeeY6VRAsZhTFkC6oH4PanU5K1I2U5WG93upE3OrkRNnf69yLkeOPSZmfhwXAJAVLsJ8Lf2QbqxuQ1KFYHE1hJWltzW7Rk7rC8sLcRIyq5EVa2ck9pT+hg11BN2NpbIKqxFcWUDbysIQH3PxSLgTloZSqsaWdsUigm0YrxbdN8mIusNTyCE4IknnoCFBbMfplLJzb7HAobpSFozPOvp52EPv/5OyC6qRey9cnr2bpQ8llcQ9nZWGDXUE38kl+JqfBHmR/nrfB+de8GR83J8aD988XMyYlJK0dKmpIu1cVlyQpMJYf2x76ckxKWVo66xlXVF3B1SOytEBPXB70mluB5fzFufAcDaygJjh3nhUmwhrt4tok16fKxeXBxtMczfHQmZlThzMxcAe5tCGWK4vzuc7K1RXNmI7KJa+Hs78yLXGPQqCMp0ZAzTpk0zqzECpmFs7HZUeH9kF9Xi2t0i0xSEEQqJKdEjvfFHcimu3NGvIGizB0fmFk9XCQYPcEZmgQyxqWX0Zkb6CiGyjbODDcIGuyMuvQI3EooxwNNBfZyHQRoAJoV74/ekUly5W4S+btL2NvEzWEaF91criLgiXlcQADAxvD8SMitx/lY+AH6U4v0bRwAAIABJREFUIqCOZhof2g+nb+Ti6t2iB19BCPAPIaQjoYnhwDkxrB8On0rBrZRSNLcqYGttXJx7HQezy9HBnrCzUUezlFQ2oq+7tMt7+Bg4JoT2Q2aBDFfvFnVVEDwMHJNGeCMuvQJX4oowZ6IvAH5m0oD6HthYqyPKGprU/ke+BsvwgD6wt7Oi63LZWLNb3rw7xg/vi09/SKAT5vjqM6BWjKdv5OJafDEenxPMaUixKXBvaBPgFHmLAm0KFWytLRgP9F5uUgQOdEFzq9Kk2kx1DBLzjMXW2pLO9r4SV9jlvJKDOky6mNS+Beat5FJ6wKhloawIU8YN7wsrS7UvgNrpjqu6QJ2xtbHEmPaIIiqzmetcBAorS7HWapbPQdrJXr1yo+Br5QKoi1a6OtqgrLoJGQUywx/gGUFB9HJof4CRP+qJZkQzdeyuxu6DFD3CGwBw+U5hF6ddXZO6nw4S9uow6aKPiwTD/N3QqlDhZqLaWc2nyUPtC/AEIcC53/MA8Dyj7bRHNN+zaQouKsgylc1nny3EInqlej9GMwkKopfDNAeiM1TS3O2UMp3lJbqXyY0TMTzAA45SaxSWNyCnWDs2nK9wTwCYPHIAAOBSbCHaFEo0NbOTFMgUSlHyUZOoM6OG9tEqsc2n7NDB7rQ8PgdpQL1ys7RQTzx6Sjldiy++76KZBAXRyzEmB0ITzSQhY4uGcRVdY2khphVXZzMTn36ACWH9YGkhRmJWJbLazTzdVcplm4hgT636R3yZeQDAytKC3khIYmvJ67aYFhZijG/PDeCzz4DabDm63bzWz92eV9lDB7lioJcDK0U02YaR0ZoQggsXLiApKQkKhaKLltu4cSMnjRMwjMyMjNfJowYgJacal24XYGrEAMaf48IHQTFphDd+uZGL3+KKsHp2MF0cj43qsUyxt7NCZIgnbiSU4Ocr2Wq5PM5obTTCPgF+beKAOprpYkwBXBxseZULAAunDEaFTI6Hxg7iXfazS8Mxc8wghA5xN/xmFhGLRdj5TBQUSnLfOakZKYht27bhm2++wdChQyGVakeX3G8d+rNRZ0ZV1ajw/tj/YyLiMytQUSOHh4udwc+oVITel8GBAwUR5OMKDxc7VNTIkZpbjRA/NwCafg9+lv+TRw7AjYQSXGtPmuN7Rhs90ptWEHxkFGsSHuCBVf8XBL/+TrzKBdQBFFueHMu7XEC9iohory7LNxJbfsyXxsJIQZw5cwZvvvkmlixZwnV7BIzEnCxfezsrjAnxwrX4YlyKLcDS6QEGP1Pf1AoVUTtTLTnINhWLRZgU3h/HL2Xi8p1CWkHwmdkLABFB6rDLhh4IfQTUtXpcHW3R0NQKdyd+Z/JisYjRb0HgwYfxfhCjR4/mui0CJlBnpvN22uiBAICLMfmMHGRcmpcoJo9Sm7uu3i2iy4HUcViHSRdWlhZ0pBcAOPGUMEZhaSHGO+sn4N8bJnIa1isg0B2MFMTChQvxxRdfQKFQGH6zAK+YWydoRIAHXBxsUFzZiDQGe+TWMSwtbg4+fR0x2NsJjfI2usIrV6G13TF5pDf9N98mJkBdFmXIABfe5QoIUDAyMRUWFuLSpUs4ffo0+vXrBysrbXvZ999/z0njBAxjrvPWwkKMyaMG4MTlTFy8XYChPq7dvp+vKp/TIwchszAB5//Ix6QR3ryGuVIE+biij6sE5dVNvJuYBATuBxgpiMDAQAQGBnLdFgETYKPS6LQItYK4GleIJxcMo4vU6YLrfYopokf0x4H/JSE+swJl1U28hrlSiMUirJo1FN9dzMCIQA/e5AoI3C8wUhBCXab7E0KIWVFMFIP6OsLf2wlZhbW4lVTaJZtWE74qjNpLrDFueF9ciSvCrzH5GntB8DuTnzxqAO0TERD4s8E4DOW3337DY489hsjISERERGDp0qU4deoUl20TMEBTswIKJYGdjYXZCU3TItqd1bfzu31fHY+lmGdEqtt0PiYfDXL1Ri5chNYKCAjohtEK4scff8Srr76KxYsXY/ny5SCE4M6dO3j55ZehVCoxf/58rtspoIM6Oh/B/Fn1pBH98cXP6r0IqmrlcHPSnRPBpy8gdLAH+rjYobxGvVe1o5TbOkwCAgLaMFIQn332GV5++WWsWLGCPjZ//nwEBgZi//79goLoIeqb2JvNO9nbYHSwF24mluD8rXwsm6Hb59SxFwT3ph6xWITpowfim3Np7W0UVg8CAnzCyMRUXFyMqKioLsfHjx+PvLw81hslwIw6lh3G/zfOBwBw9mYulEpVtzL5GqynjR4IKlmfD6UkICDQASMFMWjQINy8ebPL8Rs3bqBvX+N3JBNgB8phzNYG62FDPNDXXYrK2mbE3ivXLdPE4oCm0sdVgrDB6ggivmsSCQj82WFkYnrqqafwyiuvICMjA+Hh4QCAu3fv4rvvvsOWLVs4bWBv5Nfb+aipa8HCKYM5rVVV16guA8HWCkIsFmHWWB8cPJmM0zdzERnipXVec/c6vjKaAWBBtD/iMysQMPD+25JRQOBBhpGCmDdvHgghOHz4MI4dOwZbW1v4+fnhgw8+wJQpU7huY6/j0x8SIW9RYKiPK11LiAvqONgbetroAfjqdCpi75WhrLoJnq4S+lxzqxJtChWsrfjbDhIAIoI88dUbs+AglJwQEOAVxk/5/PnzBWc0A1ralJC3qEuSnLqew7GCYL+qqpO9DSaG9cPlO4U4+3suVs8Ops/xlUWtr10CAgL8oldBvPvuu9iwYQMkEgnefffdbr+kt+8Hkbj59S7H3CeMR9/Zs6BsaUHK1m1dzveZOhme06aira4O93a8Rx9vUyjxWGEN7jgF4EaCCKXZhag4sK/L5/svmAfXyNFoKixC1iefdTk/YMkiOIeHoSE7BzkHDnY5P2jlY6hvakV/eTkcv/0Uiae0B1DfJ/4Kez9fyO7Go+DY8S6f91+3FhLv/qi+FYOin37WOjdB3oZYxXCc/yMfM6VVqDh3HgAgb27DY4W1sK2wRFvdWFg5OqLs4q8o//Vyl+8Pfn0zLGxsUPLLGVRev9Hl/PBtWwEARSd+QvXtWK1zYmtrhGx5FQBQ8O0xyBIStc5bOdhj6Evq31zul0dQn5audd7GzQ0BLzwHAMj+/As05uRqnbfr1xeD/74OAJD58SeQF5donZf6+sDvyTUAgPTdH6ClqkrrvENgAHxWrwQA3Pv3u2irb9A67xw6HAMeVVc+Tn7zbahaW7XOu0aMQv9HFgBg97dH4TXrIXhETUBLRSXS3/+wy3k2fnuOQUNRl3oPeUe+6XLenN8eAAT841nYeLij4up1lJ452+X80E0vCr89dPz2qP5wgV4FkZiYSBfnS0xM1Pc2o2zs169fx65du5Cbmws3Nzc88cQTWLZsGerq6vDqq6/i+vXrkEgk+Mc//oFFixYZ0Y37B6WyoyKqUkXUJas5kkWtIKitEtlCamsJb4kUqTUtyChoA2X5V7T3jW15AgIC9yciYuYmqFVVVXBzM2xGKSkpwZw5c7Bjxw5MmzYNSUlJePLJJ7Fr1y6cOHECKpUK77zzDnJzc/HEE0/g/fffR2RkpMHvLSwsxLRp03Dx4kV4e3sbfD/XxKdX4NXPbkBqZ4VGeRucHWzwxaszYWXJ/t4Jf9/5K/JL6/HhPyfDtx+7m7ucupaNT08kYri/O7avnwBAXRL8/f/GYfJIb/xzxShW5QkICPALk7GT0agVFBSE6urqLseLi4sxffp0Ro0pKirC3LlzMWPGDIjFYoSGhiIyMhI3b97E2bNn8dxzz8HOzg5BQUFYsmQJvv32W0bfe79R1568FjbEHT59HSGrb8H19l3J2Kaew8J5k0cNgI21BRKzKpFXUgegI4uar13dBAQEeha9JqaTJ0/i/Hm17ZkQgs2bN8PaWntgKC4uhpMTs5lrREQEIiIi6P9lMhlu376NiIgIiEQi+Pj40Of8/Pzw66+/GtOP+wbacSyxxpwJffDx9/E4dS1ba28BNlAX6uNOQUjtrDB99ECcup6Dn65k4dlHR3QU6hMS1gQE/hToXUGMHz8eEokEEok6zNHW1pb+n3qFhYXh448/NlpofX091q1bh7CwMISEhMDa2lrLl2FnZ4fm5mYTutPzaJa/mDzSG1I7K9zLq0FmgYxVOU3NCihV6kJ9VpbmFerTx/woP4hEwKXYQtTUN/OeRS0gINCz6F1BuLq64p133gEA9O/fH2vWrKGVhTnk5ORg/fr1GDx4MN577z1kZWWhtbUVhBBaScjlclZk9QSas3pbG0vMiByIH3/Lws/XsvH88pGsyaEUERuF+vTRz8MekcFe+CO5FL9cz+0wMQkVVQUE/hQw8kFs2LABcrkcsbGxiImJQUxMDG7duoVr167hs8+6hsnpIyYmBkuXLsX06dPx4YcfwsbGBoMGDQIhBIWFhfT7srOzMXjwYON7cx/Q2S8we7wvRCLgSlwRquvYWxXRikhiZeCd5vFwtD8A4PTNHFTKqKqqgolJQODPAKNEuWPHjuHNN9+EQqGASCSiN7cXiUQIDAzE2rVrDX5Hfn4+1q5di+effx6rVq2ij0ulUkyfPh27du3Ctm3bUFBQgGPHjtGrl94G5aSmsn77uksxdlhf3Ewswf+uZOEvc9kJeu1YqXA7WIf4uWGwtxMyC2t7ZNtPAQGBnoPRCmLfvn1YuXIlbt68CWdnZ5w9exbfffcdfH19sWTJEkaCvv76azQ2NmL37t0YMWIE/dq5cye2bt0KsViMqVOn4qmnnsLTTz+N6OhoszrWU+hyHC+eOgQAcPpmLhrlbZzJ4QKRSIQF0dqrOWEFISDw54DRCqKkpAQrVqyAi4sLgoODkZGRgenTp2Pz5s3Yvn271j4R+nj55Zfx8sv/396dx1OV/nEA/1jutQ8VqRSViVZ1EVmypaSQUU1aqEYLmpbRviozKi2atGif+aVlWsSkmrRqrxnVJK0jZCuJyn7vdT2/P4wzbi4urmzP+/XyenGOc85zj+s899m+36VV7g8ODha/1E1YnojwF3rabdBPVx2PX71H9N1kuNn2qPd1GiLMRlUs+3fCr2eeIPtTMaSlpaCs0LDdWhRFNQ1itSBUVFSYWUVdu3bF8+fPAQDdunVDenp6w5WuGfpvbED4we1mW/Yp/Pfrr8AvEUjgOl8uLpKsjDScLbuXXU+RDWma1Y2iWgWxKghzc3OsX78eaWlp4HA4OHfuHNLT0xEVFSXWKurWgl9SiiJuCaSlpaAoL/wp26hne3Tt+BVycrmIuZ9WxRnEl1co2VDfNXEw64runVRh0b/TF7keRVGNT6wKYtmyZQCAmJgYDB8+HOrq6hgyZAi2bduGWbNmNWgBmxNm6qkiq9KnbCkpKYz+txURfjUBpaX1inDCtCC+VAhsZQUWts63gbebwRe5HkVRjU+sMYiXL19ix44dkJeXBwAcPHgQCQkJUFFRgaamZoMWsDmpKfSF5QAthP3xDOlZ+bj35C3M+tU9G1+ehJMFURRFfU6sFsS8efOQnJwstO3rr7+mlcNnKobZEEVWRhqj/l1XcOLyS9QnTuKXHIOgKKp1EjsndfnANFW13MKap54OM9WBmooc/kn9iNhnmXW/1hea5kpRVOslVheTjo4Oli5dij179kBbWxtycsLz4Ldu3doghWtu8mpoQQCAPFsWo217YP/peByJfg7jXpq1zltNCKkw3kErCIqiGoZYFYSsrCxcXV0buizNnrif6h3Nu+LU1X+QkPYJfz55C9O+tRuLKOKWoERQFqiPzWqYQH0URVFiVRBubm4YMGAAWCzhqZs8Hg/Xrl1rkII1R3lidDEBgBxLBmOH6GFP5GMcjn6Ogb071GptQU1jHRRFUZIg1hiEp6cn8vLyKm1PTU3F/PnzJV6o5qo2D26HQTpopyqPpIxc3I1/U+Pvi7oOHX+gKKohVdmCOHLkCLZt2wagrM97xIgRlfrKCwsL0bt374YtYTNSmwc3+99WxK5TcTgS/RyD+nYUuxXxpQL1URTVulVZQXz77bdQVFREaWkpli1bBl9fX6ioqDD7paSkoKioCDMzsy9S0OZAVBym6gwz1cbJK//g9ds83HqUgcEcLbGOo11MFEV9CVVWEBUHpjt37gxDQ0PIyoo1ZNFqiTPNtSKWrAzG2ethx8lHCDv/DIP6dQRLtuZeP2asg4bdpiiqAYn1xB84cCAuXbqE+Ph4lJSUVFrgtWjRogYpXHMjzjTXz9mbaOP366+Q9i4ff9xJgstg3RqPoWMQFEV9CWJVEIGBgThy5Ah69uwJJSUloX21ncPfUgkEpcgv4kNKClCuRQUhKyONqU598OOBe/jtwgvYGWvXGE6bdjFRFPUliFVBnD9/HmvWrBE7OVBrlP9vIiBlBRZkahkOe2BvTSZfxIlLLzHVufqsczXFfKIoipIEsaa58vl8DBw4sKHL0qzV51O9lJQUvvu3Ujh9IxGZOYViXYtWEBRFNSSxKgg3NzccOHAAJSUlDV2eZqu+D+2vu6jBxrAzSgSlOHjuaQ3XooH6KIpqeGJ1MaWlpeHq1av4448/0KlTp0orqk+ePNkghWtOJJEC1MOxF27FZeD6w3SMstKFnnYbkb8n7optiqKo+hCrgtDX14e+vn5Dl6VZk8RDu31bRbgM7o7wqwkIPRWHTXOsKo1nEELoIDVFUV+EWBXE999/39DlaPbqMsVVlHFD9RHzIA0JqR9x4W4yHM27Ce0vD9Qnz6aB+iiKalhir3x79OgRDhw4gOTkZOzatQtnzpxB586d4ejo2JDl+yJWXwmutM2sixEceliDW8LDuuvbK+236WYGm25myOXmI/jWHrzNLgC7ZxEe8OOReuUChn1tBXNtY7wvzMH2u79WOt5J3x7GWgbIyH2LPbFHhPa1GcDFh4ftcfDcM3TWKUX4i9+ZfTy+AOyeH6D0qR8A4MX7Vzga9zs+N4UzFl3bdEHc22c49fSPSvtnGE9Ap686IDY9DmdeXKq0//tBU6Cu2Ba3U2JxIeF6pf1+FjPwlZwyYpLuICbpTqX9S62+h5wsG9H/XMOd1PuV9q+28wMAnH5+EQ8yHgvtY8uwsMx6NgDg5JNziM8UzkWiLKeEBRYzAQBH4iLx8n2i0P62im0wZ9BUAMCvD44j+aNwDvCOKpqYOXAiAGD3X4fxJk84L0dXtc6YYvgtACDk7i/IKfwgtF9PvTsmGJQtIt10azfyuQVC+/tq9sSYPiMAAGuvbQNPwBfab9ipH1x6Di27DxJ4732uPu89AHDr7QiDDr2Q/CEVvz48UWn/eINR0FfXpe+9JvLeK389DUGsQepr165h8uTJUFVVRVJSEkpKSiAQCLBw4UI6/vCvkn9zTMvI1H9diKqyHL7urIb8Ij5O3xB+A5ZfR1G++rUSFEVR9UbE8M0335Bjx44RQggZMGAASUlJIYQQcuzYMeLg4CDOKRpMamoq0dPTI6mpqY1ajh/33yVOfpHk1qN0iZwv/V0ecV14mjj5RZInie+Z7X89fUuc/CLJyl23JHIdiqJaJ3GenWK1IBITE0UG5TMzM0NGRobEK63mSNJrEzppKGO07dcAgNDwOAgEpQAqDobTSK4URTUssSoITU1NxMfHV9p+69YtdOrUSeKFao4kMc31c2OG9ED7topIfpOLiGuvPrsO7WKiKKphiTVI7ePjA39/f6SkpKC0tBRXr15Feno6fvvtN6xYsaKhy9gsNMTaBHm2LGaN7g//vXdw+PxzmPbp0ORzQZSWluL9+/f4+PEjBAJBYxeHolo1GRkZqKmpQV1dHdLSYrUHhIhVQbi6uqJdu3bYs2cPFBQUsG3bNujq6mLz5s2wt7ev9UVbmtJSgvzChlmbYNizPYaaaOPinynY+ttDdO30FYCmu0guLS0NUlJS6Nq1K1gsFg3mSFGNhBACPp+PzMxMpKWlQVtbu9bnEHuaq6WlJfr27Ys2bcpW98bFxdFscv8qKOajlABK8rKQlal9LV0TL5e+ePDiHV6kfEDSm1wAwFdNdJFcQUEB9PX16/RphaIoyZGSkgKbzYaWlhZevHhRp3OI9V+ckJAAe3t77Nnz35xrHx8fODs7IyUlpU4Xbklqm0mutpQUWPh+7AAAZesggKbbggBAKweKakLq8/8o1pEBAQEwNjYWWlF9+fJl9O/fHwEBAXW+eEvxJUJfGPfSxJCBXZifaTY5iqIamlgVxOPHjzFr1iyhZEHy8vLw8fHBgwcPGqxwzUVtU43W1TSXvminKg82SwYaagoNei2KaglKSkrw9u3bOh//9u3bVh3FWqwKQk1NDS9fvqy0PTk5uVKGudYoN79hu5jKKSuy8fMPNtjqZ12rrHVUZZMnT4a/v7/Ife7u7ggNDf3CJfoyduzYgYULF9bpWB6Ph+3bt2P48OHgcDiwsrLC6tWr8fHjRwmXUnLmzZuHS5cqh/MQR2ZmJhwdHcHlloXXX758ObZs2SLJ4jV5Yg1SjxkzBqtWrcLbt2/Rt29fSElJ4cmTJ9i5cyfGjBnT0GVs8r5k+G01FTmoqTTNKa7Nibu7O1atWoVly5ZBTu6/+5mQkID4+Hhs27atEUvXcGbNmlWn40pKSvDdd99BSUkJoaGh6NatGzIzMxEQEICpU6fi5MmTkJFpesEjs7Oz63xscXExCgv/S94VGBgoiSI1K2K1IHx8fODu7o6dO3fC3d0d48aNw44dO+Dp6Yk5c+Y0dBmbPGZtAv1U32zY29tDTk4Oly9fFtp+8uRJ2NvbQ0NDA6WlpQgJCYGjoyM4HA6sra0RFhYGoOyBqa+vj7CwMNja2sLExAR+fn4oLi4GUPZpOygoCGZmZjA1NYWfnx/y8/MBlM0AnDRpEoyMjODg4IDffvuNuf748eOxe/duuLi4YMCAAfD29sajR4/g5uYGDoeD6dOno7CwEH/99Rc4HA6KioqYY0NCQjBv3jwAwP379/Htt9+Cw+Fg+PDhzKfoLVu2MP+zW7ZswcKFC+Ht7Q0Oh4ORI0fiypUrIu9XVFQUUlJSEBISgm7dyiIMa2pqIigoCJ07d0ZaWppYr+3nn3+Gq6srOBwOJk6ciKSkJGb/iRMnMGzYMBgaGmLixIlISEgAUPagDgwMhJWVFSwsLODv78+87hMnTsDLywuLFy+GoaEh7O3tceJEWYDBgIAA/P3331i/fj0CAwNx+/ZtODo6YsaMGRg4cCBu3LiB9PR0+Pj4wNraGgYGBhg3bhwz48fNzQ1A2QzOuLg4LFiwAEFBQQCA/Px8rF69GhYWFjA3N8fixYuZllR1ZWp2ahu/Izs7m+Tl5dUnBIhENYVYTNuOPyROfpHk3K3ERitDU/H06dNK21bvvUOc/CK/yNfqvXfELmtwcDDx8vJifuZyuWTQoEHk7t27hBBCIiIiyLBhw0hmZiYpLS0l0dHRpHfv3uT9+/eEz+cTPT09Mn36dJKbm0tSUlKIhYUFE7MsKCiIuLq6koyMDJKfn0+8vLyIv78/ycrKIhwOh/zvf/8jPB6PxMXFETMzM3Lu3DlCCCHu7u7EysqKpKWlkZycHGJhYUHs7OxISkoKyc7OJnZ2duTw4cOktLSU2NrakrNnzzLlHzZsGLly5Qp59+4d4XA45OjRo4TP55MbN26Qfv36kbdv35Lg4GAye/Zs5vX37t2bXLt2jfB4PBIcHEwGDx4s8l7NmzePrFy5str7Kc5rs7W1JcnJySQvL49MnjyZ+Pn5EUIIiYmJIUZGRuT+/ftEIBCQkJAQMmLECEIIIf7+/mTSpEnk/fv35NOnT2TmzJlMWY4fP0709PTI8ePHCZ/PJ0ePHiUGBgbMM8rd3Z2EhYURQgi5desW87tFRUWEy+USDw8PsnbtWsLj8UhhYSGZO3cu8fb2JoQQkpycTPT09Eh+fj4hhJD58+eT9evXE0IImTt3LvH09CTZ2dkkNzeXzJo1i0yfPl2sMjUGUf+X4jw7xV4H8fTpUzx58gR8Ph+EEKF9EydOlHjF1Zw0RJgNquF9++23cHBwQGZmJjQ1NXHlyhWoqanB1NQUQFkrw9zcHO3bt0dWVhbYbDZKSkqQk5MDVVVVAMDUqVOhoqICFRUVGBsb4/Xr1wDKPnGvWrUKHTt2BACsXbsW+fn5uHTpErS0tODp6QkA6NevHyZNmoTw8HAmdP6YMWOgpaUFAOjZsyd69OiBLl3KZrANGDCAWYzo7OyMs2fPYsSIEXj8+DE+ffoES0tLREREoHPnznB3dwdQ9gn48OHDUFFRqXQP+vfvDysrKwCAi4sLdu3aheLiYsjLywv9Xk5ODtNyqIo4r83FxQU6OjoAgGHDhiEiIgIAcPr0abi6usLQ0BAAMHPmTFhZWUEgECA8PBxHjx5Fu3btAADz58+Hq6srVq5cCQDo0KEDxo4dC6BsUa+/vz8yMzOhrKxcqYzl96389QUFBTFru968eQNVVVWRYYUqKiwsxIULF3D8+HG0bdsWALBixQpYW1vj/fv3tS5TUyZWBREaGoqtW7dCVVW10qC0lJQUrSBohrdq+U8b1NhFEElLSwvm5ub4/fffMWPGDJw4cQLjx49n9vP5fKxduxZ37tyBpqYm+vbtCwBCH5DKH1oAICsri9LSsqCK2dnZTOUAAO3bt0f79u2ZtL2fl+PcuXPMz2pqasz3MjIyQg92KSkp5vouLi5wdXVFfn4+zpw5g5EjR4LFYuH9+/eVrtGvXz+R90BdXV2o/ABEhkjR0NBgHn6fy87ORrt27ZCdnV3ja6t4PRaLxVwrOzsbffr0Yfax2Wz0798fmZmZ4PF4mDx5stCqfGlpaWZ20ud/g6peAwCoqqoKVX6vXr3C5s2bkZmZCV1dXcjKylb6APy5T58+QSAQCL3WDh06QFZWFm/evKl1mZoyscYgTpw4gblz5+LevXu4cuWK0NfnfbitUUOF2aAanru7OyIjI/H27Vs8ePAArq6uzL6NGzeitLQU16+vpkDbAAAgAElEQVRfx+nTp7FgwQKxz6upqSk0vfLly5fYv38/OnXqhPT0dKHfTU1NFXqgiBueRFdXFz169MDVq1dx4cIFuLi4iLw2ABw4cADPnz8XdRqx2NjY4Nq1a8yMnnIFBQVwcHDAmTNnxHptVfm8zOVjOEpKSpCVlUVERARiY2MRGxuLW7duITIykmll1RWPx8P333+PmTNn4vbt2wgLC4OFhUWNx2loaIDFYgm91oyMDJSUlAhVgC2BWBXEx48fW0TmuIaSV1iWMYxWEM2PjY0NioqKsGnTJowYMQJfffUVsy8/Px8sFgvS0tL4+PEj1q5dC6CsZVETZ2dn7N69G1lZWSgoKEBwcDDS0tJgY2ODrKwsHDx4EHw+H/Hx8Thy5AicnZ3rVP5Ro0Zh3759zCduALC1tUVaWhoiIiIgEAhw69YtbN++Xei11ZajoyM6duyIuXPnMt1or1+/xuzZs9GlSxcMGzasXq/N2dkZkZGRePz4MQQCAfbu3Yvr169DWVkZTk5O2LhxIz5+/Agul4t169bB19dXrHKz2Wzk5eWJ3MflcsHlcqGgULam6PHjxzh06BDz92Wzy/6fyycXlJOVlYWTkxM2bdqEnJwc5OXlYe3atTA2NhZqNbYEYlUQDg4OiIqKkthF4+LihPJL8Hg8rFy5EiYmJhg0aBB2794tsWt9Cf+1IGgI7uZGWloaY8eORVRUFNNnX27evHlITU2FiYkJXFxcoKGhgR49euCff/6p8byzZs2CkZERRo8eDTs7O6ipqWHhwoVo06YN9u7di/Pnz8PU1BRz5szBzJkz6zxd3MnJCQkJCUIP4bZt22LPnj04evQoTExMsHbtWmzZsqVeofllZGSwf/9+6OjoYOrUqeBwOPD09ETXrl1x4MABsNnser02S0tLLFy4EAsWLMDAgQNx7949bN9elm515cqVaNeuHZydnWFhYYHU1FTs3btXrBASLi4u2LNnDxYvXlxpn4qKCtasWYMVK1bAyMgIK1aswLhx45CWloaioiJoamrCysoKDg4OuHHjhtCxK1asgI6ODlxcXGBnZwc5ObkWOTVaitTU4QZgzZo1OHHiBHR0dKCjowMWS/hBuHXrVrEuRgjByZMnmalisbGxAIDNmzfj4cOH2LFjB/Ly8jBt2jR4e3sLNferkpaWhiFDhuDy5cvo3LmzWOWQJC5fgDFLzkBWRgqngpxbffTSZ8+eoVevXo1djFaDx+PB0tIS4eHhzEA2RX1O1P+lOM9OsVoQxcXFcHZ2hoGBAVRVVaGoqCj0Ja6QkBAcPXoUPj4+QtsjIiLg7e0NVVVVdO7cGV5eXkLzp5uy8taDsiK71VcO1Jf16tUr7Ny5E71796aVA9UgxJrFtG7dOolczN3dnRnsLpebm4usrCx8/fXXzLZu3bqJDO3RFOUz4w+0e4n6sn744QcUFhZi165djV0UqoUSex3EixcvsG/fPiQkJKC0tBTdu3eHh4cHM29ZHJqampW2lS9lrzj1TEFBgVmR2tSVh9lQVqAD1NSXdfr06cYuAtXCidXFdO3aNbi5ueHjx49wcHDA8OHDUVBQAA8PD9y8ebNeBSifQVBx+lxRUVGtuq4aU34RncFEUVTLJFYL4ueff4aPj49QPggA2LlzJ7Zu3QpLS8s6F0BVVRUaGhpITExkWhhJSUlCXU5N2X9jELSLiaKolkWsFsSrV69EzmUeOXKkRMYKXFxcsGPHDuTk5CAtLQ379+9nFv00deVrIGgFQVFUSyNWBdGxY0c8ffq00vYnT56ItUqyJnPnzkWPHj3g5OSEMWPGwMHBQSjkQVOWR1dRUxTVQonVxTRx4kSsXr0amZmZzGrNv//+G7t27YKXl1etL2pqasqsgQAAOTk5+Pv7V5nApSljxiAUaAuCoqiWRawKwtPTEwUFBdi9ezc+fPgAoCz42OzZszFp0qQGLWBTVz7NVYm2IKgmKjU1la6TkBCBQIB3797VOaRGZmYm2rZtW2mxcVMlVhcTUJY06M6dO7h16xZiY2Nx/fr1Vl85ABW7mJrHH5z6j76+Pvr27SsyZaaDgwP09fUBlAVi43A4Vcb0qWjatGk4fPiwxMtaV4cPH8b69eu/+HWXLFnSIjOw+fn5ITo6uk7Hvn//HsOHD2eSHa1atQobN26UZPEkrtoWBI/HQ3h4OEaMGMHEv2/Xrh0OHDgAOTk5jB07lglo1VrRSK7Nm5KSEqKjozFu3Dhm26NHj5CVlcX83KlTJzx8+FCs8+3bt0/iZayPnJycGsNXU+LLycmp87GfpzANCAiQRJEaVJUtiLy8PEycOBHr1q0TSgsIAO/evcOmTZswefLkSpEOWxs6i6l5Gz58OM6cOSO07ffff4eDgwPzc1paGvT19ZGbm4u0tDRwOBz88ssvsLS0hJmZGfz9/Zk8EB4eHvj111+Z70NDQ+Hq6ooBAwZgxowZiIuLw5gxY8DhcDBt2jTm/6ficQBw6tQpjBo1ivl++vTpWL58OQwNDTFkyBDcuXMHq1atgpGREYYMGYK7d+9Wem3R0dHYvXs3YmJimFmB+vr6CAgIgImJCbZs2YKSkhKEhITA2toapqam8Pb2ZtKH3rt3D8bGxkLntLOzY9KXJiQkwN3dHYaGhvDw8MCKFSuwZMkS5nffvn0LLy8vGBsbw8nJCX///bfIvwGPx8OGDRtgbm4OExMTzJs3j7kv8fHx8PDwgLGxMRwcHIRaZx4eHtiyZQu++eYbGBoaYsKECXj16hWzPzw8HA4ODuBwOBg/fjwz47I8Iqy1tTUsLCywatUq5sF96tQpTJ06FUuXLoWRkRHs7e2ZsD+BgYGIjY3Fpk2bEBAQgHv37sHBwQHe3t4YOHAgrl27hjdv3mDWrFmwsbGBgYEBxo4dy4RZHz16NADA2toaDx8+FGplFRQUICAgAJaWljA3N8fChQuZyqi6MjW0KiuInTt3ori4GBcuXMCAAQOE9i1ZsgRRUVHIyclpdpFXJa18kJqupK7e6ivBlb6i/7kGAOCW8ETuj0m6AwDI5eaL3H87pWyiw/vCHGZbbTk6OuLRo0fIzMwEUBbK+8KFCxg5cmSVxxQWFuLFixe4dOkS9u/fj9OnT1eK9lnuyJEj2LZtG2JiYvD8+XPMmzcPwcHBuHr1KlJSUpiMajW5fv06+vXrh/v378Pa2hpeXl7o06cP7t69i2HDhmHDhg2VjnFwcMDMmTNhY2MjtOo6Pz8fN2/exPTp07Ft2zZcuHABhw4dwvXr19G5c2d4e3vXGNKcz+fD29sb5ubmuHv3Lnx8fBAZGSn0Ozdv3oSvry/u3bsHDoeDn376SeS5tm/fjlu3buHkyZOIiYlBUVERgoKCkJOTgylTpsDOzg537txBcHAwQkNDhSr0yMhIBAcH4/r161BQUGAiqt68eROBgYEIDAzE/fv3YWlpidmzZwMoy/MRHx+P8PBwnD9/HtnZ2UJlu337Nvr374979+5h5syZCAwMRG5uLpYvXw5jY2MsWLAAq1atAgAkJyfDxsYGN27cgJmZGZYvX46OHTvi4sWL+PPPP6GtrY3g4LL3ZXh4OICyhcccDkfoHqxatQr//PMPIiMjceHCBXC5XCxcuLDGMjW0KiuICxcuYMmSJejQoYPI/Z07d8bChQvr3B/XEghKCQr+rSCU6CymZklVVRWWlpY4e/YsAODGjRvo06dPjdO3Z8yYAXl5efTu3Rv6+vpISUkR+Xtubm7o0qUL1NTU0Lt3bwwZMgTa2tpQU1Nj0oeKQ1NTE+7u7pCSkoKpqSmUlJQwbtw4sFgsWFlZiX0eABgxYgTYbDaUlZURGRkJX19fdOnSBXJycli0aBEyMjIQFxdX7Tn+/vtvfPr0Cb6+vmCz2TA3NxdqdQHA0KFDYWRkBBkZGTg4OFRZxqioKHh7e6NTp05QVFTETz/9hClTpuDy5cvQ0NDA1KlTwWKx0KdPH3h6ejIPWqBsDVW3bt2grKwMBwcH5u8QFRWFUaNGwdjYGNLS0pg+fTo2bNgAgUCAEydOYNGiRVBXV4eKigrmz5+PiIgI8Hhl3cUaGhpwd3eHrKwsXF1dwePxmExxopSnMGWz2QgMDMT8+fMBlI1dqaqq4t27d9XeSy6Xi+joaCxYsADq6upQVlbGypUrcfPmTeaDS23LJClVjkG8f/8eXbt2rfbgnj171vjiW7KKlYOMNI3kWp3Vdn5V7pOTZVe7/ys55Wr3qyu2rXZ/TcpzBnz33Xc4ffo007VTnapSZ36uPN8xUJZ7omLSHmlpaaZrqibVpSGtzXmAshmI5T5PE8pms9G+fXu8ffu22uxomZmZUFdXZ9JpAmXrpSqmJS0ftwTK7lFJSYnIc32eIlVDQwMaGhq4dOmSyBSmFR+Mn6f2LP87vH//nsktXv66+vfvj+zsbBQXF+O7774Tir4sKyvLZIireM7y2UZV3V9lZWWhNMzJycnYuHEj3rx5A11dXcjJyYmVwpTP51e6B2w2W2QK05rKJElVtiA6dOiA5OTkag9+/fp1i0uxVxs0UVDLYGtri5SUFMTFxSE2NhZDhgz54mWQlpYW6tb5fGaVJEPJVzzX52lCeTweMjMz0a5dO8jIyAiViRCCT58+ASh7PmRlZQk99D9Pcyquz9ONJiQkYM+ePejYsSMyMjKEfjc1NVWsZ46mpibz6Rso6xILCgoCm80Gi8XCiRMnmBSmt2/fRmRkJLS1tWtd9or3ks/nw9fXF15eXrhz5w4OHTqEwYMH13gOdXV1sNlsob9DeS5uSSxEro8qKwhHR0ds27aNaXZ9jsfjYdu2bbCxsWmosjV5/40/0AqiOZOTk8OwYcOwdOlS2NjYQE5O7ouXoWvXrrh06RJyc3ORkZGBU6dOSeS81aXcBABXV1eEhoYiNTUVXC4XGzZsQJs2bWBoaAhtbW3weDycO3cOAoEA//vf/1BQUAAA4HA4UFdXx65du8Dn8xEbG4sLFy7UqYzl6VkzMzOF0rNaW1vjw4cP+PXXX8Hn8/H06VOEhYWJncL09OnTiIuLg0AgwIEDB3D16lUoKyvDxcUFmzZtwocPH5jc197e3mKVlc1mVzkxh8fjgcvlMpGpnzx5wqRfLT8WQKW/h7S0NFxcXLB582ZkZ2cjPz8fgYGB4HA4jb5+pcoKYubMmSgoKMDo0aNx/PhxPH36FKmpqYiPj8fRo0fxzTff4OPHj2Lnhm2J8iokC6KaN2dnZyQkJIjVvdQQfH19oaysDBsbG3h7e0ssFpmNjQ1ev34Na2trkfunT58Oe3t7eHp6wszMDMnJyfjll1+YrqYVK1Zg48aNGDRoENLS0pjw/jIyMvj5558RExMDExMTbN++HaampnVaAObj4wNTU1OMHTsWdnZ2UFJSwuLFi6Gqqop9+/bh0qVLGDRoEL7//ntMmzZNaEpyVczMzLB06VIsWrQIJiYmuHnzJnbs2AEpKSksW7YMHTp0wKhRo2Bubo7k5GTs3bsXMjIyNZ7X2dkZBw4cYMYZKlJSUkJAQADWrFkDIyMjLF26FOPGjUNGRgYKCgqgoaEBW1tbjBgxAjExMULHLl26FLq6uhg1ahRsbGwgIyPDpFxtTNWmHM3Pz8emTZtw5swZ5pMDIQRqamoYNWoUfH19hfoZG0NjphyNeZCGzYfvY/AALSzyMK75gFaAphxtHYqKihAfH4+BAwcy2+bNmwdtbW34+dV9PIhqGHVNOVrtQjllZWWsXr0ay5YtQ2pqKnJzc9GmTRvo6OjQ9Jqgob6p1ktGRgYzZ85EcHAwbGxsEBcXh2vXrrX6ae8tjVixmNhsNnR1dRu6LM1OXiFNFkS1Tmw2G9u2bUNQUBB++OEHtGvXDosXL4aJiUljF42SILFTjlKV5ReVpxulLQiq9bGwsKBpT1s4sYP1UZXlMy0IWkFQFNXy0AqiHugsJoqiWjJaQdRDPh2DoCiqBaMVRD3QMQiKoloyWkHUAw31TVFUS0YriDoihFRYB0G7mKjmobi4WCigHlU/mZmZNYZGr05qaqoESyN5tIKoo2KeACUCAjZLBnKsmpfoU02PuClH66o2qUq/lEmTJlWZuKch6evr49mzZ1/8ug3p8xSitfV5OlgOh4MXL15IqngSQSuIOiofoKbjD81becrRij5POVpX5alKK4bmbmz1SZlJCfs8hWhtfZ4O9uHDh/X+UCJptIKoo/IBaroGonkTJ+UoUJa+c/To0TAxMcHAgQOxdOlS8Pl8ZGdnw8zMDGFhYQDKuhxMTExw/vz5SqlKjY2NERYWBgsLC5iYmCAsLAyHDx/G4MGDYWpqyqQcrXhcubqmMq1o1qxZyMjIgJ+fH/bu3YtTp07B3d0d7u7uMDU1xfPnz/H69Wt4e3vDxMQEdnZ22L59OxPSu2KKTKByStKjR48yaTw3btwIOzs73Lt3j9l//vx5ODo6gsPh4Icffqjyk3diYiKmTp0KQ0ND2Nra4siRI8y+sLAw2Nvbw9jYGB4eHkw6z5pSwebn52P58uUwMTHBoEGDsHr1aqZrKCEhAVOmTMHAgQMxfPhwREVFCd33qtKaikohOm/ePNjZ2cHBwQF8Pr/K901V6WDLW1n1SbUqUaSZS01NJXp6eiQ1NfWLXvfRP++Ik18kWbz9xhe9blP39OlTkdvjlq2s9JVx9g9CCCElxcUi97+9dJkQQgjv0yeR+99dv0kIIaT4XRazrTb09PTInTt3SL9+/cjbt2/LrsXjEQsLC3Ljxg2ip6dHCCEkLS2NGBgYkL/++osQQkhycjIxNTUl586dI4QQcvHiRcLhcEh6ejqZOnUqWbZsGSHkv/fmp0+fmO8XLVpEuFwuOXv2LOnVqxdZsmQJ4XK55NKlS6RXr17k48ePQseVmzRpEvnll1+Y7y0tLUlKSgr58OEDGTx4MLG1tSWvX78mHz58IEOHDiUHDx4U+ZptbW3JxYsXCSGEhIeHEz09PXLt2jWSl5dHuFwusbOzI2vXriXFxcXk9evXxNHRkezatYsQQsjixYvJTz/9xJzr7t27xMjIiBBCyO3bt4mRkRF59OgRKS4uJv7+/kRPT4/cvXuXudeTJk0iubm5JDMzkwwePJgcOnSoUvm4XC6xtbUlmzZtIlwulzx79owYGRmR+/fvk2PHjhELCwvy5MkTwuPxyL59+4i5ubnQ/V28eDEpKioiT548IQMGDCAxMTGEEEL8/PzIlClTSE5ODsnJySFubm4kNDSU5OfnE0tLS7Jv3z7C4/HIo0ePiJmZGfO3njRpErGysiKJiYkkLy+PfPfdd2Tu3LmV/r7l98fU1JRkZGSQ3NzcGt83ISEhxMfHR+j9+PTpU5KdnU2MjIzIgQMHCI/HI/Hx8cTCwoJERUXVWKaqiPq/FOfZSVsQdZRHV1G3COKkHNXQ0MCZM2dgbGyMvLw85OTkoE2bNkw2RXt7ewwbNgwTJkxAeno6li9fXuX1ylN0mpmZQSAQwNPTE2w2G7a2thAIBGKnkZRUKtM2bdrAysoKysrKuH//Pj5+/IgFCxZATk4O2tramDVrllCKz6qUZ+IzMDCAnJwcFi9eLJRtrvy1q6iooH379hg4cKDIMj548AC5ubmYO3cu2Gw2evbsicOHD6N79+6IjIyEp6cnevfuDRaLBS8vL6ioqAiFzhaVCpbH4yE6Oho//PAD2rRpgzZt2mDr1q1wcnLCtWvXoKysDC8vL7BYLBgYGGD06NE4evQoc86q0pqKYmJigo4dO0JFRaXG901V6pNqVdJoLKY6YmYwKdAZTOLoFxhQ5T4ZOblq97O++qra/XIa6tXur0lNKUdZLBbCw8Nx8uRJ5uHD5XKF+o/Hjx+PiIgIzJgxA4qKilVeqzx1aHnugfLxCWnpss9qpIb0lOUklcr08/SjGhoaQjkdPk/xWZV3794JpfhUUFAQSpMKCKdNrSoFaXkZKlYu5f3y2dnZ0NLSEvp9LS0toWx0olLBikrpWR7e+o8//kBKSopQV5lAIECfPn2Yn6tKaypKxfspzvtGlJycnDqnWpU0WkHUUT5dA9Fi2NraYsWKFUzK0aCgICQmJjL7z549i6ioKISHh0NTUxMAhBL6lJSUICAgAM7Ozjh06BCcnJyqHGwUJ0x+eeVRXQpSSalYno4dO+Ldu3fg8XhM9rOKKT6rS4vaoUMHoQd1cXFxncqsqamJ9+/fQyAQMPfh1KlT6NSpU6X0qEDZ2MOIESOqPWfbtm3BYrGE8mzHxsYiMTER7du3R9++fXHs2DHm9zMzM+uczqDicTW9b6pSn1Srkka7mOooj8lHTVsQzV1NKUfz8vIgIyMDNpsNPp+PsLAwvHjxgnlY7ty5EzweD+vWrYOnpycWLVpUZapecbRr1w4qKiqIjIyEQCDAH3/8IbFBSBaLVeW0WwMDA2hqamLz5s3gcrlISUlBaGgok+Kza9euuH79OrKysvDhwwccOnSIOfabb75BVFQUHj9+DB6Phy1btohsIdTEwMAAbdq0wc6dO8Hn8/HixQsEBQWBxWLB1dUVBw8exLNnz8Dn87F//37k5OTUmPZYRkYGI0aMQEhICHJzc5GTk4MNGzbgw4cPsLa2RkpKCk6dOoWSkhKkpqbC09NTqMKoSlUpRMvV9L6pKh1sfVKtShqtIOqoPB81HYNoGapLOfrNN9+gd+/esLe3h5WVFe7evQsnJyf8888/ePz4Mfbu3YvAwECwWCzMmjWLyddeV2w2G2vXrsXx48cxcOBAXLp0CUOHDq3Py2O4ublhzZo1CA4OrrSPxWJh9+7dSEpKwuDBgzFhwgQMHToUs2fPBlDWjWZgYABHR0eMGzcOw4cPZ441NjbGnDlz4OPjAxsbG8jLy0NWVrbWKUjZbDZCQ0Px4MEDmJubw8fHBwsXLoSRkRFGjRqFadOmYc6cOTAxMcGlS5ewf/9+oe6WqqxcuRLq6upwdHTEyJEj0b9/f3h5eUFNTQ379u1DREQEzMzMMH78eNjb24uVSrm6FKJA9e8boOp0sPVJtSpp1aYcbQ4aK+Xouv/9idtxb7DIwxiDB2jVfEArQVOOtk6JiYlgsVjo0qULgLKUpAMGDMD58+fRrVu3Ri4dVdeUo7QFUUd0oRxF/efZs2fw9vZGdnY2SkpKsGvXLnTp0gVdu3Zt7KJR9UAHqeuIhvqmqP+MGDECz549w6hRo1BYWIg+ffogNDSU5q5v5mgFUUd55aG+6RgERUFKSgoLFizAggULGrsolATRLqY6yqezmCiKauFoBVEHJYJSFHEFkJYCFORoI+xzzXzeA0W1KPX5f6QVRB2Ujz8oKbAhLU37WCtisVh1Dn9MUZTkFRUV1Xq6cTlaQdTBf4vk6PjD59q3b4/09HQUFhbSlgRFNSJCCAoLC5Geni4UAqQ2aP9IHdAZTFUrjwmUkZFRr0xbFEXVH4vFgqamplCsrtqgFUQdlM9gUqItCJG++uqrOr8hKYpqOppMF9Pz588xbtw4DBgwAM7OzoiLi2vsIlWJaUHQSK4URbVgTaKC4PF48PX1haOjI/766y94e3vDy8tLZFaspiCfjkFQFNUKNIkK4s8//wSfz8eUKVPAYrEwcuRIfP311zh37lxjF02kPCbUN21BUBTVcjWJMYiEhATo6uoKbevevTtevnxZ47HliTIqxqJvaOnpaeAX5oBXmCN25i6KoqimpPyZWV2yoSZRQRQWFkJeXl5om4KCgljz6bOysgAAEydObJCyVWf9FWD9F78qRVGU5GRlZUFHR0fkviZRQSgqKoLL5QptKyoqqjZ1Y7m+ffvi8OHD0NDQYDJQURRFUdUTCATIyspC3759q/ydJlFB6Orq4tdffxXalpiYCFdX1xqPlZeXF8onS1EURYmnqpZDuSYxSG1qagpCCJNi7+zZs3jx4oXEsmhRFEVRtddkMsq9fPkS/v7+eP78OTp37oxly5bBzMyssYtFURTVajWZCoKiKIpqWppEFxNFURTV9NAKgqIoihKJVhAURVGUSLSCoCiKokSiFUQtNaeos43l1q1bcHNzg6GhIYYOHYrffvsNAJCbm4s5c+bAyMgIgwcPRnh4eCOXtOnJzc2FjY0NTp06xfxM75lo7969g6+vL4yMjGBubo6ff/4ZQFnwz5UrV8LExASDBg3C7t27G7mkzVeTWCjXXJRHnfX09MShQ4dw4cIFeHl54erVq1BWVm7s4jUJb968wezZsxEUFIQhQ4YgPj4e06ZNg5aWFiIiIiAtLY2bN28iOTkZXl5e6NKlC0xMTBq72E2Gv78/MjMzmZ9Xr15N71kVfH190adPH9y+fRvv3r2Dh4cHdHV18fLlSyQlJeHixYvIy8vDtGnToKmpKdbCW0oYbUHUQnOLOtsY0tPT4eTkhKFDh0JaWhoGBgYwMTHBnTt3EB0djblz50JBQQG9evXC2LFjcezYscYucpMRERGB/Px86OnpASgLN0PvmWiPHj1CamoqVqxYATk5OXTp0gVhYWEwNTVFREQEvL29oaqqis6dO8PLy4tpxVK1QyuIWqhP1NnWwtjYGAEBAczPHz9+RGxsLNq3bw8pKSl07dqV2Ufv3X9SU1Oxfft2rF27ltmWnJxM71kV4uPjoaenh+3bt2Pw4MGwt7fHxYsXIS8vj6ysLHz99dfM73br1o3eszqiXUy1UJ+os61RXl4efHx80L9/f/Tp0wdsNhtSUlLMfgUFBRQXFzdiCZsGgUCAhQsXYvHixdDQ0GC2FxQU0HtWhU+fPuH+/fswMTHB5cuXkZiYiGnTpqFt27YAIPR/Su9Z3dEWRC3UJ+psa5OUlIRvv/0W6urqCAkJgZKSEng8Hiou3Kf3rszOnTvRrVs3DBs2TGi7oqIivWdVYLPZUFZWxuzZs8Fms9GzZ0+MGTMGERERACD0f0rvWd3RCqIWdHV1kZSUJLQtMTFRqDlLAX/99Re+/fZb2NvbIyQkBHJyctDR0QEhRPzfWlgAAAWYSURBVCjBEr13Zc6ePYvo6GgYGxvD2NgYL1++xJo1axAWFkbvWRW6d++OoqIi8Hg8ZptAIICqqio0NDSQmJjIbE9KSqL3rK4IJTYul0usrKzIL7/8Qng8Hjlz5gzhcDgkOzu7sYvWZLx+/ZpwOBxy8ODBSvvmzJlD5s6dS/Lz88mzZ8+ImZkZiYmJaYRSNm0uLi4kPDycEELvWVWKi4uJlZUVCQgIIFwulzx//pwMGjSInD9/ngQFBZGJEyeS7OxskpqaShwcHMjhw4cbu8jNEg3WV0s06mz11q1bh19//bVSk37ChAmYMWMG1qxZg1u3boHNZmP69Onw9PRspJI2XaNGjcLkyZPh5uaGT58+0XtWhdTUVPz444949OgR2Gw2pkyZAi8vL3C5XKxfvx7R0dEoLS3FuHHjMG/ePKGxHEo8tIKgKIqiRKJjEBRFUZRItIKgKIqiRKIVBEVRFCUSrSAoiqIokWgFQVEURYlEKwiKoihKJFpBUC3ekiVLoK+vX+XXtm3bcO/ePejr66OgoOCLlMnOzg76+vrgcDjMz4cOHZLIuX/44QfmtdEgdVR90GB9VIu3fPlyzJ8/H0BZ2AUPDw+cOHECHTt2BFAW84jFYuHmzZtfNGaPn58fxowZI/HzBgQEYOrUqRg7dqzEz021LrSCoFo8FRUVqKioAAA+fPgAAGjbtq1Q5FQAlX5uaEpKSmjXrp3Ez6uiosJENaWo+qBdTBQFVOpi0tfXx9mzZ+Hi4oJ+/fph/PjxSEtLw5o1a2BoaAgrKytERkYyx+fn5zNpLk1NTTFnzhyhzHDiSElJweTJk9GvXz/Y29vjjz/+YPbZ2dlhw4YNsLGxgbW1NT59+oRjx45h6NCh6Nu3L4YPHy5UHoqSBFpBUFQVNm/ejGXLluH48eN48+YN3NzcoKysjJMnT2LYsGHw9/dnKpRVq1YhKSkJ+/btQ1hYGKSkpDBt2jSUlJSIfb3jx49jzJgxOHv2LMzNzbFo0SLk5+cz+0+cOIGQkBBs374daWlp+PHHH7FkyRJER0fDw8MDS5YsQXJysqRvA9WK0QqCoqowYcIEDBo0CL169YKNjQ0UFRXh5+eH7t27Y8qUKSguLkZaWhpSU1Nx9uxZbN68GQYGBtDT08PGjRuRlpaGGzduiH29MWPGwNnZGdra2vD19QWPxxMKW+3o6AgDAwP069cPGRkZkJaWhpaWFrS0tDBx4kTs37+fdi1REkXHICiqCjo6Osz3CgoK0NLSYiKCysnJAQB4PB4yMjIAAMOHDxc6vqioCElJSbC1tRXrel26dGG+Lx8zqZgJTVtbm/l+8ODBMDQ0xKhRo9CjRw/Y2NjAzc0NX331VW1eIkVVi1YQFFUFWVnhfw9padENboFAABaLhYiIiEohpVVVVcW+noyMTKVtFYMtV0yjKS8vj19++QUPHjzA1atXERMTg4MHD2L37t00/DwlMbSLiaLqqXv37uDz+SgqKoKOjg50dHSgoaGBDRs2NNiYwL179xAaGgojIyMsWLAAZ86cQe/evREdHd0g16NaJ1pBUFQ9de/eHXZ2dli0aBFiY2Px6tUrLF68GI8ePUL37t0b5JoKCgrYsWMHjh8/jvT0dNy4cQOJiYno169fg1yPap1oFxNFSUBQUBDWrVuHWbNmgcfjoX///jhw4ECDjQkYGBggMDAQu3fvxo8//oh27dph6tSpGD16dINcj2qdaEY5imoEdnZ2+O677zBp0qQGOX9aWhqGDBmCqKgo6OnpNcg1qJaPdjFRVCMpKChAdna2xM+bl5eHnJwciZ+Xan1oBUFRjSQ4OBj29vYSP++qVatoHCZKImgXE0VRFCUSbUFQFEVRItEKgqIoihKJVhAURVGUSLSCoCiKokSiFQRFURQlEq0gKIqiKJH+Dxw385RzuhxL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YgAAAEgCAYAAACuDOSlAAAABHNCSVQICAgIfAhkiAAAAAlwSFlzAAALEgAACxIB0t1+/AAAADh0RVh0U29mdHdhcmUAbWF0cGxvdGxpYiB2ZXJzaW9uMy4xLjMsIGh0dHA6Ly9tYXRwbG90bGliLm9yZy+AADFEAAAgAElEQVR4nOydeXgT1frHv0n3pPtCCxToAi1toS1QylrKLj9WZRNk8V7Ui3BRr14vqKgoCl5EQL2KCiKgKFcR0SvILsiqlFK6033ft3RNlyTn90c606RNmkkyM6U4n+fJ87QzSd5zZjLnPefdjogQQiAgICAgINAJcU83QEBAQEDg/kRQEAICAgICOhEUhICAgICATgQFISAgICCgE0FBCAgICAjoRFAQAgICAgI6eSAUxIoVK/DUU0/pPFdZWYng4GBcunSJ51b1HMuXL8d7773X083gnTNnzqCsrMzkz7e2tuKbb76h/9+zZw+WLl3KRtMYU1xcjFdeeQUTJ07E8OHD8dBDD+H9999HQ0MDr+3ojaSmpuLWrVs9Jr+goAC//vqr3vPLly9HYGAgDh8+3OWcQqHAmDFjEBgYiJaWFpPkp6amIjAwEKWlpQbfq1AoEBgYiCtXrnT7vgdCQTz88MO4efMmamtru5z75Zdf4OTkhKioqB5oWc/wySefYN26dT3dDF7Jz8/Hc889Z9ZA+tNPP+Hjjz+m///b3/6Gffv2sdE8RmRkZGDhwoWQyWR4//33cfr0abz00ku4cuUKli9fDplMxltbeiNPP/00srKyekz+pk2bcOfOnW7fY2VlhQsXLnQ5fuvWLZ3jV0/zQCiIWbNmQSwW67zwp06dwpw5c2BpadkDLesZnJ2dIZVKe7oZvMJFvqdUKoWzszPr36uPTZs2YcKECdi7dy8iIiLg7e2NKVOm4MiRI1AoFNixYwdvbemN9HTOLxP5kZGRiI2N7aLsz507h/DwcK6aZjIPhIJwcHDAlClTcObMGa3jhYWFuHv3Lh5++GH62BdffIGZM2di2LBhGDNmDDZt2oSmpiYAwLFjx7B06VJ89tlnmDBhAsaOHYuNGzdCLpfTn//ll18wb948hIaGYt68eVqmq/j4eKxatQojRozAxIkTsWvXLigUCgDAjRs3MGHCBPzvf//DpEmTEB4ejldeeQWFhYX461//irCwMCxYsACpqakAgDVr1uDll1/W6s8HH3yAxx9/HABQU1ODjRs3IjIyEmPGjMFLL71Ez541TUx79uzBs88+i+3btyMyMhITJ07Etm3boFKp9F7PI0eOYObMmQgLC8OSJUsQFxdHn7ty5QoWL16MsLAwTJ06FQcPHqTPmXv94uLisGzZMoSGhuKhhx7CgQMH6HZS1+/48eOYMmUKIiIisG7dOlRXV0OhUGDmzJkAgNmzZ2Pv3r04duwYFi1ahBdeeAEjR47Evn37oFAosGvXLkyZMgUhISGYMGECtm/fDqVSiRs3buDVV19FZWUlAgMDcfv27S4mJib3V1f7mJCQkIDk5GSsX7++yzmJRIK1a9fi5MmTqK+vp80DP/74Ix555BGEh4dj6dKlSEhIoD9TVlaGZ599lm7ra6+9ZnB1lZKSgtWrVyM8PBzR0dH47LPPtL7vn//8J8aOHYtRo0bh+eefR2VlJYAOcwV1b4cPH44VK1agqKgIr7/+OkaMGIHo6Gj8/PPP9PdNmjQJhw4dwpIlSxAaGoply5bRv30AqKiowAsvvIAxY8Zg2LBhmDFjBo4fP671+Z07dyI6OhpTpkzBI488grKyMrzxxhv4y1/+YlKbGhoasHnzZvqZ+sc//oGKigotmV999RVWrlyJsLAwzJ8/H7/99hsA4MUXX8SdO3ewf/9+zJgxQ+81Dg4OhpeXFy5fvkwfI4TgwoULeOihh7TeW1dXhzfffBNRUVEIDw/HU089hdzcXPp8VVUV1q9fjxEjRuChhx7qsnox1B9GkAeEixcvkpCQECKTyehjn376KZk9ezb9/4kTJ0hERAS5fPkyKSwsJOfPnyfh4eHk0KFDhBBCvvvuOxISEkKefvppkpGRQc6cOUOGDx9On7969SoZOnQoOXjwIMnNzSVffPEFCQkJIdnZ2SQzM5OEhoaSt956i2RmZpILFy6Q8ePHk/fee48QQsj169dJcHAwWb16NUlLSyPnzp0jgYGBZMKECeTkyZMkLS2NPProo2TVqlV0W0eNGkVaWlro9s+YMYMcO3aMEELIo48+ShYuXEji4uJIcnIymT9/Ptm0aRMhhJBly5aRnTt3EkII2b17NwkJCSGvvfYaycrKIt988w0JDAwk58+f13kdv/32WxIWFkZ++OEHkpubS/7973+TiIgIIpPJyI0bN0hQUBD55JNPSHZ2Njlx4gQJDw8nR48eNfv6lZeXkxEjRpBPPvmE5ObmkkuXLpFJkyaRzz//XOv6LVu2jCQnJ5MbN26QMWPGkG3bthFCCImLiyMBAQEkJiaGNDY2ku+++44EBASQrVu3kpycHFJcXEw++ugjMmXKFHLr1i1SUFBAvv/+ezJ06FBy/vx50tLSQr744gsyduxYUl5eTlpbW8nu3bvJkiVLCCGE8f3V1z5DfPXVV2TUqFF6z5eUlJCAgABy8+ZN0tbWRgICAkh0dDT57bffSEpKCnn00UfJggULCCGEqFQqsnjxYvLss8+StLQ0Eh8fTx577DGydu1avd9fWVlJIiIiyEsvvUQyMjLI5cuXyciRI8nx48dJS0sLmTlzJlm5ciVJSkoi8fHxZMmSJeTRRx8lKpWKbs/UqVPJ77//TpKTk0lUVBQZPXo02b17N8nKyiJvvPEGCQ8PJ01NTYQQQqKioujfTmZmJnnxxRfJ2LFjSW1tLSGEkNWrV5M1a9aQe/fukZycHPLWW2+RkJAQUlVVRX8+MjKSJCQkkMTERFJTU0MmTJhA9u3bR2QymUlteuaZZ8jKlStJQkICuXfvHtmwYQOZP38+USgUtMyIiAhy6tQpkp6eTtatW0fGjRtHWltbSV1dHVm8eDHZunUr3cbOUM/ltm3byIYNG+jjt2/fJjNmzCDXr18nAQEBpLm5mRBCyMqVK8ncuXNJTEwMSU1NJWvXriVTp06lzy9fvpwsW7aMpKamkmvXrpFJkyaRgIAAUlJSYrA/1PX57bffuv1dPjAKorW1lYwZM4Z8//339LG5c+eSzz77jP7/5s2bXQbGJ554grz22muEEEIPKpo3eO3ateRf//oXIYSQ9evXk2eeeUbr8x999BFJSkoib7/9Npk/f77WuZ9++omEhISQ5uZm+uYnJyfT52fOnEkP6pT8cePGEUIIaWhoIGFhYXR74+PjybBhw0hdXR1JTU0lAQEBJD09nf5sfHw8+fTTTwkhXRXE6NGjSWtrq9Z1ef/993VexwULFpB///vf9P9KpZLs2LGD5Ofnk3Xr1pF169ZpvX/v3r1k8uTJZl+/3bt3kyeeeELr3IkTJ8j48eMJIYS+fgkJCfT5t956izz22GOEEEJyc3NJQEAAyczM1NuW8+fPk99//11LxqxZs+jr9t1339HyqGtHKQim91df+wzxn//8h0yZMkXveblcTgICAsgvv/xCP9yU8iSEkLNnz5KAgACiUCjItWvXyMiRI7XueVFRkdb16cyhQ4fIxIkTtT7z008/kdOnT5Pz58+TkJAQUlFRQZ8rLCwkQUFBWgrr4MGD9PlXX31Vqz+d709UVBT93FH9GzNmDPn222+JSqUihw4dIgUFBfT5iooKEhAQQO7cuUN//s0339TqQ1RUFPnmm28IIcToNuXk5JCAgACtPjY3N5OwsDB6EO0sMykpiQQEBJD8/HxCiPZzpwvqfExMDAkPD6cH+nfeeYfs3LlTS0GkpKSQgIAAkpKSQn++vr6ejB49mnz//ffk3r17JCAggGRlZdHnf/zxR1pBGOoPUwXxwBjmraysMGfOHJw+fRqLFi1CZmYmMjMzMX/+fPo9Y8eORUJCAvbs2YOcnBxkZGQgJycHixYtot/j5OQEV1dX+n97e3vajJCZmYnFixdryf373/8OAHjvvfe62BBHjRqFtrY25OXl0ccGDhxI/21rawtvb2/6f2tra7S2tgJQ27+nTZuGU6dOYfr06fj5558xZcoUODg4IDMzE7a2thgyZAj92dDQUISGhuq8Nv3794eVlZXOPnUmKysLf/vb3+j/xWIxNm7cqLf/o0aN0oqyMfX6ffzxx7h58yZGjBhBn1OpVGhubkZ9fT19zNfXl/5bKpXq7QclW7Mt06dPx82bN7Fjxw7k5uYiLS0NRUVFUCqVer+DIjMzk9H9NaZ9mjg7O6OxsVHv+bq6OgCAi4sLfczHx4f+297eHgCgVCqRkZGBxsZGREZGdvmenJwcnDlzBp9//jl9bNu2bcjKysLQoUO1fifUs/PJJ59gwIABcHd3p8/1798fXl5eyMzMREREBIDuf9s2NjYAQP++AfX103x/QEAA0tPTIRKJsHz5cpw5cwYHDhxAXl4ekpOT6f5RaMrTB9M2FRUVAUAX81BzczNycnIwadIkALqveVtbm8F2aDJy5EjY2dnhxo0bmDJlCs6dO9clUi0jIwO2trYICgrSkhcYGIjMzEzY2NjAzs4Ofn5+9HnN5z8zM7Pb/owfP55RWx8YBQEACxYswGOPPQaZTIaff/4ZY8aMgZeXF33+2LFjeOutt7Bo0SJMmjQJ69evx549e7S+Q/MBoSDtzidra2uIRCKdsqkfm67Padr7O3+/WKzfDTR//nw899xzaGxsxOnTp7Flyxb6O/S1Qxfd9akzlpaWJvWRiazurp9SqcT//d//4ZlnnulyTiKR6P1+ff0A1AOCJnv27MHRo0excOFCzJo1C5s2bdIpTxem3t/u2qdJeHg4ZDIZsrKy4O/v3+X87du3YW1tjeDgYL2yKHlKpRIDBw7E/v37u5x3d3dHREQE5s6dq3UsNjZW773pfB010ex750CQ7n7but5PCIGFhQVUKhXWrFmDqqoqzJkzB+PHj4efnx9mz56t9X5d98SQDH1tUigUsLGxwY8//tjlnGaggjHPkj7EYjGmTZuGCxcuwNPTE4QQhIaG4saNG/R7mF5zTTTbxrQ/BtvK+J29gNDQUHh7e+Py5cs4d+6clnMaAL7++mv87W9/w5YtW7B48WIEBgYiNzeX8Q328fFBSkqK1rG//OUvOHLkCPz9/XH37l2tc3FxcbCystKatRjDxIkTIZVK8fnnn6OlpQXR0dF0O+RyObKzs+n33rx5E1OnTjV6NtMZX19frT4SQjBr1ixcuHBBbx89PDzo2VR3dHf9/Pz8kJ2djUGDBtGvjIwMfPLJJ4yUIZP3HD16FK+88gpeeuklLFiwAF5eXiguLmZ0/7m4v5oMGzYMI0aMwJ49e7q0p7m5GZ988gnmzJkDR0dHRm0tLS2Fg4MDfS3FYjF27NiBmpoaODs7a11nqVQKHx8fpKWlaa14PvzwQzz//PPw8/NDQUEB7ZQGgJKSEpSWlmrNYI2FWhVQfUxPT8fQoUORnp6OmJgYHDhwABs2bMCMGTMYhYAaM2nqjL+/P1paWtDS0kJfFzc3N7z77rtaK0S25M+YMQOXLl3CmTNndDq1/f390dzcrOW4b2pqQlpaGvz8/BAYGAi5XI60tDT6vOazxUZ/gAdMQQDqWffhw4dRWlpKR7ZQODs74/fff0dWVhbS09PxyiuvIDc3V2vZ2x2PP/44zp49i6+//hr5+fk4dOgQ4uLiMGHCBKxatQp5eXl4++23kZWVhcuXL+Pdd9/FokWLGA2eurCwsMDs2bNx4MABPPTQQ7C2tgYABAYGYty4cXjllVeQlJSEpKQkvPvuuxg3bpzOGY4xPP744zhy5AhOnjyJ/Px87Ny5E7W1tRg1ahSefPJJXL58GZ9++ilyc3Nx8uRJ7N+/H6tXr2b83d1dv6ysLGzfvh3Z2dm4du0atmzZAqlUanAmCnSsMu7du6dlktLEyckJly5dQl5eHpKSkui8CU2zXkNDA7KysrokK7FxfysqKuiIOV1s374dd+/exbp16xAbG4vi4mJcvXoVK1euhEqlwksvvcRITlRUFHx8fPD8888jOTkZKSkp2LhxIwoLC9GvXz+dn3n44YfR3NyMrVu3Ijs7G5cvX8ZXX32FyZMnIyoqCkOGDKG/LzExEf/85z/h7++PMWPGMGqTLo4ePYpTp04hKysLmzdvhq2tLWbOnAlHR0eIxWKcPHkSRUVFuHbtGh3R192zKpFIkJWVhaqqKqPbMmTIEERHR2Pjxo24ffs2srKysGnTJiQkJDBWghKJBHl5eYySNceOHYvW1lY6YrAz/v7+mDp1KjZt2oTbt28jLS0NGzduhLW1NWbNmoUhQ4Zg4sSJeOWVV5CYmIiYmBjs2rWL1f4AD6iCSE1NxYwZM7RMEwDw2muvQalUYuHChVizZg1UKhWefPJJrZlMd0RERGDbtm348ssvMWfOHPz444/Yu3cvfH194eXlhc8//xwJCQlYsGABXn/9dSxatAivvvqqWf2ZN28eWlpaMG/ePK3j7733Hjw9PbFq1So8+eSTGD58ODZv3myWLEBtpnvmmWewa9cuzJs3D3Fxcdi/fz9cXFwwbNgwfPjhhzh16hTmzp2LDz74AM8884zeLPbOdHf9+vXrh/379yM+Ph4LFizASy+9hHnz5mHTpk2Mvtvd3R0LFy7Epk2bsHfvXp3v2bFjB/Ly8jBv3jw888wzGDhwIBYuXEjf//HjxyMgIAALFizA1atXtT5r7v1VKBSYOHEiDh06pPc9fn5+OH78OLy8vPDiiy9i1qxZePvttzFhwgR89913jE0DFhYW+PTTT+Hg4ICVK1fi8ccfh7u7O/bt26dX2To4OGD//v3IyMjAggULsHXrVvz973/HggULIBaLsXfvXjg5OWHlypVYs2YN+vbti4MHD5o1IVm8eDE+//xzLFy4ENXV1Th06BCkUin69euHN998E0ePHsXs2bOxfft2rF69GoMHD0ZSUpLe73v88cfxww8/aPnQjGHnzp0YOnQo1q9fj8WLF0Mul+PgwYOMJwCPPfYYbt26hYcfftjgqtTa2hrR0dGQSCQYOXKkzvfs2LEDISEhWLduHZYtWwaFQoGvv/4aTk5OANQmUx8fH6xevRr/+te/ukzUzO0PAIiIsQY0AV65cOECtm3bhl9//dWsJbRAz3Py5EmUl5djzZo1Pd2UHmfSpElYt24dli9f3tNNEeiGB24F8aBQUFCA06dPY/fu3Vi2bJmgHHo5KpUKR44cwbRp03q6KQICjBEUxH1KYWEhXn75ZfTv3x9/+ctfero5AmYiFovx5ZdfYtCgQT3dFAEBxggmJgEBAQEBnQgrCAEBAQEBnfT6RLnm5mYkJSXBw8MDFhYWPd0cAQEBgV6BUqlERUUFhg0bpjcxr9criKSkJKxYsaKnmyEgICDQK/n666/pcimd6fUKwsPDA4C6k5plNQQEBAQE9FNaWooVK1bQY6guer2CoMxKXl5erJQ8EBAQEPgz0Z1pXnBSCwgICAjoRFAQAgICAgI6ERSEgICAgIBOBAUhICAgIKATQUEICAgICOhEUBACAgICAjoRFISAgECvoapWjjv3yntE9ve/ZuC/59MMv/EBQlAQAgICRlFVK8f7/72D0qpG3mXv+zERW/bfRGJWpeE3s0ibQoUvf0nB12fuoapWzqvsnkRQEAICvZTSqkY0NZu3B7kpnPsjHxdjCvD9rxm8yy4qbwAAJGXyqyBk9S2g6l6n59fwKrsnERSEgEAvpKy6Cet2XMT7/43jXXZ1XTMAIC2P/4Gypl69V3gaz4O0rKGZ/rsn+t1TCApCQKAXkl9aB4WSIPZeORRKFa+ya9oVRH5pHa8rGIVShbrGVgDqQZrPrWwoxQTwr5x6EkFBCAiYQVWtHGXVTbzLpQas1jYlckvqeJUta5etIkBmoYw3ubUNHYN0g7wNxZX8+UBq6jpkZxbIoORZKfcUgoIQEDCDlz++juf3/IbmFgWvcmvqe87k0VOyNQdpvmXLNPrc3KpEflk9b7J7Et4VRF1dHSZPnowffviB/v/ZZ5/FqFGjEBUVhePHj/PdJAEBk5C3KFBS1Yj6plZk8DiTBgCZxmCZllfNm1xCiLa5hU8FoTFIq2Xz12+qzyIRJfvPYWbiXUFs2bIFZWVl9P9vvPEGxGIxrl27hn379mHXrl24desW380SEDAamcZAeS+Xv8EKAGo0zC33eBysmpoVaFN0mFfS8vnzBVDXu4+LHS2bLyjlNHSQq1q2oCDY58SJE2hoaEBAQAAAQC6X4+zZs3juuedgZ2eHoKAgLFmyBN9++y2fzRIQMAlZD82kO8suqWzUss9zCTVQerlJ4CCxhqy+BeU1/OQFULP40cFeEIuA3OI6NLfyY9qjzFtjQtSbkv1ZHNW8KYiCggJ89NFH2L59O30sNzcXIpEIPj4+9DE/Pz+kp6fz1SwBAZPRNHncy6vmN6qmPZLI2cEGAH+x+dQg7eJgi8BBLgD4M/VQ17uvuxQDvRyhVBFkFdbyIptSyCOH9oGlhRiF5fVolPOfg8I3vCgIpVKJf/3rX9i0aZPW9naNjY2wtraGiDLsAbCzs0Nzc7OurxEQ0ElLm7JHI4kAoLahFaVV/LWBkk3PaHlawVC+DxdHGwylFQTfyslGQznxJVs9JvVxkcC/vxMIATIKHvxVBC8KYu/evfD19cXMmTO1jkskErS2tmrNvORyOSQSCR/NEnhAOPhzMv62/TzvD6ymmQdQryL4oLlVAXmLAlaWYowM7MOrbGqg1FpB8LR6kWmsXijlxMfKSd6iQHOrEtaWYkhsLXlXTj0JL3tSnzp1CuXl5Th//jwA9crhzTffxOzZs0EIQWFhIQYMGAAAyM7OxuDBg/lolsADQmaBDCoC3E4pw5ABLrzJpQZLDxc7VNTIcS+3GlNGDeBcLjVQOjvYYKiP2mmani+DUkVgIRZ191Gz0ZzFDxngApEIyCqsRZtCCStL/XsbsyJbw6zmZG8NgB/zFn29HW0hEokQMJBfxdiT8LKCOHPmDO7cuYPbt2/j9u3bCAgIwJYtW/DOO+9g+vTp2LVrFxobG3Hv3j0cO3YM8+fP56NZAg8IVERPCs+RRNTAMXZYXwD8RRPJNAZpV0db9HGxg7xFgUIeYvM7lJMtpHZW8O7jAIVShewi7n0BmsrJu48DJLaWqKxt5rx4XseqSe3v0VxB8Ol36gl6PFFu69atEIvFmDp1Kp566ik8/fTTiI6O7ulmCfQSCCH0oJWWVwOlir8HlpI7OsgTYrEIuSV1vCTMaZp5ACCwPfSSDwVFy3ZUD5Z8+SEos5qlhRhSOyuIxRozeY5layomAPB0lcDJ3hp1ja094vvikx5RED/99BMWLlwIAHBycsLu3bvxxx9/4OrVq1i9enVPNEmglyJvUaC1TUn/nV/KX9mJjpBPKXz7OUKlIsgo4D5hrkbDxASA12giWrZ919k0l9CrJkcbOqglkCcFIavTVsgikQiBA/lTyj1Jj68gBATMobOjOCWHHzOT5srF2cGGTqDiw1ks06Mg+BisZJ1WL3zZ42WdZvEAeHOSd1bIWrJ5zObuCQQFIdCrqemkIFJ5UhBNzQq0KlSwtbaAnY0lbWq5l8uHmacjmgcA/Ps7wdJCjIKyejRwGJuvVBHIGtTVVJ0d1E7igV6OsLW2QFl1U5dSGGzS2awGdCinDI6L53U2MQH8rV56GkFBCPRqZO0Oai83dWh0am4Vr3KpAYuKJuIjYa6mTttpamVpAX9vJwBABoez6frGVqhUBA4SKzpiyYInX4CuWbyTvQ36ukvR2qZEdjF3TnJKOTlrKKchA50hFgHZRbW8F2rkE0FBCPRqKPtw2BAPSGwtUV4j52VLyM6ZzJ6uEjjb26CusRUlHG/FKeu0ggD4MTNRSlFzoNSUzaV5jyp14dJJdrCvK/eyNfwfFBJbK/j2d4JSRR7ocFdBQQj0aqgQV1dHW3rZn8pDuGvnGa1IJOoYpDk2M9U0dJ1NUz6Q1BzuVlCdVy4UIX5uAICUbA5ld4qeomX7qmUncyi7s5O6s2y+/F49gaAgBHo1mg7boPYHlg8/hC6nqaaZiSsIIfSApakgqEH6Xl41Z/b4zr4PiiAfV4hF6s2DuDK3yDpFT1EEU8opp4oT0x4hRGPl1Em2L/eKsacRFIRAr0Zz4AjyaTd18LKC6GqX7nBUcyefco7b2aid4xSujrbo6y6FvIU7e7ysvqtiAtTmFp9+3JpbdDmpAaCfuxTO9jaobWhFUUUD63Ib5G1QKAmktpawsdLOFA/265gQPKg7zAkKQoAViisasOmjq7zvi6C5gggY6MKb41DXCmLwAGdYWqgT5riq9KlLMVF0mFu4uQe6onlo2RybmWQ6/ACA2rRHDdRc9LvD19T1ers42KKfuxTNrUpk8ZBJ3hPorcW0ePFio79MJBLh2LFjZjVIoHdy5W4RUnKqceK3TLzsE8mb3BqNaCJqJptdVIuMAhmGD3bnTq6OwdLW2hJDBrggNbcaKTlVGB3sxbpcfaYWAAjxc8WFmHyk5FTh4Wh/1mXX1OkepNWy3fDz1Wwkc+AD0dzFTme/fd1wI6EEKTlVeGjsIFZl63JQa8n2c0NxZSNScqrpaK4HCb0KIikpCX/9618hlUoZfVFjYyMOHTrEVrsEehnUwJWcrbYFa5Zw54rOyWoAEOzjiuyiWqTkVnGqIPSZW4b5uyE1txrJ2dwoiO4GrBA/dX+5ugeyBv2zaSqa6F5eDRRKFSwt2DNONLbvYmdnYwlbm65DlqYfgm30+V1o2b6uOH+LO6Xc03RbzfXJJ5+Em5sboy+qqKjAwYMHWWmUQO+DGqhrG1pRUFaPgV6OnMukymzYWHfY44N8XXHyeg7njmpdoaaAekZ57GIGkrK4MbXos8UD6lwQV0cbVNe1oLC8AQM8HViWrd/E5OJgi/4eUhRVNCK7qJbV2bS+6CkK376OsLOxRGlVE6pq5XBzsmNNtr6JAEVnJzkfEyM+0avmExISDCqHuro6xMTEAAA8PDyQkJDAbusEeg0yjS0vuQw51JLZbSRRDVu0B50AACAASURBVFQcFe5TqfRHtmhG9Mg58IPo6jOFSCSiVxFJHNwDfbkIFMEchZx2+B90y7WwENMBAiks+yE6+qxbQfR1k8LFQe0kLyxn30ne0+hVENbW1gY/HB8fr1Vcj8lnBB5MNGsicTV77owuu3QfFwncne3QKG9DHkeF+zQjW6w7RbZIbK3g5+2sjujhINy1s0mtMyFU4hjLg3SbQoX6plaIRYCDVPdzTjmq2VYQNQZm8VqyWTYzdS713RmRSNQR7voA5kMIUUwCrKC5gkjKruSlTr6+wXKYv/qB5UpRybqJJAKAYX7cyTdkEw/x52YFUdt+f53sbfRuSkRHMuVUs7p6o/usw0FNwZUfoiMhUvf1VsumsrkfvHwIQUEImE2bQoVGeRvEYhEcpdaormtBSSW35SYA/QP18PZBMjGrkhO5uuoCaUIrCC7MPAZm0wM9HWBvZ4VKmRzlLO5V0J3vg8LTVQJXR1vUN7WisJy9zYvoUFM9kUSAunAfFWLMZsHC7kx6FHxkc/cUgoIQMBt6dim1pmeRiTyYmTpCXLUfXkpBJGVVcuKHMDRoBPu5QSRS75dM7VXBFob8AGJxh8mDTQXVse2m/oFS7QOhTD3smVs6F0bUhY2VBYYMcAEh7CYqGvJ/AIBPPyfY2ViirLqJlzpgfKJXQWRmZhp8FRcX89lWgfsUTVMPZd5JzuZm9q5PriZebmo/RH0TN34IQysIB4k1Bnk5ok2hQjqLmcUqFaGVMVVuWxchHJg8uotg0pLNgQ+EqWwq1JatmbxSqUJtYwtEIvXkRx8WYhGCfKh+P1h+CL1hrnPnzoVIJNJrS6bOPWhhXQLGI9OwTw/nyAauU66e5CmRSITh/m64FFuIxKxK+PZzYlmuYXPLMD835JbUITm7CsP82cnHqG9qhVJFYG/XUW5bF1w4i5mYmIAOXwCbzmKZgVWTpuzjlzJZ63dtYysIUf++LAzkdQT7ueJOWjmSc6oQNaI/K/LvB/QqiIsXL/LZDoFejOZMfpCXI+ztrFBRI0dZdRM8XSW8yO3McH93tYLIrMT8KHYTmJjMaIf5u+Pk9RwkZVXh0RnsyNVXbqIz/t7OsLG2QGF5A2T1Ld1G/zCWbSDck2KQlyOk7fe/vLoJfVi4//oquXYm2McVIpF6A6HmVgVsrbtN8zIsV0dRRH0M8+PW79VT6FWL/fv3Z/wS+HND5wTY20As7rBDJ3H8sNR0Y5umsqiTsqpY90MYCjUFOiJbUvOqoWCpkBvtoLbvfiZtqZEXwNZM3pBZjUIsFtFOWzYGS6WGWc2pmygmALCXWMOvvxMUShUriZJMTVuA2klubWWB/NJ6TnfW4xtGTurU1FSsWrUKY8eOxciRI7u8BP7c1DZom3q4iofXRF/ZawpPVwk8XOzQwEE+hL4sak3UmcX2aGlVIrNQxrJcwwMWnTCXyY6SZmpiAoDQIWrZ8RkVZsuta2yBigCOUmtG5TtCB3sAABJY6DdtSuzGQU1hZSmm/S8JGQ/OKoLRGmzTpk1wdHTEpk2bYGNj/nJV4MGi84ya6zwEoL3MhkKlVWZDE7Ufwh2/3i5AQia7fggmiVuA+joUVTQgOauK3tDHPLmGI4koQge745uzQHym+YO0lmwGyilsiHqQjs+oNNtPyWS1pi3bHScuZ7KinLorEKhbtgfi0iuQkFmJ6JHeZsu/H2CkIPLz83H8+HH4+z94xagEzKfzQ+zXHvZXUtXIem2czjK7m01TCiIxsxILJrHz2zXG5DHMzw1nf89DYlYlFk0dYrZsQ0lymgQOcoGdjQUKyhpYuQdMwj0pBnk5wMneGtV1zSiqaIB3H9NrQhkqddGZEF83WIhFyCqUoUHeBns7K9NlM/T5ULC5crpfYGRiGjVqFNLS0rhui0AvRdbJxGRhIaZDDhNZMnF0hsnsjvJDJGez54eob2yFiqhDWa0su398NOW3Kcz3Q3T4IAwPWJYWYtrMFG+myaO5RQF5iwJWlmJIbQ3PKUUiEW3qMVe2MaYtALC1sUTgIBeoiPk+sO72gtCFX39nSO2sUFbdhFKO9yXnC0YriLfeegtLly7F5cuXMWDAgC5Lxg0bNnDSOIHega7CdaGD3RF7rxzxGZWYPGoA+zIZmB48XSXo4ypBeXUTcopr4e/tbLZcpuYlAHBzssMATwcUlNUjPb+G9s2Yiqyb/Rh0ETbEHbdTyxCfUYGpEabfA5lGQiJTc1HYEHdcvVuE+IwKzJnga7psI01MatkeSMmpRkJmJcYO62u6bD2JmPqwEKvDq39PKkViZiW83JhtlXA/w2gF8Z///AfV1dVITk7G5cuXcenSJfp1+fJljpsocD+jVBHU6TC5hAf0AQDcTS/npC6ToXpIFMP92c3sNsZRDADhAeqZ9N10880OTDKKNaF8AQkZFWbdA0PZ293JTsyshNKM1ZsxkUQUoYPZMfVQ/TZGObG1crpfYLSCOHPmDD7++GNMmTKF6/YI9DIamiiTi5VWlIlPX0c42VujstZ8O7Qu9JXZ6Mxwf3dcjClAUlYlKxu6GOOsBdQK4uer2YjPqMCKWUPNlN19ZdHODPJyhKNUfQ+KKxvR38PeLLnGDJReblKt1dtgE1dvtXrKqndH4CDXjpDTumZGfpNuZTN0UgPqlRMAJGRWPBCJxIxWEE5OThgwgH0zgUDvh5pRd3bYisUihA1mb/asT66hgUOzLhMbG8szyaLWZJifG8RiEdLya9DUbHoROYVShbrGVohE6pBPJojFInomb849qG1sBWDYKd+ZsPaZfIIZM3kZw4AATbRCTk30gSmUKjTI29TlzSXMtzEY4OkAFwcb1NS3PBD7QzBSEBs3bsRbb72F5ORk1NfXQy6Xa70E/rx0N1CzaV7RK9fAwNHHVYK+7lI0NiuQwUI+grEmD4mtFQIHukClImY57Ovayz44Sq0Nln3QJIyFyJqOqC3j9nsJHWK+uYVpxFhnOkJtTet3XbtSdGxP/mSKtoO+90czMTIxbd26FfX19Vi8eLHO86mpqaw2SqD30DmCSZOwdgWR2D57N2ZgMyjXCFPPiAAPlFQ2Ii6twux8BFOcpuEBHkjNrcbdjAqMMdFpau5ASfkC9O3l0K1sI/MBaNlUFFeOOorLUNSXTtkmmHkADf+LiUpZs0KxsYQOccdvcYVIyKzE3Il+Jsm/X2CkID788EOu2yHQS+lOQfRxkdD7FKfnyxDka36yGEV3ZTY6MyKwD365kYu4tHIsnxlollwmWdSdCRvigaPn0liZxRs7UGr5AopqMXiA8b4AU8w8gDpnwpwoLnX1Wsq8ZdxA7dvfSSvk1NiIIn2mUyZQTvIEM5Ty/YJeBfHaa69h/PjxGDduHCIjI/lsk0AvwtCMOjygD4oqcnA3o4I1BWGozEZnQge7w6LdD9Aob4PUjOQpfXtRdwcbSWuyBtP8AIB6Jn/+Vj7uZlSYpCCoQdpY5QSoTVwFZfWIz6gwWkE0NrdBqVJv7dpd9VpdWIhFCB3sjpuJJUgwIeTUVIUMqJWyp6sEZWYo5fsFvWu+YcOG4fTp05g1axYWL16MPXv24NatW2hrY2+3JgH2uRJXiNwSbvZi1oWhKJMOJ2k5azINldnojMTWCkN9XKFSESSYWXpCZoI93tJCTJf8NnUVYY7Jg/IFmSy7US3b0chZPGCeL4Dqs6MJgzRgXrgrrZBNrITLVqhtT6NXQTz66KP48MMPcePGDbz++uuwsbHBhx9+iAkTJmDt2rU4fPgwsrKy+GyrgAHyS+uw80gs/n04hjeZNQaW4qGD3SEWAWl55kXxaGJsLgKg9kMAQFya6Q+sSkU6nJdS4waO8PaBMs5Ehz2tIEwYsCinaUpONdoUxu9wZ85sepi/6fffnJULoK2cjM2kN9UxT0Ep5Ttp7E2MegKDXiOxWIzQ0FCsX78eR44cwa+//oply5ahoKAAGzZsQHR0NB/tFGBAeY06oqyoogHFlfyE2BkyuUjtrDBkoAuUKsLaJkLGFlED1H4IQP3Ampo01iBvg0pFILWzMtrhSjns49NNS1qrNcPE5OxgA5++jmhtUyLVyO04lVpK0fjB0l7j/hvrMDZltaaJdx979HGxQ21Dq9EVdc1RioDatCoWqXf1k7coTPqO+wGjwwrs7e0xZcoUvPrqqzh9+jS+/fZbLtolYAJ17aYAAIhN5WfmwuRBYjvc1ZRIIn9vZzhI1E7LEhPr5HT01fgBa6BGfHx+WT2vsgGNGe09434X9e3htQ4S48JrNRk11BMAEGukbFMjtyhEIhFGtss2diZPKWRjV4oUjlJrDBnoAoWSmJUH0tMwimJatWqVzoxAkUgEKysreHp6Ys6cORg/fjzrDRRgjqy+lf479l4Z5kVxG2JHCGGUjzAioA++PZ/Omh+CaZkNTSzak8auxRcjLq0C/dyNzyqmbeImDBoikQhhAR64HFuIu+kVGOTlaNTnZWbIBoCIoZ748bcs3E4tw1/mhjD+HJM9sA0xamgffHP2HmLvlRmVXWxqeG1n2Wdu5iI2tQzLZjCPYDN3BaGW7Ym0vBrE3is3Oby5p2E0JYiMjMSdO3fg7u6O6dOnY/r06ejTpw9iY2Ph6ekJGxsbPPPMM/jpp5+4bq9AN2iuIBIzK9HSZry92RiamhVoU6hga20B226cxQEDXWBr3RHFYy5My2x0ZmS7mSnORLswbRM30XE5or0+lbGzeACoM1N2sJ8r7GwskFdaj4oa5veAdlCbqJgAYLC3M5zsrVFRI0eBEasnWimauGoC1D4wSwsR0vNrUN/UavgDnWQ7makYASDWDLNmT8NIQfzxxx/YuHEjdu/ejdWrV2P16tV47733sHnzZuTn5+P111/Htm3bsG/fPq7bK9AN1I8aAFoVKiRzuGEPwLxOjpWlmC59bayZQRemxqhTBQQTMitM2ga0YxZv2qAxMrAPRCJ14mCzkXZpU3MRKKwsLWhndey9Msafq603z1EMqEt+UD4gY+4/VeLDHNkSWysE+7pBRYybGLCxghjs7QxHqTXKq5t6bdkNRgoiMTERkyZN6nJ83LhxiI+PBwCEhoaisLCw2++5dOkS5s2bhxEjRmD69On473//CwBobW3Fa6+9hsjISIwdOxafffaZsf0QQMcMd5CXujCeMQOBKRiKYNJkdJDaFnw71fw21TWaljzl4WKHAZ72kLcokZZXY7xcMwcNZwcbDBngjDaFyiiHbUubEvIWBSwtRIz2Y9BHRBDlC2B+D8x1FFN0+CGMUE5mKsUO2cYpp+YWBZpblbCyFDMKo9aHWCyiV629NZqJkYLw9fXFjz/+2OX4iRMnMGjQIABARkYG3Nz0J8KUl5fj2WefxYsvvoi4uDh88MEH2L59O5KTk/Gf//wHOTk5OH/+PL7//nucOHFCpzyB7qEeqKkRAwFwryC6y6LuzKj2weluerlJoZaamDNwUGYeU8xM5s7iASAiyAuAcYpS0/dhTnVQapCOz6hgvIERGzNpQB1mLBIBydnVjKN62JI9SsNRzSTcVbM4obnVWEdSyomFiVFPwEhBbNq0CQcPHsTChQuxZcsWvP7661i4cCEOHz6Ml19+GQkJCXjhhRewfPlyvd/Rp08f3Lx5E9HR0VCpVJDJZLCwsIBUKsWJEyfw9NNPw8nJCd7e3njiiSfo1YUAc6gfdmSIJ6R2ViiqaOR0ZytjSjH3cZHAp68j5C1KJJsZ7kqHfJpg6qFNHSYoiFoTVy6aRASp5cekljG2S9eZmQ9A4eFih4FeDpC3KJGSw+wedNjizZPtZG+DgAEuUChVjKN6qKALc1cQA70c4O5kC1l9C7KLaw2+39yIMU0os2JSdhWaW3tfuCsjBTFu3DicOnUKUVFRKCsrQ3V1NaKjo3H27FmMHz8ednZ2eO+99/DUU091+z329vaQy+UYPnw41qxZgxUrVsDV1RUVFRUYPHgw/T5fX1+kp6eb17M/IdQP29XRlg5r5HLmwrSiKgVl4ogxs03mrCCG+bvB2lKMzAIZqtvLdfAhl8K/vzOcHWxQKZMjr5SZw5YtMw+gjmYCmK9gaHOeGU5qilFBzMNdlUoV6pvU5c0dTPT5UGiFuzKQbW4GtyZO9jbw91abFZM49glyAePA5paWFsycOROffvopPvroI7i4uKCpqQkAMGTIEMabCdnY2CAuLg7ff/89jh8/ji+//BIAYGvbEbJoZ2eH5mbjHt4/O80tCrRo2E0j2pe2t1lwCuvD2LpElIK4nWK6gtCs029vRJ1+CltrSzppLcbIdpiTrEYhFotomzjTQdqcLOrOjAoyzh7fERBgvnLq8AUYXj1RislBYs1KsTtN2YZgy7TVRXYvNDMxUhAXL17EI488gmvXrtHHfvvtNzzyyCO4ceOGcQLFYlhbW2P48OFYunQpkpKSAKgVEIVcLodEIjHqe//s0OYPqTVEoo6okYTMSrRyFO5qbMLa0EEusLezQnFlI4oqTIvqqKcGDqnpA0dksNoPEJNSatTnzC2/QDHaSD9ERx0m8wesIB832NlYoqCsHuXVTcxlszBYUuGu5TVyg1E9pm5SpI+wIR6wEItwL68GDfLuS36YUxhRFxEmJgreDzBSEO+//z5efPFFrF27lj524MABvPDCC9i5cycjQbdu3cLChQu1jrW2tsLR0REeHh7Izs6mj+fk5GiZnAQM03mW6eZkB99+6vIK5tr89WFsuKmFhZh22hk7e6dlmpkwBgCjg9UPbFx6BeNcEaWK0CYPRxNWLpqEB6gHq9TcajQwiM03teS1LqwsxR3mR2Nm0yysXowJd2UjSU4TqV1HwUZDCZts+iAAYMhA9cSopKqRtxI4bMFIQeTn5+s0IU2ZMkVrYO+OoKAglJWV4eDBg1Aqlbhz5w6OHz+OxYsXY/78+fj4449RXV2NwsJCHDhwAPPnzzeuJ39ydM0yqeiN2xxFM5myFO8IdzVu9k7BhsPWzckOg72d0NqmZOwwpUpO2NuZXnKCQmrXHpuvIoyKBxoTLcYE+ndhoBxLm0KJxmYFLMQiSG1NL5GuS7YhcwubfpcO2cxMe2xEq2lioaEYzTGv9gSMfuk+Pj64ePFil+NXrlxBv379GAlycHDAvn37cO7cOURGRuL111/H22+/jcjISDz33HMYMmQI5s6di8WLF+Ohhx7qNiJKoCu6Zpm0UziZecSMMVAPkjEZzSOHekIsApKzq0yq7mpO6WlNRrebmW4xfGDZKDmhSUc0k2FFyaaZB+gYKOMzK7o1P2oW6TNm283uGBHgAbEISMqu7Pb+s+0HADRNi2VQdhPuWmvGZkH6ZaufxT+STZsY9RSMskDWrVuHF154AbGxsRg+fDgAICUlBRcuXMCOHTsYCwsJCcHRo0e7HLexscGWLVuwZcsWxt8loI2uQWSojyuc7K1RUtWI/NJ6DOprXP2f7mhtU6KpuT15y4gNeByl1ggc5KregjO9AuNDmU0wKMwJcdUkMtgLR8+lISalFISEGox3Z6PkhCYRQZ44eDIFsffUsfndDcBs+T4o3J3t4NPXEbkldUjMqqRn9Z0xZ1c1fTjZ2yDI1w3J2VWITS1H1Ij+umWzGElEMdDLAX3dpCipasS93Gq9GxiZW2ZcFxFBnrAQi5CUXYX6plY4mGmm5AtGK4hZs2bhwIEDEIvF+N///ofTp09DJBLhyJEjmDNnDtdtFGCALqeehVhEz5p+TyphVZ7mMtzYZCLKB2BKVjVbs2l/bye4OtqiqrYZ2UUMYuNZKDmhyQBPB/RxlaCusRUZBd1ndbPtsAWAse3F424m6v9dcDFQqmUb/k12yGZvIBWJRBjDRDZLq1RN7CXWGOavNiua6n/rCRgbU8eNG4cPPvgAJ0+exIkTJ7Bnzx6Eh4dz2TYBI9C34xg1EPzO8tLWlJLbFBEaZTeM3siFpcFSJBLRioqJmYntQUMkEtH+mO7MDoQQ1h22QMcg/Udyqd57wLYtnmJMiPo3eftemd6MbrbNahTU8/BHUqlOsyshhHvZyexO1riEkYmprq4Ohw8fRkZGBlpbu0ZdfPrpp6w3TMA49MXKhwV4wMbaApkFMlTUyOHhYvx+yN3KM+Eh8unrCHdnO1TK5MgslCFgoIsJcs0fqCNDvHD29zzcSinF8pndl4Jm21EMqAfpU9dz8HtSCVbPDtb5Hmp7VWur7ivmGotffyf0cbFDeY0caXk1OvcL7/hNsWsO6esu1TJxUfWKdMpmeZAe6uMKR2m72bWsvkvZ9cZmBRRKAjsbS9hYGbcPtiEiQ7zw2YlE3LlXjtY2JaxZ/n4uYLSC+Oc//4mjR49CKpXC09Ozy0ug59G3grCxsqAfwFsszlzM8QWIRCKMG66eTd1IKDZSLns5AWFDPGBtpVaehsqQs5Ek15lh/u6wt7NCQVmD3jLYXJhaAPU9oFeXeswtbF7rzhgy9ZhbWl0fhsyuXDjHKfq4SODv7YTmVmWv2auakYK4ffs2Pv74Y7zzzjt48803u7wEep7uTC+0zZdFMxO194SpAyatIBJLjIqwYjMnwMbKgt4r2pA/hG1HMQBYWogRGWJgoDTzOnfH2PZ7cDNJ9z3gQinSskM6TD26TFxcmbcADfNaUtfngc3McV1Q5rXfdci+H2GkILy9vXvthhd/BjTt1LoeqIggL4jFIiRmVhrMImVKx5aMpj1Iwb5u6girykbGNYkA8xVTZyJD1CtgQw8sVyYPTUWpUy4HkUQUwT6ucJCo74GubVBlLCeMaeLv7QR3J1tU1zV32S+6laXy5voIC1CvHDN0rBy5us8UlHK6lVzabajt/QIjBfHGG2/grbfewvHjx/HHH38gJiZG6yXQszS3Kjvs1NZd7ZqOUmuE+LpBqSKs7McAmB/2aSHuMHHcZGhmUihVqG9qg8jEOky6iAzxglik3i+7sRvlyVZ4bWdGBPahfUTlNV1LX8hYXDF1xsJCrKEg9Ztb2KgB1ZnuTFya+0GbW25bF7bWlhgZqF45dg4QYDNzXBc+fR3Rx1UCWUML0k3Yk4RvGCmIlJQUpKenY/PmzXj88cexatUq+rV69Wqu2yhgAE3zh74HiklooTGYummPJoZmz52p10jcYqOAGwC4ONgixM8dCqUKt7qpzcTVzNLGyoJOXNN1b6gVExc2cQAYRw3SOu4Bl/Z4QCPCLknPIM2RXEDD1NOp37WN5q2MDSESiTA2hIogu/+jmRgpiL1792Lt2rW4ceMG7ty5o/WKjY3luo0CBmAyeFGbpt+5V2b2hj1AR8kLcxyYoYM9ILG1RG5JHaMaNR0PL7sDx4RQ9bW5Hq97JaNZQZaLBKdx3eQkcGmLB4BwagVTWNtlr2quB8sQfzdI7axQUFavVbyRizIbnRkdrM7oT8yq1Fo5chFS3Bl9ivF+hJGCaGtrwyOPPAJXV1dIJJIuL4GeRbOSqz48XSXw7afesCc+g/l2l/plmv8QW1mKOyJKGKwiuHAUA2pnrUik3nFMV/mHOg3FxFbJCU0igr1gaSFCSnYV3UeKWpY2zdGHZpSb5oyWKh9vbea2m91haSHuyAXRWD1xadqicLK3QbCfGxRKbbMr1woZAIJ9XeEgsUJRhf7otfsFRgpi+fLlOHz4MFQq4zd6F+Aepo5MauZibGipTplmOqkpjDEzcRV26eZkhyAfV7QpVDp9NFwpJgp7OyuEDvGAiui3iXM5m9aVVa25kxwXfoDOsm8k6FAQHITX6pJ9XeN54Cp7XBMLjei1a3pWrfcLjBREXl4evv32W4wZMwYPP/wwFi9erPUS6FmYZhdPDFPXPbqRWMJ4T2JdtCnUUSYWYuPqMOliZGAfWFtZIC2vBpUyprkI7A+WE9prQl3XoTy5jmwB9JuZuAxzpRgd3FEniOorH30G1IUDbawtkJZfg7L2/Sm4dMxrQt3z2NQyeuXI1harhogKV9egunq3iFM55sJIQQQEBGDt2rV4/PHHMX36dEyePFnrJdCzMK1fP9DLEYO8HNAobzNYE787NKt8mju7tLWx7NZJqwmXg+W44erB4nZqOZpbtPcOZnsDGV2MGeYFUXs0laaZiw+HrYPEGmEBHlCpCL2S42MmDajvP2VmvNY+WPLRZ0BdtDDY1xWtChVuta/c+FixAeokTQeJ2v+SV1LHqSxz0Ksgzp07h7Y29Q91w4YN3b4A9eY/586d46fVAlrQe+gyWJKzMXNhy7xE0ZFVbUBBcBRqCgAeLnYIHOSC1jZll81s6ngYNFwcbBHs66aOpmofrFQqwumqSZNJ1O8iTnuQ5spBrUlUuFo5X43Xls31LF4tm3oeilndFMoQlhZielJyP68i9CqI5557DvX1RiQw1dXhueeeY6VRAsZhTFkC6oH4PanU5K1I2U5WG93upE3OrkRNnf69yLkeOPSZmfhwXAJAVLsJ8Lf2QbqxuQ1KFYHE1hJWltzW7Rk7rC8sLcRIyq5EVa2ck9pT+hg11BN2NpbIKqxFcWUDbysIQH3PxSLgTloZSqsaWdsUigm0YrxbdN8mIusNTyCE4IknnoCFBbMfplLJzb7HAobpSFozPOvp52EPv/5OyC6qRey9cnr2bpQ8llcQ9nZWGDXUE38kl+JqfBHmR/nrfB+de8GR83J8aD988XMyYlJK0dKmpIu1cVlyQpMJYf2x76ckxKWVo66xlXVF3B1SOytEBPXB70mluB5fzFufAcDaygJjh3nhUmwhrt4tok16fKxeXBxtMczfHQmZlThzMxcAe5tCGWK4vzuc7K1RXNmI7KJa+Hs78yLXGPQqCMp0ZAzTpk0zqzECpmFs7HZUeH9kF9Xi2t0i0xSEEQqJKdEjvfFHcimu3NGvIGizB0fmFk9XCQYPcEZmgQyxqWX0Zkb6CiGyjbODDcIGuyMuvQI3EooxwNNBfZyHQRoAJoV74/ekUly5W4S+btL2NvEzWEaF91criLgiXlcQADAxvD8SMitx/lY+AH6U4v0bRwAAIABJREFUIqCOZhof2g+nb+Ti6t2iB19BCPAPIaQjoYnhwDkxrB8On0rBrZRSNLcqYGttXJx7HQezy9HBnrCzUUezlFQ2oq+7tMt7+Bg4JoT2Q2aBDFfvFnVVEDwMHJNGeCMuvQJX4oowZ6IvAH5m0oD6HthYqyPKGprU/ke+BsvwgD6wt7Oi63LZWLNb3rw7xg/vi09/SKAT5vjqM6BWjKdv5OJafDEenxPMaUixKXBvaBPgFHmLAm0KFWytLRgP9F5uUgQOdEFzq9Kk2kx1DBLzjMXW2pLO9r4SV9jlvJKDOky6mNS+Beat5FJ6wKhloawIU8YN7wsrS7UvgNrpjqu6QJ2xtbHEmPaIIiqzmetcBAorS7HWapbPQdrJXr1yo+Br5QKoi1a6OtqgrLoJGQUywx/gGUFB9HJof4CRP+qJZkQzdeyuxu6DFD3CGwBw+U5hF6ddXZO6nw4S9uow6aKPiwTD/N3QqlDhZqLaWc2nyUPtC/AEIcC53/MA8Dyj7bRHNN+zaQouKsgylc1nny3EInqlej9GMwkKopfDNAeiM1TS3O2UMp3lJbqXyY0TMTzAA45SaxSWNyCnWDs2nK9wTwCYPHIAAOBSbCHaFEo0NbOTFMgUSlHyUZOoM6OG9tEqsc2n7NDB7rQ8PgdpQL1ys7RQTzx6Sjldiy++76KZBAXRyzEmB0ITzSQhY4uGcRVdY2khphVXZzMTn36ACWH9YGkhRmJWJbLazTzdVcplm4hgT636R3yZeQDAytKC3khIYmvJ67aYFhZijG/PDeCzz4DabDm63bzWz92eV9lDB7lioJcDK0U02YaR0ZoQggsXLiApKQkKhaKLltu4cSMnjRMwjMyMjNfJowYgJacal24XYGrEAMaf48IHQTFphDd+uZGL3+KKsHp2MF0cj43qsUyxt7NCZIgnbiSU4Ocr2Wq5PM5obTTCPgF+beKAOprpYkwBXBxseZULAAunDEaFTI6Hxg7iXfazS8Mxc8wghA5xN/xmFhGLRdj5TBQUSnLfOakZKYht27bhm2++wdChQyGVakeX3G8d+rNRZ0ZV1ajw/tj/YyLiMytQUSOHh4udwc+oVITel8GBAwUR5OMKDxc7VNTIkZpbjRA/NwCafg9+lv+TRw7AjYQSXGtPmuN7Rhs90ptWEHxkFGsSHuCBVf8XBL/+TrzKBdQBFFueHMu7XEC9iohory7LNxJbfsyXxsJIQZw5cwZvvvkmlixZwnV7BIzEnCxfezsrjAnxwrX4YlyKLcDS6QEGP1Pf1AoVUTtTLTnINhWLRZgU3h/HL2Xi8p1CWkHwmdkLABFB6rDLhh4IfQTUtXpcHW3R0NQKdyd+Z/JisYjRb0HgwYfxfhCjR4/mui0CJlBnpvN22uiBAICLMfmMHGRcmpcoJo9Sm7uu3i2iy4HUcViHSRdWlhZ0pBcAOPGUMEZhaSHGO+sn4N8bJnIa1isg0B2MFMTChQvxxRdfQKFQGH6zAK+YWydoRIAHXBxsUFzZiDQGe+TWMSwtbg4+fR0x2NsJjfI2usIrV6G13TF5pDf9N98mJkBdFmXIABfe5QoIUDAyMRUWFuLSpUs4ffo0+vXrBysrbXvZ999/z0njBAxjrvPWwkKMyaMG4MTlTFy8XYChPq7dvp+vKp/TIwchszAB5//Ix6QR3ryGuVIE+biij6sE5dVNvJuYBATuBxgpiMDAQAQGBnLdFgETYKPS6LQItYK4GleIJxcMo4vU6YLrfYopokf0x4H/JSE+swJl1U28hrlSiMUirJo1FN9dzMCIQA/e5AoI3C8wUhBCXab7E0KIWVFMFIP6OsLf2wlZhbW4lVTaJZtWE74qjNpLrDFueF9ciSvCrzH5GntB8DuTnzxqAO0TERD4s8E4DOW3337DY489hsjISERERGDp0qU4deoUl20TMEBTswIKJYGdjYXZCU3TItqd1bfzu31fHY+lmGdEqtt0PiYfDXL1Ri5chNYKCAjohtEK4scff8Srr76KxYsXY/ny5SCE4M6dO3j55ZehVCoxf/58rtspoIM6Oh/B/Fn1pBH98cXP6r0IqmrlcHPSnRPBpy8gdLAH+rjYobxGvVe1o5TbOkwCAgLaMFIQn332GV5++WWsWLGCPjZ//nwEBgZi//79goLoIeqb2JvNO9nbYHSwF24mluD8rXwsm6Hb59SxFwT3ph6xWITpowfim3Np7W0UVg8CAnzCyMRUXFyMqKioLsfHjx+PvLw81hslwIw6lh3G/zfOBwBw9mYulEpVtzL5GqynjR4IKlmfD6UkICDQASMFMWjQINy8ebPL8Rs3bqBvX+N3JBNgB8phzNYG62FDPNDXXYrK2mbE3ivXLdPE4oCm0sdVgrDB6ggivmsSCQj82WFkYnrqqafwyiuvICMjA+Hh4QCAu3fv4rvvvsOWLVs4bWBv5Nfb+aipa8HCKYM5rVVV16guA8HWCkIsFmHWWB8cPJmM0zdzERnipXVec/c6vjKaAWBBtD/iMysQMPD+25JRQOBBhpGCmDdvHgghOHz4MI4dOwZbW1v4+fnhgw8+wJQpU7huY6/j0x8SIW9RYKiPK11LiAvqONgbetroAfjqdCpi75WhrLoJnq4S+lxzqxJtChWsrfjbDhIAIoI88dUbs+AglJwQEOAVxk/5/PnzBWc0A1ralJC3qEuSnLqew7GCYL+qqpO9DSaG9cPlO4U4+3suVs8Ops/xlUWtr10CAgL8oldBvPvuu9iwYQMkEgnefffdbr+kt+8Hkbj59S7H3CeMR9/Zs6BsaUHK1m1dzveZOhme06aira4O93a8Rx9vUyjxWGEN7jgF4EaCCKXZhag4sK/L5/svmAfXyNFoKixC1iefdTk/YMkiOIeHoSE7BzkHDnY5P2jlY6hvakV/eTkcv/0Uiae0B1DfJ/4Kez9fyO7Go+DY8S6f91+3FhLv/qi+FYOin37WOjdB3oZYxXCc/yMfM6VVqDh3HgAgb27DY4W1sK2wRFvdWFg5OqLs4q8o//Vyl+8Pfn0zLGxsUPLLGVRev9Hl/PBtWwEARSd+QvXtWK1zYmtrhGx5FQBQ8O0xyBIStc5bOdhj6Evq31zul0dQn5audd7GzQ0BLzwHAMj+/As05uRqnbfr1xeD/74OAJD58SeQF5donZf6+sDvyTUAgPTdH6ClqkrrvENgAHxWrwQA3Pv3u2irb9A67xw6HAMeVVc+Tn7zbahaW7XOu0aMQv9HFgBg97dH4TXrIXhETUBLRSXS3/+wy3k2fnuOQUNRl3oPeUe+6XLenN8eAAT841nYeLij4up1lJ452+X80E0vCr89dPz2qP5wgV4FkZiYSBfnS0xM1Pc2o2zs169fx65du5Cbmws3Nzc88cQTWLZsGerq6vDqq6/i+vXrkEgk+Mc//oFFixYZ0Y37B6WyoyKqUkXUJas5kkWtIKitEtlCamsJb4kUqTUtyChoA2X5V7T3jW15AgIC9yciYuYmqFVVVXBzM2xGKSkpwZw5c7Bjxw5MmzYNSUlJePLJJ7Fr1y6cOHECKpUK77zzDnJzc/HEE0/g/fffR2RkpMHvLSwsxLRp03Dx4kV4e3sbfD/XxKdX4NXPbkBqZ4VGeRucHWzwxaszYWXJ/t4Jf9/5K/JL6/HhPyfDtx+7m7ucupaNT08kYri/O7avnwBAXRL8/f/GYfJIb/xzxShW5QkICPALk7GT0agVFBSE6urqLseLi4sxffp0Ro0pKirC3LlzMWPGDIjFYoSGhiIyMhI3b97E2bNn8dxzz8HOzg5BQUFYsmQJvv32W0bfe79R1568FjbEHT59HSGrb8H19l3J2Kaew8J5k0cNgI21BRKzKpFXUgegI4uar13dBAQEeha9JqaTJ0/i/Hm17ZkQgs2bN8PaWntgKC4uhpMTs5lrREQEIiIi6P9lMhlu376NiIgIiEQi+Pj40Of8/Pzw66+/GtOP+wbacSyxxpwJffDx9/E4dS1ba28BNlAX6uNOQUjtrDB99ECcup6Dn65k4dlHR3QU6hMS1gQE/hToXUGMHz8eEokEEok6zNHW1pb+n3qFhYXh448/NlpofX091q1bh7CwMISEhMDa2lrLl2FnZ4fm5mYTutPzaJa/mDzSG1I7K9zLq0FmgYxVOU3NCihV6kJ9VpbmFerTx/woP4hEwKXYQtTUN/OeRS0gINCz6F1BuLq64p133gEA9O/fH2vWrKGVhTnk5ORg/fr1GDx4MN577z1kZWWhtbUVhBBaScjlclZk9QSas3pbG0vMiByIH3/Lws/XsvH88pGsyaEUERuF+vTRz8MekcFe+CO5FL9cz+0wMQkVVQUE/hQw8kFs2LABcrkcsbGxiImJQUxMDG7duoVr167hs8+6hsnpIyYmBkuXLsX06dPx4YcfwsbGBoMGDQIhBIWFhfT7srOzMXjwYON7cx/Q2S8we7wvRCLgSlwRquvYWxXRikhiZeCd5vFwtD8A4PTNHFTKqKqqgolJQODPAKNEuWPHjuHNN9+EQqGASCSiN7cXiUQIDAzE2rVrDX5Hfn4+1q5di+effx6rVq2ij0ulUkyfPh27du3Ctm3bUFBQgGPHjtGrl94G5aSmsn77uksxdlhf3Ewswf+uZOEvc9kJeu1YqXA7WIf4uWGwtxMyC2t7ZNtPAQGBnoPRCmLfvn1YuXIlbt68CWdnZ5w9exbfffcdfH19sWTJEkaCvv76azQ2NmL37t0YMWIE/dq5cye2bt0KsViMqVOn4qmnnsLTTz+N6OhoszrWU+hyHC+eOgQAcPpmLhrlbZzJ4QKRSIQF0dqrOWEFISDw54DRCqKkpAQrVqyAi4sLgoODkZGRgenTp2Pz5s3Yvn271j4R+nj55Zfx8sv/396dx1OV/nEA/1jutQ8VqRSViVZ1EVmypaSQUU1aqEYLmpbRviozKi2atGif+aVlWsSkmrRqrxnVJK0jZCuJyn7vdT2/P4wzbi4urmzP+/XyenGOc85zj+s899m+36VV7g8ODha/1E1YnojwF3rabdBPVx2PX71H9N1kuNn2qPd1GiLMRlUs+3fCr2eeIPtTMaSlpaCs0LDdWhRFNQ1itSBUVFSYWUVdu3bF8+fPAQDdunVDenp6w5WuGfpvbED4we1mW/Yp/Pfrr8AvEUjgOl8uLpKsjDScLbuXXU+RDWma1Y2iWgWxKghzc3OsX78eaWlp4HA4OHfuHNLT0xEVFSXWKurWgl9SiiJuCaSlpaAoL/wp26hne3Tt+BVycrmIuZ9WxRnEl1co2VDfNXEw64runVRh0b/TF7keRVGNT6wKYtmyZQCAmJgYDB8+HOrq6hgyZAi2bduGWbNmNWgBmxNm6qkiq9KnbCkpKYz+txURfjUBpaX1inDCtCC+VAhsZQUWts63gbebwRe5HkVRjU+sMYiXL19ix44dkJeXBwAcPHgQCQkJUFFRgaamZoMWsDmpKfSF5QAthP3xDOlZ+bj35C3M+tU9G1+ehJMFURRFfU6sFsS8efOQnJwstO3rr7+mlcNnKobZEEVWRhqj/l1XcOLyS9QnTuKXHIOgKKp1EjsndfnANFW13MKap54OM9WBmooc/kn9iNhnmXW/1hea5kpRVOslVheTjo4Oli5dij179kBbWxtycsLz4Ldu3doghWtu8mpoQQCAPFsWo217YP/peByJfg7jXpq1zltNCKkw3kErCIqiGoZYFYSsrCxcXV0buizNnrif6h3Nu+LU1X+QkPYJfz55C9O+tRuLKOKWoERQFqiPzWqYQH0URVFiVRBubm4YMGAAWCzhqZs8Hg/Xrl1rkII1R3lidDEBgBxLBmOH6GFP5GMcjn6Ogb071GptQU1jHRRFUZIg1hiEp6cn8vLyKm1PTU3F/PnzJV6o5qo2D26HQTpopyqPpIxc3I1/U+Pvi7oOHX+gKKohVdmCOHLkCLZt2wagrM97xIgRlfrKCwsL0bt374YtYTNSmwc3+99WxK5TcTgS/RyD+nYUuxXxpQL1URTVulVZQXz77bdQVFREaWkpli1bBl9fX6ioqDD7paSkoKioCDMzsy9S0OZAVBym6gwz1cbJK//g9ds83HqUgcEcLbGOo11MFEV9CVVWEBUHpjt37gxDQ0PIyoo1ZNFqiTPNtSKWrAzG2ethx8lHCDv/DIP6dQRLtuZeP2asg4bdpiiqAYn1xB84cCAuXbqE+Ph4lJSUVFrgtWjRogYpXHMjzjTXz9mbaOP366+Q9i4ff9xJgstg3RqPoWMQFEV9CWJVEIGBgThy5Ah69uwJJSUloX21ncPfUgkEpcgv4kNKClCuRQUhKyONqU598OOBe/jtwgvYGWvXGE6bdjFRFPUliFVBnD9/HmvWrBE7OVBrlP9vIiBlBRZkahkOe2BvTSZfxIlLLzHVufqsczXFfKIoipIEsaa58vl8DBw4sKHL0qzV51O9lJQUvvu3Ujh9IxGZOYViXYtWEBRFNSSxKgg3NzccOHAAJSUlDV2eZqu+D+2vu6jBxrAzSgSlOHjuaQ3XooH6KIpqeGJ1MaWlpeHq1av4448/0KlTp0orqk+ePNkghWtOJJEC1MOxF27FZeD6w3SMstKFnnYbkb8n7optiqKo+hCrgtDX14e+vn5Dl6VZk8RDu31bRbgM7o7wqwkIPRWHTXOsKo1nEELoIDVFUV+EWBXE999/39DlaPbqMsVVlHFD9RHzIA0JqR9x4W4yHM27Ce0vD9Qnz6aB+iiKalhir3x79OgRDhw4gOTkZOzatQtnzpxB586d4ejo2JDl+yJWXwmutM2sixEceliDW8LDuuvbK+236WYGm25myOXmI/jWHrzNLgC7ZxEe8OOReuUChn1tBXNtY7wvzMH2u79WOt5J3x7GWgbIyH2LPbFHhPa1GcDFh4ftcfDcM3TWKUX4i9+ZfTy+AOyeH6D0qR8A4MX7Vzga9zs+N4UzFl3bdEHc22c49fSPSvtnGE9Ap686IDY9DmdeXKq0//tBU6Cu2Ba3U2JxIeF6pf1+FjPwlZwyYpLuICbpTqX9S62+h5wsG9H/XMOd1PuV9q+28wMAnH5+EQ8yHgvtY8uwsMx6NgDg5JNziM8UzkWiLKeEBRYzAQBH4iLx8n2i0P62im0wZ9BUAMCvD44j+aNwDvCOKpqYOXAiAGD3X4fxJk84L0dXtc6YYvgtACDk7i/IKfwgtF9PvTsmGJQtIt10azfyuQVC+/tq9sSYPiMAAGuvbQNPwBfab9ipH1x6Di27DxJ4732uPu89AHDr7QiDDr2Q/CEVvz48UWn/eINR0FfXpe+9JvLeK389DUGsQepr165h8uTJUFVVRVJSEkpKSiAQCLBw4UI6/vCvkn9zTMvI1H9diKqyHL7urIb8Ij5O3xB+A5ZfR1G++rUSFEVR9UbE8M0335Bjx44RQggZMGAASUlJIYQQcuzYMeLg4CDOKRpMamoq0dPTI6mpqY1ajh/33yVOfpHk1qN0iZwv/V0ecV14mjj5RZInie+Z7X89fUuc/CLJyl23JHIdiqJaJ3GenWK1IBITE0UG5TMzM0NGRobEK63mSNJrEzppKGO07dcAgNDwOAgEpQAqDobTSK4URTUssSoITU1NxMfHV9p+69YtdOrUSeKFao4kMc31c2OG9ED7topIfpOLiGuvPrsO7WKiKKphiTVI7ePjA39/f6SkpKC0tBRXr15Feno6fvvtN6xYsaKhy9gsNMTaBHm2LGaN7g//vXdw+PxzmPbp0ORzQZSWluL9+/f4+PEjBAJBYxeHolo1GRkZqKmpQV1dHdLSYrUHhIhVQbi6uqJdu3bYs2cPFBQUsG3bNujq6mLz5s2wt7ev9UVbmtJSgvzChlmbYNizPYaaaOPinynY+ttDdO30FYCmu0guLS0NUlJS6Nq1K1gsFg3mSFGNhBACPp+PzMxMpKWlQVtbu9bnEHuaq6WlJfr27Ys2bcpW98bFxdFscv8qKOajlABK8rKQlal9LV0TL5e+ePDiHV6kfEDSm1wAwFdNdJFcQUEB9PX16/RphaIoyZGSkgKbzYaWlhZevHhRp3OI9V+ckJAAe3t77Nnz35xrHx8fODs7IyUlpU4Xbklqm0mutpQUWPh+7AAAZesggKbbggBAKweKakLq8/8o1pEBAQEwNjYWWlF9+fJl9O/fHwEBAXW+eEvxJUJfGPfSxJCBXZifaTY5iqIamlgVxOPHjzFr1iyhZEHy8vLw8fHBgwcPGqxwzUVtU43W1TSXvminKg82SwYaagoNei2KaglKSkrw9u3bOh//9u3bVh3FWqwKQk1NDS9fvqy0PTk5uVKGudYoN79hu5jKKSuy8fMPNtjqZ12rrHVUZZMnT4a/v7/Ife7u7ggNDf3CJfoyduzYgYULF9bpWB6Ph+3bt2P48OHgcDiwsrLC6tWr8fHjRwmXUnLmzZuHS5cqh/MQR2ZmJhwdHcHlloXXX758ObZs2SLJ4jV5Yg1SjxkzBqtWrcLbt2/Rt29fSElJ4cmTJ9i5cyfGjBnT0GVs8r5k+G01FTmoqTTNKa7Nibu7O1atWoVly5ZBTu6/+5mQkID4+Hhs27atEUvXcGbNmlWn40pKSvDdd99BSUkJoaGh6NatGzIzMxEQEICpU6fi5MmTkJFpesEjs7Oz63xscXExCgv/S94VGBgoiSI1K2K1IHx8fODu7o6dO3fC3d0d48aNw44dO+Dp6Yk5c+Y0dBmbPGZtAv1U32zY29tDTk4Oly9fFtp+8uRJ2NvbQ0NDA6WlpQgJCYGjoyM4HA6sra0RFhYGoOyBqa+vj7CwMNja2sLExAR+fn4oLi4GUPZpOygoCGZmZjA1NYWfnx/y8/MBlM0AnDRpEoyMjODg4IDffvuNuf748eOxe/duuLi4YMCAAfD29sajR4/g5uYGDoeD6dOno7CwEH/99Rc4HA6KioqYY0NCQjBv3jwAwP379/Htt9+Cw+Fg+PDhzKfoLVu2MP+zW7ZswcKFC+Ht7Q0Oh4ORI0fiypUrIu9XVFQUUlJSEBISgm7dyiIMa2pqIigoCJ07d0ZaWppYr+3nn3+Gq6srOBwOJk6ciKSkJGb/iRMnMGzYMBgaGmLixIlISEgAUPagDgwMhJWVFSwsLODv78+87hMnTsDLywuLFy+GoaEh7O3tceJEWYDBgIAA/P3331i/fj0CAwNx+/ZtODo6YsaMGRg4cCBu3LiB9PR0+Pj4wNraGgYGBhg3bhwz48fNzQ1A2QzOuLg4LFiwAEFBQQCA/Px8rF69GhYWFjA3N8fixYuZllR1ZWp2ahu/Izs7m+Tl5dUnBIhENYVYTNuOPyROfpHk3K3ERitDU/H06dNK21bvvUOc/CK/yNfqvXfELmtwcDDx8vJifuZyuWTQoEHk7t27hBBCIiIiyLBhw0hmZiYpLS0l0dHRpHfv3uT9+/eEz+cTPT09Mn36dJKbm0tSUlKIhYUFE7MsKCiIuLq6koyMDJKfn0+8vLyIv78/ycrKIhwOh/zvf/8jPB6PxMXFETMzM3Lu3DlCCCHu7u7EysqKpKWlkZycHGJhYUHs7OxISkoKyc7OJnZ2duTw4cOktLSU2NrakrNnzzLlHzZsGLly5Qp59+4d4XA45OjRo4TP55MbN26Qfv36kbdv35Lg4GAye/Zs5vX37t2bXLt2jfB4PBIcHEwGDx4s8l7NmzePrFy5str7Kc5rs7W1JcnJySQvL49MnjyZ+Pn5EUIIiYmJIUZGRuT+/ftEIBCQkJAQMmLECEIIIf7+/mTSpEnk/fv35NOnT2TmzJlMWY4fP0709PTI8ePHCZ/PJ0ePHiUGBgbMM8rd3Z2EhYURQgi5desW87tFRUWEy+USDw8PsnbtWsLj8UhhYSGZO3cu8fb2JoQQkpycTPT09Eh+fj4hhJD58+eT9evXE0IImTt3LvH09CTZ2dkkNzeXzJo1i0yfPl2sMjUGUf+X4jw7xV4H8fTpUzx58gR8Ph+EEKF9EydOlHjF1Zw0RJgNquF9++23cHBwQGZmJjQ1NXHlyhWoqanB1NQUQFkrw9zcHO3bt0dWVhbYbDZKSkqQk5MDVVVVAMDUqVOhoqICFRUVGBsb4/Xr1wDKPnGvWrUKHTt2BACsXbsW+fn5uHTpErS0tODp6QkA6NevHyZNmoTw8HAmdP6YMWOgpaUFAOjZsyd69OiBLl3KZrANGDCAWYzo7OyMs2fPYsSIEXj8+DE+ffoES0tLREREoHPnznB3dwdQ9gn48OHDUFFRqXQP+vfvDysrKwCAi4sLdu3aheLiYsjLywv9Xk5ODtNyqIo4r83FxQU6OjoAgGHDhiEiIgIAcPr0abi6usLQ0BAAMHPmTFhZWUEgECA8PBxHjx5Fu3btAADz58+Hq6srVq5cCQDo0KEDxo4dC6BsUa+/vz8yMzOhrKxcqYzl96389QUFBTFru968eQNVVVWRYYUqKiwsxIULF3D8+HG0bdsWALBixQpYW1vj/fv3tS5TUyZWBREaGoqtW7dCVVW10qC0lJQUrSBohrdq+U8b1NhFEElLSwvm5ub4/fffMWPGDJw4cQLjx49n9vP5fKxduxZ37tyBpqYm+vbtCwBCH5DKH1oAICsri9LSsqCK2dnZTOUAAO3bt0f79u2ZtL2fl+PcuXPMz2pqasz3MjIyQg92KSkp5vouLi5wdXVFfn4+zpw5g5EjR4LFYuH9+/eVrtGvXz+R90BdXV2o/ABEhkjR0NBgHn6fy87ORrt27ZCdnV3ja6t4PRaLxVwrOzsbffr0Yfax2Wz0798fmZmZ4PF4mDx5stCqfGlpaWZ20ud/g6peAwCoqqoKVX6vXr3C5s2bkZmZCV1dXcjKylb6APy5T58+QSAQCL3WDh06QFZWFm/evKl1mZoyscYgTpw4gblz5+LevXu4cuWK0NfnfbitUUOF2aAanru7OyIjI/H27Vs8ePAArq6uzL6NGzeitLQU16+vpkDbAAAgAElEQVRfx+nTp7FgwQKxz6upqSk0vfLly5fYv38/OnXqhPT0dKHfTU1NFXqgiBueRFdXFz169MDVq1dx4cIFuLi4iLw2ABw4cADPnz8XdRqx2NjY4Nq1a8yMnnIFBQVwcHDAmTNnxHptVfm8zOVjOEpKSpCVlUVERARiY2MRGxuLW7duITIykmll1RWPx8P333+PmTNn4vbt2wgLC4OFhUWNx2loaIDFYgm91oyMDJSUlAhVgC2BWBXEx48fW0TmuIaSV1iWMYxWEM2PjY0NioqKsGnTJowYMQJfffUVsy8/Px8sFgvS0tL4+PEj1q5dC6CsZVETZ2dn7N69G1lZWSgoKEBwcDDS0tJgY2ODrKwsHDx4EHw+H/Hx8Thy5AicnZ3rVP5Ro0Zh3759zCduALC1tUVaWhoiIiIgEAhw69YtbN++Xei11ZajoyM6duyIuXPnMt1or1+/xuzZs9GlSxcMGzasXq/N2dkZkZGRePz4MQQCAfbu3Yvr169DWVkZTk5O2LhxIz5+/Agul4t169bB19dXrHKz2Wzk5eWJ3MflcsHlcqGgULam6PHjxzh06BDz92Wzy/6fyycXlJOVlYWTkxM2bdqEnJwc5OXlYe3atTA2NhZqNbYEYlUQDg4OiIqKkthF4+LihPJL8Hg8rFy5EiYmJhg0aBB2794tsWt9Cf+1IGgI7uZGWloaY8eORVRUFNNnX27evHlITU2FiYkJXFxcoKGhgR49euCff/6p8byzZs2CkZERRo8eDTs7O6ipqWHhwoVo06YN9u7di/Pnz8PU1BRz5szBzJkz6zxd3MnJCQkJCUIP4bZt22LPnj04evQoTExMsHbtWmzZsqVeofllZGSwf/9+6OjoYOrUqeBwOPD09ETXrl1x4MABsNnser02S0tLLFy4EAsWLMDAgQNx7949bN9elm515cqVaNeuHZydnWFhYYHU1FTs3btXrBASLi4u2LNnDxYvXlxpn4qKCtasWYMVK1bAyMgIK1aswLhx45CWloaioiJoamrCysoKDg4OuHHjhtCxK1asgI6ODlxcXGBnZwc5ObkWOTVaitTU4QZgzZo1OHHiBHR0dKCjowMWS/hBuHXrVrEuRgjByZMnmalisbGxAIDNmzfj4cOH2LFjB/Ly8jBt2jR4e3sLNferkpaWhiFDhuDy5cvo3LmzWOWQJC5fgDFLzkBWRgqngpxbffTSZ8+eoVevXo1djFaDx+PB0tIS4eHhzEA2RX1O1P+lOM9OsVoQxcXFcHZ2hoGBAVRVVaGoqCj0Ja6QkBAcPXoUPj4+QtsjIiLg7e0NVVVVdO7cGV5eXkLzp5uy8taDsiK71VcO1Jf16tUr7Ny5E71796aVA9UgxJrFtG7dOolczN3dnRnsLpebm4usrCx8/fXXzLZu3bqJDO3RFOUz4w+0e4n6sn744QcUFhZi165djV0UqoUSex3EixcvsG/fPiQkJKC0tBTdu3eHh4cHM29ZHJqampW2lS9lrzj1TEFBgVmR2tSVh9lQVqAD1NSXdfr06cYuAtXCidXFdO3aNbi5ueHjx49wcHDA8OHDUVBQAA8PD9y8ebNeBSifQVBx+lxRUVGtuq4aU34RncFEUVTLJFYL4ueff4aPj49QPggA2LlzJ7Zu3QpLS8s6F0BVVRUaGhpITExkWhhJSUlCXU5N2X9jELSLiaKolkWsFsSrV69EzmUeOXKkRMYKXFxcsGPHDuTk5CAtLQ379+9nFv00deVrIGgFQVFUSyNWBdGxY0c8ffq00vYnT56ItUqyJnPnzkWPHj3g5OSEMWPGwMHBQSjkQVOWR1dRUxTVQonVxTRx4kSsXr0amZmZzGrNv//+G7t27YKXl1etL2pqasqsgQAAOTk5+Pv7V5nApSljxiAUaAuCoqiWRawKwtPTEwUFBdi9ezc+fPgAoCz42OzZszFp0qQGLWBTVz7NVYm2IKgmKjU1la6TkBCBQIB3797VOaRGZmYm2rZtW2mxcVMlVhcTUJY06M6dO7h16xZiY2Nx/fr1Vl85ABW7mJrHH5z6j76+Pvr27SsyZaaDgwP09fUBlAVi43A4Vcb0qWjatGk4fPiwxMtaV4cPH8b69eu/+HWXLFnSIjOw+fn5ITo6uk7Hvn//HsOHD2eSHa1atQobN26UZPEkrtoWBI/HQ3h4OEaMGMHEv2/Xrh0OHDgAOTk5jB07lglo1VrRSK7Nm5KSEqKjozFu3Dhm26NHj5CVlcX83KlTJzx8+FCs8+3bt0/iZayPnJycGsNXU+LLycmp87GfpzANCAiQRJEaVJUtiLy8PEycOBHr1q0TSgsIAO/evcOmTZswefLkSpEOWxs6i6l5Gz58OM6cOSO07ffff4eDgwPzc1paGvT19ZGbm4u0tDRwOBz88ssvsLS0hJmZGfz9/Zk8EB4eHvj111+Z70NDQ+Hq6ooBAwZgxowZiIuLw5gxY8DhcDBt2jTm/6ficQBw6tQpjBo1ivl++vTpWL58OQwNDTFkyBDcuXMHq1atgpGREYYMGYK7d+9Wem3R0dHYvXs3YmJimFmB+vr6CAgIgImJCbZs2YKSkhKEhITA2toapqam8Pb2ZtKH3rt3D8bGxkLntLOzY9KXJiQkwN3dHYaGhvDw8MCKFSuwZMkS5nffvn0LLy8vGBsbw8nJCX///bfIvwGPx8OGDRtgbm4OExMTzJs3j7kv8fHx8PDwgLGxMRwcHIRaZx4eHtiyZQu++eYbGBoaYsKECXj16hWzPzw8HA4ODuBwOBg/fjwz47I8Iqy1tTUsLCywatUq5sF96tQpTJ06FUuXLoWRkRHs7e2ZsD+BgYGIjY3Fpk2bEBAQgHv37sHBwQHe3t4YOHAgrl27hjdv3mDWrFmwsbGBgYEBxo4dy4RZHz16NADA2toaDx8+FGplFRQUICAgAJaWljA3N8fChQuZyqi6MjW0KiuInTt3ori4GBcuXMCAAQOE9i1ZsgRRUVHIyclpdpFXJa18kJqupK7e6ivBlb6i/7kGAOCW8ETuj0m6AwDI5eaL3H87pWyiw/vCHGZbbTk6OuLRo0fIzMwEUBbK+8KFCxg5cmSVxxQWFuLFixe4dOkS9u/fj9OnT1eK9lnuyJEj2LZtG2JiYvD8+XPMmzcPwcHBuHr1KlJSUpiMajW5fv06+vXrh/v378Pa2hpeXl7o06cP7t69i2HDhmHDhg2VjnFwcMDMmTNhY2MjtOo6Pz8fN2/exPTp07Ft2zZcuHABhw4dwvXr19G5c2d4e3vXGNKcz+fD29sb5ubmuHv3Lnx8fBAZGSn0Ozdv3oSvry/u3bsHDoeDn376SeS5tm/fjlu3buHkyZOIiYlBUVERgoKCkJOTgylTpsDOzg537txBcHAwQkNDhSr0yMhIBAcH4/r161BQUGAiqt68eROBgYEIDAzE/fv3YWlpidmzZwMoy/MRHx+P8PBwnD9/HtnZ2UJlu337Nvr374979+5h5syZCAwMRG5uLpYvXw5jY2MsWLAAq1atAgAkJyfDxsYGN27cgJmZGZYvX46OHTvi4sWL+PPPP6GtrY3g4LL3ZXh4OICyhcccDkfoHqxatQr//PMPIiMjceHCBXC5XCxcuLDGMjW0KiuICxcuYMmSJejQoYPI/Z07d8bChQvr3B/XEghKCQr+rSCU6CymZklVVRWWlpY4e/YsAODGjRvo06dPjdO3Z8yYAXl5efTu3Rv6+vpISUkR+Xtubm7o0qUL1NTU0Lt3bwwZMgTa2tpQU1Nj0oeKQ1NTE+7u7pCSkoKpqSmUlJQwbtw4sFgsWFlZiX0eABgxYgTYbDaUlZURGRkJX19fdOnSBXJycli0aBEyMjIQFxdX7Tn+/vtvfPr0Cb6+vmCz2TA3NxdqdQHA0KFDYWRkBBkZGTg4OFRZxqioKHh7e6NTp05QVFTETz/9hClTpuDy5cvQ0NDA1KlTwWKx0KdPH3h6ejIPWqBsDVW3bt2grKwMBwcH5u8QFRWFUaNGwdjYGNLS0pg+fTo2bNgAgUCAEydOYNGiRVBXV4eKigrmz5+PiIgI8Hhl3cUaGhpwd3eHrKwsXF1dwePxmExxopSnMGWz2QgMDMT8+fMBlI1dqaqq4t27d9XeSy6Xi+joaCxYsADq6upQVlbGypUrcfPmTeaDS23LJClVjkG8f/8eXbt2rfbgnj171vjiW7KKlYOMNI3kWp3Vdn5V7pOTZVe7/ys55Wr3qyu2rXZ/TcpzBnz33Xc4ffo007VTnapSZ36uPN8xUJZ7omLSHmlpaaZrqibVpSGtzXmAshmI5T5PE8pms9G+fXu8ffu22uxomZmZUFdXZ9JpAmXrpSqmJS0ftwTK7lFJSYnIc32eIlVDQwMaGhq4dOmSyBSmFR+Mn6f2LP87vH//nsktXv66+vfvj+zsbBQXF+O7774Tir4sKyvLZIireM7y2UZV3V9lZWWhNMzJycnYuHEj3rx5A11dXcjJyYmVwpTP51e6B2w2W2QK05rKJElVtiA6dOiA5OTkag9+/fp1i0uxVxs0UVDLYGtri5SUFMTFxSE2NhZDhgz54mWQlpYW6tb5fGaVJEPJVzzX52lCeTweMjMz0a5dO8jIyAiViRCCT58+ASh7PmRlZQk99D9Pcyquz9ONJiQkYM+ePejYsSMyMjKEfjc1NVWsZ46mpibz6Rso6xILCgoCm80Gi8XCiRMnmBSmt2/fRmRkJLS1tWtd9or3ks/nw9fXF15eXrhz5w4OHTqEwYMH13gOdXV1sNlsob9DeS5uSSxEro8qKwhHR0ds27aNaXZ9jsfjYdu2bbCxsWmosjV5/40/0AqiOZOTk8OwYcOwdOlS2NjYQE5O7ouXoWvXrrh06RJyc3ORkZGBU6dOSeS81aXcBABXV1eEhoYiNTUVXC4XGzZsQJs2bWBoaAhtbW3weDycO3cOAoEA//vf/1BQUAAA4HA4UFdXx65du8Dn8xEbG4sLFy7UqYzl6VkzMzOF0rNaW1vjw4cP+PXXX8Hn8/H06VOEhYWJncL09OnTiIuLg0AgwIEDB3D16lUoKyvDxcUFmzZtwocPH5jc197e3mKVlc1mVzkxh8fjgcvlMpGpnzx5wqRfLT8WQKW/h7S0NFxcXLB582ZkZ2cjPz8fgYGB4HA4jb5+pcoKYubMmSgoKMDo0aNx/PhxPH36FKmpqYiPj8fRo0fxzTff4OPHj2Lnhm2J8iokC6KaN2dnZyQkJIjVvdQQfH19oaysDBsbG3h7e0ssFpmNjQ1ev34Na2trkfunT58Oe3t7eHp6wszMDMnJyfjll1+YrqYVK1Zg48aNGDRoENLS0pjw/jIyMvj5558RExMDExMTbN++HaampnVaAObj4wNTU1OMHTsWdnZ2UFJSwuLFi6Gqqop9+/bh0qVLGDRoEL7//ntMmzZNaEpyVczMzLB06VIsWrQIJiYmuHnzJnbs2AEpKSksW7YMHTp0wKhRo2Bubo7k5GTs3bsXMjIyNZ7X2dkZBw4cYMYZKlJSUkJAQADWrFkDIyMjLF26FOPGjUNGRgYKCgqgoaEBW1tbjBgxAjExMULHLl26FLq6uhg1ahRsbGwgIyPDpFxtTNWmHM3Pz8emTZtw5swZ5pMDIQRqamoYNWoUfH19hfoZG0NjphyNeZCGzYfvY/AALSzyMK75gFaAphxtHYqKihAfH4+BAwcy2+bNmwdtbW34+dV9PIhqGHVNOVrtQjllZWWsXr0ay5YtQ2pqKnJzc9GmTRvo6OjQ9Jqgob6p1ktGRgYzZ85EcHAwbGxsEBcXh2vXrrX6ae8tjVixmNhsNnR1dRu6LM1OXiFNFkS1Tmw2G9u2bUNQUBB++OEHtGvXDosXL4aJiUljF42SILFTjlKV5ReVpxulLQiq9bGwsKBpT1s4sYP1UZXlMy0IWkFQFNXy0AqiHugsJoqiWjJaQdRDPh2DoCiqBaMVRD3QMQiKoloyWkHUAw31TVFUS0YriDoihFRYB0G7mKjmobi4WCigHlU/mZmZNYZGr05qaqoESyN5tIKoo2KeACUCAjZLBnKsmpfoU02PuClH66o2qUq/lEmTJlWZuKch6evr49mzZ1/8ug3p8xSitfV5OlgOh4MXL15IqngSQSuIOiofoKbjD81becrRij5POVpX5alKK4bmbmz1SZlJCfs8hWhtfZ4O9uHDh/X+UCJptIKoo/IBaroGonkTJ+UoUJa+c/To0TAxMcHAgQOxdOlS8Pl8ZGdnw8zMDGFhYQDKuhxMTExw/vz5SqlKjY2NERYWBgsLC5iYmCAsLAyHDx/G4MGDYWpqyqQcrXhcubqmMq1o1qxZyMjIgJ+fH/bu3YtTp07B3d0d7u7uMDU1xfPnz/H69Wt4e3vDxMQEdnZ22L59OxPSu2KKTKByStKjR48yaTw3btwIOzs73Lt3j9l//vx5ODo6gsPh4Icffqjyk3diYiKmTp0KQ0ND2Nra4siRI8y+sLAw2Nvbw9jYGB4eHkw6z5pSwebn52P58uUwMTHBoEGDsHr1aqZrKCEhAVOmTMHAgQMxfPhwREVFCd33qtKaikohOm/ePNjZ2cHBwQF8Pr/K901V6WDLW1n1SbUqUaSZS01NJXp6eiQ1NfWLXvfRP++Ik18kWbz9xhe9blP39OlTkdvjlq2s9JVx9g9CCCElxcUi97+9dJkQQgjv0yeR+99dv0kIIaT4XRazrTb09PTInTt3SL9+/cjbt2/LrsXjEQsLC3Ljxg2ip6dHCCEkLS2NGBgYkL/++osQQkhycjIxNTUl586dI4QQcvHiRcLhcEh6ejqZOnUqWbZsGSHkv/fmp0+fmO8XLVpEuFwuOXv2LOnVqxdZsmQJ4XK55NKlS6RXr17k48ePQseVmzRpEvnll1+Y7y0tLUlKSgr58OEDGTx4MLG1tSWvX78mHz58IEOHDiUHDx4U+ZptbW3JxYsXCSGEhIeHEz09PXLt2jWSl5dHuFwusbOzI2vXriXFxcXk9evXxNHRkezatYsQQsjixYvJTz/9xJzr7t27xMjIiBBCyO3bt4mRkRF59OgRKS4uJv7+/kRPT4/cvXuXudeTJk0iubm5JDMzkwwePJgcOnSoUvm4XC6xtbUlmzZtIlwulzx79owYGRmR+/fvk2PHjhELCwvy5MkTwuPxyL59+4i5ubnQ/V28eDEpKioiT548IQMGDCAxMTGEEEL8/PzIlClTSE5ODsnJySFubm4kNDSU5OfnE0tLS7Jv3z7C4/HIo0ePiJmZGfO3njRpErGysiKJiYkkLy+PfPfdd2Tu3LmV/r7l98fU1JRkZGSQ3NzcGt83ISEhxMfHR+j9+PTpU5KdnU2MjIzIgQMHCI/HI/Hx8cTCwoJERUXVWKaqiPq/FOfZSVsQdZRHV1G3COKkHNXQ0MCZM2dgbGyMvLw85OTkoE2bNkw2RXt7ewwbNgwTJkxAeno6li9fXuX1ylN0mpmZQSAQwNPTE2w2G7a2thAIBGKnkZRUKtM2bdrAysoKysrKuH//Pj5+/IgFCxZATk4O2tramDVrllCKz6qUZ+IzMDCAnJwcFi9eLJRtrvy1q6iooH379hg4cKDIMj548AC5ubmYO3cu2Gw2evbsicOHD6N79+6IjIyEp6cnevfuDRaLBS8vL6ioqAiFzhaVCpbH4yE6Oho//PAD2rRpgzZt2mDr1q1wcnLCtWvXoKysDC8vL7BYLBgYGGD06NE4evQoc86q0pqKYmJigo4dO0JFRaXG901V6pNqVdJoLKY6YmYwKdAZTOLoFxhQ5T4ZOblq97O++qra/XIa6tXur0lNKUdZLBbCw8Nx8uRJ5uHD5XKF+o/Hjx+PiIgIzJgxA4qKilVeqzx1aHnugfLxCWnpss9qpIb0lOUklcr08/SjGhoaQjkdPk/xWZV3794JpfhUUFAQSpMKCKdNrSoFaXkZKlYu5f3y2dnZ0NLSEvp9LS0toWx0olLBikrpWR7e+o8//kBKSopQV5lAIECfPn2Yn6tKaypKxfspzvtGlJycnDqnWpU0WkHUUT5dA9Fi2NraYsWKFUzK0aCgICQmJjL7z549i6ioKISHh0NTUxMAhBL6lJSUICAgAM7Ozjh06BCcnJyqHGwUJ0x+eeVRXQpSSalYno4dO+Ldu3fg8XhM9rOKKT6rS4vaoUMHoQd1cXFxncqsqamJ9+/fQyAQMPfh1KlT6NSpU6X0qEDZ2MOIESOqPWfbtm3BYrGE8mzHxsYiMTER7du3R9++fXHs2DHm9zMzM+uczqDicTW9b6pSn1Srkka7mOooj8lHTVsQzV1NKUfz8vIgIyMDNpsNPp+PsLAwvHjxgnlY7ty5EzweD+vWrYOnpycWLVpUZapecbRr1w4qKiqIjIyEQCDAH3/8IbFBSBaLVeW0WwMDA2hqamLz5s3gcrlISUlBaGgok+Kza9euuH79OrKysvDhwwccOnSIOfabb75BVFQUHj9+DB6Phy1btohsIdTEwMAAbdq0wc6dO8Hn8/HixQsEBQWBxWLB1dUVBw8exLNnz8Dn87F//37k5OTUmPZYRkYGI0aMQEhICHJzc5GTk4MNGzbgw4cPsLa2RkpKCk6dOoWSkhKkpqbC09NTqMKoSlUpRMvV9L6pKh1sfVKtShqtIOqoPB81HYNoGapLOfrNN9+gd+/esLe3h5WVFe7evQsnJyf8888/ePz4Mfbu3YvAwECwWCzMmjWLyddeV2w2G2vXrsXx48cxcOBAXLp0CUOHDq3Py2O4ublhzZo1CA4OrrSPxWJh9+7dSEpKwuDBgzFhwgQMHToUs2fPBlDWjWZgYABHR0eMGzcOw4cPZ441NjbGnDlz4OPjAxsbG8jLy0NWVrbWKUjZbDZCQ0Px4MEDmJubw8fHBwsXLoSRkRFGjRqFadOmYc6cOTAxMcGlS5ewf/9+oe6WqqxcuRLq6upwdHTEyJEj0b9/f3h5eUFNTQ379u1DREQEzMzMMH78eNjb24uVSrm6FKJA9e8boOp0sPVJtSpp1aYcbQ4aK+Xouv/9idtxb7DIwxiDB2jVfEArQVOOtk6JiYlgsVjo0qULgLKUpAMGDMD58+fRrVu3Ri4dVdeUo7QFUUd0oRxF/efZs2fw9vZGdnY2SkpKsGvXLnTp0gVdu3Zt7KJR9UAHqeuIhvqmqP+MGDECz549w6hRo1BYWIg+ffogNDSU5q5v5mgFUUd55aG+6RgERUFKSgoLFizAggULGrsolATRLqY6yqezmCiKauFoBVEHJYJSFHEFkJYCFORoI+xzzXzeA0W1KPX5f6QVRB2Ujz8oKbAhLU37WCtisVh1Dn9MUZTkFRUV1Xq6cTlaQdTBf4vk6PjD59q3b4/09HQUFhbSlgRFNSJCCAoLC5Geni4UAqQ2aP9IHdAZTFUrjwmUkZFRr0xbFEXVH4vFgqamplCsrtqgFUQdlM9gUqItCJG++uqrOr8hKYpqOppMF9Pz588xbtw4DBgwAM7OzoiLi2vsIlWJaUHQSK4URbVgTaKC4PF48PX1haOjI/766y94e3vDy8tLZFaspiCfjkFQFNUKNIkK4s8//wSfz8eUKVPAYrEwcuRIfP311zh37lxjF02kPCbUN21BUBTVcjWJMYiEhATo6uoKbevevTtevnxZ47HliTIqxqJvaOnpaeAX5oBXmCN25i6KoqimpPyZWV2yoSZRQRQWFkJeXl5om4KCgljz6bOysgAAEydObJCyVWf9FWD9F78qRVGU5GRlZUFHR0fkviZRQSgqKoLL5QptKyoqqjZ1Y7m+ffvi8OHD0NDQYDJQURRFUdUTCATIyspC3759q/ydJlFB6Orq4tdffxXalpiYCFdX1xqPlZeXF8onS1EURYmnqpZDuSYxSG1qagpCCJNi7+zZs3jx4oXEsmhRFEVRtddkMsq9fPkS/v7+eP78OTp37oxly5bBzMyssYtFURTVajWZCoKiKIpqWppEFxNFURTV9NAKgqIoihKJVhAURVGUSLSCoCiKokSiFUQtNaeos43l1q1bcHNzg6GhIYYOHYrffvsNAJCbm4s5c+bAyMgIgwcPRnh4eCOXtOnJzc2FjY0NTp06xfxM75lo7969g6+vL4yMjGBubo6ff/4ZQFnwz5UrV8LExASDBg3C7t27G7mkzVeTWCjXXJRHnfX09MShQ4dw4cIFeHl54erVq1BWVm7s4jUJb968wezZsxEUFIQhQ4YgPj4e06ZNg5aWFiIiIiAtLY2bN28iOTkZXl5e6NKlC0xMTBq72E2Gv78/MjMzmZ9Xr15N71kVfH190adPH9y+fRvv3r2Dh4cHdHV18fLlSyQlJeHixYvIy8vDtGnToKmpKdbCW0oYbUHUQnOLOtsY0tPT4eTkhKFDh0JaWhoGBgYwMTHBnTt3EB0djblz50JBQQG9evXC2LFjcezYscYucpMRERGB/Px86OnpASgLN0PvmWiPHj1CamoqVqxYATk5OXTp0gVhYWEwNTVFREQEvL29oaqqis6dO8PLy4tpxVK1QyuIWqhP1NnWwtjYGAEBAczPHz9+RGxsLNq3bw8pKSl07dqV2Ufv3X9SU1Oxfft2rF27ltmWnJxM71kV4uPjoaenh+3bt2Pw4MGwt7fHxYsXIS8vj6ysLHz99dfM73br1o3eszqiXUy1UJ+os61RXl4efHx80L9/f/Tp0wdsNhtSUlLMfgUFBRQXFzdiCZsGgUCAhQsXYvHixdDQ0GC2FxQU0HtWhU+fPuH+/fswMTHB5cuXkZiYiGnTpqFt27YAIPR/Su9Z3dEWRC3UJ+psa5OUlIRvv/0W6urqCAkJgZKSEng8Hiou3Kf3rszOnTvRrVs3DBs2TGi7oqIivWdVYLPZUFZWxuzZs8Fms9GzZ0+MGTMGERERACD0f0rvWd3RCqIWdHV1kZSUJLQtMTFRqDlLAX/99Re+/fZb2NvbIyQkBHJyctDR0QEhRPzfWlgAAAWYSURBVCjBEr13Zc6ePYvo6GgYGxvD2NgYL1++xJo1axAWFkbvWRW6d++OoqIi8Hg8ZptAIICqqio0NDSQmJjIbE9KSqL3rK4IJTYul0usrKzIL7/8Qng8Hjlz5gzhcDgkOzu7sYvWZLx+/ZpwOBxy8ODBSvvmzJlD5s6dS/Lz88mzZ8+ImZkZiYmJaYRSNm0uLi4kPDycEELvWVWKi4uJlZUVCQgIIFwulzx//pwMGjSInD9/ngQFBZGJEyeS7OxskpqaShwcHMjhw4cbu8jNEg3WV0s06mz11q1bh19//bVSk37ChAmYMWMG1qxZg1u3boHNZmP69Onw9PRspJI2XaNGjcLkyZPh5uaGT58+0XtWhdTUVPz444949OgR2Gw2pkyZAi8vL3C5XKxfvx7R0dEoLS3FuHHjMG/ePKGxHEo8tIKgKIqiRKJjEBRFUZRItIKgKIqiRKIVBEVRFCUSrSAoiqIokWgFQVEURYlEKwiKoihKJFpBUC3ekiVLoK+vX+XXtm3bcO/ePejr66OgoOCLlMnOzg76+vrgcDjMz4cOHZLIuX/44QfmtdEgdVR90GB9VIu3fPlyzJ8/H0BZ2AUPDw+cOHECHTt2BFAW84jFYuHmzZtfNGaPn58fxowZI/HzBgQEYOrUqRg7dqzEz021LrSCoFo8FRUVqKioAAA+fPgAAGjbtq1Q5FQAlX5uaEpKSmjXrp3Ez6uiosJENaWo+qBdTBQFVOpi0tfXx9mzZ+Hi4oJ+/fph/PjxSEtLw5o1a2BoaAgrKytERkYyx+fn5zNpLk1NTTFnzhyhzHDiSElJweTJk9GvXz/Y29vjjz/+YPbZ2dlhw4YNsLGxgbW1NT59+oRjx45h6NCh6Nu3L4YPHy5UHoqSBFpBUFQVNm/ejGXLluH48eN48+YN3NzcoKysjJMnT2LYsGHw9/dnKpRVq1YhKSkJ+/btQ1hYGKSkpDBt2jSUlJSIfb3jx49jzJgxOHv2LMzNzbFo0SLk5+cz+0+cOIGQkBBs374daWlp+PHHH7FkyRJER0fDw8MDS5YsQXJysqRvA9WK0QqCoqowYcIEDBo0CL169YKNjQ0UFRXh5+eH7t27Y8qUKSguLkZaWhpSU1Nx9uxZbN68GQYGBtDT08PGjRuRlpaGGzduiH29MWPGwNnZGdra2vD19QWPxxMKW+3o6AgDAwP069cPGRkZkJaWhpaWFrS0tDBx4kTs37+fdi1REkXHICiqCjo6Osz3CgoK0NLSYiKCysnJAQB4PB4yMjIAAMOHDxc6vqioCElJSbC1tRXrel26dGG+Lx8zqZgJTVtbm/l+8ODBMDQ0xKhRo9CjRw/Y2NjAzc0NX331VW1eIkVVi1YQFFUFWVnhfw9padENboFAABaLhYiIiEohpVVVVcW+noyMTKVtFYMtV0yjKS8vj19++QUPHjzA1atXERMTg4MHD2L37t00/DwlMbSLiaLqqXv37uDz+SgqKoKOjg50dHSgoaGBDRs2NNiYwL179xAaGgojIyMsWLAAZ86cQe/evREdHd0g16NaJ1pBUFQ9de/eHXZ2dli0aBFiY2Px6tUrLF68GI8ePUL37t0b5JoKCgrYsWMHjh8/jvT0dNy4cQOJiYno169fg1yPap1oFxNFSUBQUBDWrVuHWbNmgcfjoX///jhw4ECDjQkYGBggMDAQu3fvxo8//oh27dph6tSpGD16dINcj2qdaEY5imoEdnZ2+O677zBp0qQGOX9aWhqGDBmCqKgo6OnpNcg1qJaPdjFRVCMpKChAdna2xM+bl5eHnJwciZ+Xan1oBUFRjSQ4OBj29vYSP++qVatoHCZKImgXE0VRFCUSbUFQFEVRItEKgqIoihKJVhAURVGUSLSCoCiKokSiFQRFURQlEq0gKIqiKJH+Dxw385RzuhxLAAAAAElFTkSuQmCC%0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7" y="2215295"/>
            <a:ext cx="4979534" cy="365843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397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25220" y="3618507"/>
            <a:ext cx="2011680" cy="1429789"/>
          </a:xfrm>
          <a:prstGeom prst="ellipse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Sweep function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69" y="2085663"/>
            <a:ext cx="5761945" cy="3907854"/>
          </a:xfrm>
        </p:spPr>
      </p:pic>
    </p:spTree>
    <p:extLst>
      <p:ext uri="{BB962C8B-B14F-4D97-AF65-F5344CB8AC3E}">
        <p14:creationId xmlns:p14="http://schemas.microsoft.com/office/powerpoint/2010/main" val="41978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F23494-F630-4E01-81EA-AA2F2975971E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0</TotalTime>
  <Words>178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Simulation of vancomycin dosing regimen  using a one-compartment model  </vt:lpstr>
      <vt:lpstr>Introduction</vt:lpstr>
      <vt:lpstr>Problem:</vt:lpstr>
      <vt:lpstr>Approach</vt:lpstr>
      <vt:lpstr>Flow Chart</vt:lpstr>
      <vt:lpstr>Model</vt:lpstr>
      <vt:lpstr>No loading dose</vt:lpstr>
      <vt:lpstr>Loading dose</vt:lpstr>
      <vt:lpstr>Sweep function</vt:lpstr>
      <vt:lpstr>Conclusions, future directions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2020-07-15T08:10:51Z</dcterms:created>
  <dcterms:modified xsi:type="dcterms:W3CDTF">2020-07-15T10:36:57Z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