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2" r:id="rId10"/>
    <p:sldId id="271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1C8C2-96BF-47A6-98D5-D78FB4AACE90}" v="4007" dt="2021-05-23T09:23:07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42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9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1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4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4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4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FOREST FIRES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676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+mj-lt"/>
                <a:cs typeface="+mj-lt"/>
              </a:rPr>
              <a:t>DATA 621: BUSINESS ANALYTICS AND DATA MINING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FINAL COURSE PROJECT PRESNETATION</a:t>
            </a:r>
          </a:p>
          <a:p>
            <a:r>
              <a:rPr lang="en-US" dirty="0"/>
              <a:t>Critical thinking group #4</a:t>
            </a:r>
          </a:p>
          <a:p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teran</a:t>
            </a:r>
            <a:r>
              <a:rPr lang="en-US" dirty="0"/>
              <a:t>, </a:t>
            </a:r>
            <a:r>
              <a:rPr lang="en-US" dirty="0" err="1">
                <a:ea typeface="+mj-lt"/>
                <a:cs typeface="+mj-lt"/>
              </a:rPr>
              <a:t>aTINA</a:t>
            </a:r>
            <a:r>
              <a:rPr lang="en-US" dirty="0">
                <a:ea typeface="+mj-lt"/>
                <a:cs typeface="+mj-lt"/>
              </a:rPr>
              <a:t> KARIM, AMIT KAPOOR, THOMAS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</a:t>
            </a:r>
            <a:br>
              <a:rPr lang="en-US" dirty="0"/>
            </a:br>
            <a:r>
              <a:rPr lang="en-US"/>
              <a:t>TIME SERIES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D49F3-4A09-494E-8B68-710B1A289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fires ID'ed during August and September</a:t>
            </a:r>
          </a:p>
          <a:p>
            <a:pPr>
              <a:buClr>
                <a:srgbClr val="8AD0D6"/>
              </a:buClr>
            </a:pPr>
            <a:r>
              <a:rPr lang="en-US"/>
              <a:t>Unexpected uptick in reporting in the month of March</a:t>
            </a:r>
          </a:p>
          <a:p>
            <a:pPr>
              <a:buClr>
                <a:srgbClr val="8AD0D6"/>
              </a:buClr>
            </a:pPr>
            <a:r>
              <a:rPr lang="en-US"/>
              <a:t>Not pictured: no significant pattern for day of week</a:t>
            </a:r>
            <a:endParaRPr lang="en-US" dirty="0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9F8CAC1-3EB2-4388-B547-ED386855C3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367" y="2190673"/>
            <a:ext cx="4659131" cy="3220031"/>
          </a:xfrm>
        </p:spPr>
      </p:pic>
    </p:spTree>
    <p:extLst>
      <p:ext uri="{BB962C8B-B14F-4D97-AF65-F5344CB8AC3E}">
        <p14:creationId xmlns:p14="http://schemas.microsoft.com/office/powerpoint/2010/main" val="223883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Study period: January 2000 – December 2003</a:t>
            </a: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However, only 517 observations</a:t>
            </a:r>
          </a:p>
          <a:p>
            <a:pPr>
              <a:buClr>
                <a:srgbClr val="8AD0D6"/>
              </a:buClr>
            </a:pPr>
            <a:r>
              <a:rPr lang="en-US"/>
              <a:t>Original dataset does not offer observations for 'null' case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Time series data only gives month and day of week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Unable to ID clusters of fire reports</a:t>
            </a:r>
          </a:p>
          <a:p>
            <a:pPr>
              <a:buClr>
                <a:srgbClr val="8AD0D6"/>
              </a:buClr>
            </a:pPr>
            <a:r>
              <a:rPr lang="en-US"/>
              <a:t>Some obsevations have entry of 'zero' for area of 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 observatiosn vs keep only with area &gt; 0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Shrinkage methods: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StepAIC()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Leaps package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Comparison of model versus robust regression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/>
              <a:t>RSE as metric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The most significant predictor of larget forest fires (in terms of forest fires) is the Duff Moisture Code Index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DMC:  a numeric rating of the average moisture content of loosely compacted organic layers of moderate depth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Large forest fires may also be likely to occur during the months of December and October in this region, but weak negative relationship between large forest fires for August.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Fire size?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Identify real-world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Define a problem to study using data</a:t>
            </a:r>
          </a:p>
          <a:p>
            <a:pPr>
              <a:buClr>
                <a:srgbClr val="8AD0D6"/>
              </a:buClr>
            </a:pPr>
            <a:r>
              <a:rPr lang="en-US" dirty="0"/>
              <a:t>Review relevant literature, regression methodologies</a:t>
            </a:r>
          </a:p>
          <a:p>
            <a:pPr>
              <a:buClr>
                <a:srgbClr val="8AD0D6"/>
              </a:buClr>
            </a:pPr>
            <a:r>
              <a:rPr lang="en-US" dirty="0"/>
              <a:t>Measure outcomes</a:t>
            </a:r>
          </a:p>
        </p:txBody>
      </p:sp>
    </p:spTree>
    <p:extLst>
      <p:ext uri="{BB962C8B-B14F-4D97-AF65-F5344CB8AC3E}">
        <p14:creationId xmlns:p14="http://schemas.microsoft.com/office/powerpoint/2010/main" val="37432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j-lt"/>
                <a:cs typeface="+mj-lt"/>
              </a:rPr>
              <a:t>What factors contribute to the size and risk of forest fires?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Seasonal effects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Temporal/spatial information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Meteorological data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Established indices of fire risk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Benefits of prediction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/>
              <a:t>Prevent loss of life and environmental damage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/>
              <a:t>Allocate fire suppression resources over larger area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/>
              <a:t>Use available meteorological forecasts to predict fire risk</a:t>
            </a:r>
            <a:endParaRPr lang="en-US" dirty="0"/>
          </a:p>
          <a:p>
            <a:pPr lvl="2">
              <a:buClr>
                <a:srgbClr val="8AD0D6"/>
              </a:buClr>
            </a:pPr>
            <a:r>
              <a:rPr lang="en-US"/>
              <a:t>Avoid need for specialized equipment (smoke detectors, air surveillance)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Original dataset complied by </a:t>
            </a:r>
            <a:r>
              <a:rPr lang="en-US" i="1"/>
              <a:t>Cortez et al</a:t>
            </a:r>
            <a:endParaRPr lang="en-US" i="1" dirty="0"/>
          </a:p>
          <a:p>
            <a:pPr>
              <a:buClr>
                <a:srgbClr val="8AD0D6"/>
              </a:buClr>
            </a:pPr>
            <a:r>
              <a:rPr lang="en-US"/>
              <a:t>Natural park in mountainous northeast Portugal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Fire date, location, and area, weather data,</a:t>
            </a:r>
            <a:r>
              <a:rPr lang="en-US" dirty="0"/>
              <a:t> </a:t>
            </a:r>
          </a:p>
          <a:p>
            <a:pPr>
              <a:buClr>
                <a:srgbClr val="8AD0D6"/>
              </a:buClr>
            </a:pPr>
            <a:r>
              <a:rPr lang="en-US"/>
              <a:t>Canadian Fire Weather Index (FWI) codes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N = 517 fires over ~3 years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Model to predict location of </a:t>
            </a:r>
            <a:r>
              <a:rPr lang="en-US" i="1"/>
              <a:t>small </a:t>
            </a:r>
            <a:r>
              <a:rPr lang="en-US"/>
              <a:t>fires built on SVM techinques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EB4FA-41D0-4DD1-8966-CBF38D59F272}"/>
              </a:ext>
            </a:extLst>
          </p:cNvPr>
          <p:cNvSpPr txBox="1"/>
          <p:nvPr/>
        </p:nvSpPr>
        <p:spPr>
          <a:xfrm>
            <a:off x="224118" y="6544236"/>
            <a:ext cx="1007632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FFFFFF"/>
                </a:solidFill>
                <a:latin typeface="SFMono-Regular"/>
              </a:rPr>
              <a:t>Cortez, Paulo &amp; Morais, A. (2007). A Data Mining Approach to Predict Forest Fires using Meteorological Data. </a:t>
            </a:r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</a:t>
            </a:r>
            <a:br>
              <a:rPr lang="en-US" dirty="0"/>
            </a:br>
            <a:r>
              <a:rPr lang="en-US"/>
              <a:t>PORTUGUESE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ea typeface="+mj-lt"/>
                <a:cs typeface="+mj-lt"/>
              </a:rPr>
              <a:t>Shidik et al: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Hybrid model using clustering then classification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Initial clustering using fuzzy C-means (FCM) for existing variables</a:t>
            </a:r>
          </a:p>
          <a:p>
            <a:pPr lvl="2">
              <a:buClr>
                <a:srgbClr val="8AD0D6"/>
              </a:buClr>
            </a:pPr>
            <a:r>
              <a:rPr lang="en-US" sz="1800">
                <a:ea typeface="+mj-lt"/>
                <a:cs typeface="+mj-lt"/>
              </a:rPr>
              <a:t>Light burn, heavy burn, versus no burn area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Back-propogation neural network to predict class membership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Other techniques considered: SVM, NB, DCT trees, KNN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/>
              <a:t>Categorical outcomes allowed for confusion matrix for measuring performance</a:t>
            </a: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i="1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5474E-7A90-4B0C-B405-8ABCE9099D4E}"/>
              </a:ext>
            </a:extLst>
          </p:cNvPr>
          <p:cNvSpPr txBox="1"/>
          <p:nvPr/>
        </p:nvSpPr>
        <p:spPr>
          <a:xfrm>
            <a:off x="87351" y="6573644"/>
            <a:ext cx="118500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Source Sans Pro"/>
                <a:ea typeface="Source Sans Pro"/>
              </a:rPr>
              <a:t>Shidik G.F., Mustofa K. (2014) Predicting Size of Forest Fire Using Hybrid Model. In: Linawati, Mahendra M.S., Neuhold E.J., Tjoa A.M., You I. (eds) Information and Communication Technology. ICT-EurAsia 2014. Lecture Notes in Computer Science, vol 8407.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46853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REVIEW: </a:t>
            </a:r>
            <a:br>
              <a:rPr lang="en-US" dirty="0"/>
            </a:br>
            <a:r>
              <a:rPr lang="en-US"/>
              <a:t>OTHER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ea typeface="+mj-lt"/>
                <a:cs typeface="+mj-lt"/>
              </a:rPr>
              <a:t>Stanford-Moore et al</a:t>
            </a:r>
            <a:r>
              <a:rPr lang="en-US" dirty="0">
                <a:ea typeface="+mj-lt"/>
                <a:cs typeface="+mj-lt"/>
              </a:rPr>
              <a:t>:</a:t>
            </a: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US dataset, 1992 – 2015, N = 1.88M fires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Random sample of 4000 considered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Response variable: binned fire size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Techniques: </a:t>
            </a:r>
            <a:r>
              <a:rPr lang="en-US" sz="2000" b="1">
                <a:ea typeface="+mj-lt"/>
                <a:cs typeface="+mj-lt"/>
              </a:rPr>
              <a:t>SVM</a:t>
            </a:r>
            <a:r>
              <a:rPr lang="en-US" sz="2000">
                <a:ea typeface="+mj-lt"/>
                <a:cs typeface="+mj-lt"/>
              </a:rPr>
              <a:t>, neural networks, KNN, decision trees, linear regression</a:t>
            </a:r>
            <a:endParaRPr lang="en-US" sz="2000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>
                <a:ea typeface="+mj-lt"/>
                <a:cs typeface="+mj-lt"/>
              </a:rPr>
              <a:t>Performance: mean absolute error and percent error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2570C-2D2E-4BF2-A4BA-F560766BB6BE}"/>
              </a:ext>
            </a:extLst>
          </p:cNvPr>
          <p:cNvSpPr txBox="1"/>
          <p:nvPr/>
        </p:nvSpPr>
        <p:spPr>
          <a:xfrm>
            <a:off x="124522" y="6527180"/>
            <a:ext cx="907151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SFMono-Regular"/>
              </a:rPr>
              <a:t>Stanford-Moore, A.,</a:t>
            </a:r>
            <a:r>
              <a:rPr lang="en-US" sz="800" dirty="0">
                <a:latin typeface="SFMono-Regular"/>
              </a:rPr>
              <a:t> Moore, B. (n.d.). Wildfire Burn Area Prediction. http://cs229.stanford.edu/proj2019aut/data/assignment_308832_raw/26582553.pdf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7679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REVIEW: </a:t>
            </a:r>
            <a:br>
              <a:rPr lang="en-US" dirty="0"/>
            </a:br>
            <a:r>
              <a:rPr lang="en-US"/>
              <a:t>OTHER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ea typeface="+mj-lt"/>
                <a:cs typeface="+mj-lt"/>
              </a:rPr>
              <a:t>Maffei et al:</a:t>
            </a:r>
            <a:endParaRPr lang="en-U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N = 9127 fires between 2002 – 2011 in Italy</a:t>
            </a:r>
            <a:endParaRPr lang="en-US" i="1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Also uses FWI codes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Concentrates on predicting fuel moisture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Perpindicular moisture index (PMI)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Inversely proportional to extreme events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i="1">
                <a:ea typeface="+mj-lt"/>
                <a:cs typeface="+mj-lt"/>
              </a:rPr>
              <a:t>Coffield et al</a:t>
            </a:r>
            <a:r>
              <a:rPr lang="en-US" dirty="0">
                <a:ea typeface="+mj-lt"/>
                <a:cs typeface="+mj-lt"/>
              </a:rPr>
              <a:t>: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N = 1168 fires in Alaska, 2001 – 2017 for months May – August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Decision tree classification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'small', 'medium', 'large'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EE237-D694-4499-908A-527A4D19F3C9}"/>
              </a:ext>
            </a:extLst>
          </p:cNvPr>
          <p:cNvSpPr txBox="1"/>
          <p:nvPr/>
        </p:nvSpPr>
        <p:spPr>
          <a:xfrm>
            <a:off x="50181" y="6350620"/>
            <a:ext cx="121752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Carmine Maffei, Massimo Menenti. Predicting forest fires burned area and rate of spread from pre-fire multispectral satellite measurements, ISPRS Journal of Photogrammetry and Remote Sensing,Volume 158, 2019,Pages 263-278.</a:t>
            </a:r>
          </a:p>
          <a:p>
            <a:endParaRPr lang="en-US" sz="800" dirty="0"/>
          </a:p>
          <a:p>
            <a:r>
              <a:rPr lang="en-US" sz="800">
                <a:ea typeface="+mn-lt"/>
                <a:cs typeface="+mn-lt"/>
              </a:rPr>
              <a:t>Coffield, SR, Graff, CA, Chen, Y., Smyth, P., Foufoula-Georgiou, E., &amp; Randerson, JT. (2019). Machine learning to predict final fire size at the time of ignition. </a:t>
            </a:r>
            <a:r>
              <a:rPr lang="en-US" sz="800" i="1">
                <a:ea typeface="+mn-lt"/>
                <a:cs typeface="+mn-lt"/>
              </a:rPr>
              <a:t>International Journal of Wildland Fire</a:t>
            </a:r>
            <a:r>
              <a:rPr lang="en-US" sz="800">
                <a:ea typeface="+mn-lt"/>
                <a:cs typeface="+mn-lt"/>
              </a:rPr>
              <a:t>, 28(11), 861-873.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4D87-8BD6-456E-8ADF-F5D3A02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Visualization of explanatory variables</a:t>
            </a:r>
          </a:p>
          <a:p>
            <a:pPr>
              <a:buClr>
                <a:srgbClr val="8AD0D6"/>
              </a:buClr>
            </a:pPr>
            <a:r>
              <a:rPr lang="en-US"/>
              <a:t>Detection of outliers, missing data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Transformations and dummy variables for seasonal features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Model selection and performance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667-D94E-4E1B-93C4-492DFAF1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</a:t>
            </a:r>
            <a:br>
              <a:rPr lang="en-US" dirty="0"/>
            </a:br>
            <a:r>
              <a:rPr lang="en-US"/>
              <a:t>NUMERIC</a:t>
            </a:r>
            <a:endParaRPr lang="en-US" dirty="0"/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A94A9704-2DCF-40D1-8C77-4F19774AE1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270266"/>
            <a:ext cx="4395787" cy="37763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D49F3-4A09-494E-8B68-710B1A289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Temperature collinear with several FWI codes</a:t>
            </a:r>
          </a:p>
          <a:p>
            <a:pPr>
              <a:buClr>
                <a:srgbClr val="8AD0D6"/>
              </a:buClr>
            </a:pPr>
            <a:r>
              <a:rPr lang="en-US"/>
              <a:t>Climate: humidity strongly negative correlated with temp</a:t>
            </a:r>
          </a:p>
          <a:p>
            <a:pPr>
              <a:buClr>
                <a:srgbClr val="8AD0D6"/>
              </a:buClr>
            </a:pPr>
            <a:r>
              <a:rPr lang="en-US"/>
              <a:t>No strong correlations with area response variable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Not mentioned: day and month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0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PREDICTION OF FOREST FIRES </vt:lpstr>
      <vt:lpstr>OBJECTIVES</vt:lpstr>
      <vt:lpstr>PROBLEM STATEMENT</vt:lpstr>
      <vt:lpstr>BACKGROUND</vt:lpstr>
      <vt:lpstr>LITERATURE REVIEW: PORTUGUESE DATASET</vt:lpstr>
      <vt:lpstr>LITERATURE REVIEW:  OTHER DATASETS</vt:lpstr>
      <vt:lpstr>LITERATURE REVIEW:  OTHER DATASETS</vt:lpstr>
      <vt:lpstr>PROJECT METHODOLOGY</vt:lpstr>
      <vt:lpstr>DATA EXPLORATION: NUMERIC</vt:lpstr>
      <vt:lpstr>DATA EXPLORATION: TIME SERIES</vt:lpstr>
      <vt:lpstr>MISSING VALUES</vt:lpstr>
      <vt:lpstr>MODEL SELECTION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399</cp:revision>
  <dcterms:created xsi:type="dcterms:W3CDTF">2021-05-23T04:59:34Z</dcterms:created>
  <dcterms:modified xsi:type="dcterms:W3CDTF">2021-05-23T09:23:29Z</dcterms:modified>
</cp:coreProperties>
</file>