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Roboto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816AE0-70A4-487F-A871-A5B2196B6E52}">
  <a:tblStyle styleId="{5A816AE0-70A4-487F-A871-A5B2196B6E5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618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27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0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91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31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809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814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32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87300" y="4949800"/>
            <a:ext cx="89694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"/>
          <p:cNvSpPr txBox="1"/>
          <p:nvPr/>
        </p:nvSpPr>
        <p:spPr>
          <a:xfrm>
            <a:off x="87300" y="4911600"/>
            <a:ext cx="4752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Page </a:t>
            </a:r>
            <a:fld id="{00000000-1234-1234-1234-123412341234}" type="slidenum"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sz="600" b="0" i="0" u="none" strike="noStrike" cap="none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7620000" y="4911600"/>
            <a:ext cx="14367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CUNY Master in Data Science</a:t>
            </a:r>
            <a:endParaRPr sz="600" b="0" i="0" u="none" strike="noStrike" cap="none" dirty="0">
              <a:solidFill>
                <a:srgbClr val="50505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887850"/>
            <a:ext cx="90567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1933098" y="1896721"/>
            <a:ext cx="5244538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Data Science Skills</a:t>
            </a:r>
            <a:br>
              <a:rPr lang="en-US" sz="28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”which are the most valued data science skills”</a:t>
            </a:r>
            <a:endParaRPr sz="1600" b="0" i="0" u="none" strike="noStrike" cap="none" dirty="0">
              <a:solidFill>
                <a:srgbClr val="505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08FA6-5EB4-49FA-91CC-AF0FECCB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7" y="283779"/>
            <a:ext cx="1645920" cy="9765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461295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Development Environments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omputer, bed&#10;&#10;Description automatically generated">
            <a:extLst>
              <a:ext uri="{FF2B5EF4-FFF2-40B4-BE49-F238E27FC236}">
                <a16:creationId xmlns:a16="http://schemas.microsoft.com/office/drawing/2014/main" id="{C77A7694-FD14-47AB-BF48-84A181F6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25" y="1871796"/>
            <a:ext cx="4310092" cy="2262053"/>
          </a:xfrm>
          <a:prstGeom prst="rect">
            <a:avLst/>
          </a:prstGeom>
        </p:spPr>
      </p:pic>
      <p:pic>
        <p:nvPicPr>
          <p:cNvPr id="5" name="Picture 4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625F0CEE-A823-4753-B826-9E3722AA8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71796"/>
            <a:ext cx="4485430" cy="245610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613297-F4B3-4987-B8DE-D89C3A2E7A03}"/>
              </a:ext>
            </a:extLst>
          </p:cNvPr>
          <p:cNvCxnSpPr/>
          <p:nvPr/>
        </p:nvCxnSpPr>
        <p:spPr>
          <a:xfrm>
            <a:off x="4540250" y="1377950"/>
            <a:ext cx="0" cy="2997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1BD927-A887-4EB3-B50C-EAC9F946B8F1}"/>
              </a:ext>
            </a:extLst>
          </p:cNvPr>
          <p:cNvSpPr txBox="1"/>
          <p:nvPr/>
        </p:nvSpPr>
        <p:spPr>
          <a:xfrm>
            <a:off x="1170446" y="1231900"/>
            <a:ext cx="227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First Choice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DA42F-4D40-4844-A053-4CD190F4AD50}"/>
              </a:ext>
            </a:extLst>
          </p:cNvPr>
          <p:cNvSpPr txBox="1"/>
          <p:nvPr/>
        </p:nvSpPr>
        <p:spPr>
          <a:xfrm>
            <a:off x="5842000" y="1231900"/>
            <a:ext cx="250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Second Choice Environment</a:t>
            </a:r>
          </a:p>
        </p:txBody>
      </p:sp>
    </p:spTree>
    <p:extLst>
      <p:ext uri="{BB962C8B-B14F-4D97-AF65-F5344CB8AC3E}">
        <p14:creationId xmlns:p14="http://schemas.microsoft.com/office/powerpoint/2010/main" val="204343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Operating Systems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B2FA32-F735-4418-BA03-57BF7EDD4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44" y="1461509"/>
            <a:ext cx="6086596" cy="34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FBDF2-DD87-4BE7-A46E-B4BD5B8A1ED1}"/>
              </a:ext>
            </a:extLst>
          </p:cNvPr>
          <p:cNvSpPr txBox="1"/>
          <p:nvPr/>
        </p:nvSpPr>
        <p:spPr>
          <a:xfrm>
            <a:off x="2981406" y="1045028"/>
            <a:ext cx="364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Operating Systems USA vs. International</a:t>
            </a:r>
          </a:p>
        </p:txBody>
      </p:sp>
    </p:spTree>
    <p:extLst>
      <p:ext uri="{BB962C8B-B14F-4D97-AF65-F5344CB8AC3E}">
        <p14:creationId xmlns:p14="http://schemas.microsoft.com/office/powerpoint/2010/main" val="50312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2274352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2249576" y="1320591"/>
            <a:ext cx="3038700" cy="3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Demographics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Languages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Databases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Platforms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Web Frames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Development Environments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2BB7A-7F37-4C2B-842B-EFE0D418F138}"/>
              </a:ext>
            </a:extLst>
          </p:cNvPr>
          <p:cNvGrpSpPr/>
          <p:nvPr/>
        </p:nvGrpSpPr>
        <p:grpSpPr>
          <a:xfrm>
            <a:off x="1092422" y="1262358"/>
            <a:ext cx="1367554" cy="550258"/>
            <a:chOff x="404602" y="1262358"/>
            <a:chExt cx="1367554" cy="550258"/>
          </a:xfrm>
          <a:solidFill>
            <a:srgbClr val="D9E6F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3B697C-39C7-4340-9876-D5B97A445013}"/>
                </a:ext>
              </a:extLst>
            </p:cNvPr>
            <p:cNvSpPr/>
            <p:nvPr/>
          </p:nvSpPr>
          <p:spPr>
            <a:xfrm>
              <a:off x="404602" y="1262358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7EA179-C147-4764-B6CD-76F093A5B511}"/>
                </a:ext>
              </a:extLst>
            </p:cNvPr>
            <p:cNvSpPr txBox="1"/>
            <p:nvPr/>
          </p:nvSpPr>
          <p:spPr>
            <a:xfrm>
              <a:off x="647364" y="1351371"/>
              <a:ext cx="89159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Datasets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079C8-F7CA-489A-8D5E-A7C5CDA19C21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2459976" y="1537487"/>
            <a:ext cx="1468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9BCC6D-EECF-49DE-8FFC-9CB66DCA0139}"/>
              </a:ext>
            </a:extLst>
          </p:cNvPr>
          <p:cNvGrpSpPr/>
          <p:nvPr/>
        </p:nvGrpSpPr>
        <p:grpSpPr>
          <a:xfrm>
            <a:off x="3928670" y="1262358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4BE268-6F87-4476-A72B-E38776ABA9ED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9AFBE1-8E04-4A25-9338-BC8016F7FFF0}"/>
                </a:ext>
              </a:extLst>
            </p:cNvPr>
            <p:cNvSpPr txBox="1"/>
            <p:nvPr/>
          </p:nvSpPr>
          <p:spPr>
            <a:xfrm>
              <a:off x="3332560" y="1366207"/>
              <a:ext cx="114005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Engineering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3C8FF-592F-4E94-96F7-35226EBFAF79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4612447" y="1812616"/>
            <a:ext cx="0" cy="77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4E2D-3B33-4FF0-90F1-60EE08685E5A}"/>
              </a:ext>
            </a:extLst>
          </p:cNvPr>
          <p:cNvGrpSpPr/>
          <p:nvPr/>
        </p:nvGrpSpPr>
        <p:grpSpPr>
          <a:xfrm>
            <a:off x="3928670" y="2592144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B6DC6F-C96C-48D8-B0C9-79B8492855B0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F57C85-105E-4E4B-92E4-DE6AB21EEABA}"/>
                </a:ext>
              </a:extLst>
            </p:cNvPr>
            <p:cNvSpPr txBox="1"/>
            <p:nvPr/>
          </p:nvSpPr>
          <p:spPr>
            <a:xfrm>
              <a:off x="3332560" y="1366207"/>
              <a:ext cx="95090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A4A3F7-DA0B-4DE5-8AD5-F938D18F4576}"/>
              </a:ext>
            </a:extLst>
          </p:cNvPr>
          <p:cNvGrpSpPr/>
          <p:nvPr/>
        </p:nvGrpSpPr>
        <p:grpSpPr>
          <a:xfrm>
            <a:off x="3928670" y="3921930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8FCA11-A6B9-4541-B5FB-74056AD70A39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C0BE23-36B1-40DE-A86A-AD30FB3EB983}"/>
                </a:ext>
              </a:extLst>
            </p:cNvPr>
            <p:cNvSpPr txBox="1"/>
            <p:nvPr/>
          </p:nvSpPr>
          <p:spPr>
            <a:xfrm>
              <a:off x="3332560" y="1301471"/>
              <a:ext cx="105189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Discover &amp;</a:t>
              </a:r>
            </a:p>
            <a:p>
              <a:r>
                <a:rPr lang="en-US" dirty="0"/>
                <a:t> Visualize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1A1235-6E96-4796-BA8E-02D65F667F95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4612447" y="3142402"/>
            <a:ext cx="0" cy="77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4A8535-43BD-475D-9761-93F6219679CE}"/>
              </a:ext>
            </a:extLst>
          </p:cNvPr>
          <p:cNvGrpSpPr/>
          <p:nvPr/>
        </p:nvGrpSpPr>
        <p:grpSpPr>
          <a:xfrm>
            <a:off x="6071702" y="3921930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424B97-6142-4C9B-AC7E-8E37ACC9B123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B7D470-60CF-4253-B75D-4B4A6558DE14}"/>
                </a:ext>
              </a:extLst>
            </p:cNvPr>
            <p:cNvSpPr txBox="1"/>
            <p:nvPr/>
          </p:nvSpPr>
          <p:spPr>
            <a:xfrm>
              <a:off x="3478216" y="1301471"/>
              <a:ext cx="851515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Present </a:t>
              </a:r>
            </a:p>
            <a:p>
              <a:r>
                <a:rPr lang="en-US" dirty="0"/>
                <a:t>findings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E51429-3A9D-4028-A979-5674DE00C06C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5296224" y="4197059"/>
            <a:ext cx="775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Demographics - Countries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5856C5-78C1-4F49-888B-F7F6B413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18" y="1013989"/>
            <a:ext cx="1617117" cy="1049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83001-33CC-46A6-A5DD-2AE9579E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6" y="1010198"/>
            <a:ext cx="6749238" cy="3842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C1CA0E-02E4-4D13-BAEC-0F0B81A9CF74}"/>
              </a:ext>
            </a:extLst>
          </p:cNvPr>
          <p:cNvSpPr txBox="1"/>
          <p:nvPr/>
        </p:nvSpPr>
        <p:spPr>
          <a:xfrm>
            <a:off x="817296" y="230623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AE148-3A75-4A6C-8134-7163AE22CAE7}"/>
              </a:ext>
            </a:extLst>
          </p:cNvPr>
          <p:cNvSpPr txBox="1"/>
          <p:nvPr/>
        </p:nvSpPr>
        <p:spPr>
          <a:xfrm>
            <a:off x="4611096" y="3704799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2E32B8-7F96-4FB3-A1AD-DA39507670C2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798577" y="2953593"/>
            <a:ext cx="70763" cy="751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C5849-06C7-456B-ABEC-B5AEBAA0D05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484256"/>
            <a:ext cx="356051" cy="2097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4AB2D9-CE5F-40B5-9BF6-B3E7DEB108A1}"/>
              </a:ext>
            </a:extLst>
          </p:cNvPr>
          <p:cNvSpPr txBox="1"/>
          <p:nvPr/>
        </p:nvSpPr>
        <p:spPr>
          <a:xfrm>
            <a:off x="3131618" y="4581962"/>
            <a:ext cx="103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Turkey,Iran</a:t>
            </a:r>
            <a:endParaRPr lang="en-US" sz="1200" dirty="0"/>
          </a:p>
          <a:p>
            <a:r>
              <a:rPr lang="en-US" sz="1200" dirty="0"/>
              <a:t>Pakistan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41142C-0981-41B2-A421-40F94A5A145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654188"/>
            <a:ext cx="695916" cy="192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978354-B1AD-47A4-9929-56F578BDD9E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791752"/>
            <a:ext cx="922492" cy="1790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4960908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Demographics – Job Satisfaction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37;p6">
            <a:extLst>
              <a:ext uri="{FF2B5EF4-FFF2-40B4-BE49-F238E27FC236}">
                <a16:creationId xmlns:a16="http://schemas.microsoft.com/office/drawing/2014/main" id="{C2C29B08-D3F4-49CC-8CC3-44E90DE9D5DC}"/>
              </a:ext>
            </a:extLst>
          </p:cNvPr>
          <p:cNvSpPr txBox="1">
            <a:spLocks/>
          </p:cNvSpPr>
          <p:nvPr/>
        </p:nvSpPr>
        <p:spPr>
          <a:xfrm>
            <a:off x="386578" y="1290268"/>
            <a:ext cx="353805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Medium response </a:t>
            </a:r>
          </a:p>
          <a:p>
            <a:pPr algn="ctr">
              <a:buSzPts val="2400"/>
            </a:pPr>
            <a:r>
              <a:rPr lang="en-US" sz="12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(countries with 100 – 999 respondents)</a:t>
            </a:r>
          </a:p>
        </p:txBody>
      </p:sp>
      <p:sp>
        <p:nvSpPr>
          <p:cNvPr id="16" name="Google Shape;37;p6">
            <a:extLst>
              <a:ext uri="{FF2B5EF4-FFF2-40B4-BE49-F238E27FC236}">
                <a16:creationId xmlns:a16="http://schemas.microsoft.com/office/drawing/2014/main" id="{9783FBA5-B315-4307-ACE3-AE967F90DC2B}"/>
              </a:ext>
            </a:extLst>
          </p:cNvPr>
          <p:cNvSpPr txBox="1">
            <a:spLocks/>
          </p:cNvSpPr>
          <p:nvPr/>
        </p:nvSpPr>
        <p:spPr>
          <a:xfrm>
            <a:off x="4876290" y="1290268"/>
            <a:ext cx="353805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High response </a:t>
            </a:r>
          </a:p>
          <a:p>
            <a:pPr algn="ctr">
              <a:buSzPts val="2400"/>
            </a:pPr>
            <a:r>
              <a:rPr lang="en-US" sz="12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(countries with over 1,000 respondents)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3170D-F8C6-4F7C-A0FA-809802386832}"/>
              </a:ext>
            </a:extLst>
          </p:cNvPr>
          <p:cNvCxnSpPr>
            <a:cxnSpLocks/>
          </p:cNvCxnSpPr>
          <p:nvPr/>
        </p:nvCxnSpPr>
        <p:spPr>
          <a:xfrm>
            <a:off x="4296871" y="1290268"/>
            <a:ext cx="0" cy="3004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4550248-574E-4664-AFC0-1CEBA122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35" y="1924964"/>
            <a:ext cx="3795652" cy="21351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2E2EA2-36C8-4B0E-A791-64C03C14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607" y="1933058"/>
            <a:ext cx="4402558" cy="2108332"/>
          </a:xfrm>
          <a:prstGeom prst="rect">
            <a:avLst/>
          </a:prstGeom>
        </p:spPr>
      </p:pic>
      <p:sp>
        <p:nvSpPr>
          <p:cNvPr id="21" name="Google Shape;37;p6">
            <a:extLst>
              <a:ext uri="{FF2B5EF4-FFF2-40B4-BE49-F238E27FC236}">
                <a16:creationId xmlns:a16="http://schemas.microsoft.com/office/drawing/2014/main" id="{7080A92A-4860-4AB8-A3B8-222AC790C4DB}"/>
              </a:ext>
            </a:extLst>
          </p:cNvPr>
          <p:cNvSpPr txBox="1">
            <a:spLocks/>
          </p:cNvSpPr>
          <p:nvPr/>
        </p:nvSpPr>
        <p:spPr>
          <a:xfrm rot="16200000">
            <a:off x="-343050" y="2721204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Percentage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37;p6">
            <a:extLst>
              <a:ext uri="{FF2B5EF4-FFF2-40B4-BE49-F238E27FC236}">
                <a16:creationId xmlns:a16="http://schemas.microsoft.com/office/drawing/2014/main" id="{58DB7BB9-48F5-4BD6-8A5F-92B040EFD73F}"/>
              </a:ext>
            </a:extLst>
          </p:cNvPr>
          <p:cNvSpPr txBox="1">
            <a:spLocks/>
          </p:cNvSpPr>
          <p:nvPr/>
        </p:nvSpPr>
        <p:spPr>
          <a:xfrm>
            <a:off x="1628031" y="4210677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Satisfaction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37;p6">
            <a:extLst>
              <a:ext uri="{FF2B5EF4-FFF2-40B4-BE49-F238E27FC236}">
                <a16:creationId xmlns:a16="http://schemas.microsoft.com/office/drawing/2014/main" id="{24928FE4-9EC5-4C84-8638-4A0996F09AA7}"/>
              </a:ext>
            </a:extLst>
          </p:cNvPr>
          <p:cNvSpPr txBox="1">
            <a:spLocks/>
          </p:cNvSpPr>
          <p:nvPr/>
        </p:nvSpPr>
        <p:spPr>
          <a:xfrm>
            <a:off x="6117743" y="4217421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Satisfaction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94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Languages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1796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905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6445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Web Frames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796BA11-0C61-4DEB-9308-4BCCBBE3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20" y="1467650"/>
            <a:ext cx="7306235" cy="3471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48D9D-C39E-413E-B715-8810159EFD38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Most Commonly Used Web Frames</a:t>
            </a:r>
          </a:p>
        </p:txBody>
      </p:sp>
    </p:spTree>
    <p:extLst>
      <p:ext uri="{BB962C8B-B14F-4D97-AF65-F5344CB8AC3E}">
        <p14:creationId xmlns:p14="http://schemas.microsoft.com/office/powerpoint/2010/main" val="21623628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86</Words>
  <Application>Microsoft Office PowerPoint</Application>
  <PresentationFormat>On-screen Show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Light</vt:lpstr>
      <vt:lpstr>Roboto</vt:lpstr>
      <vt:lpstr>Arial</vt:lpstr>
      <vt:lpstr>Simple Light</vt:lpstr>
      <vt:lpstr>Data Science Skills ”which are the most valued data science skills”</vt:lpstr>
      <vt:lpstr>Contents</vt:lpstr>
      <vt:lpstr>Methodology</vt:lpstr>
      <vt:lpstr>Demographics - Countries</vt:lpstr>
      <vt:lpstr>Demographics – Job Satisfaction</vt:lpstr>
      <vt:lpstr>Languages</vt:lpstr>
      <vt:lpstr>Databases</vt:lpstr>
      <vt:lpstr>Platforms</vt:lpstr>
      <vt:lpstr>Web Frames</vt:lpstr>
      <vt:lpstr>Development Environments</vt:lpstr>
      <vt:lpstr>Operating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Skills ”what skills are most important to a data scientist”</dc:title>
  <cp:lastModifiedBy>Patrick Maloney</cp:lastModifiedBy>
  <cp:revision>16</cp:revision>
  <dcterms:modified xsi:type="dcterms:W3CDTF">2020-03-22T21:03:53Z</dcterms:modified>
</cp:coreProperties>
</file>