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1C7F5-F728-456B-A6EA-7B6C012982B1}" v="378" dt="2019-06-12T22:50:31.266"/>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Kiểu Trung bình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706423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0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5126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6791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1160EA64-D806-43AC-9DF2-F8C432F32B4C}" type="datetimeFigureOut">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67233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46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02239" y="3143250"/>
            <a:ext cx="3288024" cy="259677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7" name="Date Placeholder 6"/>
          <p:cNvSpPr>
            <a:spLocks noGrp="1"/>
          </p:cNvSpPr>
          <p:nvPr>
            <p:ph type="dt" sz="half" idx="10"/>
          </p:nvPr>
        </p:nvSpPr>
        <p:spPr/>
        <p:txBody>
          <a:bodyPr/>
          <a:lstStyle/>
          <a:p>
            <a:fld id="{4F7D4976-E339-4826-83B7-FBD03F55ECF8}" type="datetimeFigureOut">
              <a:rPr lang="en-US" smtClean="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vi-VN"/>
              <a:t>Bấm để sửa kiểu tiêu đề Bản cái</a:t>
            </a:r>
            <a:endParaRPr lang="en-US" dirty="0"/>
          </a:p>
        </p:txBody>
      </p:sp>
    </p:spTree>
    <p:extLst>
      <p:ext uri="{BB962C8B-B14F-4D97-AF65-F5344CB8AC3E}">
        <p14:creationId xmlns:p14="http://schemas.microsoft.com/office/powerpoint/2010/main" val="271857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054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6268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vi-VN"/>
              <a:t>Bấm để sửa kiểu tiêu đề Bản cái</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9" name="Date Placeholder 8"/>
          <p:cNvSpPr>
            <a:spLocks noGrp="1"/>
          </p:cNvSpPr>
          <p:nvPr>
            <p:ph type="dt" sz="half" idx="10"/>
          </p:nvPr>
        </p:nvSpPr>
        <p:spPr/>
        <p:txBody>
          <a:bodyPr/>
          <a:lstStyle/>
          <a:p>
            <a:fld id="{D1BE4249-C0D0-4B06-8692-E8BB871AF643}" type="datetimeFigureOut">
              <a:rPr lang="en-US" smtClean="0"/>
              <a:t>1/8/2020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7448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1/8/2020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061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smtClean="0"/>
              <a:t>1/8/2020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298250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094317-7FD4-48EE-8851-05134E7CFA7E}"/>
              </a:ext>
            </a:extLst>
          </p:cNvPr>
          <p:cNvSpPr>
            <a:spLocks noGrp="1"/>
          </p:cNvSpPr>
          <p:nvPr>
            <p:ph type="ctrTitle"/>
          </p:nvPr>
        </p:nvSpPr>
        <p:spPr>
          <a:xfrm>
            <a:off x="1102240" y="2562913"/>
            <a:ext cx="6939520" cy="1645920"/>
          </a:xfrm>
        </p:spPr>
        <p:txBody>
          <a:bodyPr/>
          <a:lstStyle/>
          <a:p>
            <a:r>
              <a:rPr lang="vi-VN"/>
              <a:t>Phân Loại Văn bản</a:t>
            </a:r>
            <a:br>
              <a:rPr lang="vi-VN"/>
            </a:br>
            <a:r>
              <a:rPr lang="en-US" sz="1800"/>
              <a:t>text classification</a:t>
            </a:r>
            <a:endParaRPr lang="en-US"/>
          </a:p>
        </p:txBody>
      </p:sp>
    </p:spTree>
    <p:extLst>
      <p:ext uri="{BB962C8B-B14F-4D97-AF65-F5344CB8AC3E}">
        <p14:creationId xmlns:p14="http://schemas.microsoft.com/office/powerpoint/2010/main" val="299800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512C0B-65BE-4051-8591-B3E4E4613FF5}"/>
              </a:ext>
            </a:extLst>
          </p:cNvPr>
          <p:cNvSpPr>
            <a:spLocks noGrp="1"/>
          </p:cNvSpPr>
          <p:nvPr>
            <p:ph type="title"/>
          </p:nvPr>
        </p:nvSpPr>
        <p:spPr>
          <a:xfrm>
            <a:off x="1606045" y="620743"/>
            <a:ext cx="5937755" cy="1188720"/>
          </a:xfrm>
        </p:spPr>
        <p:txBody>
          <a:bodyPr/>
          <a:lstStyle/>
          <a:p>
            <a:r>
              <a:rPr lang="vi-VN"/>
              <a:t>Tiền xử lý văn bản</a:t>
            </a:r>
            <a:endParaRPr lang="en-US"/>
          </a:p>
        </p:txBody>
      </p:sp>
      <p:sp>
        <p:nvSpPr>
          <p:cNvPr id="3" name="Chỗ dành sẵn cho Nội dung 2">
            <a:extLst>
              <a:ext uri="{FF2B5EF4-FFF2-40B4-BE49-F238E27FC236}">
                <a16:creationId xmlns:a16="http://schemas.microsoft.com/office/drawing/2014/main" id="{80149685-DA88-47A0-A28E-597D3C642959}"/>
              </a:ext>
            </a:extLst>
          </p:cNvPr>
          <p:cNvSpPr>
            <a:spLocks noGrp="1"/>
          </p:cNvSpPr>
          <p:nvPr>
            <p:ph idx="1"/>
          </p:nvPr>
        </p:nvSpPr>
        <p:spPr>
          <a:xfrm>
            <a:off x="1606045" y="2294096"/>
            <a:ext cx="5937755" cy="3101983"/>
          </a:xfrm>
        </p:spPr>
        <p:txBody>
          <a:bodyPr/>
          <a:lstStyle/>
          <a:p>
            <a:r>
              <a:rPr lang="vi-VN"/>
              <a:t>3. Loại bỏ stop-words.</a:t>
            </a:r>
          </a:p>
          <a:p>
            <a:pPr lvl="1"/>
            <a:r>
              <a:rPr lang="vi-VN"/>
              <a:t>Sưu tập các stop-words của tiếng việt xử lý để loại bỏ nó</a:t>
            </a:r>
          </a:p>
          <a:p>
            <a:pPr marL="0" indent="0">
              <a:buNone/>
            </a:pPr>
            <a:endParaRPr lang="vi-VN"/>
          </a:p>
          <a:p>
            <a:pPr marL="0" indent="0">
              <a:buNone/>
            </a:pPr>
            <a:endParaRPr lang="en-US"/>
          </a:p>
        </p:txBody>
      </p:sp>
      <p:pic>
        <p:nvPicPr>
          <p:cNvPr id="4" name="Hình ảnh 3">
            <a:extLst>
              <a:ext uri="{FF2B5EF4-FFF2-40B4-BE49-F238E27FC236}">
                <a16:creationId xmlns:a16="http://schemas.microsoft.com/office/drawing/2014/main" id="{C5C38701-98EB-48AC-A360-8164049B24D8}"/>
              </a:ext>
            </a:extLst>
          </p:cNvPr>
          <p:cNvPicPr>
            <a:picLocks noChangeAspect="1"/>
          </p:cNvPicPr>
          <p:nvPr/>
        </p:nvPicPr>
        <p:blipFill>
          <a:blip r:embed="rId2"/>
          <a:stretch>
            <a:fillRect/>
          </a:stretch>
        </p:blipFill>
        <p:spPr>
          <a:xfrm>
            <a:off x="1600200" y="3467835"/>
            <a:ext cx="6894317" cy="1928244"/>
          </a:xfrm>
          <a:prstGeom prst="rect">
            <a:avLst/>
          </a:prstGeom>
        </p:spPr>
      </p:pic>
      <p:pic>
        <p:nvPicPr>
          <p:cNvPr id="5" name="Hình ảnh 4">
            <a:extLst>
              <a:ext uri="{FF2B5EF4-FFF2-40B4-BE49-F238E27FC236}">
                <a16:creationId xmlns:a16="http://schemas.microsoft.com/office/drawing/2014/main" id="{A6085B23-5991-4D5F-81D0-DFB3C33B3FD1}"/>
              </a:ext>
            </a:extLst>
          </p:cNvPr>
          <p:cNvPicPr>
            <a:picLocks noChangeAspect="1"/>
          </p:cNvPicPr>
          <p:nvPr/>
        </p:nvPicPr>
        <p:blipFill>
          <a:blip r:embed="rId3"/>
          <a:stretch>
            <a:fillRect/>
          </a:stretch>
        </p:blipFill>
        <p:spPr>
          <a:xfrm>
            <a:off x="347635" y="2294096"/>
            <a:ext cx="1170078" cy="4135773"/>
          </a:xfrm>
          <a:prstGeom prst="rect">
            <a:avLst/>
          </a:prstGeom>
        </p:spPr>
      </p:pic>
      <p:pic>
        <p:nvPicPr>
          <p:cNvPr id="6" name="Hình ảnh 5">
            <a:extLst>
              <a:ext uri="{FF2B5EF4-FFF2-40B4-BE49-F238E27FC236}">
                <a16:creationId xmlns:a16="http://schemas.microsoft.com/office/drawing/2014/main" id="{74605242-97E7-4069-A436-6F21BAB49146}"/>
              </a:ext>
            </a:extLst>
          </p:cNvPr>
          <p:cNvPicPr>
            <a:picLocks noChangeAspect="1"/>
          </p:cNvPicPr>
          <p:nvPr/>
        </p:nvPicPr>
        <p:blipFill>
          <a:blip r:embed="rId4"/>
          <a:stretch>
            <a:fillRect/>
          </a:stretch>
        </p:blipFill>
        <p:spPr>
          <a:xfrm>
            <a:off x="1681059" y="5915082"/>
            <a:ext cx="6813458" cy="251419"/>
          </a:xfrm>
          <a:prstGeom prst="rect">
            <a:avLst/>
          </a:prstGeom>
        </p:spPr>
      </p:pic>
    </p:spTree>
    <p:extLst>
      <p:ext uri="{BB962C8B-B14F-4D97-AF65-F5344CB8AC3E}">
        <p14:creationId xmlns:p14="http://schemas.microsoft.com/office/powerpoint/2010/main" val="156362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626FA6-9B49-47AF-9367-9E3F7D18A925}"/>
              </a:ext>
            </a:extLst>
          </p:cNvPr>
          <p:cNvSpPr>
            <a:spLocks noGrp="1"/>
          </p:cNvSpPr>
          <p:nvPr>
            <p:ph type="title"/>
          </p:nvPr>
        </p:nvSpPr>
        <p:spPr>
          <a:xfrm>
            <a:off x="1606045" y="251627"/>
            <a:ext cx="5937755" cy="1188720"/>
          </a:xfrm>
        </p:spPr>
        <p:txBody>
          <a:bodyPr/>
          <a:lstStyle/>
          <a:p>
            <a:r>
              <a:rPr lang="vi-VN" sz="2800"/>
              <a:t>Huấn luyện bộ phân lớp theo Naive Bayes</a:t>
            </a:r>
            <a:endParaRPr lang="en-US"/>
          </a:p>
        </p:txBody>
      </p:sp>
      <p:sp>
        <p:nvSpPr>
          <p:cNvPr id="3" name="Chỗ dành sẵn cho Nội dung 2">
            <a:extLst>
              <a:ext uri="{FF2B5EF4-FFF2-40B4-BE49-F238E27FC236}">
                <a16:creationId xmlns:a16="http://schemas.microsoft.com/office/drawing/2014/main" id="{4B65E8DA-5D18-445E-90A1-8F8264827A50}"/>
              </a:ext>
            </a:extLst>
          </p:cNvPr>
          <p:cNvSpPr>
            <a:spLocks noGrp="1"/>
          </p:cNvSpPr>
          <p:nvPr>
            <p:ph idx="1"/>
          </p:nvPr>
        </p:nvSpPr>
        <p:spPr>
          <a:xfrm>
            <a:off x="1603122" y="1878008"/>
            <a:ext cx="5937755" cy="3101983"/>
          </a:xfrm>
        </p:spPr>
        <p:txBody>
          <a:bodyPr/>
          <a:lstStyle/>
          <a:p>
            <a:r>
              <a:rPr lang="vi-VN"/>
              <a:t>Xem xét ví dụ sau: (nguồn: internet)</a:t>
            </a:r>
          </a:p>
          <a:p>
            <a:endParaRPr lang="en-US"/>
          </a:p>
        </p:txBody>
      </p:sp>
      <p:pic>
        <p:nvPicPr>
          <p:cNvPr id="4" name="Hình ảnh 3">
            <a:extLst>
              <a:ext uri="{FF2B5EF4-FFF2-40B4-BE49-F238E27FC236}">
                <a16:creationId xmlns:a16="http://schemas.microsoft.com/office/drawing/2014/main" id="{51F76C4D-6C70-476C-8C79-2F9E70BDE5F6}"/>
              </a:ext>
            </a:extLst>
          </p:cNvPr>
          <p:cNvPicPr>
            <a:picLocks noChangeAspect="1"/>
          </p:cNvPicPr>
          <p:nvPr/>
        </p:nvPicPr>
        <p:blipFill>
          <a:blip r:embed="rId2"/>
          <a:stretch>
            <a:fillRect/>
          </a:stretch>
        </p:blipFill>
        <p:spPr>
          <a:xfrm>
            <a:off x="469587" y="2704802"/>
            <a:ext cx="8204825" cy="3412706"/>
          </a:xfrm>
          <a:prstGeom prst="rect">
            <a:avLst/>
          </a:prstGeom>
        </p:spPr>
      </p:pic>
    </p:spTree>
    <p:extLst>
      <p:ext uri="{BB962C8B-B14F-4D97-AF65-F5344CB8AC3E}">
        <p14:creationId xmlns:p14="http://schemas.microsoft.com/office/powerpoint/2010/main" val="219533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E6E7AA-9466-4448-8365-B6340EA3203E}"/>
              </a:ext>
            </a:extLst>
          </p:cNvPr>
          <p:cNvSpPr>
            <a:spLocks noGrp="1"/>
          </p:cNvSpPr>
          <p:nvPr>
            <p:ph type="title"/>
          </p:nvPr>
        </p:nvSpPr>
        <p:spPr>
          <a:xfrm>
            <a:off x="1606045" y="142570"/>
            <a:ext cx="5937755" cy="1188720"/>
          </a:xfrm>
        </p:spPr>
        <p:txBody>
          <a:bodyPr/>
          <a:lstStyle/>
          <a:p>
            <a:r>
              <a:rPr lang="vi-VN" sz="2400"/>
              <a:t>Huấn luyện bộ phân lớp theo Naive Bayes</a:t>
            </a:r>
            <a:endParaRPr lang="en-US"/>
          </a:p>
        </p:txBody>
      </p:sp>
      <p:pic>
        <p:nvPicPr>
          <p:cNvPr id="9" name="Picture 2" descr="https://machinelearningcoban.com/assets/32_nbc/nbc.png">
            <a:extLst>
              <a:ext uri="{FF2B5EF4-FFF2-40B4-BE49-F238E27FC236}">
                <a16:creationId xmlns:a16="http://schemas.microsoft.com/office/drawing/2014/main" id="{AB436846-89E5-4B80-9364-62E8E1F1DF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3020" y="2474752"/>
            <a:ext cx="7237960" cy="4240678"/>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C216D5A4-1120-4A99-98E9-AA54F8C86B02}"/>
              </a:ext>
            </a:extLst>
          </p:cNvPr>
          <p:cNvSpPr txBox="1"/>
          <p:nvPr/>
        </p:nvSpPr>
        <p:spPr>
          <a:xfrm>
            <a:off x="953020" y="1551422"/>
            <a:ext cx="7237960" cy="954107"/>
          </a:xfrm>
          <a:prstGeom prst="rect">
            <a:avLst/>
          </a:prstGeom>
          <a:noFill/>
        </p:spPr>
        <p:txBody>
          <a:bodyPr wrap="square" rtlCol="0">
            <a:spAutoFit/>
          </a:bodyPr>
          <a:lstStyle/>
          <a:p>
            <a:r>
              <a:rPr lang="vi-VN"/>
              <a:t>Hình dưới đây minh hoạ quá trình Training và Test cho bài toán này khi sử dụng Multinomial Naive Bayes, trong đó có sử dụng Laplace smoothing với </a:t>
            </a:r>
            <a:r>
              <a:rPr lang="el-GR"/>
              <a:t>α=1</a:t>
            </a:r>
            <a:r>
              <a:rPr lang="vi-VN"/>
              <a:t>.</a:t>
            </a:r>
            <a:endParaRPr lang="en-US"/>
          </a:p>
        </p:txBody>
      </p:sp>
    </p:spTree>
    <p:extLst>
      <p:ext uri="{BB962C8B-B14F-4D97-AF65-F5344CB8AC3E}">
        <p14:creationId xmlns:p14="http://schemas.microsoft.com/office/powerpoint/2010/main" val="155228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DB819-BAAA-42F3-9DF4-611079760E39}"/>
              </a:ext>
            </a:extLst>
          </p:cNvPr>
          <p:cNvSpPr>
            <a:spLocks noGrp="1"/>
          </p:cNvSpPr>
          <p:nvPr>
            <p:ph type="title"/>
          </p:nvPr>
        </p:nvSpPr>
        <p:spPr>
          <a:xfrm>
            <a:off x="1606045" y="964692"/>
            <a:ext cx="5937755" cy="1188720"/>
          </a:xfrm>
        </p:spPr>
        <p:txBody>
          <a:bodyPr/>
          <a:lstStyle/>
          <a:p>
            <a:r>
              <a:rPr lang="vi-VN" sz="2800"/>
              <a:t>Huấn luyện bộ phân lớp theo Naive Bayes</a:t>
            </a:r>
            <a:endParaRPr lang="en-US"/>
          </a:p>
        </p:txBody>
      </p:sp>
      <p:pic>
        <p:nvPicPr>
          <p:cNvPr id="7" name="Chỗ dành sẵn cho Nội dung 6">
            <a:extLst>
              <a:ext uri="{FF2B5EF4-FFF2-40B4-BE49-F238E27FC236}">
                <a16:creationId xmlns:a16="http://schemas.microsoft.com/office/drawing/2014/main" id="{DFE93909-99C1-40DD-8F3F-51A9BD79745F}"/>
              </a:ext>
            </a:extLst>
          </p:cNvPr>
          <p:cNvPicPr>
            <a:picLocks noGrp="1" noChangeAspect="1"/>
          </p:cNvPicPr>
          <p:nvPr>
            <p:ph idx="1"/>
          </p:nvPr>
        </p:nvPicPr>
        <p:blipFill>
          <a:blip r:embed="rId2"/>
          <a:stretch>
            <a:fillRect/>
          </a:stretch>
        </p:blipFill>
        <p:spPr>
          <a:xfrm>
            <a:off x="2928708" y="2506682"/>
            <a:ext cx="3286584" cy="1343212"/>
          </a:xfrm>
          <a:prstGeom prst="rect">
            <a:avLst/>
          </a:prstGeom>
        </p:spPr>
      </p:pic>
      <p:pic>
        <p:nvPicPr>
          <p:cNvPr id="8" name="Hình ảnh 7">
            <a:extLst>
              <a:ext uri="{FF2B5EF4-FFF2-40B4-BE49-F238E27FC236}">
                <a16:creationId xmlns:a16="http://schemas.microsoft.com/office/drawing/2014/main" id="{FD829CDA-FC1D-4BE4-A728-B340387CEE27}"/>
              </a:ext>
            </a:extLst>
          </p:cNvPr>
          <p:cNvPicPr>
            <a:picLocks noChangeAspect="1"/>
          </p:cNvPicPr>
          <p:nvPr/>
        </p:nvPicPr>
        <p:blipFill>
          <a:blip r:embed="rId3"/>
          <a:stretch>
            <a:fillRect/>
          </a:stretch>
        </p:blipFill>
        <p:spPr>
          <a:xfrm>
            <a:off x="3004919" y="4784758"/>
            <a:ext cx="3134161" cy="1343212"/>
          </a:xfrm>
          <a:prstGeom prst="rect">
            <a:avLst/>
          </a:prstGeom>
        </p:spPr>
      </p:pic>
      <p:sp>
        <p:nvSpPr>
          <p:cNvPr id="9" name="Hộp Văn bản 8">
            <a:extLst>
              <a:ext uri="{FF2B5EF4-FFF2-40B4-BE49-F238E27FC236}">
                <a16:creationId xmlns:a16="http://schemas.microsoft.com/office/drawing/2014/main" id="{4E00A83F-D8AE-4DEB-B1C2-492830A3E7E2}"/>
              </a:ext>
            </a:extLst>
          </p:cNvPr>
          <p:cNvSpPr txBox="1"/>
          <p:nvPr/>
        </p:nvSpPr>
        <p:spPr>
          <a:xfrm>
            <a:off x="1606045" y="4132660"/>
            <a:ext cx="4051883" cy="369332"/>
          </a:xfrm>
          <a:prstGeom prst="rect">
            <a:avLst/>
          </a:prstGeom>
          <a:noFill/>
        </p:spPr>
        <p:txBody>
          <a:bodyPr wrap="square" rtlCol="0">
            <a:spAutoFit/>
          </a:bodyPr>
          <a:lstStyle/>
          <a:p>
            <a:r>
              <a:rPr lang="vi-VN"/>
              <a:t>Áp dụng kỹ thuật </a:t>
            </a:r>
            <a:r>
              <a:rPr lang="vi-VN" i="1"/>
              <a:t>Laplace smoothing</a:t>
            </a:r>
            <a:r>
              <a:rPr lang="vi-VN"/>
              <a:t> :</a:t>
            </a:r>
            <a:endParaRPr lang="en-US"/>
          </a:p>
        </p:txBody>
      </p:sp>
    </p:spTree>
    <p:extLst>
      <p:ext uri="{BB962C8B-B14F-4D97-AF65-F5344CB8AC3E}">
        <p14:creationId xmlns:p14="http://schemas.microsoft.com/office/powerpoint/2010/main" val="421023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90" y="1559052"/>
            <a:ext cx="770382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701F43C-1BFE-4007-BD55-6E770DC933D7}"/>
              </a:ext>
            </a:extLst>
          </p:cNvPr>
          <p:cNvSpPr>
            <a:spLocks noGrp="1"/>
          </p:cNvSpPr>
          <p:nvPr>
            <p:ph type="title"/>
          </p:nvPr>
        </p:nvSpPr>
        <p:spPr>
          <a:xfrm>
            <a:off x="1673352" y="964692"/>
            <a:ext cx="5797296" cy="1188720"/>
          </a:xfrm>
          <a:ln>
            <a:solidFill>
              <a:srgbClr val="404040"/>
            </a:solidFill>
          </a:ln>
        </p:spPr>
        <p:txBody>
          <a:bodyPr vert="horz" lIns="182880" tIns="182880" rIns="182880" bIns="182880" rtlCol="0" anchor="ctr">
            <a:normAutofit/>
          </a:bodyPr>
          <a:lstStyle/>
          <a:p>
            <a:r>
              <a:rPr lang="en-US" sz="2800"/>
              <a:t>Huấn luyện bộ phân lớp theo Naive Bayes</a:t>
            </a:r>
          </a:p>
        </p:txBody>
      </p:sp>
      <p:pic>
        <p:nvPicPr>
          <p:cNvPr id="10" name="Hình ảnh 4">
            <a:extLst>
              <a:ext uri="{FF2B5EF4-FFF2-40B4-BE49-F238E27FC236}">
                <a16:creationId xmlns:a16="http://schemas.microsoft.com/office/drawing/2014/main" id="{D9C4B013-7B88-4F06-862C-9994B1EEC8EA}"/>
              </a:ext>
            </a:extLst>
          </p:cNvPr>
          <p:cNvPicPr>
            <a:picLocks noGrp="1" noChangeAspect="1"/>
          </p:cNvPicPr>
          <p:nvPr>
            <p:ph idx="1"/>
          </p:nvPr>
        </p:nvPicPr>
        <p:blipFill>
          <a:blip r:embed="rId2"/>
          <a:stretch>
            <a:fillRect/>
          </a:stretch>
        </p:blipFill>
        <p:spPr>
          <a:xfrm>
            <a:off x="802826" y="3073433"/>
            <a:ext cx="7538347" cy="1319210"/>
          </a:xfrm>
          <a:prstGeom prst="rect">
            <a:avLst/>
          </a:prstGeom>
        </p:spPr>
      </p:pic>
    </p:spTree>
    <p:extLst>
      <p:ext uri="{BB962C8B-B14F-4D97-AF65-F5344CB8AC3E}">
        <p14:creationId xmlns:p14="http://schemas.microsoft.com/office/powerpoint/2010/main" val="136915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E6E7AA-9466-4448-8365-B6340EA3203E}"/>
              </a:ext>
            </a:extLst>
          </p:cNvPr>
          <p:cNvSpPr>
            <a:spLocks noGrp="1"/>
          </p:cNvSpPr>
          <p:nvPr>
            <p:ph type="title"/>
          </p:nvPr>
        </p:nvSpPr>
        <p:spPr>
          <a:xfrm>
            <a:off x="1606045" y="327128"/>
            <a:ext cx="5937755" cy="1188720"/>
          </a:xfrm>
        </p:spPr>
        <p:txBody>
          <a:bodyPr/>
          <a:lstStyle/>
          <a:p>
            <a:r>
              <a:rPr lang="vi-VN" sz="2400"/>
              <a:t>Huấn luyện bộ phân lớp theo Naive Bayes - Training</a:t>
            </a:r>
            <a:endParaRPr lang="en-US"/>
          </a:p>
        </p:txBody>
      </p:sp>
      <p:sp>
        <p:nvSpPr>
          <p:cNvPr id="5" name="Chỗ dành sẵn cho Nội dung 4">
            <a:extLst>
              <a:ext uri="{FF2B5EF4-FFF2-40B4-BE49-F238E27FC236}">
                <a16:creationId xmlns:a16="http://schemas.microsoft.com/office/drawing/2014/main" id="{6DC167C8-5DC3-491B-BDE6-A8E3F6077543}"/>
              </a:ext>
            </a:extLst>
          </p:cNvPr>
          <p:cNvSpPr>
            <a:spLocks noGrp="1"/>
          </p:cNvSpPr>
          <p:nvPr>
            <p:ph idx="1"/>
          </p:nvPr>
        </p:nvSpPr>
        <p:spPr>
          <a:xfrm>
            <a:off x="1606045" y="1966925"/>
            <a:ext cx="5937755" cy="3101983"/>
          </a:xfrm>
        </p:spPr>
        <p:txBody>
          <a:bodyPr/>
          <a:lstStyle/>
          <a:p>
            <a:r>
              <a:rPr lang="vi-VN"/>
              <a:t>Sử dụng </a:t>
            </a:r>
            <a:r>
              <a:rPr lang="en-US"/>
              <a:t>Multinomial Naive Bayes</a:t>
            </a:r>
            <a:endParaRPr lang="vi-VN"/>
          </a:p>
          <a:p>
            <a:r>
              <a:rPr lang="vi-VN"/>
              <a:t>B1. Tạo từ điển (tập hợp các từ trong văn bản) </a:t>
            </a:r>
          </a:p>
          <a:p>
            <a:r>
              <a:rPr lang="vi-VN">
                <a:solidFill>
                  <a:srgbClr val="000000"/>
                </a:solidFill>
                <a:latin typeface="Arial" panose="020B0604020202020204" pitchFamily="34" charset="0"/>
              </a:rPr>
              <a:t>Kí hiệu: </a:t>
            </a:r>
            <a:r>
              <a:rPr lang="en-US">
                <a:solidFill>
                  <a:srgbClr val="000000"/>
                </a:solidFill>
                <a:latin typeface="Arial" panose="020B0604020202020204" pitchFamily="34" charset="0"/>
              </a:rPr>
              <a:t>|V|</a:t>
            </a:r>
            <a:r>
              <a:rPr lang="vi-VN">
                <a:solidFill>
                  <a:srgbClr val="000000"/>
                </a:solidFill>
                <a:latin typeface="Arial" panose="020B0604020202020204" pitchFamily="34" charset="0"/>
              </a:rPr>
              <a:t> = d (với alpha = 1)</a:t>
            </a:r>
            <a:endParaRPr lang="vi-VN"/>
          </a:p>
          <a:p>
            <a:endParaRPr lang="en-US"/>
          </a:p>
        </p:txBody>
      </p:sp>
      <p:pic>
        <p:nvPicPr>
          <p:cNvPr id="7" name="Hình ảnh 6">
            <a:extLst>
              <a:ext uri="{FF2B5EF4-FFF2-40B4-BE49-F238E27FC236}">
                <a16:creationId xmlns:a16="http://schemas.microsoft.com/office/drawing/2014/main" id="{873F6BD0-E846-4706-92BA-B29A989AC8D8}"/>
              </a:ext>
            </a:extLst>
          </p:cNvPr>
          <p:cNvPicPr>
            <a:picLocks noChangeAspect="1"/>
          </p:cNvPicPr>
          <p:nvPr/>
        </p:nvPicPr>
        <p:blipFill>
          <a:blip r:embed="rId2"/>
          <a:stretch>
            <a:fillRect/>
          </a:stretch>
        </p:blipFill>
        <p:spPr>
          <a:xfrm>
            <a:off x="1761733" y="3236053"/>
            <a:ext cx="5620534" cy="3410426"/>
          </a:xfrm>
          <a:prstGeom prst="rect">
            <a:avLst/>
          </a:prstGeom>
        </p:spPr>
      </p:pic>
    </p:spTree>
    <p:extLst>
      <p:ext uri="{BB962C8B-B14F-4D97-AF65-F5344CB8AC3E}">
        <p14:creationId xmlns:p14="http://schemas.microsoft.com/office/powerpoint/2010/main" val="271891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63C98C-1EDB-4EF3-BF74-B1D14F303684}"/>
              </a:ext>
            </a:extLst>
          </p:cNvPr>
          <p:cNvSpPr>
            <a:spLocks noGrp="1"/>
          </p:cNvSpPr>
          <p:nvPr>
            <p:ph type="title"/>
          </p:nvPr>
        </p:nvSpPr>
        <p:spPr>
          <a:xfrm>
            <a:off x="1606045" y="478130"/>
            <a:ext cx="5937755" cy="1188720"/>
          </a:xfrm>
        </p:spPr>
        <p:txBody>
          <a:bodyPr>
            <a:normAutofit/>
          </a:bodyPr>
          <a:lstStyle/>
          <a:p>
            <a:r>
              <a:rPr lang="vi-VN" sz="2800"/>
              <a:t>Huấn luyện bộ phân lớp theo Naive Bayes- Traning</a:t>
            </a:r>
            <a:endParaRPr lang="en-US"/>
          </a:p>
        </p:txBody>
      </p:sp>
      <p:pic>
        <p:nvPicPr>
          <p:cNvPr id="4" name="Chỗ dành sẵn cho Nội dung 3">
            <a:extLst>
              <a:ext uri="{FF2B5EF4-FFF2-40B4-BE49-F238E27FC236}">
                <a16:creationId xmlns:a16="http://schemas.microsoft.com/office/drawing/2014/main" id="{59A5F9FD-2A6F-490F-9AE0-F0FBB766ED2B}"/>
              </a:ext>
            </a:extLst>
          </p:cNvPr>
          <p:cNvPicPr>
            <a:picLocks noGrp="1" noChangeAspect="1"/>
          </p:cNvPicPr>
          <p:nvPr>
            <p:ph idx="1"/>
          </p:nvPr>
        </p:nvPicPr>
        <p:blipFill>
          <a:blip r:embed="rId2"/>
          <a:stretch>
            <a:fillRect/>
          </a:stretch>
        </p:blipFill>
        <p:spPr>
          <a:xfrm>
            <a:off x="1234132" y="2328508"/>
            <a:ext cx="6675736" cy="2713276"/>
          </a:xfrm>
          <a:prstGeom prst="rect">
            <a:avLst/>
          </a:prstGeom>
        </p:spPr>
      </p:pic>
      <p:sp>
        <p:nvSpPr>
          <p:cNvPr id="5" name="Hộp Văn bản 4">
            <a:extLst>
              <a:ext uri="{FF2B5EF4-FFF2-40B4-BE49-F238E27FC236}">
                <a16:creationId xmlns:a16="http://schemas.microsoft.com/office/drawing/2014/main" id="{D842B4F5-3AF3-485E-9BD8-4930C1AD2C33}"/>
              </a:ext>
            </a:extLst>
          </p:cNvPr>
          <p:cNvSpPr txBox="1"/>
          <p:nvPr/>
        </p:nvSpPr>
        <p:spPr>
          <a:xfrm>
            <a:off x="1234132" y="1959176"/>
            <a:ext cx="1725152" cy="369332"/>
          </a:xfrm>
          <a:prstGeom prst="rect">
            <a:avLst/>
          </a:prstGeom>
          <a:noFill/>
        </p:spPr>
        <p:txBody>
          <a:bodyPr wrap="none" rtlCol="0">
            <a:spAutoFit/>
          </a:bodyPr>
          <a:lstStyle/>
          <a:p>
            <a:r>
              <a:rPr lang="vi-VN"/>
              <a:t>B2. Tính lamda</a:t>
            </a:r>
            <a:endParaRPr lang="en-US"/>
          </a:p>
        </p:txBody>
      </p:sp>
      <p:pic>
        <p:nvPicPr>
          <p:cNvPr id="6" name="Hình ảnh 5">
            <a:extLst>
              <a:ext uri="{FF2B5EF4-FFF2-40B4-BE49-F238E27FC236}">
                <a16:creationId xmlns:a16="http://schemas.microsoft.com/office/drawing/2014/main" id="{23D6E775-4186-4B0E-8D90-31C93EAB7B8D}"/>
              </a:ext>
            </a:extLst>
          </p:cNvPr>
          <p:cNvPicPr>
            <a:picLocks noChangeAspect="1"/>
          </p:cNvPicPr>
          <p:nvPr/>
        </p:nvPicPr>
        <p:blipFill>
          <a:blip r:embed="rId3"/>
          <a:stretch>
            <a:fillRect/>
          </a:stretch>
        </p:blipFill>
        <p:spPr>
          <a:xfrm>
            <a:off x="1234131" y="5471989"/>
            <a:ext cx="7037413" cy="231453"/>
          </a:xfrm>
          <a:prstGeom prst="rect">
            <a:avLst/>
          </a:prstGeom>
        </p:spPr>
      </p:pic>
    </p:spTree>
    <p:extLst>
      <p:ext uri="{BB962C8B-B14F-4D97-AF65-F5344CB8AC3E}">
        <p14:creationId xmlns:p14="http://schemas.microsoft.com/office/powerpoint/2010/main" val="307463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C70302-4FA7-4B98-B31E-F3BF822EAD70}"/>
              </a:ext>
            </a:extLst>
          </p:cNvPr>
          <p:cNvSpPr>
            <a:spLocks noGrp="1"/>
          </p:cNvSpPr>
          <p:nvPr>
            <p:ph type="title"/>
          </p:nvPr>
        </p:nvSpPr>
        <p:spPr>
          <a:xfrm>
            <a:off x="1606045" y="369073"/>
            <a:ext cx="5937755" cy="1188720"/>
          </a:xfrm>
        </p:spPr>
        <p:txBody>
          <a:bodyPr/>
          <a:lstStyle/>
          <a:p>
            <a:r>
              <a:rPr lang="vi-VN" sz="2400"/>
              <a:t>Huấn luyện bộ phân lớp theo Naive Bayes-test</a:t>
            </a:r>
            <a:endParaRPr lang="en-US"/>
          </a:p>
        </p:txBody>
      </p:sp>
      <p:sp>
        <p:nvSpPr>
          <p:cNvPr id="3" name="Chỗ dành sẵn cho Nội dung 2">
            <a:extLst>
              <a:ext uri="{FF2B5EF4-FFF2-40B4-BE49-F238E27FC236}">
                <a16:creationId xmlns:a16="http://schemas.microsoft.com/office/drawing/2014/main" id="{D85C34A7-616B-4030-A4F6-F89955598DE7}"/>
              </a:ext>
            </a:extLst>
          </p:cNvPr>
          <p:cNvSpPr>
            <a:spLocks noGrp="1"/>
          </p:cNvSpPr>
          <p:nvPr>
            <p:ph idx="1"/>
          </p:nvPr>
        </p:nvSpPr>
        <p:spPr>
          <a:xfrm>
            <a:off x="1606045" y="2332139"/>
            <a:ext cx="5937755" cy="2812270"/>
          </a:xfrm>
        </p:spPr>
        <p:txBody>
          <a:bodyPr/>
          <a:lstStyle/>
          <a:p>
            <a:r>
              <a:rPr lang="vi-VN"/>
              <a:t>B1. Tiền xử lý file test tương tự như file training</a:t>
            </a:r>
          </a:p>
        </p:txBody>
      </p:sp>
      <p:pic>
        <p:nvPicPr>
          <p:cNvPr id="4" name="Hình ảnh 3">
            <a:extLst>
              <a:ext uri="{FF2B5EF4-FFF2-40B4-BE49-F238E27FC236}">
                <a16:creationId xmlns:a16="http://schemas.microsoft.com/office/drawing/2014/main" id="{15B3C612-A2A7-4B96-B11E-2D70A7B9D5A2}"/>
              </a:ext>
            </a:extLst>
          </p:cNvPr>
          <p:cNvPicPr>
            <a:picLocks noChangeAspect="1"/>
          </p:cNvPicPr>
          <p:nvPr/>
        </p:nvPicPr>
        <p:blipFill>
          <a:blip r:embed="rId2"/>
          <a:stretch>
            <a:fillRect/>
          </a:stretch>
        </p:blipFill>
        <p:spPr>
          <a:xfrm>
            <a:off x="458695" y="3110372"/>
            <a:ext cx="8394390" cy="2421239"/>
          </a:xfrm>
          <a:prstGeom prst="rect">
            <a:avLst/>
          </a:prstGeom>
        </p:spPr>
      </p:pic>
    </p:spTree>
    <p:extLst>
      <p:ext uri="{BB962C8B-B14F-4D97-AF65-F5344CB8AC3E}">
        <p14:creationId xmlns:p14="http://schemas.microsoft.com/office/powerpoint/2010/main" val="340256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67F33B-18B0-43FB-B173-0775E8F7B21A}"/>
              </a:ext>
            </a:extLst>
          </p:cNvPr>
          <p:cNvSpPr>
            <a:spLocks noGrp="1"/>
          </p:cNvSpPr>
          <p:nvPr>
            <p:ph type="title"/>
          </p:nvPr>
        </p:nvSpPr>
        <p:spPr/>
        <p:txBody>
          <a:bodyPr/>
          <a:lstStyle/>
          <a:p>
            <a:r>
              <a:rPr lang="vi-VN" sz="2800"/>
              <a:t>Huấn luyện bộ phân lớp theo Naive Bayes-test</a:t>
            </a:r>
            <a:endParaRPr lang="en-US"/>
          </a:p>
        </p:txBody>
      </p:sp>
      <p:sp>
        <p:nvSpPr>
          <p:cNvPr id="3" name="Chỗ dành sẵn cho Nội dung 2">
            <a:extLst>
              <a:ext uri="{FF2B5EF4-FFF2-40B4-BE49-F238E27FC236}">
                <a16:creationId xmlns:a16="http://schemas.microsoft.com/office/drawing/2014/main" id="{D11146E7-1648-4639-8FC8-0B34BB5068EF}"/>
              </a:ext>
            </a:extLst>
          </p:cNvPr>
          <p:cNvSpPr>
            <a:spLocks noGrp="1"/>
          </p:cNvSpPr>
          <p:nvPr>
            <p:ph idx="1"/>
          </p:nvPr>
        </p:nvSpPr>
        <p:spPr/>
        <p:txBody>
          <a:bodyPr/>
          <a:lstStyle/>
          <a:p>
            <a:r>
              <a:rPr lang="vi-VN"/>
              <a:t>B2. Loại bỏ những từ không có trong từ điển.</a:t>
            </a:r>
          </a:p>
          <a:p>
            <a:endParaRPr lang="en-US"/>
          </a:p>
        </p:txBody>
      </p:sp>
      <p:pic>
        <p:nvPicPr>
          <p:cNvPr id="4" name="Hình ảnh 3">
            <a:extLst>
              <a:ext uri="{FF2B5EF4-FFF2-40B4-BE49-F238E27FC236}">
                <a16:creationId xmlns:a16="http://schemas.microsoft.com/office/drawing/2014/main" id="{5CD235C6-60F8-439A-BF7A-E11D5ADCEE2C}"/>
              </a:ext>
            </a:extLst>
          </p:cNvPr>
          <p:cNvPicPr>
            <a:picLocks noChangeAspect="1"/>
          </p:cNvPicPr>
          <p:nvPr/>
        </p:nvPicPr>
        <p:blipFill>
          <a:blip r:embed="rId2"/>
          <a:stretch>
            <a:fillRect/>
          </a:stretch>
        </p:blipFill>
        <p:spPr>
          <a:xfrm>
            <a:off x="799573" y="3429000"/>
            <a:ext cx="7544853" cy="2657846"/>
          </a:xfrm>
          <a:prstGeom prst="rect">
            <a:avLst/>
          </a:prstGeom>
        </p:spPr>
      </p:pic>
    </p:spTree>
    <p:extLst>
      <p:ext uri="{BB962C8B-B14F-4D97-AF65-F5344CB8AC3E}">
        <p14:creationId xmlns:p14="http://schemas.microsoft.com/office/powerpoint/2010/main" val="131170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DFBF8DB-E634-442A-B52B-FEEC1FFFBDFD}"/>
              </a:ext>
            </a:extLst>
          </p:cNvPr>
          <p:cNvSpPr>
            <a:spLocks noGrp="1"/>
          </p:cNvSpPr>
          <p:nvPr>
            <p:ph type="title"/>
          </p:nvPr>
        </p:nvSpPr>
        <p:spPr>
          <a:xfrm>
            <a:off x="482600" y="643467"/>
            <a:ext cx="2522980" cy="1728044"/>
          </a:xfrm>
          <a:noFill/>
          <a:ln>
            <a:solidFill>
              <a:schemeClr val="bg1"/>
            </a:solidFill>
          </a:ln>
        </p:spPr>
        <p:txBody>
          <a:bodyPr wrap="square">
            <a:normAutofit/>
          </a:bodyPr>
          <a:lstStyle/>
          <a:p>
            <a:r>
              <a:rPr lang="vi-VN" sz="2200">
                <a:solidFill>
                  <a:schemeClr val="bg1"/>
                </a:solidFill>
              </a:rPr>
              <a:t>Huấn luyện bộ phân lớp theo Naive Bayes-test</a:t>
            </a:r>
            <a:endParaRPr lang="en-US" sz="2200">
              <a:solidFill>
                <a:schemeClr val="bg1"/>
              </a:solidFill>
            </a:endParaRPr>
          </a:p>
        </p:txBody>
      </p:sp>
      <p:pic>
        <p:nvPicPr>
          <p:cNvPr id="5" name="Chỗ dành sẵn cho Nội dung 4">
            <a:extLst>
              <a:ext uri="{FF2B5EF4-FFF2-40B4-BE49-F238E27FC236}">
                <a16:creationId xmlns:a16="http://schemas.microsoft.com/office/drawing/2014/main" id="{2142BA3A-84F2-4C36-8785-2B48D0E7B9C3}"/>
              </a:ext>
            </a:extLst>
          </p:cNvPr>
          <p:cNvPicPr>
            <a:picLocks noGrp="1" noChangeAspect="1"/>
          </p:cNvPicPr>
          <p:nvPr>
            <p:ph idx="1"/>
          </p:nvPr>
        </p:nvPicPr>
        <p:blipFill>
          <a:blip r:embed="rId2"/>
          <a:stretch>
            <a:fillRect/>
          </a:stretch>
        </p:blipFill>
        <p:spPr>
          <a:xfrm>
            <a:off x="-1" y="3351901"/>
            <a:ext cx="3490721" cy="2579663"/>
          </a:xfrm>
          <a:prstGeom prst="rect">
            <a:avLst/>
          </a:prstGeom>
        </p:spPr>
      </p:pic>
      <p:pic>
        <p:nvPicPr>
          <p:cNvPr id="24" name="Hình ảnh 3">
            <a:extLst>
              <a:ext uri="{FF2B5EF4-FFF2-40B4-BE49-F238E27FC236}">
                <a16:creationId xmlns:a16="http://schemas.microsoft.com/office/drawing/2014/main" id="{CB015AD9-B1F9-43E0-A88F-28867449E34B}"/>
              </a:ext>
            </a:extLst>
          </p:cNvPr>
          <p:cNvPicPr>
            <a:picLocks noChangeAspect="1"/>
          </p:cNvPicPr>
          <p:nvPr/>
        </p:nvPicPr>
        <p:blipFill>
          <a:blip r:embed="rId3"/>
          <a:stretch>
            <a:fillRect/>
          </a:stretch>
        </p:blipFill>
        <p:spPr>
          <a:xfrm>
            <a:off x="3897821" y="962249"/>
            <a:ext cx="4990346" cy="5575806"/>
          </a:xfrm>
          <a:prstGeom prst="rect">
            <a:avLst/>
          </a:prstGeom>
        </p:spPr>
      </p:pic>
      <p:sp>
        <p:nvSpPr>
          <p:cNvPr id="6" name="Hộp Văn bản 5">
            <a:extLst>
              <a:ext uri="{FF2B5EF4-FFF2-40B4-BE49-F238E27FC236}">
                <a16:creationId xmlns:a16="http://schemas.microsoft.com/office/drawing/2014/main" id="{2D310CF2-3BFF-43E3-B416-0A08F3BEFE47}"/>
              </a:ext>
            </a:extLst>
          </p:cNvPr>
          <p:cNvSpPr txBox="1"/>
          <p:nvPr/>
        </p:nvSpPr>
        <p:spPr>
          <a:xfrm>
            <a:off x="3897821" y="528506"/>
            <a:ext cx="3111749" cy="369332"/>
          </a:xfrm>
          <a:prstGeom prst="rect">
            <a:avLst/>
          </a:prstGeom>
          <a:noFill/>
        </p:spPr>
        <p:txBody>
          <a:bodyPr wrap="none" rtlCol="0">
            <a:spAutoFit/>
          </a:bodyPr>
          <a:lstStyle/>
          <a:p>
            <a:r>
              <a:rPr lang="vi-VN"/>
              <a:t>B3. Tính và so sánh sác xuất</a:t>
            </a:r>
            <a:endParaRPr lang="en-US"/>
          </a:p>
        </p:txBody>
      </p:sp>
    </p:spTree>
    <p:extLst>
      <p:ext uri="{BB962C8B-B14F-4D97-AF65-F5344CB8AC3E}">
        <p14:creationId xmlns:p14="http://schemas.microsoft.com/office/powerpoint/2010/main" val="134338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D2D23C-0812-47E4-AF07-FDB662765970}"/>
              </a:ext>
            </a:extLst>
          </p:cNvPr>
          <p:cNvSpPr>
            <a:spLocks noGrp="1"/>
          </p:cNvSpPr>
          <p:nvPr>
            <p:ph type="title"/>
          </p:nvPr>
        </p:nvSpPr>
        <p:spPr/>
        <p:txBody>
          <a:bodyPr/>
          <a:lstStyle/>
          <a:p>
            <a:r>
              <a:rPr lang="vi-VN"/>
              <a:t>giới thiệu đề tài</a:t>
            </a:r>
            <a:endParaRPr lang="en-US"/>
          </a:p>
        </p:txBody>
      </p:sp>
      <p:sp>
        <p:nvSpPr>
          <p:cNvPr id="3" name="Chỗ dành sẵn cho Nội dung 2">
            <a:extLst>
              <a:ext uri="{FF2B5EF4-FFF2-40B4-BE49-F238E27FC236}">
                <a16:creationId xmlns:a16="http://schemas.microsoft.com/office/drawing/2014/main" id="{55EC7999-6AB3-46AF-8253-3AF1CE81ACD3}"/>
              </a:ext>
            </a:extLst>
          </p:cNvPr>
          <p:cNvSpPr>
            <a:spLocks noGrp="1"/>
          </p:cNvSpPr>
          <p:nvPr>
            <p:ph idx="1"/>
          </p:nvPr>
        </p:nvSpPr>
        <p:spPr>
          <a:xfrm>
            <a:off x="1606045" y="2638045"/>
            <a:ext cx="5937755" cy="3594975"/>
          </a:xfrm>
        </p:spPr>
        <p:txBody>
          <a:bodyPr>
            <a:normAutofit lnSpcReduction="10000"/>
          </a:bodyPr>
          <a:lstStyle/>
          <a:p>
            <a:r>
              <a:rPr lang="vi-VN"/>
              <a:t>Phân Loại Văn bản là một vấn đề quan trọng trong xử lý ngôn ngữ tự nhiên</a:t>
            </a:r>
          </a:p>
          <a:p>
            <a:r>
              <a:rPr lang="vi-VN" b="1"/>
              <a:t>Nhiệm vụ: </a:t>
            </a:r>
            <a:r>
              <a:rPr lang="vi-VN"/>
              <a:t>Gán các tài liệu văn bản vào nhóm các chủ đề cho trước</a:t>
            </a:r>
          </a:p>
          <a:p>
            <a:r>
              <a:rPr lang="vi-VN"/>
              <a:t>Rất thường gặp trong thực tế, điển hình như:</a:t>
            </a:r>
          </a:p>
          <a:p>
            <a:pPr lvl="1"/>
            <a:r>
              <a:rPr lang="vi-VN"/>
              <a:t>Một nhà văn muốn viết tiểu thuyết về câu chuyện lấy cảm hứng từ một giai đoạn, bối cảnh nào đó đã xảy ra từ xa xưa nhưng không có thời gian để tìm và đọc hết các tài liệu để chọn ra tài liệu phục vụ cho nhu cầu ấy (số lượng bài viết hiện nay quá nhiều) </a:t>
            </a:r>
          </a:p>
          <a:p>
            <a:pPr lvl="1"/>
            <a:r>
              <a:rPr lang="vi-VN"/>
              <a:t>Phân loại spam email (chỉ muốn tập trung vào email có ích hoặc tương tự)</a:t>
            </a:r>
            <a:endParaRPr lang="en-US"/>
          </a:p>
        </p:txBody>
      </p:sp>
    </p:spTree>
    <p:extLst>
      <p:ext uri="{BB962C8B-B14F-4D97-AF65-F5344CB8AC3E}">
        <p14:creationId xmlns:p14="http://schemas.microsoft.com/office/powerpoint/2010/main" val="210633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A4C10C2-12A0-4317-927D-B3F350474FAF}"/>
              </a:ext>
            </a:extLst>
          </p:cNvPr>
          <p:cNvSpPr>
            <a:spLocks noGrp="1"/>
          </p:cNvSpPr>
          <p:nvPr>
            <p:ph type="title"/>
          </p:nvPr>
        </p:nvSpPr>
        <p:spPr>
          <a:xfrm>
            <a:off x="1603122" y="553631"/>
            <a:ext cx="5937755" cy="1188720"/>
          </a:xfrm>
        </p:spPr>
        <p:txBody>
          <a:bodyPr/>
          <a:lstStyle/>
          <a:p>
            <a:r>
              <a:rPr lang="vi-VN" sz="2400"/>
              <a:t>Huấn luyện bộ phân lớp theo Naive Bayes-test</a:t>
            </a:r>
            <a:endParaRPr lang="en-US"/>
          </a:p>
        </p:txBody>
      </p:sp>
      <p:sp>
        <p:nvSpPr>
          <p:cNvPr id="3" name="Chỗ dành sẵn cho Nội dung 2">
            <a:extLst>
              <a:ext uri="{FF2B5EF4-FFF2-40B4-BE49-F238E27FC236}">
                <a16:creationId xmlns:a16="http://schemas.microsoft.com/office/drawing/2014/main" id="{8C5DB024-29B9-43DA-BA9A-A7A56D4AB39A}"/>
              </a:ext>
            </a:extLst>
          </p:cNvPr>
          <p:cNvSpPr>
            <a:spLocks noGrp="1"/>
          </p:cNvSpPr>
          <p:nvPr>
            <p:ph idx="1"/>
          </p:nvPr>
        </p:nvSpPr>
        <p:spPr>
          <a:xfrm>
            <a:off x="1603122" y="2226984"/>
            <a:ext cx="6483865" cy="3101983"/>
          </a:xfrm>
        </p:spPr>
        <p:txBody>
          <a:bodyPr/>
          <a:lstStyle/>
          <a:p>
            <a:r>
              <a:rPr lang="vi-VN"/>
              <a:t>B4. Tỉ lệ thuộc văn bản có sẵn.</a:t>
            </a:r>
          </a:p>
          <a:p>
            <a:pPr lvl="1"/>
            <a:r>
              <a:rPr lang="vi-VN"/>
              <a:t>Nếu đoạn văn bản liên quan đến chủ đề khác chủ đề có sẵn</a:t>
            </a:r>
          </a:p>
          <a:p>
            <a:endParaRPr lang="vi-VN"/>
          </a:p>
          <a:p>
            <a:endParaRPr lang="vi-VN"/>
          </a:p>
          <a:p>
            <a:endParaRPr lang="vi-VN"/>
          </a:p>
          <a:p>
            <a:r>
              <a:rPr lang="vi-VN"/>
              <a:t>Dựa vào quá trình test cho thấy đa số kết quả phân đúng đều có tỉ lệ $ratio &gt; 80% </a:t>
            </a:r>
            <a:endParaRPr lang="en-US"/>
          </a:p>
        </p:txBody>
      </p:sp>
      <p:pic>
        <p:nvPicPr>
          <p:cNvPr id="5" name="Hình ảnh 4">
            <a:extLst>
              <a:ext uri="{FF2B5EF4-FFF2-40B4-BE49-F238E27FC236}">
                <a16:creationId xmlns:a16="http://schemas.microsoft.com/office/drawing/2014/main" id="{80C701AF-B957-413B-97E3-95949C907284}"/>
              </a:ext>
            </a:extLst>
          </p:cNvPr>
          <p:cNvPicPr>
            <a:picLocks noChangeAspect="1"/>
          </p:cNvPicPr>
          <p:nvPr/>
        </p:nvPicPr>
        <p:blipFill>
          <a:blip r:embed="rId2"/>
          <a:stretch>
            <a:fillRect/>
          </a:stretch>
        </p:blipFill>
        <p:spPr>
          <a:xfrm>
            <a:off x="260057" y="3188655"/>
            <a:ext cx="8623883" cy="848939"/>
          </a:xfrm>
          <a:prstGeom prst="rect">
            <a:avLst/>
          </a:prstGeom>
        </p:spPr>
      </p:pic>
    </p:spTree>
    <p:extLst>
      <p:ext uri="{BB962C8B-B14F-4D97-AF65-F5344CB8AC3E}">
        <p14:creationId xmlns:p14="http://schemas.microsoft.com/office/powerpoint/2010/main" val="306566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57B257-5DF0-4C9A-9227-CCB8BD912018}"/>
              </a:ext>
            </a:extLst>
          </p:cNvPr>
          <p:cNvSpPr>
            <a:spLocks noGrp="1"/>
          </p:cNvSpPr>
          <p:nvPr>
            <p:ph type="title"/>
          </p:nvPr>
        </p:nvSpPr>
        <p:spPr>
          <a:xfrm>
            <a:off x="1606045" y="243238"/>
            <a:ext cx="5937755" cy="1188720"/>
          </a:xfrm>
        </p:spPr>
        <p:txBody>
          <a:bodyPr/>
          <a:lstStyle/>
          <a:p>
            <a:r>
              <a:rPr lang="vi-VN"/>
              <a:t>Đánh giá kết quả phân lớp văn bản.</a:t>
            </a:r>
            <a:endParaRPr lang="en-US"/>
          </a:p>
        </p:txBody>
      </p:sp>
      <p:graphicFrame>
        <p:nvGraphicFramePr>
          <p:cNvPr id="4" name="Chỗ dành sẵn cho Nội dung 3">
            <a:extLst>
              <a:ext uri="{FF2B5EF4-FFF2-40B4-BE49-F238E27FC236}">
                <a16:creationId xmlns:a16="http://schemas.microsoft.com/office/drawing/2014/main" id="{A4F425E3-F7CC-4166-92E8-9CC0760ADE8C}"/>
              </a:ext>
            </a:extLst>
          </p:cNvPr>
          <p:cNvGraphicFramePr>
            <a:graphicFrameLocks noGrp="1"/>
          </p:cNvGraphicFramePr>
          <p:nvPr>
            <p:ph idx="1"/>
            <p:extLst>
              <p:ext uri="{D42A27DB-BD31-4B8C-83A1-F6EECF244321}">
                <p14:modId xmlns:p14="http://schemas.microsoft.com/office/powerpoint/2010/main" val="2796679052"/>
              </p:ext>
            </p:extLst>
          </p:nvPr>
        </p:nvGraphicFramePr>
        <p:xfrm>
          <a:off x="1199625" y="2494843"/>
          <a:ext cx="6744750" cy="2499919"/>
        </p:xfrm>
        <a:graphic>
          <a:graphicData uri="http://schemas.openxmlformats.org/drawingml/2006/table">
            <a:tbl>
              <a:tblPr firstRow="1" bandRow="1">
                <a:tableStyleId>{D7AC3CCA-C797-4891-BE02-D94E43425B78}</a:tableStyleId>
              </a:tblPr>
              <a:tblGrid>
                <a:gridCol w="2248250">
                  <a:extLst>
                    <a:ext uri="{9D8B030D-6E8A-4147-A177-3AD203B41FA5}">
                      <a16:colId xmlns:a16="http://schemas.microsoft.com/office/drawing/2014/main" val="4080930031"/>
                    </a:ext>
                  </a:extLst>
                </a:gridCol>
                <a:gridCol w="2248250">
                  <a:extLst>
                    <a:ext uri="{9D8B030D-6E8A-4147-A177-3AD203B41FA5}">
                      <a16:colId xmlns:a16="http://schemas.microsoft.com/office/drawing/2014/main" val="3702948709"/>
                    </a:ext>
                  </a:extLst>
                </a:gridCol>
                <a:gridCol w="2248250">
                  <a:extLst>
                    <a:ext uri="{9D8B030D-6E8A-4147-A177-3AD203B41FA5}">
                      <a16:colId xmlns:a16="http://schemas.microsoft.com/office/drawing/2014/main" val="91050355"/>
                    </a:ext>
                  </a:extLst>
                </a:gridCol>
              </a:tblGrid>
              <a:tr h="502229">
                <a:tc>
                  <a:txBody>
                    <a:bodyPr/>
                    <a:lstStyle/>
                    <a:p>
                      <a:endParaRPr lang="en-US"/>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r>
                        <a:rPr lang="vi-VN" b="0"/>
                        <a:t>Gán đúng Lớp</a:t>
                      </a:r>
                      <a:endParaRPr lang="en-US" b="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vi-VN" b="0"/>
                        <a:t>Gán sai Lớp</a:t>
                      </a:r>
                      <a:endParaRPr lang="en-US" b="0"/>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817668"/>
                  </a:ext>
                </a:extLst>
              </a:tr>
              <a:tr h="998845">
                <a:tc>
                  <a:txBody>
                    <a:bodyPr/>
                    <a:lstStyle/>
                    <a:p>
                      <a:r>
                        <a:rPr lang="vi-VN"/>
                        <a:t>Lớp chủ đề có sẵn</a:t>
                      </a:r>
                      <a:endParaRPr lang="en-US"/>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r>
                        <a:rPr lang="vi-VN">
                          <a:solidFill>
                            <a:srgbClr val="FF0000"/>
                          </a:solidFill>
                        </a:rPr>
                        <a:t>a: </a:t>
                      </a:r>
                      <a:r>
                        <a:rPr lang="vi-VN" i="1">
                          <a:solidFill>
                            <a:srgbClr val="FF0000"/>
                          </a:solidFill>
                        </a:rPr>
                        <a:t>Thuộc chủ đề có sẵn và gán đúng Lớp</a:t>
                      </a:r>
                      <a:endParaRPr lang="en-US" i="1">
                        <a:solidFill>
                          <a:srgbClr val="FF0000"/>
                        </a:solidFill>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vi-VN">
                          <a:solidFill>
                            <a:srgbClr val="FF0000"/>
                          </a:solidFill>
                        </a:rPr>
                        <a:t>c: </a:t>
                      </a:r>
                      <a:r>
                        <a:rPr lang="vi-VN" i="1">
                          <a:solidFill>
                            <a:srgbClr val="FF0000"/>
                          </a:solidFill>
                        </a:rPr>
                        <a:t>Thuộc chủ đề có sẵn gán sai lớp</a:t>
                      </a:r>
                      <a:endParaRPr lang="en-US" i="1">
                        <a:solidFill>
                          <a:srgbClr val="FF0000"/>
                        </a:solidFill>
                      </a:endParaRPr>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46246357"/>
                  </a:ext>
                </a:extLst>
              </a:tr>
              <a:tr h="998845">
                <a:tc>
                  <a:txBody>
                    <a:bodyPr/>
                    <a:lstStyle/>
                    <a:p>
                      <a:r>
                        <a:rPr lang="vi-VN"/>
                        <a:t>Lớp chủ đề không có sẵn</a:t>
                      </a:r>
                      <a:endParaRPr lang="en-US"/>
                    </a:p>
                  </a:txBody>
                  <a:tcPr>
                    <a:lnR w="38100" cap="flat" cmpd="sng" algn="ctr">
                      <a:solidFill>
                        <a:schemeClr val="tx1"/>
                      </a:solidFill>
                      <a:prstDash val="solid"/>
                      <a:round/>
                      <a:headEnd type="none" w="med" len="med"/>
                      <a:tailEnd type="none" w="med" len="med"/>
                    </a:lnR>
                  </a:tcPr>
                </a:tc>
                <a:tc>
                  <a:txBody>
                    <a:bodyPr/>
                    <a:lstStyle/>
                    <a:p>
                      <a:r>
                        <a:rPr lang="vi-VN">
                          <a:solidFill>
                            <a:srgbClr val="FF0000"/>
                          </a:solidFill>
                        </a:rPr>
                        <a:t>b: </a:t>
                      </a:r>
                      <a:r>
                        <a:rPr lang="vi-VN" i="1">
                          <a:solidFill>
                            <a:srgbClr val="FF0000"/>
                          </a:solidFill>
                        </a:rPr>
                        <a:t>Không thuộc chủ đề có sẵn mà vẫn gán lớp</a:t>
                      </a:r>
                      <a:endParaRPr lang="en-US" i="1">
                        <a:solidFill>
                          <a:srgbClr val="FF0000"/>
                        </a:solidFill>
                      </a:endParaRPr>
                    </a:p>
                  </a:txBody>
                  <a:tcPr>
                    <a:lnL w="38100" cap="flat" cmpd="sng" algn="ctr">
                      <a:solidFill>
                        <a:schemeClr val="tx1"/>
                      </a:solidFill>
                      <a:prstDash val="solid"/>
                      <a:round/>
                      <a:headEnd type="none" w="med" len="med"/>
                      <a:tailEnd type="none" w="med" len="med"/>
                    </a:lnL>
                  </a:tcPr>
                </a:tc>
                <a:tc>
                  <a:txBody>
                    <a:bodyPr/>
                    <a:lstStyle/>
                    <a:p>
                      <a:r>
                        <a:rPr lang="vi-VN" b="0">
                          <a:solidFill>
                            <a:srgbClr val="FF0000"/>
                          </a:solidFill>
                        </a:rPr>
                        <a:t>d: </a:t>
                      </a:r>
                      <a:r>
                        <a:rPr lang="vi-VN" b="0" i="1">
                          <a:solidFill>
                            <a:srgbClr val="FF0000"/>
                          </a:solidFill>
                        </a:rPr>
                        <a:t>Không thuộc chủ đề có sẵn nên không gán lớp</a:t>
                      </a:r>
                      <a:endParaRPr lang="en-US" b="0" i="1">
                        <a:solidFill>
                          <a:srgbClr val="FF0000"/>
                        </a:solidFill>
                      </a:endParaRPr>
                    </a:p>
                  </a:txBody>
                  <a:tcPr/>
                </a:tc>
                <a:extLst>
                  <a:ext uri="{0D108BD9-81ED-4DB2-BD59-A6C34878D82A}">
                    <a16:rowId xmlns:a16="http://schemas.microsoft.com/office/drawing/2014/main" val="1184533046"/>
                  </a:ext>
                </a:extLst>
              </a:tr>
            </a:tbl>
          </a:graphicData>
        </a:graphic>
      </p:graphicFrame>
      <p:sp>
        <p:nvSpPr>
          <p:cNvPr id="5" name="Hộp Văn bản 4">
            <a:extLst>
              <a:ext uri="{FF2B5EF4-FFF2-40B4-BE49-F238E27FC236}">
                <a16:creationId xmlns:a16="http://schemas.microsoft.com/office/drawing/2014/main" id="{8E3CA464-A663-453A-ADD7-B5C5C28C6205}"/>
              </a:ext>
            </a:extLst>
          </p:cNvPr>
          <p:cNvSpPr txBox="1"/>
          <p:nvPr/>
        </p:nvSpPr>
        <p:spPr>
          <a:xfrm>
            <a:off x="1199625" y="1848512"/>
            <a:ext cx="6692858" cy="646331"/>
          </a:xfrm>
          <a:prstGeom prst="rect">
            <a:avLst/>
          </a:prstGeom>
          <a:noFill/>
        </p:spPr>
        <p:txBody>
          <a:bodyPr wrap="none" rtlCol="0">
            <a:spAutoFit/>
          </a:bodyPr>
          <a:lstStyle/>
          <a:p>
            <a:r>
              <a:rPr lang="vi-VN"/>
              <a:t>Chuẩn bị 40 bài test:	- 20 bài thuộc lớp chủ đề có sẵn (50:50).</a:t>
            </a:r>
          </a:p>
          <a:p>
            <a:r>
              <a:rPr lang="vi-VN"/>
              <a:t>					- 20 bài thuộc chủ đề khác. </a:t>
            </a:r>
            <a:endParaRPr lang="en-US"/>
          </a:p>
        </p:txBody>
      </p:sp>
      <p:sp>
        <p:nvSpPr>
          <p:cNvPr id="7" name="Hộp Văn bản 6">
            <a:extLst>
              <a:ext uri="{FF2B5EF4-FFF2-40B4-BE49-F238E27FC236}">
                <a16:creationId xmlns:a16="http://schemas.microsoft.com/office/drawing/2014/main" id="{03955AC6-70BA-452B-BEBB-34F82850BB85}"/>
              </a:ext>
            </a:extLst>
          </p:cNvPr>
          <p:cNvSpPr txBox="1"/>
          <p:nvPr/>
        </p:nvSpPr>
        <p:spPr>
          <a:xfrm>
            <a:off x="1199625" y="4994762"/>
            <a:ext cx="6744750" cy="923330"/>
          </a:xfrm>
          <a:prstGeom prst="rect">
            <a:avLst/>
          </a:prstGeom>
          <a:noFill/>
        </p:spPr>
        <p:txBody>
          <a:bodyPr wrap="square" rtlCol="0">
            <a:spAutoFit/>
          </a:bodyPr>
          <a:lstStyle/>
          <a:p>
            <a:r>
              <a:rPr lang="vi-VN"/>
              <a:t>Các giá trị sau khi test lần lượt là:</a:t>
            </a:r>
            <a:r>
              <a:rPr lang="vi-VN">
                <a:solidFill>
                  <a:srgbClr val="FF0000"/>
                </a:solidFill>
              </a:rPr>
              <a:t>	a: 19 			c: 1</a:t>
            </a:r>
          </a:p>
          <a:p>
            <a:r>
              <a:rPr lang="vi-VN">
                <a:solidFill>
                  <a:srgbClr val="FF0000"/>
                </a:solidFill>
              </a:rPr>
              <a:t> 								b: 8				d: 12</a:t>
            </a:r>
          </a:p>
          <a:p>
            <a:r>
              <a:rPr lang="vi-VN"/>
              <a:t>								</a:t>
            </a:r>
            <a:endParaRPr lang="en-US"/>
          </a:p>
        </p:txBody>
      </p:sp>
    </p:spTree>
    <p:extLst>
      <p:ext uri="{BB962C8B-B14F-4D97-AF65-F5344CB8AC3E}">
        <p14:creationId xmlns:p14="http://schemas.microsoft.com/office/powerpoint/2010/main" val="266594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3AFA1F-5DA3-46E0-B754-43C24D2BA47A}"/>
              </a:ext>
            </a:extLst>
          </p:cNvPr>
          <p:cNvSpPr>
            <a:spLocks noGrp="1"/>
          </p:cNvSpPr>
          <p:nvPr>
            <p:ph type="title"/>
          </p:nvPr>
        </p:nvSpPr>
        <p:spPr/>
        <p:txBody>
          <a:bodyPr/>
          <a:lstStyle/>
          <a:p>
            <a:r>
              <a:rPr lang="vi-VN"/>
              <a:t>Đánh giá kết quả phân lớp văn bản.</a:t>
            </a:r>
            <a:endParaRPr lang="en-US"/>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E78F8C4-640F-4DB6-A194-6AAE7C739309}"/>
                  </a:ext>
                </a:extLst>
              </p:cNvPr>
              <p:cNvSpPr>
                <a:spLocks noGrp="1"/>
              </p:cNvSpPr>
              <p:nvPr>
                <p:ph idx="1"/>
              </p:nvPr>
            </p:nvSpPr>
            <p:spPr/>
            <p:txBody>
              <a:bodyPr/>
              <a:lstStyle/>
              <a:p>
                <a:r>
                  <a:rPr lang="vi-VN"/>
                  <a:t>Để đánh giá chất lượng của bộ phân lớp </a:t>
                </a:r>
              </a:p>
              <a:p>
                <a:endParaRPr lang="vi-VN"/>
              </a:p>
              <a:p>
                <a:r>
                  <a:rPr lang="vi-VN"/>
                  <a:t>Độ chính xác (accuracy)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rPr>
                          <m:t>𝑎</m:t>
                        </m:r>
                        <m:r>
                          <a:rPr lang="vi-VN" sz="2000" b="0" i="1" smtClean="0">
                            <a:latin typeface="Cambria Math" panose="02040503050406030204" pitchFamily="18" charset="0"/>
                          </a:rPr>
                          <m:t>+</m:t>
                        </m:r>
                        <m:r>
                          <a:rPr lang="vi-VN" sz="2000" b="0" i="1" smtClean="0">
                            <a:latin typeface="Cambria Math" panose="02040503050406030204" pitchFamily="18" charset="0"/>
                          </a:rPr>
                          <m:t>𝑑</m:t>
                        </m:r>
                      </m:num>
                      <m:den>
                        <m:r>
                          <a:rPr lang="vi-VN" sz="2000" b="0" i="1" smtClean="0">
                            <a:latin typeface="Cambria Math" panose="02040503050406030204" pitchFamily="18" charset="0"/>
                          </a:rPr>
                          <m:t>𝑎</m:t>
                        </m:r>
                        <m:r>
                          <a:rPr lang="vi-VN" sz="2000" b="0" i="1" smtClean="0">
                            <a:latin typeface="Cambria Math" panose="02040503050406030204" pitchFamily="18" charset="0"/>
                          </a:rPr>
                          <m:t>+</m:t>
                        </m:r>
                        <m:r>
                          <a:rPr lang="vi-VN" sz="2000" b="0" i="1" smtClean="0">
                            <a:latin typeface="Cambria Math" panose="02040503050406030204" pitchFamily="18" charset="0"/>
                          </a:rPr>
                          <m:t>𝑏</m:t>
                        </m:r>
                        <m:r>
                          <a:rPr lang="vi-VN" sz="2000" b="0" i="1" smtClean="0">
                            <a:latin typeface="Cambria Math" panose="02040503050406030204" pitchFamily="18" charset="0"/>
                          </a:rPr>
                          <m:t>+</m:t>
                        </m:r>
                        <m:r>
                          <a:rPr lang="vi-VN" sz="2000" b="0" i="1" smtClean="0">
                            <a:latin typeface="Cambria Math" panose="02040503050406030204" pitchFamily="18" charset="0"/>
                          </a:rPr>
                          <m:t>𝑐</m:t>
                        </m:r>
                        <m:r>
                          <a:rPr lang="vi-VN" sz="2000" b="0" i="1" smtClean="0">
                            <a:latin typeface="Cambria Math" panose="02040503050406030204" pitchFamily="18" charset="0"/>
                          </a:rPr>
                          <m:t>+</m:t>
                        </m:r>
                        <m:r>
                          <a:rPr lang="vi-VN" sz="2000" b="0" i="1" smtClean="0">
                            <a:latin typeface="Cambria Math" panose="02040503050406030204" pitchFamily="18" charset="0"/>
                          </a:rPr>
                          <m:t>𝑑</m:t>
                        </m:r>
                      </m:den>
                    </m:f>
                  </m:oMath>
                </a14:m>
                <a:r>
                  <a:rPr lang="vi-VN"/>
                  <a:t>= 0,775</a:t>
                </a:r>
              </a:p>
              <a:p>
                <a:endParaRPr lang="vi-VN"/>
              </a:p>
              <a:p>
                <a:r>
                  <a:rPr lang="vi-VN"/>
                  <a:t>Độ sai lỗi (Error) </a:t>
                </a:r>
                <a14:m>
                  <m:oMath xmlns:m="http://schemas.openxmlformats.org/officeDocument/2006/math">
                    <m:f>
                      <m:fPr>
                        <m:ctrlPr>
                          <a:rPr lang="en-US" i="1">
                            <a:latin typeface="Cambria Math" panose="02040503050406030204" pitchFamily="18" charset="0"/>
                          </a:rPr>
                        </m:ctrlPr>
                      </m:fPr>
                      <m:num>
                        <m:r>
                          <a:rPr lang="vi-VN" b="0" i="1" smtClean="0">
                            <a:latin typeface="Cambria Math" panose="02040503050406030204" pitchFamily="18" charset="0"/>
                          </a:rPr>
                          <m:t>𝑏</m:t>
                        </m:r>
                        <m:r>
                          <a:rPr lang="vi-VN" i="1">
                            <a:latin typeface="Cambria Math" panose="02040503050406030204" pitchFamily="18" charset="0"/>
                          </a:rPr>
                          <m:t>+</m:t>
                        </m:r>
                        <m:r>
                          <a:rPr lang="vi-VN" b="0" i="1" smtClean="0">
                            <a:latin typeface="Cambria Math" panose="02040503050406030204" pitchFamily="18" charset="0"/>
                          </a:rPr>
                          <m:t>𝑐</m:t>
                        </m:r>
                      </m:num>
                      <m:den>
                        <m:r>
                          <a:rPr lang="vi-VN" i="1">
                            <a:latin typeface="Cambria Math" panose="02040503050406030204" pitchFamily="18" charset="0"/>
                          </a:rPr>
                          <m:t>𝑎</m:t>
                        </m:r>
                        <m:r>
                          <a:rPr lang="vi-VN" i="1">
                            <a:latin typeface="Cambria Math" panose="02040503050406030204" pitchFamily="18" charset="0"/>
                          </a:rPr>
                          <m:t>+</m:t>
                        </m:r>
                        <m:r>
                          <a:rPr lang="vi-VN" i="1">
                            <a:latin typeface="Cambria Math" panose="02040503050406030204" pitchFamily="18" charset="0"/>
                          </a:rPr>
                          <m:t>𝑏</m:t>
                        </m:r>
                        <m:r>
                          <a:rPr lang="vi-VN" i="1">
                            <a:latin typeface="Cambria Math" panose="02040503050406030204" pitchFamily="18" charset="0"/>
                          </a:rPr>
                          <m:t>+</m:t>
                        </m:r>
                        <m:r>
                          <a:rPr lang="vi-VN" i="1">
                            <a:latin typeface="Cambria Math" panose="02040503050406030204" pitchFamily="18" charset="0"/>
                          </a:rPr>
                          <m:t>𝑐</m:t>
                        </m:r>
                        <m:r>
                          <a:rPr lang="vi-VN" i="1">
                            <a:latin typeface="Cambria Math" panose="02040503050406030204" pitchFamily="18" charset="0"/>
                          </a:rPr>
                          <m:t>+</m:t>
                        </m:r>
                        <m:r>
                          <a:rPr lang="vi-VN" i="1">
                            <a:latin typeface="Cambria Math" panose="02040503050406030204" pitchFamily="18" charset="0"/>
                          </a:rPr>
                          <m:t>𝑑</m:t>
                        </m:r>
                      </m:den>
                    </m:f>
                  </m:oMath>
                </a14:m>
                <a:r>
                  <a:rPr lang="vi-VN"/>
                  <a:t> = 225</a:t>
                </a:r>
                <a:endParaRPr lang="en-US"/>
              </a:p>
            </p:txBody>
          </p:sp>
        </mc:Choice>
        <mc:Fallback xmlns="">
          <p:sp>
            <p:nvSpPr>
              <p:cNvPr id="3" name="Chỗ dành sẵn cho Nội dung 2">
                <a:extLst>
                  <a:ext uri="{FF2B5EF4-FFF2-40B4-BE49-F238E27FC236}">
                    <a16:creationId xmlns:a16="http://schemas.microsoft.com/office/drawing/2014/main" id="{EE78F8C4-640F-4DB6-A194-6AAE7C739309}"/>
                  </a:ext>
                </a:extLst>
              </p:cNvPr>
              <p:cNvSpPr>
                <a:spLocks noGrp="1" noRot="1" noChangeAspect="1" noMove="1" noResize="1" noEditPoints="1" noAdjustHandles="1" noChangeArrowheads="1" noChangeShapeType="1" noTextEdit="1"/>
              </p:cNvSpPr>
              <p:nvPr>
                <p:ph idx="1"/>
              </p:nvPr>
            </p:nvSpPr>
            <p:spPr>
              <a:blipFill>
                <a:blip r:embed="rId2"/>
                <a:stretch>
                  <a:fillRect l="-615" t="-1179"/>
                </a:stretch>
              </a:blipFill>
            </p:spPr>
            <p:txBody>
              <a:bodyPr/>
              <a:lstStyle/>
              <a:p>
                <a:r>
                  <a:rPr lang="en-US">
                    <a:noFill/>
                  </a:rPr>
                  <a:t> </a:t>
                </a:r>
              </a:p>
            </p:txBody>
          </p:sp>
        </mc:Fallback>
      </mc:AlternateContent>
    </p:spTree>
    <p:extLst>
      <p:ext uri="{BB962C8B-B14F-4D97-AF65-F5344CB8AC3E}">
        <p14:creationId xmlns:p14="http://schemas.microsoft.com/office/powerpoint/2010/main" val="425097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3AFA1F-5DA3-46E0-B754-43C24D2BA47A}"/>
              </a:ext>
            </a:extLst>
          </p:cNvPr>
          <p:cNvSpPr>
            <a:spLocks noGrp="1"/>
          </p:cNvSpPr>
          <p:nvPr>
            <p:ph type="title"/>
          </p:nvPr>
        </p:nvSpPr>
        <p:spPr/>
        <p:txBody>
          <a:bodyPr/>
          <a:lstStyle/>
          <a:p>
            <a:r>
              <a:rPr lang="vi-VN"/>
              <a:t>Đánh giá kết quả phân lớp văn bản.</a:t>
            </a:r>
            <a:endParaRPr lang="en-US"/>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E78F8C4-640F-4DB6-A194-6AAE7C739309}"/>
                  </a:ext>
                </a:extLst>
              </p:cNvPr>
              <p:cNvSpPr>
                <a:spLocks noGrp="1"/>
              </p:cNvSpPr>
              <p:nvPr>
                <p:ph idx="1"/>
              </p:nvPr>
            </p:nvSpPr>
            <p:spPr/>
            <p:txBody>
              <a:bodyPr/>
              <a:lstStyle/>
              <a:p>
                <a:r>
                  <a:rPr lang="vi-VN"/>
                  <a:t>Trong trường hợp chỉ xem xét đối tượng thuộc về lớp phân lớp đúng do đó một số độ đo khác được định nghĩa:</a:t>
                </a:r>
              </a:p>
              <a:p>
                <a:r>
                  <a:rPr lang="vi-VN"/>
                  <a:t>Độ chính xác (Precision): P = </a:t>
                </a:r>
                <a14:m>
                  <m:oMath xmlns:m="http://schemas.openxmlformats.org/officeDocument/2006/math">
                    <m:f>
                      <m:fPr>
                        <m:ctrlPr>
                          <a:rPr lang="en-US" sz="2000" i="1" smtClean="0">
                            <a:latin typeface="Cambria Math" panose="02040503050406030204" pitchFamily="18" charset="0"/>
                          </a:rPr>
                        </m:ctrlPr>
                      </m:fPr>
                      <m:num>
                        <m:r>
                          <a:rPr lang="vi-VN" sz="2000" b="0" i="1" smtClean="0">
                            <a:latin typeface="Cambria Math" panose="02040503050406030204" pitchFamily="18" charset="0"/>
                          </a:rPr>
                          <m:t>𝑎</m:t>
                        </m:r>
                      </m:num>
                      <m:den>
                        <m:r>
                          <a:rPr lang="vi-VN" sz="2000" b="0" i="1" smtClean="0">
                            <a:latin typeface="Cambria Math" panose="02040503050406030204" pitchFamily="18" charset="0"/>
                          </a:rPr>
                          <m:t>𝑎</m:t>
                        </m:r>
                        <m:r>
                          <a:rPr lang="vi-VN" sz="2000" b="0" i="1" smtClean="0">
                            <a:latin typeface="Cambria Math" panose="02040503050406030204" pitchFamily="18" charset="0"/>
                          </a:rPr>
                          <m:t>+</m:t>
                        </m:r>
                        <m:r>
                          <a:rPr lang="vi-VN" sz="2000" b="0" i="1" smtClean="0">
                            <a:latin typeface="Cambria Math" panose="02040503050406030204" pitchFamily="18" charset="0"/>
                          </a:rPr>
                          <m:t>𝑐</m:t>
                        </m:r>
                      </m:den>
                    </m:f>
                  </m:oMath>
                </a14:m>
                <a:r>
                  <a:rPr lang="vi-VN"/>
                  <a:t> = 0,95</a:t>
                </a:r>
              </a:p>
              <a:p>
                <a:r>
                  <a:rPr lang="vi-VN"/>
                  <a:t>Độ bao phủ (Recall): R = </a:t>
                </a:r>
                <a14:m>
                  <m:oMath xmlns:m="http://schemas.openxmlformats.org/officeDocument/2006/math">
                    <m:f>
                      <m:fPr>
                        <m:ctrlPr>
                          <a:rPr lang="en-US" i="1">
                            <a:latin typeface="Cambria Math" panose="02040503050406030204" pitchFamily="18" charset="0"/>
                          </a:rPr>
                        </m:ctrlPr>
                      </m:fPr>
                      <m:num>
                        <m:r>
                          <a:rPr lang="vi-VN" b="0" i="1" smtClean="0">
                            <a:latin typeface="Cambria Math" panose="02040503050406030204" pitchFamily="18" charset="0"/>
                          </a:rPr>
                          <m:t>𝑎</m:t>
                        </m:r>
                      </m:num>
                      <m:den>
                        <m:r>
                          <a:rPr lang="vi-VN" i="1">
                            <a:latin typeface="Cambria Math" panose="02040503050406030204" pitchFamily="18" charset="0"/>
                          </a:rPr>
                          <m:t>𝑎</m:t>
                        </m:r>
                        <m:r>
                          <a:rPr lang="vi-VN" i="1">
                            <a:latin typeface="Cambria Math" panose="02040503050406030204" pitchFamily="18" charset="0"/>
                          </a:rPr>
                          <m:t>+</m:t>
                        </m:r>
                        <m:r>
                          <a:rPr lang="vi-VN" b="0" i="1" smtClean="0">
                            <a:latin typeface="Cambria Math" panose="02040503050406030204" pitchFamily="18" charset="0"/>
                          </a:rPr>
                          <m:t>𝑏</m:t>
                        </m:r>
                      </m:den>
                    </m:f>
                  </m:oMath>
                </a14:m>
                <a:r>
                  <a:rPr lang="vi-VN"/>
                  <a:t> = 0,703</a:t>
                </a:r>
              </a:p>
              <a:p>
                <a:r>
                  <a:rPr lang="vi-VN"/>
                  <a:t>Độ loại bỏ (fallout): </a:t>
                </a:r>
                <a14:m>
                  <m:oMath xmlns:m="http://schemas.openxmlformats.org/officeDocument/2006/math">
                    <m:f>
                      <m:fPr>
                        <m:ctrlPr>
                          <a:rPr lang="en-US" i="1">
                            <a:latin typeface="Cambria Math" panose="02040503050406030204" pitchFamily="18" charset="0"/>
                          </a:rPr>
                        </m:ctrlPr>
                      </m:fPr>
                      <m:num>
                        <m:r>
                          <a:rPr lang="vi-VN" b="0" i="1" smtClean="0">
                            <a:latin typeface="Cambria Math" panose="02040503050406030204" pitchFamily="18" charset="0"/>
                          </a:rPr>
                          <m:t>𝑏</m:t>
                        </m:r>
                      </m:num>
                      <m:den>
                        <m:r>
                          <a:rPr lang="vi-VN" b="0" i="1" smtClean="0">
                            <a:latin typeface="Cambria Math" panose="02040503050406030204" pitchFamily="18" charset="0"/>
                          </a:rPr>
                          <m:t>𝑏</m:t>
                        </m:r>
                        <m:r>
                          <a:rPr lang="vi-VN" i="1">
                            <a:latin typeface="Cambria Math" panose="02040503050406030204" pitchFamily="18" charset="0"/>
                          </a:rPr>
                          <m:t>+</m:t>
                        </m:r>
                        <m:r>
                          <a:rPr lang="vi-VN" b="0" i="1" smtClean="0">
                            <a:latin typeface="Cambria Math" panose="02040503050406030204" pitchFamily="18" charset="0"/>
                          </a:rPr>
                          <m:t>𝑑</m:t>
                        </m:r>
                      </m:den>
                    </m:f>
                  </m:oMath>
                </a14:m>
                <a:r>
                  <a:rPr lang="vi-VN"/>
                  <a:t> = 0.4</a:t>
                </a:r>
                <a:endParaRPr lang="en-US"/>
              </a:p>
            </p:txBody>
          </p:sp>
        </mc:Choice>
        <mc:Fallback xmlns="">
          <p:sp>
            <p:nvSpPr>
              <p:cNvPr id="3" name="Chỗ dành sẵn cho Nội dung 2">
                <a:extLst>
                  <a:ext uri="{FF2B5EF4-FFF2-40B4-BE49-F238E27FC236}">
                    <a16:creationId xmlns:a16="http://schemas.microsoft.com/office/drawing/2014/main" id="{EE78F8C4-640F-4DB6-A194-6AAE7C739309}"/>
                  </a:ext>
                </a:extLst>
              </p:cNvPr>
              <p:cNvSpPr>
                <a:spLocks noGrp="1" noRot="1" noChangeAspect="1" noMove="1" noResize="1" noEditPoints="1" noAdjustHandles="1" noChangeArrowheads="1" noChangeShapeType="1" noTextEdit="1"/>
              </p:cNvSpPr>
              <p:nvPr>
                <p:ph idx="1"/>
              </p:nvPr>
            </p:nvSpPr>
            <p:spPr>
              <a:blipFill>
                <a:blip r:embed="rId2"/>
                <a:stretch>
                  <a:fillRect l="-615" t="-1179"/>
                </a:stretch>
              </a:blipFill>
            </p:spPr>
            <p:txBody>
              <a:bodyPr/>
              <a:lstStyle/>
              <a:p>
                <a:r>
                  <a:rPr lang="en-US">
                    <a:noFill/>
                  </a:rPr>
                  <a:t> </a:t>
                </a:r>
              </a:p>
            </p:txBody>
          </p:sp>
        </mc:Fallback>
      </mc:AlternateContent>
    </p:spTree>
    <p:extLst>
      <p:ext uri="{BB962C8B-B14F-4D97-AF65-F5344CB8AC3E}">
        <p14:creationId xmlns:p14="http://schemas.microsoft.com/office/powerpoint/2010/main" val="1258409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D5CE21-A33B-4C0A-A1CA-698D42A1DD18}"/>
              </a:ext>
            </a:extLst>
          </p:cNvPr>
          <p:cNvSpPr>
            <a:spLocks noGrp="1"/>
          </p:cNvSpPr>
          <p:nvPr>
            <p:ph type="title"/>
          </p:nvPr>
        </p:nvSpPr>
        <p:spPr>
          <a:xfrm>
            <a:off x="1606045" y="293572"/>
            <a:ext cx="5937755" cy="1188720"/>
          </a:xfrm>
        </p:spPr>
        <p:txBody>
          <a:bodyPr/>
          <a:lstStyle/>
          <a:p>
            <a:r>
              <a:rPr lang="vi-VN"/>
              <a:t>Đánh giá kết quả phân lớp văn bản.</a:t>
            </a:r>
            <a:endParaRPr lang="en-US"/>
          </a:p>
        </p:txBody>
      </p:sp>
      <p:sp>
        <p:nvSpPr>
          <p:cNvPr id="3" name="Chỗ dành sẵn cho Nội dung 2">
            <a:extLst>
              <a:ext uri="{FF2B5EF4-FFF2-40B4-BE49-F238E27FC236}">
                <a16:creationId xmlns:a16="http://schemas.microsoft.com/office/drawing/2014/main" id="{A5D61FE2-583F-49B9-99FD-4733D8EEBD51}"/>
              </a:ext>
            </a:extLst>
          </p:cNvPr>
          <p:cNvSpPr>
            <a:spLocks noGrp="1"/>
          </p:cNvSpPr>
          <p:nvPr>
            <p:ph idx="1"/>
          </p:nvPr>
        </p:nvSpPr>
        <p:spPr>
          <a:xfrm>
            <a:off x="1606045" y="1966925"/>
            <a:ext cx="5937755" cy="4777824"/>
          </a:xfrm>
        </p:spPr>
        <p:txBody>
          <a:bodyPr/>
          <a:lstStyle/>
          <a:p>
            <a:r>
              <a:rPr lang="vi-VN"/>
              <a:t>Tuy nhiên trong thực tế độ chính xác (Precision) và độ bao phủ (Recall) sẽ không cân đối vì vậy để thuận tiện họ kết hợp lại thành một đơn vị đo tổng quát duy nhất. người ta sử dụng đơn vị đo lường F được định nghĩa như sau:</a:t>
            </a:r>
          </a:p>
          <a:p>
            <a:endParaRPr lang="vi-VN"/>
          </a:p>
          <a:p>
            <a:endParaRPr lang="vi-VN"/>
          </a:p>
          <a:p>
            <a:endParaRPr lang="vi-VN"/>
          </a:p>
          <a:p>
            <a:endParaRPr lang="vi-VN"/>
          </a:p>
          <a:p>
            <a:r>
              <a:rPr lang="vi-VN"/>
              <a:t>Giá trị alpha = 5 thường được dùng để duy trì cân bằng giữa P và R với giá trị này độ đo được tính đơn giản như sau: </a:t>
            </a:r>
            <a:r>
              <a:rPr lang="vi-VN" b="1"/>
              <a:t>2PR/(P+R) = 0,81.</a:t>
            </a:r>
          </a:p>
          <a:p>
            <a:endParaRPr lang="vi-VN"/>
          </a:p>
          <a:p>
            <a:endParaRPr lang="en-US"/>
          </a:p>
        </p:txBody>
      </p:sp>
      <p:pic>
        <p:nvPicPr>
          <p:cNvPr id="4" name="Hình ảnh 3">
            <a:extLst>
              <a:ext uri="{FF2B5EF4-FFF2-40B4-BE49-F238E27FC236}">
                <a16:creationId xmlns:a16="http://schemas.microsoft.com/office/drawing/2014/main" id="{C3509EC3-2CA7-4B6E-8FD3-5BDDA8183C2D}"/>
              </a:ext>
            </a:extLst>
          </p:cNvPr>
          <p:cNvPicPr>
            <a:picLocks noChangeAspect="1"/>
          </p:cNvPicPr>
          <p:nvPr/>
        </p:nvPicPr>
        <p:blipFill>
          <a:blip r:embed="rId2"/>
          <a:stretch>
            <a:fillRect/>
          </a:stretch>
        </p:blipFill>
        <p:spPr>
          <a:xfrm>
            <a:off x="3668941" y="3384958"/>
            <a:ext cx="3075808" cy="1358639"/>
          </a:xfrm>
          <a:prstGeom prst="rect">
            <a:avLst/>
          </a:prstGeom>
        </p:spPr>
      </p:pic>
    </p:spTree>
    <p:extLst>
      <p:ext uri="{BB962C8B-B14F-4D97-AF65-F5344CB8AC3E}">
        <p14:creationId xmlns:p14="http://schemas.microsoft.com/office/powerpoint/2010/main" val="131498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D5CE21-A33B-4C0A-A1CA-698D42A1DD18}"/>
              </a:ext>
            </a:extLst>
          </p:cNvPr>
          <p:cNvSpPr>
            <a:spLocks noGrp="1"/>
          </p:cNvSpPr>
          <p:nvPr>
            <p:ph type="title"/>
          </p:nvPr>
        </p:nvSpPr>
        <p:spPr>
          <a:xfrm>
            <a:off x="1606045" y="293572"/>
            <a:ext cx="5937755" cy="1188720"/>
          </a:xfrm>
        </p:spPr>
        <p:txBody>
          <a:bodyPr/>
          <a:lstStyle/>
          <a:p>
            <a:r>
              <a:rPr lang="vi-VN"/>
              <a:t>Đánh giá kết quả phân lớp văn bản.</a:t>
            </a:r>
            <a:endParaRPr lang="en-US"/>
          </a:p>
        </p:txBody>
      </p:sp>
      <p:sp>
        <p:nvSpPr>
          <p:cNvPr id="3" name="Chỗ dành sẵn cho Nội dung 2">
            <a:extLst>
              <a:ext uri="{FF2B5EF4-FFF2-40B4-BE49-F238E27FC236}">
                <a16:creationId xmlns:a16="http://schemas.microsoft.com/office/drawing/2014/main" id="{A5D61FE2-583F-49B9-99FD-4733D8EEBD51}"/>
              </a:ext>
            </a:extLst>
          </p:cNvPr>
          <p:cNvSpPr>
            <a:spLocks noGrp="1"/>
          </p:cNvSpPr>
          <p:nvPr>
            <p:ph idx="1"/>
          </p:nvPr>
        </p:nvSpPr>
        <p:spPr>
          <a:xfrm>
            <a:off x="1606045" y="1966925"/>
            <a:ext cx="5937755" cy="4777824"/>
          </a:xfrm>
        </p:spPr>
        <p:txBody>
          <a:bodyPr>
            <a:normAutofit/>
          </a:bodyPr>
          <a:lstStyle/>
          <a:p>
            <a:r>
              <a:rPr lang="vi-VN"/>
              <a:t>Trên thực tế đối với bộ phân lớp chia thành nhiều lớp để đánh giá sau khi tập hợp thành bảng thống kê 2 phương pháp được đưa ra là</a:t>
            </a:r>
          </a:p>
          <a:p>
            <a:r>
              <a:rPr lang="vi-VN" b="1"/>
              <a:t>Macro-Avedagin: </a:t>
            </a:r>
            <a:r>
              <a:rPr lang="vi-VN"/>
              <a:t>đây là phương pháp tính trung bình</a:t>
            </a:r>
            <a:r>
              <a:rPr lang="vi-VN" b="1"/>
              <a:t> </a:t>
            </a:r>
            <a:r>
              <a:rPr lang="vi-VN"/>
              <a:t>độ chính xác (Precision) và độ bao phủ (Recall) </a:t>
            </a:r>
            <a:endParaRPr lang="vi-VN" b="1"/>
          </a:p>
          <a:p>
            <a:endParaRPr lang="vi-VN"/>
          </a:p>
          <a:p>
            <a:endParaRPr lang="vi-VN"/>
          </a:p>
          <a:p>
            <a:endParaRPr lang="vi-VN"/>
          </a:p>
          <a:p>
            <a:endParaRPr lang="vi-VN"/>
          </a:p>
          <a:p>
            <a:endParaRPr lang="vi-VN"/>
          </a:p>
          <a:p>
            <a:endParaRPr lang="vi-VN"/>
          </a:p>
          <a:p>
            <a:r>
              <a:rPr lang="vi-VN"/>
              <a:t>|C|: Là số lớp cần phân loại</a:t>
            </a:r>
          </a:p>
          <a:p>
            <a:endParaRPr lang="en-US"/>
          </a:p>
        </p:txBody>
      </p:sp>
      <p:pic>
        <p:nvPicPr>
          <p:cNvPr id="5" name="Hình ảnh 4">
            <a:extLst>
              <a:ext uri="{FF2B5EF4-FFF2-40B4-BE49-F238E27FC236}">
                <a16:creationId xmlns:a16="http://schemas.microsoft.com/office/drawing/2014/main" id="{97259725-69CB-4833-BF81-437158C16289}"/>
              </a:ext>
            </a:extLst>
          </p:cNvPr>
          <p:cNvPicPr>
            <a:picLocks noChangeAspect="1"/>
          </p:cNvPicPr>
          <p:nvPr/>
        </p:nvPicPr>
        <p:blipFill>
          <a:blip r:embed="rId2"/>
          <a:stretch>
            <a:fillRect/>
          </a:stretch>
        </p:blipFill>
        <p:spPr>
          <a:xfrm>
            <a:off x="2899080" y="3815067"/>
            <a:ext cx="2637656" cy="1901788"/>
          </a:xfrm>
          <a:prstGeom prst="rect">
            <a:avLst/>
          </a:prstGeom>
        </p:spPr>
      </p:pic>
    </p:spTree>
    <p:extLst>
      <p:ext uri="{BB962C8B-B14F-4D97-AF65-F5344CB8AC3E}">
        <p14:creationId xmlns:p14="http://schemas.microsoft.com/office/powerpoint/2010/main" val="56022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1840F0-D6E6-4CF7-AB16-489E3D051619}"/>
              </a:ext>
            </a:extLst>
          </p:cNvPr>
          <p:cNvSpPr>
            <a:spLocks noGrp="1"/>
          </p:cNvSpPr>
          <p:nvPr>
            <p:ph type="title"/>
          </p:nvPr>
        </p:nvSpPr>
        <p:spPr>
          <a:xfrm>
            <a:off x="1606045" y="436185"/>
            <a:ext cx="5937755" cy="1188720"/>
          </a:xfrm>
        </p:spPr>
        <p:txBody>
          <a:bodyPr/>
          <a:lstStyle/>
          <a:p>
            <a:r>
              <a:rPr lang="vi-VN"/>
              <a:t>Đánh giá kết quả phân lớp văn bản.</a:t>
            </a:r>
            <a:endParaRPr lang="en-US"/>
          </a:p>
        </p:txBody>
      </p:sp>
      <p:sp>
        <p:nvSpPr>
          <p:cNvPr id="3" name="Chỗ dành sẵn cho Nội dung 2">
            <a:extLst>
              <a:ext uri="{FF2B5EF4-FFF2-40B4-BE49-F238E27FC236}">
                <a16:creationId xmlns:a16="http://schemas.microsoft.com/office/drawing/2014/main" id="{340ADA88-349E-426E-AE67-FB412E92A30E}"/>
              </a:ext>
            </a:extLst>
          </p:cNvPr>
          <p:cNvSpPr>
            <a:spLocks noGrp="1"/>
          </p:cNvSpPr>
          <p:nvPr>
            <p:ph idx="1"/>
          </p:nvPr>
        </p:nvSpPr>
        <p:spPr>
          <a:xfrm>
            <a:off x="1606045" y="2109538"/>
            <a:ext cx="5937755" cy="4148649"/>
          </a:xfrm>
        </p:spPr>
        <p:txBody>
          <a:bodyPr/>
          <a:lstStyle/>
          <a:p>
            <a:r>
              <a:rPr lang="vi-VN" b="1"/>
              <a:t>Micro-Avedagin: </a:t>
            </a:r>
            <a:r>
              <a:rPr lang="vi-VN"/>
              <a:t>Đây là phương pháp tính trung bình kết quả thống kê của từng lớp được tính sau khi lập bảng thống kê:</a:t>
            </a:r>
          </a:p>
          <a:p>
            <a:endParaRPr lang="vi-VN"/>
          </a:p>
          <a:p>
            <a:endParaRPr lang="vi-VN"/>
          </a:p>
          <a:p>
            <a:endParaRPr lang="vi-VN"/>
          </a:p>
          <a:p>
            <a:endParaRPr lang="vi-VN"/>
          </a:p>
          <a:p>
            <a:endParaRPr lang="vi-VN"/>
          </a:p>
          <a:p>
            <a:endParaRPr lang="vi-VN"/>
          </a:p>
          <a:p>
            <a:endParaRPr lang="vi-VN"/>
          </a:p>
          <a:p>
            <a:r>
              <a:rPr lang="vi-VN"/>
              <a:t>|C|: Là số lớp cần phân loại</a:t>
            </a:r>
          </a:p>
          <a:p>
            <a:endParaRPr lang="vi-VN"/>
          </a:p>
          <a:p>
            <a:endParaRPr lang="vi-VN"/>
          </a:p>
          <a:p>
            <a:endParaRPr lang="vi-VN"/>
          </a:p>
          <a:p>
            <a:endParaRPr lang="vi-VN"/>
          </a:p>
          <a:p>
            <a:endParaRPr lang="vi-VN"/>
          </a:p>
          <a:p>
            <a:endParaRPr lang="vi-VN"/>
          </a:p>
          <a:p>
            <a:endParaRPr lang="vi-VN"/>
          </a:p>
          <a:p>
            <a:endParaRPr lang="vi-VN"/>
          </a:p>
          <a:p>
            <a:endParaRPr lang="en-US"/>
          </a:p>
        </p:txBody>
      </p:sp>
      <p:pic>
        <p:nvPicPr>
          <p:cNvPr id="4" name="Hình ảnh 3">
            <a:extLst>
              <a:ext uri="{FF2B5EF4-FFF2-40B4-BE49-F238E27FC236}">
                <a16:creationId xmlns:a16="http://schemas.microsoft.com/office/drawing/2014/main" id="{CE6A6E9F-58DD-4EB1-9BBC-CECB11005C11}"/>
              </a:ext>
            </a:extLst>
          </p:cNvPr>
          <p:cNvPicPr>
            <a:picLocks noChangeAspect="1"/>
          </p:cNvPicPr>
          <p:nvPr/>
        </p:nvPicPr>
        <p:blipFill>
          <a:blip r:embed="rId2"/>
          <a:stretch>
            <a:fillRect/>
          </a:stretch>
        </p:blipFill>
        <p:spPr>
          <a:xfrm>
            <a:off x="2781003" y="3167964"/>
            <a:ext cx="3452018" cy="2515608"/>
          </a:xfrm>
          <a:prstGeom prst="rect">
            <a:avLst/>
          </a:prstGeom>
        </p:spPr>
      </p:pic>
    </p:spTree>
    <p:extLst>
      <p:ext uri="{BB962C8B-B14F-4D97-AF65-F5344CB8AC3E}">
        <p14:creationId xmlns:p14="http://schemas.microsoft.com/office/powerpoint/2010/main" val="40096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2E214D-E4C5-45EE-902B-86A85EF5B0B4}"/>
              </a:ext>
            </a:extLst>
          </p:cNvPr>
          <p:cNvSpPr>
            <a:spLocks noGrp="1"/>
          </p:cNvSpPr>
          <p:nvPr>
            <p:ph type="ctrTitle"/>
          </p:nvPr>
        </p:nvSpPr>
        <p:spPr/>
        <p:txBody>
          <a:bodyPr>
            <a:normAutofit/>
          </a:bodyPr>
          <a:lstStyle/>
          <a:p>
            <a:r>
              <a:rPr lang="vi-VN" sz="6000"/>
              <a:t>The End</a:t>
            </a:r>
            <a:endParaRPr lang="en-US" sz="6000"/>
          </a:p>
        </p:txBody>
      </p:sp>
      <p:sp>
        <p:nvSpPr>
          <p:cNvPr id="3" name="Tiêu đề phụ 2">
            <a:extLst>
              <a:ext uri="{FF2B5EF4-FFF2-40B4-BE49-F238E27FC236}">
                <a16:creationId xmlns:a16="http://schemas.microsoft.com/office/drawing/2014/main" id="{08A99053-43B6-4C16-A1DB-BC3EAA43D093}"/>
              </a:ext>
            </a:extLst>
          </p:cNvPr>
          <p:cNvSpPr>
            <a:spLocks noGrp="1"/>
          </p:cNvSpPr>
          <p:nvPr>
            <p:ph type="subTitle" idx="1"/>
          </p:nvPr>
        </p:nvSpPr>
        <p:spPr>
          <a:xfrm>
            <a:off x="1765707" y="4360933"/>
            <a:ext cx="5612586" cy="1239894"/>
          </a:xfrm>
        </p:spPr>
        <p:txBody>
          <a:bodyPr>
            <a:normAutofit/>
          </a:bodyPr>
          <a:lstStyle/>
          <a:p>
            <a:r>
              <a:rPr lang="vi-VN" sz="2400"/>
              <a:t>Cảm ơn thầy và các bạn đã theo dõi! ^^</a:t>
            </a:r>
            <a:endParaRPr lang="en-US" sz="2400"/>
          </a:p>
        </p:txBody>
      </p:sp>
    </p:spTree>
    <p:extLst>
      <p:ext uri="{BB962C8B-B14F-4D97-AF65-F5344CB8AC3E}">
        <p14:creationId xmlns:p14="http://schemas.microsoft.com/office/powerpoint/2010/main" val="52439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14F7627-915F-429B-A8A1-3BEE4825EBEC}"/>
              </a:ext>
            </a:extLst>
          </p:cNvPr>
          <p:cNvSpPr>
            <a:spLocks noGrp="1"/>
          </p:cNvSpPr>
          <p:nvPr>
            <p:ph type="title"/>
          </p:nvPr>
        </p:nvSpPr>
        <p:spPr/>
        <p:txBody>
          <a:bodyPr/>
          <a:lstStyle/>
          <a:p>
            <a:r>
              <a:rPr lang="vi-VN"/>
              <a:t>Giới Thiệu Phương pháp</a:t>
            </a:r>
            <a:endParaRPr lang="en-US"/>
          </a:p>
        </p:txBody>
      </p:sp>
      <p:sp>
        <p:nvSpPr>
          <p:cNvPr id="3" name="Chỗ dành sẵn cho Nội dung 2">
            <a:extLst>
              <a:ext uri="{FF2B5EF4-FFF2-40B4-BE49-F238E27FC236}">
                <a16:creationId xmlns:a16="http://schemas.microsoft.com/office/drawing/2014/main" id="{FCCA6A9C-2E57-4702-97A6-1CF6AA2C1B03}"/>
              </a:ext>
            </a:extLst>
          </p:cNvPr>
          <p:cNvSpPr>
            <a:spLocks noGrp="1"/>
          </p:cNvSpPr>
          <p:nvPr>
            <p:ph idx="1"/>
          </p:nvPr>
        </p:nvSpPr>
        <p:spPr/>
        <p:txBody>
          <a:bodyPr>
            <a:normAutofit lnSpcReduction="10000"/>
          </a:bodyPr>
          <a:lstStyle/>
          <a:p>
            <a:r>
              <a:rPr lang="vi-VN"/>
              <a:t>Để giải bài toán này thì có rất nhiều phương pháp được đưa ra ví dụ như thuật toán Naive Bayes, K-NN, Cây quyết định, Mạng Neuron nhân tạo,… </a:t>
            </a:r>
          </a:p>
          <a:p>
            <a:r>
              <a:rPr lang="vi-VN" b="1"/>
              <a:t>Naive Bayes</a:t>
            </a:r>
          </a:p>
          <a:p>
            <a:r>
              <a:rPr lang="vi-VN"/>
              <a:t>- Dễ dàng tính toán </a:t>
            </a:r>
          </a:p>
          <a:p>
            <a:r>
              <a:rPr lang="vi-VN"/>
              <a:t>- Xử lý được số đặc trưng rất lớn </a:t>
            </a:r>
          </a:p>
          <a:p>
            <a:r>
              <a:rPr lang="vi-VN"/>
              <a:t>- Với tập dữ liệu lớn, độ chính xác của phân lớp sẽ cao.</a:t>
            </a:r>
          </a:p>
          <a:p>
            <a:r>
              <a:rPr lang="vi-VN"/>
              <a:t>- Được xem là thuật toán đơn giản nhất.</a:t>
            </a:r>
            <a:endParaRPr lang="en-US"/>
          </a:p>
        </p:txBody>
      </p:sp>
    </p:spTree>
    <p:extLst>
      <p:ext uri="{BB962C8B-B14F-4D97-AF65-F5344CB8AC3E}">
        <p14:creationId xmlns:p14="http://schemas.microsoft.com/office/powerpoint/2010/main" val="207925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74118D-DC29-4198-8A5D-42F5F546DA6C}"/>
              </a:ext>
            </a:extLst>
          </p:cNvPr>
          <p:cNvSpPr>
            <a:spLocks noGrp="1"/>
          </p:cNvSpPr>
          <p:nvPr>
            <p:ph type="title"/>
          </p:nvPr>
        </p:nvSpPr>
        <p:spPr/>
        <p:txBody>
          <a:bodyPr/>
          <a:lstStyle/>
          <a:p>
            <a:r>
              <a:rPr lang="vi-VN"/>
              <a:t>Quá trình thực hiện </a:t>
            </a:r>
            <a:endParaRPr lang="en-US"/>
          </a:p>
        </p:txBody>
      </p:sp>
      <p:sp>
        <p:nvSpPr>
          <p:cNvPr id="3" name="Chỗ dành sẵn cho Nội dung 2">
            <a:extLst>
              <a:ext uri="{FF2B5EF4-FFF2-40B4-BE49-F238E27FC236}">
                <a16:creationId xmlns:a16="http://schemas.microsoft.com/office/drawing/2014/main" id="{02DB6F7C-05EB-4C56-A75C-CFD0BA1B07E5}"/>
              </a:ext>
            </a:extLst>
          </p:cNvPr>
          <p:cNvSpPr>
            <a:spLocks noGrp="1"/>
          </p:cNvSpPr>
          <p:nvPr>
            <p:ph idx="1"/>
          </p:nvPr>
        </p:nvSpPr>
        <p:spPr>
          <a:xfrm>
            <a:off x="1606045" y="2638045"/>
            <a:ext cx="6824891" cy="3101983"/>
          </a:xfrm>
        </p:spPr>
        <p:txBody>
          <a:bodyPr/>
          <a:lstStyle/>
          <a:p>
            <a:r>
              <a:rPr lang="vi-VN" sz="2400"/>
              <a:t>1. Thu thập văn bản</a:t>
            </a:r>
          </a:p>
          <a:p>
            <a:r>
              <a:rPr lang="vi-VN" sz="2400"/>
              <a:t>2. Tiền xử lý văn bản</a:t>
            </a:r>
          </a:p>
          <a:p>
            <a:r>
              <a:rPr lang="vi-VN" sz="2400"/>
              <a:t>3. Huấn luyện bộ phân lớp theo Naive Bayes</a:t>
            </a:r>
          </a:p>
          <a:p>
            <a:r>
              <a:rPr lang="vi-VN" sz="2400"/>
              <a:t>4. Đánh giá kết quả phân lớp văn bản</a:t>
            </a:r>
          </a:p>
          <a:p>
            <a:endParaRPr lang="en-US"/>
          </a:p>
        </p:txBody>
      </p:sp>
    </p:spTree>
    <p:extLst>
      <p:ext uri="{BB962C8B-B14F-4D97-AF65-F5344CB8AC3E}">
        <p14:creationId xmlns:p14="http://schemas.microsoft.com/office/powerpoint/2010/main" val="187398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E7F1CC-F746-4717-AB58-D2B79169555D}"/>
              </a:ext>
            </a:extLst>
          </p:cNvPr>
          <p:cNvSpPr>
            <a:spLocks noGrp="1"/>
          </p:cNvSpPr>
          <p:nvPr>
            <p:ph type="title"/>
          </p:nvPr>
        </p:nvSpPr>
        <p:spPr/>
        <p:txBody>
          <a:bodyPr/>
          <a:lstStyle/>
          <a:p>
            <a:r>
              <a:rPr lang="vi-VN"/>
              <a:t>Thu Thập Văn bản</a:t>
            </a:r>
            <a:endParaRPr lang="en-US"/>
          </a:p>
        </p:txBody>
      </p:sp>
      <p:sp>
        <p:nvSpPr>
          <p:cNvPr id="3" name="Chỗ dành sẵn cho Nội dung 2">
            <a:extLst>
              <a:ext uri="{FF2B5EF4-FFF2-40B4-BE49-F238E27FC236}">
                <a16:creationId xmlns:a16="http://schemas.microsoft.com/office/drawing/2014/main" id="{6B58E3BA-EBC8-4E55-8581-C67B9A6D0ACA}"/>
              </a:ext>
            </a:extLst>
          </p:cNvPr>
          <p:cNvSpPr>
            <a:spLocks noGrp="1"/>
          </p:cNvSpPr>
          <p:nvPr>
            <p:ph idx="1"/>
          </p:nvPr>
        </p:nvSpPr>
        <p:spPr/>
        <p:txBody>
          <a:bodyPr>
            <a:normAutofit/>
          </a:bodyPr>
          <a:lstStyle/>
          <a:p>
            <a:r>
              <a:rPr lang="vi-VN" sz="1600" b="1"/>
              <a:t>Mục tiêu: </a:t>
            </a:r>
            <a:r>
              <a:rPr lang="vi-VN" sz="1600"/>
              <a:t>Thu thập văn bản thuộc hai lĩnh vực khác nhau Tổng số lượng văn bản thu thập được khoảng 80-100 văn bản với tỉ lệ mỗi loại tùy chọn nhưng không quá lệch về một lĩnh vực. Chia tổng số văn bản này thành hai phần: training và test. Train khoảng 80% và test khoảng 20% và giữ đúng tỉ lệ văn bản ở mỗi lĩnh vực như trong tổng số.</a:t>
            </a:r>
          </a:p>
          <a:p>
            <a:r>
              <a:rPr lang="vi-VN" sz="1600" b="1"/>
              <a:t>Thực hiện: </a:t>
            </a:r>
            <a:r>
              <a:rPr lang="vi-VN" sz="1600"/>
              <a:t>Dùng hàm Scrapy để bóc tách dữ liệu trên báo </a:t>
            </a:r>
            <a:r>
              <a:rPr lang="vi-VN" sz="1600" i="1"/>
              <a:t>Dân trí </a:t>
            </a:r>
            <a:r>
              <a:rPr lang="vi-VN" sz="1600"/>
              <a:t>với</a:t>
            </a:r>
            <a:r>
              <a:rPr lang="vi-VN" sz="1600" i="1"/>
              <a:t>Vnexpress</a:t>
            </a:r>
            <a:r>
              <a:rPr lang="vi-VN" sz="1600"/>
              <a:t> lưu lại dưới file </a:t>
            </a:r>
            <a:r>
              <a:rPr lang="vi-VN" sz="1600" i="1"/>
              <a:t>data1.json </a:t>
            </a:r>
            <a:r>
              <a:rPr lang="vi-VN" sz="1600"/>
              <a:t>và </a:t>
            </a:r>
            <a:r>
              <a:rPr lang="vi-VN" sz="1600" i="1"/>
              <a:t>data2.json </a:t>
            </a:r>
            <a:r>
              <a:rPr lang="vi-VN" sz="1600"/>
              <a:t>lần lượt dùng để traning và test.</a:t>
            </a:r>
            <a:endParaRPr lang="en-US" sz="1600"/>
          </a:p>
        </p:txBody>
      </p:sp>
      <p:pic>
        <p:nvPicPr>
          <p:cNvPr id="5" name="Hình ảnh 4">
            <a:extLst>
              <a:ext uri="{FF2B5EF4-FFF2-40B4-BE49-F238E27FC236}">
                <a16:creationId xmlns:a16="http://schemas.microsoft.com/office/drawing/2014/main" id="{6545EA7D-7CAE-45C5-9767-D7F1F2AE9995}"/>
              </a:ext>
            </a:extLst>
          </p:cNvPr>
          <p:cNvPicPr>
            <a:picLocks noChangeAspect="1"/>
          </p:cNvPicPr>
          <p:nvPr/>
        </p:nvPicPr>
        <p:blipFill>
          <a:blip r:embed="rId2"/>
          <a:stretch>
            <a:fillRect/>
          </a:stretch>
        </p:blipFill>
        <p:spPr>
          <a:xfrm>
            <a:off x="1860263" y="5182445"/>
            <a:ext cx="5677692" cy="419158"/>
          </a:xfrm>
          <a:prstGeom prst="rect">
            <a:avLst/>
          </a:prstGeom>
        </p:spPr>
      </p:pic>
    </p:spTree>
    <p:extLst>
      <p:ext uri="{BB962C8B-B14F-4D97-AF65-F5344CB8AC3E}">
        <p14:creationId xmlns:p14="http://schemas.microsoft.com/office/powerpoint/2010/main" val="57464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E7F1CC-F746-4717-AB58-D2B79169555D}"/>
              </a:ext>
            </a:extLst>
          </p:cNvPr>
          <p:cNvSpPr>
            <a:spLocks noGrp="1"/>
          </p:cNvSpPr>
          <p:nvPr>
            <p:ph type="title"/>
          </p:nvPr>
        </p:nvSpPr>
        <p:spPr/>
        <p:txBody>
          <a:bodyPr/>
          <a:lstStyle/>
          <a:p>
            <a:r>
              <a:rPr lang="vi-VN"/>
              <a:t>Thu Thập Văn bản</a:t>
            </a:r>
            <a:endParaRPr lang="en-US"/>
          </a:p>
        </p:txBody>
      </p:sp>
      <p:sp>
        <p:nvSpPr>
          <p:cNvPr id="3" name="Chỗ dành sẵn cho Nội dung 2">
            <a:extLst>
              <a:ext uri="{FF2B5EF4-FFF2-40B4-BE49-F238E27FC236}">
                <a16:creationId xmlns:a16="http://schemas.microsoft.com/office/drawing/2014/main" id="{6B58E3BA-EBC8-4E55-8581-C67B9A6D0ACA}"/>
              </a:ext>
            </a:extLst>
          </p:cNvPr>
          <p:cNvSpPr>
            <a:spLocks noGrp="1"/>
          </p:cNvSpPr>
          <p:nvPr>
            <p:ph idx="1"/>
          </p:nvPr>
        </p:nvSpPr>
        <p:spPr>
          <a:xfrm>
            <a:off x="1606044" y="2638045"/>
            <a:ext cx="7269507" cy="3101983"/>
          </a:xfrm>
        </p:spPr>
        <p:txBody>
          <a:bodyPr>
            <a:normAutofit/>
          </a:bodyPr>
          <a:lstStyle/>
          <a:p>
            <a:r>
              <a:rPr lang="vi-VN" sz="1600" b="1"/>
              <a:t>Mục tiêu: </a:t>
            </a:r>
            <a:r>
              <a:rPr lang="vi-VN" sz="1600"/>
              <a:t>xử lý file .json về 2 Lớp lần lượt là </a:t>
            </a:r>
            <a:r>
              <a:rPr lang="vi-VN" sz="1600" b="1" i="1"/>
              <a:t>Công nghệ </a:t>
            </a:r>
            <a:r>
              <a:rPr lang="vi-VN" sz="1600"/>
              <a:t>và </a:t>
            </a:r>
            <a:r>
              <a:rPr lang="vi-VN" sz="1600" b="1" i="1"/>
              <a:t>Pháp Luật </a:t>
            </a:r>
            <a:r>
              <a:rPr lang="vi-VN" sz="1600" i="1"/>
              <a:t>đồng thời tiền xử lý văn bản về một dòng </a:t>
            </a:r>
          </a:p>
          <a:p>
            <a:r>
              <a:rPr lang="vi-VN" sz="1600" b="1"/>
              <a:t>Thực hiện:</a:t>
            </a:r>
          </a:p>
          <a:p>
            <a:endParaRPr lang="en-US" sz="1600"/>
          </a:p>
        </p:txBody>
      </p:sp>
      <p:pic>
        <p:nvPicPr>
          <p:cNvPr id="6" name="Hình ảnh 5">
            <a:extLst>
              <a:ext uri="{FF2B5EF4-FFF2-40B4-BE49-F238E27FC236}">
                <a16:creationId xmlns:a16="http://schemas.microsoft.com/office/drawing/2014/main" id="{5FAF3EB5-72AC-4262-ADE9-926C0AE2A2FD}"/>
              </a:ext>
            </a:extLst>
          </p:cNvPr>
          <p:cNvPicPr>
            <a:picLocks noChangeAspect="1"/>
          </p:cNvPicPr>
          <p:nvPr/>
        </p:nvPicPr>
        <p:blipFill>
          <a:blip r:embed="rId2"/>
          <a:stretch>
            <a:fillRect/>
          </a:stretch>
        </p:blipFill>
        <p:spPr>
          <a:xfrm>
            <a:off x="536397" y="3613558"/>
            <a:ext cx="6867334" cy="2170627"/>
          </a:xfrm>
          <a:prstGeom prst="rect">
            <a:avLst/>
          </a:prstGeom>
        </p:spPr>
      </p:pic>
      <p:pic>
        <p:nvPicPr>
          <p:cNvPr id="4" name="Hình ảnh 3">
            <a:extLst>
              <a:ext uri="{FF2B5EF4-FFF2-40B4-BE49-F238E27FC236}">
                <a16:creationId xmlns:a16="http://schemas.microsoft.com/office/drawing/2014/main" id="{67C2F7B5-24EF-4CCF-B754-18607C31B15F}"/>
              </a:ext>
            </a:extLst>
          </p:cNvPr>
          <p:cNvPicPr>
            <a:picLocks noChangeAspect="1"/>
          </p:cNvPicPr>
          <p:nvPr/>
        </p:nvPicPr>
        <p:blipFill>
          <a:blip r:embed="rId3"/>
          <a:stretch>
            <a:fillRect/>
          </a:stretch>
        </p:blipFill>
        <p:spPr>
          <a:xfrm>
            <a:off x="2008165" y="4780626"/>
            <a:ext cx="6599438" cy="2007117"/>
          </a:xfrm>
          <a:prstGeom prst="rect">
            <a:avLst/>
          </a:prstGeom>
        </p:spPr>
      </p:pic>
    </p:spTree>
    <p:extLst>
      <p:ext uri="{BB962C8B-B14F-4D97-AF65-F5344CB8AC3E}">
        <p14:creationId xmlns:p14="http://schemas.microsoft.com/office/powerpoint/2010/main" val="310004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D0935D-BF2B-4890-A0E0-FAA9B44F81DD}"/>
              </a:ext>
            </a:extLst>
          </p:cNvPr>
          <p:cNvSpPr>
            <a:spLocks noGrp="1"/>
          </p:cNvSpPr>
          <p:nvPr>
            <p:ph type="title"/>
          </p:nvPr>
        </p:nvSpPr>
        <p:spPr/>
        <p:txBody>
          <a:bodyPr/>
          <a:lstStyle/>
          <a:p>
            <a:r>
              <a:rPr lang="vi-VN"/>
              <a:t>Tiền xử lý văn bản</a:t>
            </a:r>
            <a:endParaRPr lang="en-US"/>
          </a:p>
        </p:txBody>
      </p:sp>
      <p:sp>
        <p:nvSpPr>
          <p:cNvPr id="3" name="Chỗ dành sẵn cho Nội dung 2">
            <a:extLst>
              <a:ext uri="{FF2B5EF4-FFF2-40B4-BE49-F238E27FC236}">
                <a16:creationId xmlns:a16="http://schemas.microsoft.com/office/drawing/2014/main" id="{D273159B-D422-44C3-8991-A4AA52FAF487}"/>
              </a:ext>
            </a:extLst>
          </p:cNvPr>
          <p:cNvSpPr>
            <a:spLocks noGrp="1"/>
          </p:cNvSpPr>
          <p:nvPr>
            <p:ph idx="1"/>
          </p:nvPr>
        </p:nvSpPr>
        <p:spPr/>
        <p:txBody>
          <a:bodyPr/>
          <a:lstStyle/>
          <a:p>
            <a:r>
              <a:rPr lang="vi-VN"/>
              <a:t>Mục tiêu: </a:t>
            </a:r>
          </a:p>
          <a:p>
            <a:pPr marL="0" indent="0">
              <a:buNone/>
            </a:pPr>
            <a:r>
              <a:rPr lang="vi-VN"/>
              <a:t>Sau khi đưa về dạng văn bản “chuẩn” sau khi thực hiện các thao tác tiền xử lý sau:</a:t>
            </a:r>
          </a:p>
          <a:p>
            <a:pPr marL="342900" indent="-342900">
              <a:buAutoNum type="arabicPeriod"/>
            </a:pPr>
            <a:r>
              <a:rPr lang="vi-VN"/>
              <a:t>Chuyển văn bản thành chữ viết thường.</a:t>
            </a:r>
          </a:p>
          <a:p>
            <a:pPr marL="342900" indent="-342900">
              <a:buAutoNum type="arabicPeriod"/>
            </a:pPr>
            <a:r>
              <a:rPr lang="vi-VN"/>
              <a:t>Loại bỏ non-words: Số, dấu câu, ký tự ‘tabs’, ký tự ‘xuống dòng’ và các kí tự đặc biệt.</a:t>
            </a:r>
          </a:p>
          <a:p>
            <a:pPr marL="342900" indent="-342900">
              <a:buAutoNum type="arabicPeriod"/>
            </a:pPr>
            <a:r>
              <a:rPr lang="vi-VN"/>
              <a:t>Loại bỏ stop-words: Những từ xuất hiện thường xuyên trong hầu hết các văn bản</a:t>
            </a:r>
          </a:p>
        </p:txBody>
      </p:sp>
    </p:spTree>
    <p:extLst>
      <p:ext uri="{BB962C8B-B14F-4D97-AF65-F5344CB8AC3E}">
        <p14:creationId xmlns:p14="http://schemas.microsoft.com/office/powerpoint/2010/main" val="203833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7F1C20-8B28-46E8-8CFA-41A168360049}"/>
              </a:ext>
            </a:extLst>
          </p:cNvPr>
          <p:cNvSpPr>
            <a:spLocks noGrp="1"/>
          </p:cNvSpPr>
          <p:nvPr>
            <p:ph type="title"/>
          </p:nvPr>
        </p:nvSpPr>
        <p:spPr/>
        <p:txBody>
          <a:bodyPr/>
          <a:lstStyle/>
          <a:p>
            <a:r>
              <a:rPr lang="vi-VN"/>
              <a:t>Tiền xử lý văn bản</a:t>
            </a:r>
            <a:endParaRPr lang="en-US"/>
          </a:p>
        </p:txBody>
      </p:sp>
      <p:sp>
        <p:nvSpPr>
          <p:cNvPr id="3" name="Chỗ dành sẵn cho Nội dung 2">
            <a:extLst>
              <a:ext uri="{FF2B5EF4-FFF2-40B4-BE49-F238E27FC236}">
                <a16:creationId xmlns:a16="http://schemas.microsoft.com/office/drawing/2014/main" id="{3FA1482A-9080-4D7F-82ED-6FD56A53B2F1}"/>
              </a:ext>
            </a:extLst>
          </p:cNvPr>
          <p:cNvSpPr>
            <a:spLocks noGrp="1"/>
          </p:cNvSpPr>
          <p:nvPr>
            <p:ph idx="1"/>
          </p:nvPr>
        </p:nvSpPr>
        <p:spPr/>
        <p:txBody>
          <a:bodyPr/>
          <a:lstStyle/>
          <a:p>
            <a:r>
              <a:rPr lang="vi-VN"/>
              <a:t>1. Chuyển văn bản về chữ viết thường:</a:t>
            </a:r>
          </a:p>
          <a:p>
            <a:pPr lvl="1"/>
            <a:endParaRPr lang="vi-VN"/>
          </a:p>
          <a:p>
            <a:pPr lvl="1"/>
            <a:endParaRPr lang="vi-VN"/>
          </a:p>
          <a:p>
            <a:pPr lvl="1"/>
            <a:r>
              <a:rPr lang="vi-VN"/>
              <a:t>PHP có hỗ trợ hàm                                                           để chuyển văn bản về chữ viết thường </a:t>
            </a:r>
          </a:p>
          <a:p>
            <a:endParaRPr lang="en-US"/>
          </a:p>
        </p:txBody>
      </p:sp>
      <p:pic>
        <p:nvPicPr>
          <p:cNvPr id="4" name="Hình ảnh 3">
            <a:extLst>
              <a:ext uri="{FF2B5EF4-FFF2-40B4-BE49-F238E27FC236}">
                <a16:creationId xmlns:a16="http://schemas.microsoft.com/office/drawing/2014/main" id="{615D488E-32F0-4A15-AED5-9A44D2A62027}"/>
              </a:ext>
            </a:extLst>
          </p:cNvPr>
          <p:cNvPicPr>
            <a:picLocks noChangeAspect="1"/>
          </p:cNvPicPr>
          <p:nvPr/>
        </p:nvPicPr>
        <p:blipFill>
          <a:blip r:embed="rId2"/>
          <a:stretch>
            <a:fillRect/>
          </a:stretch>
        </p:blipFill>
        <p:spPr>
          <a:xfrm>
            <a:off x="3859346" y="3807506"/>
            <a:ext cx="3678609" cy="294289"/>
          </a:xfrm>
          <a:prstGeom prst="rect">
            <a:avLst/>
          </a:prstGeom>
        </p:spPr>
      </p:pic>
    </p:spTree>
    <p:extLst>
      <p:ext uri="{BB962C8B-B14F-4D97-AF65-F5344CB8AC3E}">
        <p14:creationId xmlns:p14="http://schemas.microsoft.com/office/powerpoint/2010/main" val="86773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3549209-0E04-4C0F-AAAA-43CB21C7F87B}"/>
              </a:ext>
            </a:extLst>
          </p:cNvPr>
          <p:cNvSpPr>
            <a:spLocks noGrp="1"/>
          </p:cNvSpPr>
          <p:nvPr>
            <p:ph type="title"/>
          </p:nvPr>
        </p:nvSpPr>
        <p:spPr>
          <a:xfrm>
            <a:off x="482600" y="643467"/>
            <a:ext cx="2522980" cy="1728044"/>
          </a:xfrm>
          <a:noFill/>
          <a:ln>
            <a:solidFill>
              <a:schemeClr val="bg1"/>
            </a:solidFill>
          </a:ln>
        </p:spPr>
        <p:txBody>
          <a:bodyPr wrap="square">
            <a:normAutofit/>
          </a:bodyPr>
          <a:lstStyle/>
          <a:p>
            <a:r>
              <a:rPr lang="vi-VN">
                <a:solidFill>
                  <a:schemeClr val="bg1"/>
                </a:solidFill>
              </a:rPr>
              <a:t>Tiền xử lý văn bản</a:t>
            </a:r>
            <a:endParaRPr lang="en-US">
              <a:solidFill>
                <a:schemeClr val="bg1"/>
              </a:solidFill>
            </a:endParaRPr>
          </a:p>
        </p:txBody>
      </p:sp>
      <p:sp>
        <p:nvSpPr>
          <p:cNvPr id="3" name="Chỗ dành sẵn cho Nội dung 2">
            <a:extLst>
              <a:ext uri="{FF2B5EF4-FFF2-40B4-BE49-F238E27FC236}">
                <a16:creationId xmlns:a16="http://schemas.microsoft.com/office/drawing/2014/main" id="{DBCEE6EB-7BF2-4E6E-97E5-EBDE15A75277}"/>
              </a:ext>
            </a:extLst>
          </p:cNvPr>
          <p:cNvSpPr>
            <a:spLocks noGrp="1"/>
          </p:cNvSpPr>
          <p:nvPr>
            <p:ph idx="1"/>
          </p:nvPr>
        </p:nvSpPr>
        <p:spPr>
          <a:xfrm>
            <a:off x="482601" y="2638044"/>
            <a:ext cx="2522980" cy="3415622"/>
          </a:xfrm>
        </p:spPr>
        <p:txBody>
          <a:bodyPr>
            <a:normAutofit/>
          </a:bodyPr>
          <a:lstStyle/>
          <a:p>
            <a:pPr marL="0" indent="0">
              <a:buNone/>
            </a:pPr>
            <a:r>
              <a:rPr lang="vi-VN">
                <a:solidFill>
                  <a:schemeClr val="bg1"/>
                </a:solidFill>
              </a:rPr>
              <a:t>2. Loại bỏ non-words.</a:t>
            </a:r>
          </a:p>
          <a:p>
            <a:pPr marL="0" indent="0">
              <a:buNone/>
            </a:pPr>
            <a:endParaRPr lang="en-US">
              <a:solidFill>
                <a:schemeClr val="bg1"/>
              </a:solidFill>
            </a:endParaRPr>
          </a:p>
        </p:txBody>
      </p:sp>
      <p:pic>
        <p:nvPicPr>
          <p:cNvPr id="4" name="Hình ảnh 3" descr="Ảnh có chứa văn bản, bàn&#10;&#10;Mô tả được tạo tự động">
            <a:extLst>
              <a:ext uri="{FF2B5EF4-FFF2-40B4-BE49-F238E27FC236}">
                <a16:creationId xmlns:a16="http://schemas.microsoft.com/office/drawing/2014/main" id="{DCBCA122-3977-4964-9CC5-FCCA2378EC3E}"/>
              </a:ext>
            </a:extLst>
          </p:cNvPr>
          <p:cNvPicPr>
            <a:picLocks noChangeAspect="1"/>
          </p:cNvPicPr>
          <p:nvPr/>
        </p:nvPicPr>
        <p:blipFill>
          <a:blip r:embed="rId2"/>
          <a:stretch>
            <a:fillRect/>
          </a:stretch>
        </p:blipFill>
        <p:spPr>
          <a:xfrm>
            <a:off x="3973322" y="1361994"/>
            <a:ext cx="4688077" cy="3973145"/>
          </a:xfrm>
          <a:prstGeom prst="rect">
            <a:avLst/>
          </a:prstGeom>
        </p:spPr>
      </p:pic>
    </p:spTree>
    <p:extLst>
      <p:ext uri="{BB962C8B-B14F-4D97-AF65-F5344CB8AC3E}">
        <p14:creationId xmlns:p14="http://schemas.microsoft.com/office/powerpoint/2010/main" val="3003920914"/>
      </p:ext>
    </p:extLst>
  </p:cSld>
  <p:clrMapOvr>
    <a:masterClrMapping/>
  </p:clrMapOvr>
</p:sld>
</file>

<file path=ppt/theme/theme1.xml><?xml version="1.0" encoding="utf-8"?>
<a:theme xmlns:a="http://schemas.openxmlformats.org/drawingml/2006/main" name="Bưu kiện">
  <a:themeElements>
    <a:clrScheme name="Bưu kiện">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ưu kiện">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ưu kiện">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337</TotalTime>
  <Words>1279</Words>
  <Application>Microsoft Office PowerPoint</Application>
  <PresentationFormat>Trình chiếu Trên màn hình (4:3)</PresentationFormat>
  <Paragraphs>128</Paragraphs>
  <Slides>27</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27</vt:i4>
      </vt:variant>
    </vt:vector>
  </HeadingPairs>
  <TitlesOfParts>
    <vt:vector size="33" baseType="lpstr">
      <vt:lpstr>Arial</vt:lpstr>
      <vt:lpstr>Cambria Math</vt:lpstr>
      <vt:lpstr>Corbel</vt:lpstr>
      <vt:lpstr>Gill Sans MT</vt:lpstr>
      <vt:lpstr>Tahoma</vt:lpstr>
      <vt:lpstr>Bưu kiện</vt:lpstr>
      <vt:lpstr>Phân Loại Văn bản text classification</vt:lpstr>
      <vt:lpstr>giới thiệu đề tài</vt:lpstr>
      <vt:lpstr>Giới Thiệu Phương pháp</vt:lpstr>
      <vt:lpstr>Quá trình thực hiện </vt:lpstr>
      <vt:lpstr>Thu Thập Văn bản</vt:lpstr>
      <vt:lpstr>Thu Thập Văn bản</vt:lpstr>
      <vt:lpstr>Tiền xử lý văn bản</vt:lpstr>
      <vt:lpstr>Tiền xử lý văn bản</vt:lpstr>
      <vt:lpstr>Tiền xử lý văn bản</vt:lpstr>
      <vt:lpstr>Tiền xử lý văn bản</vt:lpstr>
      <vt:lpstr>Huấn luyện bộ phân lớp theo Naive Bayes</vt:lpstr>
      <vt:lpstr>Huấn luyện bộ phân lớp theo Naive Bayes</vt:lpstr>
      <vt:lpstr>Huấn luyện bộ phân lớp theo Naive Bayes</vt:lpstr>
      <vt:lpstr>Huấn luyện bộ phân lớp theo Naive Bayes</vt:lpstr>
      <vt:lpstr>Huấn luyện bộ phân lớp theo Naive Bayes - Training</vt:lpstr>
      <vt:lpstr>Huấn luyện bộ phân lớp theo Naive Bayes- Traning</vt:lpstr>
      <vt:lpstr>Huấn luyện bộ phân lớp theo Naive Bayes-test</vt:lpstr>
      <vt:lpstr>Huấn luyện bộ phân lớp theo Naive Bayes-test</vt:lpstr>
      <vt:lpstr>Huấn luyện bộ phân lớp theo Naive Bayes-test</vt:lpstr>
      <vt:lpstr>Huấn luyện bộ phân lớp theo Naive Bayes-test</vt:lpstr>
      <vt:lpstr>Đánh giá kết quả phân lớp văn bản.</vt:lpstr>
      <vt:lpstr>Đánh giá kết quả phân lớp văn bản.</vt:lpstr>
      <vt:lpstr>Đánh giá kết quả phân lớp văn bản.</vt:lpstr>
      <vt:lpstr>Đánh giá kết quả phân lớp văn bản.</vt:lpstr>
      <vt:lpstr>Đánh giá kết quả phân lớp văn bản.</vt:lpstr>
      <vt:lpstr>Đánh giá kết quả phân lớp văn bản.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Loại Văn bản text classification</dc:title>
  <dc:creator>Ngọc Hiếu Trịnh</dc:creator>
  <cp:lastModifiedBy>Ngọc Hiếu Trịnh</cp:lastModifiedBy>
  <cp:revision>3</cp:revision>
  <dcterms:created xsi:type="dcterms:W3CDTF">2019-06-12T17:53:15Z</dcterms:created>
  <dcterms:modified xsi:type="dcterms:W3CDTF">2020-01-08T03:34:26Z</dcterms:modified>
</cp:coreProperties>
</file>