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97" r:id="rId4"/>
    <p:sldId id="298" r:id="rId5"/>
    <p:sldId id="302" r:id="rId6"/>
    <p:sldId id="309" r:id="rId7"/>
    <p:sldId id="307" r:id="rId8"/>
    <p:sldId id="299" r:id="rId9"/>
    <p:sldId id="305" r:id="rId10"/>
    <p:sldId id="300" r:id="rId11"/>
    <p:sldId id="301" r:id="rId12"/>
    <p:sldId id="306" r:id="rId13"/>
    <p:sldId id="314" r:id="rId14"/>
    <p:sldId id="311" r:id="rId15"/>
    <p:sldId id="313" r:id="rId16"/>
    <p:sldId id="312" r:id="rId17"/>
    <p:sldId id="29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6633"/>
    <a:srgbClr val="FF9900"/>
    <a:srgbClr val="00FF00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93800" autoAdjust="0"/>
  </p:normalViewPr>
  <p:slideViewPr>
    <p:cSldViewPr>
      <p:cViewPr varScale="1">
        <p:scale>
          <a:sx n="69" d="100"/>
          <a:sy n="69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B4739F-54A8-414C-B528-7AA078782CF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A5EE2D-E554-42C6-88B0-9615F25F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EE2D-E554-42C6-88B0-9615F25F72C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EE2D-E554-42C6-88B0-9615F25F72C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EE2D-E554-42C6-88B0-9615F25F72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EE2D-E554-42C6-88B0-9615F25F72C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7616952" y="0"/>
            <a:ext cx="1527048" cy="533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err="1" smtClean="0"/>
              <a:t>TecLine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A2A8-837D-4393-944C-EA9898A0BFD4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F354-53B8-4D72-A719-A230EB7556B2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E4CE-827F-4CAD-9A79-6D804D0C6FB6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9683-DAD4-4DE8-8EA0-AD44F949BEF9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7CD-3618-4621-B314-43544DE19426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6C1-603A-4EE1-96FD-F927B705FA18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BA7-3272-4353-B8C8-704C3C58C291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9745-3FEA-4CCF-A4D1-459FEF6E6315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B2E9-5CAF-4D74-86B5-1F3F1A2C73C6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5FC1-ADF9-4B72-88DD-36AE4A6EE55C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43F0-BCC4-405B-ABD9-C2F774600498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AE028-979B-49F9-A4E3-096235EB6F80}" type="datetime1">
              <a:rPr lang="en-US" smtClean="0"/>
              <a:pPr/>
              <a:t>8/24/2009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0B536A-760C-487B-834F-4B0EB34DFE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hyperlink" Target="mailto:paulino@illinois.edu" TargetMode="External"/><Relationship Id="rId5" Type="http://schemas.openxmlformats.org/officeDocument/2006/relationships/hyperlink" Target="mailto:ivan@tecgraf.puc-rio.br" TargetMode="External"/><Relationship Id="rId4" Type="http://schemas.openxmlformats.org/officeDocument/2006/relationships/hyperlink" Target="mailto:anderson@tecgraf.puc-rio.br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976" y="1188716"/>
            <a:ext cx="1905000" cy="6858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NLS++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63492"/>
            <a:ext cx="6656832" cy="1106424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Computational Program for Solving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</a:t>
            </a:r>
            <a:r>
              <a:rPr lang="en-US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inear </a:t>
            </a:r>
            <a:r>
              <a:rPr lang="en-US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ystems of Equations</a:t>
            </a:r>
            <a:endParaRPr lang="en-US" sz="28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0544" y="5638800"/>
            <a:ext cx="990600" cy="771144"/>
            <a:chOff x="4572000" y="4181856"/>
            <a:chExt cx="990600" cy="771144"/>
          </a:xfrm>
        </p:grpSpPr>
        <p:grpSp>
          <p:nvGrpSpPr>
            <p:cNvPr id="17" name="Group 13"/>
            <p:cNvGrpSpPr/>
            <p:nvPr/>
          </p:nvGrpSpPr>
          <p:grpSpPr>
            <a:xfrm>
              <a:off x="4572000" y="4181856"/>
              <a:ext cx="990600" cy="771144"/>
              <a:chOff x="4572000" y="4181856"/>
              <a:chExt cx="990600" cy="77114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572000" y="4191000"/>
                <a:ext cx="990600" cy="762000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Blip>
                    <a:blip r:embed="rId4"/>
                  </a:buBlip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572000" y="4181856"/>
                <a:ext cx="990600" cy="7620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Blip>
                    <a:blip r:embed="rId4"/>
                  </a:buBlip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4623816" y="4255008"/>
            <a:ext cx="885825" cy="660400"/>
          </p:xfrm>
          <a:graphic>
            <a:graphicData uri="http://schemas.openxmlformats.org/presentationml/2006/ole">
              <p:oleObj spid="_x0000_s1031" name="CorelDRAW" r:id="rId5" imgW="1736280" imgH="1293120" progId="">
                <p:embed/>
              </p:oleObj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2895600" y="6305490"/>
            <a:ext cx="344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Rio de Janeiro, August </a:t>
            </a: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24, </a:t>
            </a: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2009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1888" y="4041648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Developed by: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4050792"/>
            <a:ext cx="2326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Anderson Pereira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Ivan Menezes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Glaucio Paulino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8" descr="그림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5970" y="5486400"/>
            <a:ext cx="734661" cy="953073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747932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“Model” File (Example 2)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233928" y="1379808"/>
            <a:ext cx="5181600" cy="5334000"/>
            <a:chOff x="3804140" y="1379808"/>
            <a:chExt cx="5181600" cy="5334000"/>
          </a:xfrm>
        </p:grpSpPr>
        <p:sp>
          <p:nvSpPr>
            <p:cNvPr id="29" name="Rectangle 28"/>
            <p:cNvSpPr/>
            <p:nvPr/>
          </p:nvSpPr>
          <p:spPr>
            <a:xfrm>
              <a:off x="3804140" y="1379808"/>
              <a:ext cx="5181600" cy="5334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9740" y="1584962"/>
              <a:ext cx="2209800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'</a:t>
              </a:r>
              <a:r>
                <a:rPr lang="en-US" dirty="0" err="1" smtClean="0">
                  <a:solidFill>
                    <a:schemeClr val="bg1"/>
                  </a:solidFill>
                </a:rPr>
                <a:t>plane_frame</a:t>
              </a:r>
              <a:r>
                <a:rPr lang="en-US" dirty="0" smtClean="0">
                  <a:solidFill>
                    <a:schemeClr val="bg1"/>
                  </a:solidFill>
                </a:rPr>
                <a:t>'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4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0      0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0   120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24   120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120   120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0    1  1  1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3    1  1  1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lang="en-US" smtClean="0">
                  <a:solidFill>
                    <a:schemeClr val="bg1"/>
                  </a:solidFill>
                </a:rPr>
                <a:t>    </a:t>
              </a:r>
              <a:r>
                <a:rPr lang="en-US" dirty="0" smtClean="0">
                  <a:solidFill>
                    <a:schemeClr val="bg1"/>
                  </a:solidFill>
                </a:rPr>
                <a:t>0    1    0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0  1  4320  2160  1440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1  2  4320  2160  1440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2  3  4320  2160  1440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2  0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2  1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513344" y="2044510"/>
              <a:ext cx="228600" cy="1166446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8940" y="1584962"/>
              <a:ext cx="1304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model type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6527412" y="3379766"/>
              <a:ext cx="228600" cy="709246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6513344" y="4212112"/>
              <a:ext cx="228600" cy="46613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508676" y="1788944"/>
              <a:ext cx="11430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>
              <a:off x="6569616" y="4771294"/>
              <a:ext cx="186396" cy="1014046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6533272" y="5852162"/>
              <a:ext cx="228600" cy="709246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56540" y="2291473"/>
              <a:ext cx="1295400" cy="688535"/>
              <a:chOff x="4038600" y="2207065"/>
              <a:chExt cx="1295400" cy="68853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052668" y="2207065"/>
                <a:ext cx="12186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# of nodes</a:t>
                </a: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chemeClr val="bg1"/>
                    </a:solidFill>
                  </a:rPr>
                  <a:t>x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y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038600" y="2209800"/>
                <a:ext cx="1295400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954568" y="3403150"/>
              <a:ext cx="1995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# of  bound. cond.</a:t>
              </a:r>
            </a:p>
            <a:p>
              <a:r>
                <a:rPr lang="pt-BR" dirty="0" smtClean="0">
                  <a:solidFill>
                    <a:schemeClr val="bg1"/>
                  </a:solidFill>
                </a:rPr>
                <a:t>node  d</a:t>
              </a:r>
              <a:r>
                <a:rPr lang="pt-BR" baseline="-25000" dirty="0" smtClean="0">
                  <a:solidFill>
                    <a:schemeClr val="bg1"/>
                  </a:solidFill>
                </a:rPr>
                <a:t>x</a:t>
              </a:r>
              <a:r>
                <a:rPr lang="pt-BR" dirty="0" smtClean="0">
                  <a:solidFill>
                    <a:schemeClr val="bg1"/>
                  </a:solidFill>
                </a:rPr>
                <a:t>  d</a:t>
              </a:r>
              <a:r>
                <a:rPr lang="pt-BR" baseline="-25000" dirty="0" smtClean="0">
                  <a:solidFill>
                    <a:schemeClr val="bg1"/>
                  </a:solidFill>
                </a:rPr>
                <a:t>y</a:t>
              </a:r>
              <a:r>
                <a:rPr lang="pt-BR" dirty="0" smtClean="0">
                  <a:solidFill>
                    <a:schemeClr val="bg1"/>
                  </a:solidFill>
                </a:rPr>
                <a:t>  r</a:t>
              </a:r>
              <a:r>
                <a:rPr lang="pt-BR" baseline="-25000" dirty="0" smtClean="0">
                  <a:solidFill>
                    <a:schemeClr val="bg1"/>
                  </a:solidFill>
                </a:rPr>
                <a:t>z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5140" y="3389082"/>
              <a:ext cx="1980627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954192" y="4123008"/>
              <a:ext cx="1662332" cy="685800"/>
              <a:chOff x="4052668" y="4038600"/>
              <a:chExt cx="1662332" cy="685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86664" y="4058528"/>
                <a:ext cx="1591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# of loads</a:t>
                </a:r>
              </a:p>
              <a:p>
                <a:r>
                  <a:rPr lang="pt-BR" dirty="0" smtClean="0">
                    <a:solidFill>
                      <a:schemeClr val="bg1"/>
                    </a:solidFill>
                  </a:rPr>
                  <a:t>node  f</a:t>
                </a:r>
                <a:r>
                  <a:rPr lang="pt-BR" baseline="-25000" dirty="0" smtClean="0">
                    <a:solidFill>
                      <a:schemeClr val="bg1"/>
                    </a:solidFill>
                  </a:rPr>
                  <a:t>x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 f</a:t>
                </a:r>
                <a:r>
                  <a:rPr lang="pt-BR" baseline="-25000" dirty="0" smtClean="0">
                    <a:solidFill>
                      <a:schemeClr val="bg1"/>
                    </a:solidFill>
                  </a:rPr>
                  <a:t>y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 m</a:t>
                </a:r>
                <a:r>
                  <a:rPr lang="pt-BR" baseline="-25000" dirty="0" smtClean="0">
                    <a:solidFill>
                      <a:schemeClr val="bg1"/>
                    </a:solidFill>
                  </a:rPr>
                  <a:t>z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52668" y="4038600"/>
                <a:ext cx="1662332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950680" y="4947140"/>
              <a:ext cx="2534528" cy="685800"/>
              <a:chOff x="3866272" y="4862732"/>
              <a:chExt cx="2534528" cy="6858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886200" y="4876800"/>
                <a:ext cx="251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# of elements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node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node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EA GA EI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66272" y="4862732"/>
                <a:ext cx="2534528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922544" y="5875608"/>
              <a:ext cx="1981200" cy="685800"/>
              <a:chOff x="3733800" y="5715000"/>
              <a:chExt cx="1981200" cy="6858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33800" y="5715000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# of disp. curves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node 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d.o.f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61936" y="5715000"/>
                <a:ext cx="1800664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5584875" y="2628732"/>
              <a:ext cx="829993" cy="192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95999" y="3742009"/>
              <a:ext cx="369891" cy="2677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813476" y="4441876"/>
              <a:ext cx="546294" cy="427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889676" y="6208544"/>
              <a:ext cx="546294" cy="427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04800" y="2667000"/>
            <a:ext cx="2586037" cy="2634080"/>
            <a:chOff x="609600" y="3267074"/>
            <a:chExt cx="2586037" cy="2634080"/>
          </a:xfrm>
        </p:grpSpPr>
        <p:cxnSp>
          <p:nvCxnSpPr>
            <p:cNvPr id="56" name="Straight Connector 55"/>
            <p:cNvCxnSpPr/>
            <p:nvPr/>
          </p:nvCxnSpPr>
          <p:spPr>
            <a:xfrm rot="5400000" flipH="1" flipV="1">
              <a:off x="76200" y="4852560"/>
              <a:ext cx="1828800" cy="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990600" y="3938160"/>
              <a:ext cx="1828800" cy="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12557" y="3886200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5400000">
              <a:off x="1281540" y="3682389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36305" y="3890955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Oval 82"/>
            <p:cNvSpPr/>
            <p:nvPr/>
          </p:nvSpPr>
          <p:spPr>
            <a:xfrm>
              <a:off x="933452" y="5705474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Oval 83"/>
            <p:cNvSpPr/>
            <p:nvPr/>
          </p:nvSpPr>
          <p:spPr>
            <a:xfrm>
              <a:off x="2738437" y="3886200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917997" y="3728249"/>
              <a:ext cx="277640" cy="338929"/>
              <a:chOff x="2590800" y="3504406"/>
              <a:chExt cx="277640" cy="33892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590800" y="3504406"/>
                <a:ext cx="2776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95563" y="3586161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104585" y="3576795"/>
              <a:ext cx="248786" cy="338554"/>
              <a:chOff x="1033140" y="3576795"/>
              <a:chExt cx="248786" cy="338554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33140" y="35767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42985" y="3648074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347769" y="3986199"/>
              <a:ext cx="284052" cy="338554"/>
              <a:chOff x="1524000" y="4267200"/>
              <a:chExt cx="284052" cy="33855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524000" y="4267200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528763" y="4329111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33431" y="3742901"/>
              <a:ext cx="258304" cy="338554"/>
              <a:chOff x="523882" y="3709560"/>
              <a:chExt cx="258304" cy="33855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33400" y="3709560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23882" y="3776663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09600" y="5562600"/>
              <a:ext cx="295274" cy="338554"/>
              <a:chOff x="609600" y="5562600"/>
              <a:chExt cx="295274" cy="33855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609600" y="5562600"/>
                <a:ext cx="2952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28652" y="5629274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990734" y="3576795"/>
              <a:ext cx="284052" cy="338554"/>
              <a:chOff x="1905000" y="3576795"/>
              <a:chExt cx="284052" cy="33855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05000" y="357679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28815" y="3657600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609600" y="4623960"/>
              <a:ext cx="295274" cy="338554"/>
              <a:chOff x="609600" y="4623960"/>
              <a:chExt cx="295274" cy="3385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09600" y="4623960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2933" y="4700585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443029" y="32670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</a:t>
              </a:r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536491" y="5618488"/>
            <a:ext cx="1282909" cy="669536"/>
            <a:chOff x="1688659" y="5881914"/>
            <a:chExt cx="1282909" cy="669536"/>
          </a:xfrm>
        </p:grpSpPr>
        <p:sp>
          <p:nvSpPr>
            <p:cNvPr id="107" name="Oval 106"/>
            <p:cNvSpPr/>
            <p:nvPr/>
          </p:nvSpPr>
          <p:spPr>
            <a:xfrm>
              <a:off x="1688659" y="5936342"/>
              <a:ext cx="183684" cy="1823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90914" y="6284686"/>
              <a:ext cx="164415" cy="181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44711" y="5881914"/>
              <a:ext cx="660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Node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44711" y="6212896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Element</a:t>
              </a:r>
              <a:endParaRPr lang="en-US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33400" y="1701804"/>
            <a:ext cx="1981200" cy="812018"/>
            <a:chOff x="838200" y="1905000"/>
            <a:chExt cx="1981200" cy="812018"/>
          </a:xfrm>
        </p:grpSpPr>
        <p:sp>
          <p:nvSpPr>
            <p:cNvPr id="114" name="TextBox 113"/>
            <p:cNvSpPr txBox="1"/>
            <p:nvPr/>
          </p:nvSpPr>
          <p:spPr>
            <a:xfrm>
              <a:off x="1066800" y="19050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Lee Frame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8200" y="234768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(modbeam2.cpp)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0646" y="5486400"/>
            <a:ext cx="679954" cy="765870"/>
            <a:chOff x="292608" y="5273040"/>
            <a:chExt cx="679954" cy="765870"/>
          </a:xfrm>
        </p:grpSpPr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0" y="57150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 flipH="1" flipV="1">
              <a:off x="292608" y="6018212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4464" y="563880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x</a:t>
              </a:r>
              <a:endParaRPr lang="en-US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2608" y="527304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y</a:t>
              </a:r>
              <a:endParaRPr lang="en-US" sz="2000" dirty="0"/>
            </a:p>
          </p:txBody>
        </p:sp>
      </p:grp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747932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“Model” File (Example 3)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6" name="Group 115"/>
          <p:cNvGrpSpPr/>
          <p:nvPr/>
        </p:nvGrpSpPr>
        <p:grpSpPr>
          <a:xfrm>
            <a:off x="143256" y="2667000"/>
            <a:ext cx="2586037" cy="2634080"/>
            <a:chOff x="609600" y="3267074"/>
            <a:chExt cx="2586037" cy="2634080"/>
          </a:xfrm>
        </p:grpSpPr>
        <p:cxnSp>
          <p:nvCxnSpPr>
            <p:cNvPr id="56" name="Straight Connector 55"/>
            <p:cNvCxnSpPr/>
            <p:nvPr/>
          </p:nvCxnSpPr>
          <p:spPr>
            <a:xfrm rot="5400000" flipH="1" flipV="1">
              <a:off x="76200" y="4852560"/>
              <a:ext cx="1828800" cy="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990600" y="3938160"/>
              <a:ext cx="1828800" cy="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412557" y="3886200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5400000">
              <a:off x="1281540" y="3682389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36305" y="3890955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Oval 82"/>
            <p:cNvSpPr/>
            <p:nvPr/>
          </p:nvSpPr>
          <p:spPr>
            <a:xfrm>
              <a:off x="933452" y="5705474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Oval 83"/>
            <p:cNvSpPr/>
            <p:nvPr/>
          </p:nvSpPr>
          <p:spPr>
            <a:xfrm>
              <a:off x="2738437" y="3886200"/>
              <a:ext cx="116206" cy="1074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" name="Group 95"/>
            <p:cNvGrpSpPr/>
            <p:nvPr/>
          </p:nvGrpSpPr>
          <p:grpSpPr>
            <a:xfrm>
              <a:off x="2917997" y="3728249"/>
              <a:ext cx="277640" cy="338929"/>
              <a:chOff x="2590800" y="3504406"/>
              <a:chExt cx="277640" cy="33892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590800" y="3504406"/>
                <a:ext cx="2776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95563" y="3586161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7"/>
            <p:cNvGrpSpPr/>
            <p:nvPr/>
          </p:nvGrpSpPr>
          <p:grpSpPr>
            <a:xfrm>
              <a:off x="1104585" y="3576795"/>
              <a:ext cx="248786" cy="338554"/>
              <a:chOff x="1033140" y="3576795"/>
              <a:chExt cx="248786" cy="338554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33140" y="35767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42985" y="3648074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96"/>
            <p:cNvGrpSpPr/>
            <p:nvPr/>
          </p:nvGrpSpPr>
          <p:grpSpPr>
            <a:xfrm>
              <a:off x="1347769" y="3986199"/>
              <a:ext cx="284052" cy="338554"/>
              <a:chOff x="1524000" y="4267200"/>
              <a:chExt cx="284052" cy="33855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524000" y="4267200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528763" y="4329111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98"/>
            <p:cNvGrpSpPr/>
            <p:nvPr/>
          </p:nvGrpSpPr>
          <p:grpSpPr>
            <a:xfrm>
              <a:off x="633431" y="3742901"/>
              <a:ext cx="258304" cy="338554"/>
              <a:chOff x="523882" y="3709560"/>
              <a:chExt cx="258304" cy="33855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33400" y="3709560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23882" y="3776663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00"/>
            <p:cNvGrpSpPr/>
            <p:nvPr/>
          </p:nvGrpSpPr>
          <p:grpSpPr>
            <a:xfrm>
              <a:off x="609600" y="5562600"/>
              <a:ext cx="295274" cy="338554"/>
              <a:chOff x="609600" y="5562600"/>
              <a:chExt cx="295274" cy="33855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609600" y="5562600"/>
                <a:ext cx="2952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28652" y="5629274"/>
                <a:ext cx="247650" cy="2571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94"/>
            <p:cNvGrpSpPr/>
            <p:nvPr/>
          </p:nvGrpSpPr>
          <p:grpSpPr>
            <a:xfrm>
              <a:off x="1990734" y="3576795"/>
              <a:ext cx="284052" cy="338554"/>
              <a:chOff x="1905000" y="3576795"/>
              <a:chExt cx="284052" cy="33855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05000" y="357679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28815" y="3657600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99"/>
            <p:cNvGrpSpPr/>
            <p:nvPr/>
          </p:nvGrpSpPr>
          <p:grpSpPr>
            <a:xfrm>
              <a:off x="609600" y="4623960"/>
              <a:ext cx="295274" cy="338554"/>
              <a:chOff x="609600" y="4623960"/>
              <a:chExt cx="295274" cy="3385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609600" y="4623960"/>
                <a:ext cx="295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2933" y="4700585"/>
                <a:ext cx="228600" cy="228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443029" y="32670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</a:t>
              </a:r>
              <a:endParaRPr lang="en-US" dirty="0"/>
            </a:p>
          </p:txBody>
        </p:sp>
      </p:grpSp>
      <p:grpSp>
        <p:nvGrpSpPr>
          <p:cNvPr id="25" name="Group 117"/>
          <p:cNvGrpSpPr/>
          <p:nvPr/>
        </p:nvGrpSpPr>
        <p:grpSpPr>
          <a:xfrm>
            <a:off x="533400" y="1701804"/>
            <a:ext cx="1981200" cy="812018"/>
            <a:chOff x="838200" y="1905000"/>
            <a:chExt cx="1981200" cy="812018"/>
          </a:xfrm>
        </p:grpSpPr>
        <p:sp>
          <p:nvSpPr>
            <p:cNvPr id="114" name="TextBox 113"/>
            <p:cNvSpPr txBox="1"/>
            <p:nvPr/>
          </p:nvSpPr>
          <p:spPr>
            <a:xfrm>
              <a:off x="1066800" y="19050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Lee Frame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8200" y="234768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(modbeam3.cpp)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78579" y="5618488"/>
            <a:ext cx="1282909" cy="669536"/>
            <a:chOff x="1688659" y="5881914"/>
            <a:chExt cx="1282909" cy="669536"/>
          </a:xfrm>
        </p:grpSpPr>
        <p:sp>
          <p:nvSpPr>
            <p:cNvPr id="71" name="Oval 70"/>
            <p:cNvSpPr/>
            <p:nvPr/>
          </p:nvSpPr>
          <p:spPr>
            <a:xfrm>
              <a:off x="1688659" y="5936342"/>
              <a:ext cx="183684" cy="1823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90914" y="6284686"/>
              <a:ext cx="164415" cy="181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44711" y="5881914"/>
              <a:ext cx="660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Node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4711" y="6212896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Element</a:t>
              </a:r>
              <a:endParaRPr 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2400" y="5486400"/>
            <a:ext cx="990600" cy="1155192"/>
            <a:chOff x="304800" y="5486400"/>
            <a:chExt cx="990600" cy="1155192"/>
          </a:xfrm>
        </p:grpSpPr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322838" y="592836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H="1" flipV="1">
              <a:off x="615446" y="6231572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87302" y="585216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x</a:t>
              </a:r>
              <a:endParaRPr lang="en-US" sz="2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5446" y="548640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y</a:t>
              </a:r>
              <a:endParaRPr lang="en-US" sz="20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rot="5400000">
              <a:off x="299309" y="6244747"/>
              <a:ext cx="321628" cy="31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45008" y="6241482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z</a:t>
              </a:r>
              <a:endParaRPr lang="en-US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819400" y="1440768"/>
            <a:ext cx="6239256" cy="5334000"/>
            <a:chOff x="2819400" y="1379808"/>
            <a:chExt cx="6239256" cy="5334000"/>
          </a:xfrm>
        </p:grpSpPr>
        <p:sp>
          <p:nvSpPr>
            <p:cNvPr id="29" name="Rectangle 28"/>
            <p:cNvSpPr/>
            <p:nvPr/>
          </p:nvSpPr>
          <p:spPr>
            <a:xfrm>
              <a:off x="2819400" y="1379808"/>
              <a:ext cx="6239256" cy="5334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0992" y="1584962"/>
              <a:ext cx="3340608" cy="4955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‘</a:t>
              </a:r>
              <a:r>
                <a:rPr lang="en-US" dirty="0" err="1" smtClean="0">
                  <a:solidFill>
                    <a:schemeClr val="bg1"/>
                  </a:solidFill>
                </a:rPr>
                <a:t>space_frame</a:t>
              </a:r>
              <a:r>
                <a:rPr lang="en-US" dirty="0" smtClean="0">
                  <a:solidFill>
                    <a:schemeClr val="bg1"/>
                  </a:solidFill>
                </a:rPr>
                <a:t>'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</a:rPr>
                <a:t>4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   0      0      0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   0   120      0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 24   120      0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 120   120      0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0    1  1  1   1  1  1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3    1  1  1   1  1  1</a:t>
              </a:r>
            </a:p>
            <a:p>
              <a:pPr marL="342900" indent="-342900"/>
              <a:endParaRPr lang="en-US" sz="1400" dirty="0" smtClean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2    0   1   0   0   0   0 </a:t>
              </a:r>
            </a:p>
            <a:p>
              <a:pPr marL="342900" indent="-342900"/>
              <a:endParaRPr lang="en-US" sz="1400" dirty="0" smtClean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3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0  1  4320  1000  1440 1440 2160 2160   0 0 1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1  2  4320  1000  1440 1440 2160 2160   0 0 1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2  3  4320  1000  1440 1440 2160 2160  0 0 1</a:t>
              </a:r>
            </a:p>
            <a:p>
              <a:pPr marL="342900" indent="-342900"/>
              <a:endParaRPr lang="en-US" sz="1400" dirty="0" smtClean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2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2  0</a:t>
              </a:r>
            </a:p>
            <a:p>
              <a:pPr marL="342900" indent="-342900"/>
              <a:r>
                <a:rPr lang="en-US" sz="1400" dirty="0" smtClean="0">
                  <a:solidFill>
                    <a:schemeClr val="bg1"/>
                  </a:solidFill>
                </a:rPr>
                <a:t>2  1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5464596" y="2044510"/>
              <a:ext cx="186396" cy="100349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60192" y="1584962"/>
              <a:ext cx="1304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model type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5478664" y="3273552"/>
              <a:ext cx="227192" cy="688848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5464596" y="4138960"/>
              <a:ext cx="228600" cy="46613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459928" y="1788944"/>
              <a:ext cx="11430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>
              <a:off x="5520868" y="4771294"/>
              <a:ext cx="197180" cy="885794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5484524" y="5852162"/>
              <a:ext cx="233524" cy="585214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" name="Group 47"/>
            <p:cNvGrpSpPr/>
            <p:nvPr/>
          </p:nvGrpSpPr>
          <p:grpSpPr>
            <a:xfrm>
              <a:off x="2907792" y="2291473"/>
              <a:ext cx="1295400" cy="688535"/>
              <a:chOff x="4038600" y="2207065"/>
              <a:chExt cx="1295400" cy="68853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052668" y="2207065"/>
                <a:ext cx="11047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nodes</a:t>
                </a:r>
              </a:p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c</a:t>
                </a:r>
                <a:r>
                  <a:rPr lang="en-US" sz="1600" baseline="-25000" dirty="0" err="1" smtClean="0">
                    <a:solidFill>
                      <a:schemeClr val="bg1"/>
                    </a:solidFill>
                  </a:rPr>
                  <a:t>x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c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c</a:t>
                </a:r>
                <a:r>
                  <a:rPr lang="en-US" sz="1600" baseline="-25000" dirty="0" err="1" smtClean="0">
                    <a:solidFill>
                      <a:schemeClr val="bg1"/>
                    </a:solidFill>
                  </a:rPr>
                  <a:t>z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038600" y="2209800"/>
                <a:ext cx="1295400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905820" y="3279354"/>
              <a:ext cx="2287972" cy="685800"/>
              <a:chOff x="3198428" y="3279354"/>
              <a:chExt cx="2287972" cy="685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198428" y="3305614"/>
                <a:ext cx="22879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 bound. cond.</a:t>
                </a: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node 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x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y 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z  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r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x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 r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y 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r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z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223384" y="3279354"/>
                <a:ext cx="2189864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44"/>
            <p:cNvGrpSpPr/>
            <p:nvPr/>
          </p:nvGrpSpPr>
          <p:grpSpPr>
            <a:xfrm>
              <a:off x="2901932" y="4849604"/>
              <a:ext cx="2534528" cy="721954"/>
              <a:chOff x="3866272" y="4862732"/>
              <a:chExt cx="2534528" cy="72195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886200" y="4876800"/>
                <a:ext cx="2514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elements</a:t>
                </a: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node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node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EA 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EI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x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EI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y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EI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z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…</a:t>
                </a: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                 …    GA 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GA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z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x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y</a:t>
                </a:r>
                <a:r>
                  <a:rPr lang="en-US" sz="1200" baseline="-25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chemeClr val="bg1"/>
                    </a:solidFill>
                  </a:rPr>
                  <a:t>z</a:t>
                </a:r>
                <a:endParaRPr lang="en-US" sz="12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66272" y="4862732"/>
                <a:ext cx="2534528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3"/>
            <p:cNvGrpSpPr/>
            <p:nvPr/>
          </p:nvGrpSpPr>
          <p:grpSpPr>
            <a:xfrm>
              <a:off x="2910372" y="5802456"/>
              <a:ext cx="1981200" cy="685800"/>
              <a:chOff x="3733800" y="5715000"/>
              <a:chExt cx="1981200" cy="6858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33800" y="5715000"/>
                <a:ext cx="1981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disp. curves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node 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d.o.f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61936" y="5715000"/>
                <a:ext cx="1800664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4536127" y="2628732"/>
              <a:ext cx="829993" cy="192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169408" y="3633216"/>
              <a:ext cx="272118" cy="93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840928" y="6147584"/>
              <a:ext cx="546294" cy="427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898648" y="4034380"/>
              <a:ext cx="229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# of  loads</a:t>
              </a:r>
            </a:p>
            <a:p>
              <a:r>
                <a:rPr lang="pt-BR" sz="1600" dirty="0" smtClean="0">
                  <a:solidFill>
                    <a:schemeClr val="bg1"/>
                  </a:solidFill>
                </a:rPr>
                <a:t>node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x</a:t>
              </a:r>
              <a:r>
                <a:rPr lang="pt-BR" sz="1600" dirty="0" smtClean="0">
                  <a:solidFill>
                    <a:schemeClr val="bg1"/>
                  </a:solidFill>
                </a:rPr>
                <a:t>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y</a:t>
              </a:r>
              <a:r>
                <a:rPr lang="pt-BR" sz="1600" dirty="0" smtClean="0">
                  <a:solidFill>
                    <a:schemeClr val="bg1"/>
                  </a:solidFill>
                </a:rPr>
                <a:t>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z </a:t>
              </a:r>
              <a:r>
                <a:rPr lang="pt-BR" sz="1600" dirty="0" smtClean="0">
                  <a:solidFill>
                    <a:schemeClr val="bg1"/>
                  </a:solidFill>
                </a:rPr>
                <a:t> m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x </a:t>
              </a:r>
              <a:r>
                <a:rPr lang="pt-BR" sz="1600" dirty="0" smtClean="0">
                  <a:solidFill>
                    <a:schemeClr val="bg1"/>
                  </a:solidFill>
                </a:rPr>
                <a:t> m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y</a:t>
              </a:r>
              <a:r>
                <a:rPr lang="pt-BR" sz="1600" dirty="0" smtClean="0">
                  <a:solidFill>
                    <a:schemeClr val="bg1"/>
                  </a:solidFill>
                </a:rPr>
                <a:t>  m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z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23604" y="4008120"/>
              <a:ext cx="2193988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5181600" y="4366850"/>
              <a:ext cx="272118" cy="93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8458200" y="4861560"/>
            <a:ext cx="533400" cy="990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8319516" y="4503420"/>
            <a:ext cx="533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15200" y="3864864"/>
            <a:ext cx="163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vectors to define </a:t>
            </a:r>
          </a:p>
          <a:p>
            <a:r>
              <a:rPr lang="pt-B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member orientation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450848" y="735740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“Algorithm” File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83464" y="1371600"/>
            <a:ext cx="8610600" cy="1302432"/>
            <a:chOff x="283464" y="1371600"/>
            <a:chExt cx="8610600" cy="1302432"/>
          </a:xfrm>
        </p:grpSpPr>
        <p:sp>
          <p:nvSpPr>
            <p:cNvPr id="29" name="Rectangle 28"/>
            <p:cNvSpPr/>
            <p:nvPr/>
          </p:nvSpPr>
          <p:spPr>
            <a:xfrm>
              <a:off x="283464" y="1371600"/>
              <a:ext cx="8610600" cy="13024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664" y="1378632"/>
              <a:ext cx="204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Linear solver type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3464" y="1378632"/>
              <a:ext cx="723083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Line </a:t>
              </a:r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32022" y="1859168"/>
              <a:ext cx="533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7422" y="1859168"/>
              <a:ext cx="236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none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Max. number of iterations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Max. number of iterations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53884" y="1378632"/>
              <a:ext cx="1375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Parameter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23022" y="1378632"/>
              <a:ext cx="1372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Parameter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5864" y="1859168"/>
              <a:ext cx="190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Crout</a:t>
              </a:r>
              <a:r>
                <a:rPr lang="en-US" sz="1200" dirty="0" smtClean="0">
                  <a:solidFill>
                    <a:schemeClr val="bg1"/>
                  </a:solidFill>
                </a:rPr>
                <a:t>-Profile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PCG-Profile *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PCG-CSR *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227064" y="1859169"/>
              <a:ext cx="236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none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Tolerance for convergence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Tolerance for convergence</a:t>
              </a:r>
            </a:p>
          </p:txBody>
        </p:sp>
        <p:sp>
          <p:nvSpPr>
            <p:cNvPr id="120" name="Left Brace 119"/>
            <p:cNvSpPr/>
            <p:nvPr/>
          </p:nvSpPr>
          <p:spPr>
            <a:xfrm rot="5400000">
              <a:off x="2417064" y="1630568"/>
              <a:ext cx="304800" cy="4572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Left Brace 120"/>
            <p:cNvSpPr/>
            <p:nvPr/>
          </p:nvSpPr>
          <p:spPr>
            <a:xfrm rot="5400000">
              <a:off x="4741164" y="819324"/>
              <a:ext cx="304800" cy="20574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e 121"/>
            <p:cNvSpPr/>
            <p:nvPr/>
          </p:nvSpPr>
          <p:spPr>
            <a:xfrm rot="5400000">
              <a:off x="7255764" y="807132"/>
              <a:ext cx="304800" cy="20574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3464" y="5479368"/>
            <a:ext cx="8610600" cy="540432"/>
            <a:chOff x="283464" y="5479368"/>
            <a:chExt cx="8610600" cy="540432"/>
          </a:xfrm>
        </p:grpSpPr>
        <p:sp>
          <p:nvSpPr>
            <p:cNvPr id="134" name="Rectangle 133"/>
            <p:cNvSpPr/>
            <p:nvPr/>
          </p:nvSpPr>
          <p:spPr>
            <a:xfrm>
              <a:off x="283464" y="5479368"/>
              <a:ext cx="8610600" cy="5404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21664" y="5486400"/>
              <a:ext cx="16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Max. # of steps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3464" y="5486400"/>
              <a:ext cx="723083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Line </a:t>
              </a:r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26664" y="5486400"/>
              <a:ext cx="2054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Max # of iterations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455907" y="5486400"/>
              <a:ext cx="2752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Tolerance for convergence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3464" y="2743200"/>
            <a:ext cx="8610600" cy="2618644"/>
            <a:chOff x="283464" y="2743200"/>
            <a:chExt cx="8610600" cy="2618644"/>
          </a:xfrm>
        </p:grpSpPr>
        <p:sp>
          <p:nvSpPr>
            <p:cNvPr id="108" name="Rectangle 107"/>
            <p:cNvSpPr/>
            <p:nvPr/>
          </p:nvSpPr>
          <p:spPr>
            <a:xfrm>
              <a:off x="283464" y="2764012"/>
              <a:ext cx="8610600" cy="25978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21664" y="2743200"/>
              <a:ext cx="1063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Alg. type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3464" y="2752344"/>
              <a:ext cx="71987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Line </a:t>
              </a:r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675376" y="2743200"/>
              <a:ext cx="1375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Parameter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96912" y="2743200"/>
              <a:ext cx="1372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Parameter 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35864" y="3310569"/>
              <a:ext cx="25908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Newton-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Raphson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Displacement control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Arc-length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Work control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Gen. disp. control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Ort. residual proc.(unified)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Strain ratio control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Strain control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Ort. residual proc. (original)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06107" y="2743200"/>
              <a:ext cx="1911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Initial load factor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46248" y="3311819"/>
              <a:ext cx="3048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4" name="Left Brace 123"/>
            <p:cNvSpPr/>
            <p:nvPr/>
          </p:nvSpPr>
          <p:spPr>
            <a:xfrm rot="5400000">
              <a:off x="2721864" y="3133343"/>
              <a:ext cx="304800" cy="4572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33600" y="2752344"/>
              <a:ext cx="1703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Update type **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604340" y="3133344"/>
              <a:ext cx="1203960" cy="232664"/>
            </a:xfrm>
            <a:custGeom>
              <a:avLst/>
              <a:gdLst>
                <a:gd name="connsiteX0" fmla="*/ 1487424 w 1487424"/>
                <a:gd name="connsiteY0" fmla="*/ 105664 h 262128"/>
                <a:gd name="connsiteX1" fmla="*/ 1365504 w 1487424"/>
                <a:gd name="connsiteY1" fmla="*/ 20320 h 262128"/>
                <a:gd name="connsiteX2" fmla="*/ 963168 w 1487424"/>
                <a:gd name="connsiteY2" fmla="*/ 227584 h 262128"/>
                <a:gd name="connsiteX3" fmla="*/ 341376 w 1487424"/>
                <a:gd name="connsiteY3" fmla="*/ 227584 h 262128"/>
                <a:gd name="connsiteX4" fmla="*/ 0 w 1487424"/>
                <a:gd name="connsiteY4" fmla="*/ 32512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24" h="262128">
                  <a:moveTo>
                    <a:pt x="1487424" y="105664"/>
                  </a:moveTo>
                  <a:cubicBezTo>
                    <a:pt x="1470152" y="52832"/>
                    <a:pt x="1452880" y="0"/>
                    <a:pt x="1365504" y="20320"/>
                  </a:cubicBezTo>
                  <a:cubicBezTo>
                    <a:pt x="1278128" y="40640"/>
                    <a:pt x="1133856" y="193040"/>
                    <a:pt x="963168" y="227584"/>
                  </a:cubicBezTo>
                  <a:cubicBezTo>
                    <a:pt x="792480" y="262128"/>
                    <a:pt x="501904" y="260096"/>
                    <a:pt x="341376" y="227584"/>
                  </a:cubicBezTo>
                  <a:cubicBezTo>
                    <a:pt x="180848" y="195072"/>
                    <a:pt x="90424" y="113792"/>
                    <a:pt x="0" y="32512"/>
                  </a:cubicBezTo>
                </a:path>
              </a:pathLst>
            </a:cu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279648" y="3311821"/>
              <a:ext cx="279501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D.o.f</a:t>
              </a:r>
              <a:r>
                <a:rPr lang="en-US" sz="1200" dirty="0" smtClean="0">
                  <a:solidFill>
                    <a:schemeClr val="bg1"/>
                  </a:solidFill>
                </a:rPr>
                <a:t>. of the controlled equation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Type (Constant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&lt;0&gt;</a:t>
              </a:r>
              <a:r>
                <a:rPr lang="en-US" sz="1200" dirty="0" smtClean="0">
                  <a:solidFill>
                    <a:schemeClr val="bg1"/>
                  </a:solidFill>
                </a:rPr>
                <a:t>, Variable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&lt;1&gt;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Initial inc. scale factor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Load increment for the first step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D.o.f</a:t>
              </a:r>
              <a:r>
                <a:rPr lang="en-US" sz="1200" dirty="0" smtClean="0">
                  <a:solidFill>
                    <a:schemeClr val="bg1"/>
                  </a:solidFill>
                </a:rPr>
                <a:t>. of the controlled deformation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Initial inc. scale factor</a:t>
              </a:r>
            </a:p>
          </p:txBody>
        </p:sp>
        <p:sp>
          <p:nvSpPr>
            <p:cNvPr id="130" name="Left Brace 129"/>
            <p:cNvSpPr/>
            <p:nvPr/>
          </p:nvSpPr>
          <p:spPr>
            <a:xfrm rot="5400000">
              <a:off x="4474464" y="1990345"/>
              <a:ext cx="304800" cy="27432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181344" y="3311820"/>
              <a:ext cx="256032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Type (Constant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&lt;0&gt;</a:t>
              </a:r>
              <a:r>
                <a:rPr lang="en-US" sz="1200" dirty="0" smtClean="0">
                  <a:solidFill>
                    <a:schemeClr val="bg1"/>
                  </a:solidFill>
                </a:rPr>
                <a:t>, Variable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&lt;1&gt;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Type (Constant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&lt;0&gt;</a:t>
              </a:r>
              <a:r>
                <a:rPr lang="en-US" sz="1200" dirty="0" smtClean="0">
                  <a:solidFill>
                    <a:schemeClr val="bg1"/>
                  </a:solidFill>
                </a:rPr>
                <a:t>, Variable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&lt;1&gt;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133" name="Left Brace 132"/>
            <p:cNvSpPr/>
            <p:nvPr/>
          </p:nvSpPr>
          <p:spPr>
            <a:xfrm rot="5400000">
              <a:off x="7141464" y="2218944"/>
              <a:ext cx="304800" cy="228600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370064" y="3064297"/>
              <a:ext cx="380559" cy="153281"/>
            </a:xfrm>
            <a:custGeom>
              <a:avLst/>
              <a:gdLst>
                <a:gd name="connsiteX0" fmla="*/ 0 w 380559"/>
                <a:gd name="connsiteY0" fmla="*/ 153281 h 153281"/>
                <a:gd name="connsiteX1" fmla="*/ 58141 w 380559"/>
                <a:gd name="connsiteY1" fmla="*/ 58141 h 153281"/>
                <a:gd name="connsiteX2" fmla="*/ 248420 w 380559"/>
                <a:gd name="connsiteY2" fmla="*/ 79283 h 153281"/>
                <a:gd name="connsiteX3" fmla="*/ 380559 w 380559"/>
                <a:gd name="connsiteY3" fmla="*/ 0 h 15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559" h="153281">
                  <a:moveTo>
                    <a:pt x="0" y="153281"/>
                  </a:moveTo>
                  <a:cubicBezTo>
                    <a:pt x="8369" y="111877"/>
                    <a:pt x="16738" y="70474"/>
                    <a:pt x="58141" y="58141"/>
                  </a:cubicBezTo>
                  <a:cubicBezTo>
                    <a:pt x="99544" y="45808"/>
                    <a:pt x="194684" y="88973"/>
                    <a:pt x="248420" y="79283"/>
                  </a:cubicBezTo>
                  <a:cubicBezTo>
                    <a:pt x="302156" y="69593"/>
                    <a:pt x="380559" y="0"/>
                    <a:pt x="380559" y="0"/>
                  </a:cubicBezTo>
                </a:path>
              </a:pathLst>
            </a:cu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677473" y="3071501"/>
              <a:ext cx="1731947" cy="227414"/>
            </a:xfrm>
            <a:custGeom>
              <a:avLst/>
              <a:gdLst>
                <a:gd name="connsiteX0" fmla="*/ 0 w 1731947"/>
                <a:gd name="connsiteY0" fmla="*/ 132460 h 227414"/>
                <a:gd name="connsiteX1" fmla="*/ 111095 w 1731947"/>
                <a:gd name="connsiteY1" fmla="*/ 12819 h 227414"/>
                <a:gd name="connsiteX2" fmla="*/ 321891 w 1731947"/>
                <a:gd name="connsiteY2" fmla="*/ 55548 h 227414"/>
                <a:gd name="connsiteX3" fmla="*/ 863125 w 1731947"/>
                <a:gd name="connsiteY3" fmla="*/ 206524 h 227414"/>
                <a:gd name="connsiteX4" fmla="*/ 1392964 w 1731947"/>
                <a:gd name="connsiteY4" fmla="*/ 180886 h 227414"/>
                <a:gd name="connsiteX5" fmla="*/ 1731947 w 1731947"/>
                <a:gd name="connsiteY5" fmla="*/ 1425 h 22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1947" h="227414">
                  <a:moveTo>
                    <a:pt x="0" y="132460"/>
                  </a:moveTo>
                  <a:cubicBezTo>
                    <a:pt x="28723" y="79049"/>
                    <a:pt x="57447" y="25638"/>
                    <a:pt x="111095" y="12819"/>
                  </a:cubicBezTo>
                  <a:cubicBezTo>
                    <a:pt x="164743" y="0"/>
                    <a:pt x="196553" y="23264"/>
                    <a:pt x="321891" y="55548"/>
                  </a:cubicBezTo>
                  <a:cubicBezTo>
                    <a:pt x="447229" y="87832"/>
                    <a:pt x="684613" y="185634"/>
                    <a:pt x="863125" y="206524"/>
                  </a:cubicBezTo>
                  <a:cubicBezTo>
                    <a:pt x="1041637" y="227414"/>
                    <a:pt x="1248160" y="215069"/>
                    <a:pt x="1392964" y="180886"/>
                  </a:cubicBezTo>
                  <a:cubicBezTo>
                    <a:pt x="1537768" y="146703"/>
                    <a:pt x="1670227" y="10920"/>
                    <a:pt x="1731947" y="1425"/>
                  </a:cubicBezTo>
                </a:path>
              </a:pathLst>
            </a:cu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265176" y="6165168"/>
            <a:ext cx="4002024" cy="540432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31648" y="6173980"/>
            <a:ext cx="4035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*</a:t>
            </a:r>
            <a:r>
              <a:rPr lang="en-US" sz="1200" dirty="0" smtClean="0">
                <a:solidFill>
                  <a:schemeClr val="bg1"/>
                </a:solidFill>
              </a:rPr>
              <a:t>Profile = Skyline Storage;  CSR = Compressed Sparse Row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  (see slide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1200" dirty="0" smtClean="0">
                <a:solidFill>
                  <a:schemeClr val="bg1"/>
                </a:solidFill>
              </a:rPr>
              <a:t> for more details about CSR scheme)   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306824" y="6169152"/>
            <a:ext cx="3922776" cy="531288"/>
            <a:chOff x="4306824" y="6169152"/>
            <a:chExt cx="3922776" cy="531288"/>
          </a:xfrm>
        </p:grpSpPr>
        <p:sp>
          <p:nvSpPr>
            <p:cNvPr id="45" name="Rectangle 44"/>
            <p:cNvSpPr/>
            <p:nvPr/>
          </p:nvSpPr>
          <p:spPr>
            <a:xfrm>
              <a:off x="4358640" y="6169152"/>
              <a:ext cx="3870960" cy="53128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6824" y="6266356"/>
              <a:ext cx="39105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**</a:t>
              </a:r>
              <a:r>
                <a:rPr lang="en-US" sz="1200" dirty="0" smtClean="0">
                  <a:solidFill>
                    <a:schemeClr val="bg1"/>
                  </a:solidFill>
                </a:rPr>
                <a:t>Stiffness Matrix Update : 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&lt;0&gt;</a:t>
              </a:r>
              <a:r>
                <a:rPr lang="en-US" sz="1200" dirty="0" smtClean="0">
                  <a:solidFill>
                    <a:schemeClr val="bg1"/>
                  </a:solidFill>
                </a:rPr>
                <a:t>Standard   </a:t>
              </a:r>
              <a:r>
                <a:rPr lang="en-US" sz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&lt;1&gt;</a:t>
              </a:r>
              <a:r>
                <a:rPr lang="en-US" sz="1200" dirty="0" smtClean="0">
                  <a:solidFill>
                    <a:schemeClr val="bg1"/>
                  </a:solidFill>
                </a:rPr>
                <a:t>Modified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450848" y="735740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CSR Storage Scheme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2523744" y="1664208"/>
            <a:ext cx="3017520" cy="1895856"/>
            <a:chOff x="2438400" y="1749552"/>
            <a:chExt cx="3017520" cy="1895856"/>
          </a:xfrm>
        </p:grpSpPr>
        <p:sp>
          <p:nvSpPr>
            <p:cNvPr id="47" name="TextBox 46"/>
            <p:cNvSpPr txBox="1"/>
            <p:nvPr/>
          </p:nvSpPr>
          <p:spPr>
            <a:xfrm>
              <a:off x="2438400" y="2514600"/>
              <a:ext cx="7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[ </a:t>
              </a:r>
              <a:r>
                <a:rPr lang="pt-BR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</a:t>
              </a:r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] =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Double Bracket 47"/>
            <p:cNvSpPr/>
            <p:nvPr/>
          </p:nvSpPr>
          <p:spPr>
            <a:xfrm>
              <a:off x="3276600" y="1749552"/>
              <a:ext cx="2179320" cy="1895856"/>
            </a:xfrm>
            <a:prstGeom prst="bracketPair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1685" y="1883664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4     0     2     5     0</a:t>
              </a:r>
              <a:endPara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41685" y="2188464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0     0     3     9     0</a:t>
              </a:r>
              <a:endPara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1685" y="2493264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1     0     0     0     7</a:t>
              </a:r>
              <a:endPara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41685" y="2849880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8     0     6     0     0</a:t>
              </a:r>
              <a:endPara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41685" y="3194304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0     4     1     0     0</a:t>
              </a:r>
              <a:endPara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74192" y="4559808"/>
            <a:ext cx="4642289" cy="381524"/>
            <a:chOff x="774192" y="4559808"/>
            <a:chExt cx="4642289" cy="381524"/>
          </a:xfrm>
        </p:grpSpPr>
        <p:sp>
          <p:nvSpPr>
            <p:cNvPr id="56" name="TextBox 55"/>
            <p:cNvSpPr txBox="1"/>
            <p:nvPr/>
          </p:nvSpPr>
          <p:spPr>
            <a:xfrm>
              <a:off x="774192" y="457200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</a:t>
              </a:r>
              <a:r>
                <a:rPr lang="pt-BR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}  =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5440" y="4559808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1   3   4   3   4   1   5   1   3   2   3 }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62000" y="4102608"/>
            <a:ext cx="4657529" cy="381524"/>
            <a:chOff x="762000" y="4102608"/>
            <a:chExt cx="4657529" cy="381524"/>
          </a:xfrm>
        </p:grpSpPr>
        <p:sp>
          <p:nvSpPr>
            <p:cNvPr id="55" name="TextBox 54"/>
            <p:cNvSpPr txBox="1"/>
            <p:nvPr/>
          </p:nvSpPr>
          <p:spPr>
            <a:xfrm>
              <a:off x="1618488" y="4102608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4   2   5   3   9   1   7   8   6   4   1 }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0" y="41148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</a:t>
              </a:r>
              <a:r>
                <a:rPr lang="pt-BR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}  =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74192" y="5410200"/>
            <a:ext cx="4846841" cy="381000"/>
            <a:chOff x="774192" y="5410200"/>
            <a:chExt cx="4846841" cy="381000"/>
          </a:xfrm>
        </p:grpSpPr>
        <p:sp>
          <p:nvSpPr>
            <p:cNvPr id="59" name="TextBox 58"/>
            <p:cNvSpPr txBox="1"/>
            <p:nvPr/>
          </p:nvSpPr>
          <p:spPr>
            <a:xfrm>
              <a:off x="774192" y="54218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</a:t>
              </a:r>
              <a:r>
                <a:rPr lang="pt-BR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pt-BR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}  =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27632" y="5410200"/>
              <a:ext cx="399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{ 1             4        6        8      10   12 }</a:t>
              </a:r>
              <a:endPara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5410200" y="3864864"/>
            <a:ext cx="783336" cy="402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39256" y="3645408"/>
            <a:ext cx="23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Nonzero values of [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10200" y="47244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24016" y="453542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Corresponding columns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1689386" y="5169408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3276600" y="5181600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2642616" y="5168614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3911378" y="5180806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4520184" y="5180806"/>
            <a:ext cx="456406" cy="79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68696" y="5632704"/>
            <a:ext cx="758952" cy="280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337494" y="5413462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Position of first nonzero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element of each row in 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vector  {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450848" y="735740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Example  (Lee Frame)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400" y="1228344"/>
            <a:ext cx="5364480" cy="5526024"/>
            <a:chOff x="274320" y="1216152"/>
            <a:chExt cx="5364480" cy="5526024"/>
          </a:xfrm>
        </p:grpSpPr>
        <p:sp>
          <p:nvSpPr>
            <p:cNvPr id="40" name="Rectangle 39"/>
            <p:cNvSpPr/>
            <p:nvPr/>
          </p:nvSpPr>
          <p:spPr>
            <a:xfrm>
              <a:off x="274320" y="1216152"/>
              <a:ext cx="5364480" cy="552602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" y="1216152"/>
              <a:ext cx="5141151" cy="550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lang="en-US" sz="11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plane_frame</a:t>
              </a:r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</a:t>
              </a:r>
              <a:r>
                <a:rPr lang="en-US" sz="11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</a:t>
              </a:r>
              <a:endPara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2.400000E+001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4.800000E+001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7.200000E+001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9.600000E+001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0.000000E+000 	 1.200000E+002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2.400000E+001 	 1.200000E+002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4.800000E+001 	 1.200000E+002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7.200000E+001 	 1.200000E+002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9.600000E+001 	 1.200000E+002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1.200000E+002 	 </a:t>
              </a:r>
              <a:r>
                <a:rPr lang="en-US" sz="11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1.200000E+002</a:t>
              </a:r>
              <a:endPara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 	 1 	 1 	 0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 	 1 	 1 	 0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 	 0 	 -1 	 0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 	 1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 	 2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 	 3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 	 4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 	 5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 	 6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 	 7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 	 8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 	 9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 	 10 	 4.320000E+003     2.160000E+003     1.440000E+003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 	 0 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 	 1</a:t>
              </a:r>
              <a:endPara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72200" y="2114038"/>
            <a:ext cx="2286000" cy="1162562"/>
            <a:chOff x="5739384" y="1575816"/>
            <a:chExt cx="2286000" cy="1162562"/>
          </a:xfrm>
        </p:grpSpPr>
        <p:sp>
          <p:nvSpPr>
            <p:cNvPr id="42" name="Rectangle 41"/>
            <p:cNvSpPr/>
            <p:nvPr/>
          </p:nvSpPr>
          <p:spPr>
            <a:xfrm>
              <a:off x="5739384" y="1575816"/>
              <a:ext cx="2286000" cy="10668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67400" y="1661160"/>
              <a:ext cx="2057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4       0      0.10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250    40    0.0001</a:t>
              </a:r>
            </a:p>
            <a:p>
              <a:endPara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6166247"/>
            <a:ext cx="15386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Model File</a:t>
            </a:r>
          </a:p>
          <a:p>
            <a:r>
              <a:rPr lang="pt-BR" sz="1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(Plane Frame)</a:t>
            </a:r>
            <a:endParaRPr lang="en-US" sz="1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70785" y="3200400"/>
            <a:ext cx="17588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File</a:t>
            </a:r>
          </a:p>
          <a:p>
            <a:r>
              <a:rPr lang="pt-BR" sz="1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(Crout Solver)</a:t>
            </a:r>
            <a:endParaRPr lang="en-US" sz="1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450848" y="735740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Example (Lee Frame)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441448" y="1905000"/>
          <a:ext cx="4191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Total # of 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CPU Time</a:t>
                      </a:r>
                      <a:r>
                        <a:rPr lang="pt-BR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0.374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0.639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0.983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1.888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3.448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6.318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640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11.684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1280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22.543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2560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44.772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5120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>
                          <a:latin typeface="Times New Roman" pitchFamily="18" charset="0"/>
                          <a:cs typeface="Times New Roman" pitchFamily="18" charset="0"/>
                        </a:rPr>
                        <a:t>87.985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450848" y="735740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Example (Lee Frame)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477000" cy="490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 rot="16200000">
            <a:off x="369090" y="3745710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Factor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0032" y="640689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 Displacements (where the load is applied)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5803392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Coarsest mesh (00010 elements)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79229" y="5626608"/>
            <a:ext cx="778571" cy="29090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04560" y="3368040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of Elements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6690360" y="1676400"/>
            <a:ext cx="152400" cy="1371600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6400800" y="2362200"/>
            <a:ext cx="228600" cy="158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906294" y="2856706"/>
            <a:ext cx="990600" cy="158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746760"/>
            <a:ext cx="4648200" cy="533400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Ongoing</a:t>
            </a:r>
            <a:r>
              <a:rPr lang="pt-BR" sz="3600" dirty="0" smtClean="0">
                <a:solidFill>
                  <a:srgbClr val="FFFF00"/>
                </a:solidFill>
              </a:rPr>
              <a:t> Work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211" y="2057400"/>
            <a:ext cx="266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+mj-lt"/>
              </a:rPr>
              <a:t> </a:t>
            </a:r>
            <a:endParaRPr lang="pt-BR" sz="2400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648200"/>
            <a:ext cx="478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Anderson Pereira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anderson@tecgraf.puc-rio.br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),</a:t>
            </a:r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Ivan Menezes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5"/>
              </a:rPr>
              <a:t>ivan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@tecgraf.puc-rio.br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 and</a:t>
            </a:r>
            <a:endParaRPr lang="pt-BR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Glaucio Paulino (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paulino@illinois.edu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pt-B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0544" y="5638800"/>
            <a:ext cx="990600" cy="771144"/>
            <a:chOff x="4572000" y="4181856"/>
            <a:chExt cx="990600" cy="771144"/>
          </a:xfrm>
        </p:grpSpPr>
        <p:grpSp>
          <p:nvGrpSpPr>
            <p:cNvPr id="15" name="Group 13"/>
            <p:cNvGrpSpPr/>
            <p:nvPr/>
          </p:nvGrpSpPr>
          <p:grpSpPr>
            <a:xfrm>
              <a:off x="4572000" y="4181856"/>
              <a:ext cx="990600" cy="771144"/>
              <a:chOff x="4572000" y="4181856"/>
              <a:chExt cx="990600" cy="77114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572000" y="4191000"/>
                <a:ext cx="990600" cy="762000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Blip>
                    <a:blip r:embed="rId7"/>
                  </a:buBlip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4572000" y="4181856"/>
                <a:ext cx="990600" cy="762000"/>
              </a:xfrm>
              <a:prstGeom prst="rect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Blip>
                    <a:blip r:embed="rId7"/>
                  </a:buBlip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4623816" y="4255008"/>
            <a:ext cx="885825" cy="660400"/>
          </p:xfrm>
          <a:graphic>
            <a:graphicData uri="http://schemas.openxmlformats.org/presentationml/2006/ole">
              <p:oleObj spid="_x0000_s27651" name="CorelDRAW" r:id="rId8" imgW="1736280" imgH="1293120" progId="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2590800" y="6305490"/>
            <a:ext cx="344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Rio de Janeiro, August </a:t>
            </a: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24, </a:t>
            </a:r>
            <a:r>
              <a:rPr lang="pt-B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2009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0" name="Picture 8" descr="그림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25970" y="5486400"/>
            <a:ext cx="734661" cy="953073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2209800"/>
            <a:ext cx="7275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Implementing NLS++ in the context of TopFEM program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Deriving new models for testing the NLS++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192" y="753792"/>
            <a:ext cx="4559808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effectLst/>
              </a:rPr>
              <a:t>Directory Structure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5316" y="1803012"/>
            <a:ext cx="7772400" cy="449580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00885" y="2031612"/>
            <a:ext cx="6784943" cy="4005072"/>
            <a:chOff x="1100885" y="2031612"/>
            <a:chExt cx="6784943" cy="4005072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33388" y="4047771"/>
              <a:ext cx="3656806" cy="1622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2485457" y="2223718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2865413" y="26822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2865413" y="31394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2865413" y="35966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>
              <a:off x="2852887" y="40538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>
              <a:off x="2867501" y="45110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>
              <a:off x="2866457" y="58826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>
              <a:off x="2852887" y="54254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>
              <a:off x="2852887" y="4968296"/>
              <a:ext cx="381000" cy="158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1100885" y="2031612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NLS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_ROOT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1361" y="247966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include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46222" y="292415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46222" y="338135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bin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5265" y="383855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obj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5265" y="429575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lib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5265" y="475295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docs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35265" y="5210152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external_libs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5265" y="566735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tests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91449" y="2484064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(header files)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19715" y="2921104"/>
              <a:ext cx="3852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(source code of the NLS++ library)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13629" y="3390496"/>
              <a:ext cx="377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(applications, i.e., executable files)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04151" y="3832122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(object files)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74419" y="4291702"/>
              <a:ext cx="4211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(released version of the NLS++ library)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0000" y="4735332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(documentation</a:t>
              </a:r>
              <a:r>
                <a:rPr kumimoji="0" lang="pt-BR" sz="1800" i="1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files, e.g. NLS.PPT</a:t>
              </a: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70433" y="5217584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(e.g. Linear_Solver,...)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02605" y="5650776"/>
              <a:ext cx="317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(clients of the NLS++ library)</a:t>
              </a:r>
              <a:endPara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10184" y="1343464"/>
            <a:ext cx="7696200" cy="4828736"/>
            <a:chOff x="838200" y="1343464"/>
            <a:chExt cx="7696200" cy="4828736"/>
          </a:xfrm>
        </p:grpSpPr>
        <p:sp>
          <p:nvSpPr>
            <p:cNvPr id="14" name="Rectangle 13"/>
            <p:cNvSpPr/>
            <p:nvPr/>
          </p:nvSpPr>
          <p:spPr>
            <a:xfrm>
              <a:off x="838200" y="1343464"/>
              <a:ext cx="7696200" cy="482873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8520" y="1453660"/>
              <a:ext cx="715108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#include &lt;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nls.h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&gt;</a:t>
              </a:r>
            </a:p>
            <a:p>
              <a:pPr lvl="0">
                <a:defRPr/>
              </a:pPr>
              <a:endParaRPr lang="en-US" kern="0" dirty="0" smtClean="0">
                <a:solidFill>
                  <a:sysClr val="windowText" lastClr="000000"/>
                </a:solidFill>
                <a:cs typeface="Times New Roman" pitchFamily="18" charset="0"/>
              </a:endParaRP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class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cMyModel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: public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cModel</a:t>
              </a:r>
              <a:endParaRPr lang="en-US" kern="0" dirty="0" smtClean="0">
                <a:solidFill>
                  <a:sysClr val="windowText" lastClr="000000"/>
                </a:solidFill>
                <a:cs typeface="Times New Roman" pitchFamily="18" charset="0"/>
              </a:endParaRP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{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…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};</a:t>
              </a:r>
            </a:p>
            <a:p>
              <a:pPr lvl="0">
                <a:defRPr/>
              </a:pPr>
              <a:endParaRPr lang="en-US" kern="0" dirty="0" smtClean="0">
                <a:solidFill>
                  <a:sysClr val="windowText" lastClr="000000"/>
                </a:solidFill>
                <a:cs typeface="Times New Roman" pitchFamily="18" charset="0"/>
              </a:endParaRPr>
            </a:p>
            <a:p>
              <a:pPr lvl="0">
                <a:defRPr/>
              </a:pP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int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main()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{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cMyModel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*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pcModel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= new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cMyModel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();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cLynSys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*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pcLinSys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= new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cCroutProfile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( );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…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cCtrl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*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pcCtrl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= new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cNewtonRaphson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(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pcModel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, &amp;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sCtrl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,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pcLinSys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);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…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   </a:t>
              </a:r>
              <a:r>
                <a:rPr lang="en-US" kern="0" dirty="0" err="1" smtClean="0">
                  <a:solidFill>
                    <a:sysClr val="windowText" lastClr="000000"/>
                  </a:solidFill>
                  <a:cs typeface="Times New Roman" pitchFamily="18" charset="0"/>
                </a:rPr>
                <a:t>pcCtrl</a:t>
              </a: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-&gt;Solver( );		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3048000" y="6324600"/>
            <a:ext cx="2895600" cy="304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File:  myapp.cpp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6800" y="762000"/>
            <a:ext cx="7162800" cy="533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Creating (coding) a New Application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752600" y="760124"/>
            <a:ext cx="5715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Generating a New Application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0600" y="1676400"/>
            <a:ext cx="7086600" cy="3048000"/>
            <a:chOff x="533400" y="1524000"/>
            <a:chExt cx="7086600" cy="3048000"/>
          </a:xfrm>
        </p:grpSpPr>
        <p:sp>
          <p:nvSpPr>
            <p:cNvPr id="14" name="Rectangle 13"/>
            <p:cNvSpPr/>
            <p:nvPr/>
          </p:nvSpPr>
          <p:spPr>
            <a:xfrm>
              <a:off x="533400" y="1524000"/>
              <a:ext cx="7086600" cy="3048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1732866"/>
              <a:ext cx="6629400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chemeClr val="bg1"/>
                  </a:solidFill>
                </a:rPr>
                <a:t>Compilation Step:</a:t>
              </a:r>
              <a:endParaRPr lang="en-US" kern="0" dirty="0" smtClean="0">
                <a:solidFill>
                  <a:sysClr val="windowText" lastClr="000000"/>
                </a:solidFill>
              </a:endParaRP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[~]g++  -c  myapp.cpp  –I&lt;NLS_ROOT&gt;/include 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      –I&lt;NLS_ROOT/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external_libs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LinSys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&gt;/include</a:t>
              </a:r>
            </a:p>
            <a:p>
              <a:pPr lvl="0">
                <a:defRPr/>
              </a:pPr>
              <a:endParaRPr lang="pt-BR" kern="0" dirty="0" smtClean="0">
                <a:solidFill>
                  <a:sysClr val="windowText" lastClr="000000"/>
                </a:solidFill>
              </a:endParaRPr>
            </a:p>
            <a:p>
              <a:pPr lvl="0">
                <a:defRPr/>
              </a:pPr>
              <a:endParaRPr lang="pt-BR" kern="0" dirty="0" smtClean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2000" b="1" dirty="0" smtClean="0">
                  <a:solidFill>
                    <a:schemeClr val="bg1"/>
                  </a:solidFill>
                </a:rPr>
                <a:t>Linking Step:</a:t>
              </a:r>
              <a:endParaRPr lang="en-US" kern="0" dirty="0" smtClean="0">
                <a:solidFill>
                  <a:sysClr val="windowText" lastClr="000000"/>
                </a:solidFill>
              </a:endParaRP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[~]g++  -o  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myapp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  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myapp.o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 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     &lt;NLS_ROOT&gt;/lib/&lt;System&gt;/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libnls.a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 </a:t>
              </a:r>
            </a:p>
            <a:p>
              <a:pPr lvl="0"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     &lt;NLS_ROOT/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external_libs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LinSys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&gt;/lib/&lt;System&gt;/</a:t>
              </a:r>
              <a:r>
                <a:rPr lang="en-US" kern="0" dirty="0" err="1" smtClean="0">
                  <a:solidFill>
                    <a:sysClr val="windowText" lastClr="000000"/>
                  </a:solidFill>
                </a:rPr>
                <a:t>liblinsys.a</a:t>
              </a:r>
              <a:endParaRPr lang="en-US" kern="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2572" y="5181600"/>
            <a:ext cx="773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Notes:  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&lt;NLS_ROOT&gt;  is the start directory of the NLS++ (as shown in slide 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  is the user operational system (e.g., 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Linux24g3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vc9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gcc3</a:t>
            </a:r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...) 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189872" y="747932"/>
            <a:ext cx="4559808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General Comments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2416" y="2286000"/>
            <a:ext cx="7086600" cy="3429000"/>
            <a:chOff x="1066800" y="2286000"/>
            <a:chExt cx="7086600" cy="3429000"/>
          </a:xfrm>
        </p:grpSpPr>
        <p:sp>
          <p:nvSpPr>
            <p:cNvPr id="14" name="Rectangle 13"/>
            <p:cNvSpPr/>
            <p:nvPr/>
          </p:nvSpPr>
          <p:spPr>
            <a:xfrm>
              <a:off x="1066800" y="2286000"/>
              <a:ext cx="7086600" cy="3429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55776" y="2560070"/>
              <a:ext cx="678180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Once the NLS++ library is generated for a particular operational</a:t>
              </a:r>
            </a:p>
            <a:p>
              <a:pPr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  system, it does not need to be changed anymore.</a:t>
              </a:r>
            </a:p>
            <a:p>
              <a:pPr>
                <a:defRPr/>
              </a:pPr>
              <a:endParaRPr lang="pt-BR" kern="0" dirty="0" smtClean="0">
                <a:solidFill>
                  <a:sysClr val="windowText" lastClr="000000"/>
                </a:solidFill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The users can derive their own models or use the existing ones </a:t>
              </a:r>
            </a:p>
            <a:p>
              <a:pPr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  (see directory:  “&lt;NLS_ROOT&gt;/tests”).</a:t>
              </a:r>
            </a:p>
            <a:p>
              <a:pPr>
                <a:defRPr/>
              </a:pPr>
              <a:endParaRPr lang="pt-BR" kern="0" dirty="0" smtClean="0">
                <a:solidFill>
                  <a:sysClr val="windowText" lastClr="000000"/>
                </a:solidFill>
              </a:endParaRP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The libraries for the solution of LINEAR systems of equations </a:t>
              </a:r>
            </a:p>
            <a:p>
              <a:pPr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  are provided for several operational systems (see directory: </a:t>
              </a:r>
            </a:p>
            <a:p>
              <a:pPr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  “&lt;NLS_ROOT&gt;/external_libs”).  The corresponding source code</a:t>
              </a:r>
            </a:p>
            <a:p>
              <a:pPr>
                <a:defRPr/>
              </a:pPr>
              <a:r>
                <a:rPr lang="pt-BR" kern="0" dirty="0" smtClean="0">
                  <a:solidFill>
                    <a:sysClr val="windowText" lastClr="000000"/>
                  </a:solidFill>
                </a:rPr>
                <a:t>   is NOT available here.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38400" y="749808"/>
            <a:ext cx="4270248" cy="600456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Testing the NLS++ Lib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2084832"/>
            <a:ext cx="8305800" cy="2819400"/>
          </a:xfrm>
        </p:spPr>
        <p:txBody>
          <a:bodyPr>
            <a:noAutofit/>
          </a:bodyPr>
          <a:lstStyle/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&lt;1&gt;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Generate the NLS++ Library:   Type “make” in the directory “NLS_ROOT/src”    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(Note: make sure that the directories “NLS_ROOT/lib” and “NLS_ROOT/obj” 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have already been created).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&lt;2&gt;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Copy all include files (from all “NLS_ROOT/src” subdirectories)  to the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“NLS_ROOT/include”  directory  (Note: you can use the script file 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“copy_includes.sh”  which is provided in “NLS_ROOT/src” directory).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&lt;3&gt;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Generate your application (see slides 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&lt;4&gt;</a:t>
            </a:r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 your application by typing:</a:t>
            </a:r>
          </a:p>
          <a:p>
            <a:endParaRPr lang="pt-BR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itle 6"/>
          <p:cNvSpPr txBox="1">
            <a:spLocks/>
          </p:cNvSpPr>
          <p:nvPr/>
        </p:nvSpPr>
        <p:spPr>
          <a:xfrm>
            <a:off x="573024" y="1472184"/>
            <a:ext cx="1752600" cy="448056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635">
                  <a:noFill/>
                </a:ln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 Steps:</a:t>
            </a:r>
            <a:endParaRPr kumimoji="0" lang="en-US" sz="2400" b="1" i="0" u="none" strike="noStrike" kern="1200" cap="none" spc="0" normalizeH="0" baseline="0" noProof="0" dirty="0">
              <a:ln w="635">
                <a:noFill/>
              </a:ln>
              <a:solidFill>
                <a:schemeClr val="accent4">
                  <a:tint val="90000"/>
                  <a:satMod val="12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2416" y="4876800"/>
            <a:ext cx="7086600" cy="1828800"/>
            <a:chOff x="1042416" y="4840224"/>
            <a:chExt cx="7086600" cy="1828800"/>
          </a:xfrm>
        </p:grpSpPr>
        <p:sp>
          <p:nvSpPr>
            <p:cNvPr id="9" name="Rectangle 8"/>
            <p:cNvSpPr/>
            <p:nvPr/>
          </p:nvSpPr>
          <p:spPr>
            <a:xfrm>
              <a:off x="1042416" y="4840224"/>
              <a:ext cx="7086600" cy="18288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1016" y="5049090"/>
              <a:ext cx="6629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</a:rPr>
                <a:t>[NLS_ROOT/tests]  </a:t>
              </a:r>
              <a:r>
                <a:rPr lang="en-US" dirty="0" smtClean="0">
                  <a:solidFill>
                    <a:schemeClr val="bg1"/>
                  </a:solidFill>
                </a:rPr>
                <a:t>../bin/</a:t>
              </a:r>
              <a:r>
                <a:rPr lang="en-US" dirty="0" err="1" smtClean="0">
                  <a:solidFill>
                    <a:schemeClr val="bg1"/>
                  </a:solidFill>
                </a:rPr>
                <a:t>nls</a:t>
              </a:r>
              <a:r>
                <a:rPr lang="en-US" dirty="0" smtClean="0">
                  <a:solidFill>
                    <a:schemeClr val="bg1"/>
                  </a:solidFill>
                </a:rPr>
                <a:t>   model.inp  algorithm.inp</a:t>
              </a:r>
              <a:endParaRPr lang="pt-BR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5555980"/>
              <a:ext cx="45841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</a:rPr>
                <a:t>where:  </a:t>
              </a:r>
              <a:r>
                <a:rPr lang="en-US" dirty="0" smtClean="0">
                  <a:solidFill>
                    <a:schemeClr val="bg1"/>
                  </a:solidFill>
                </a:rPr>
                <a:t>model.inp        = model file name</a:t>
              </a:r>
              <a:r>
                <a:rPr lang="en-US" b="1" baseline="30000" dirty="0" smtClean="0">
                  <a:solidFill>
                    <a:schemeClr val="bg1"/>
                  </a:solidFill>
                </a:rPr>
                <a:t>*</a:t>
              </a:r>
              <a:endParaRPr lang="pt-BR" b="1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96184" y="5855208"/>
              <a:ext cx="4038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algorithm.inp  = algorithm file name</a:t>
              </a:r>
              <a:r>
                <a:rPr lang="en-US" b="1" baseline="30000" dirty="0" smtClean="0">
                  <a:solidFill>
                    <a:schemeClr val="bg1"/>
                  </a:solidFill>
                </a:rPr>
                <a:t>*</a:t>
              </a:r>
              <a:endParaRPr lang="pt-BR" kern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1184" y="6272260"/>
              <a:ext cx="441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baseline="30000" dirty="0" smtClean="0">
                  <a:solidFill>
                    <a:schemeClr val="bg1"/>
                  </a:solidFill>
                </a:rPr>
                <a:t>*</a:t>
              </a:r>
              <a:r>
                <a:rPr lang="en-US" sz="1400" i="1" dirty="0" smtClean="0">
                  <a:solidFill>
                    <a:schemeClr val="bg1"/>
                  </a:solidFill>
                </a:rPr>
                <a:t>model and algorithm files are described in slides </a:t>
              </a:r>
              <a:r>
                <a:rPr lang="en-US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9-12</a:t>
              </a:r>
              <a:endParaRPr lang="pt-BR" sz="1400" i="1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62000" y="747932"/>
            <a:ext cx="79248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Available Algorithms in the NLS++ Lib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1371600"/>
            <a:ext cx="4379744" cy="1981200"/>
            <a:chOff x="2362200" y="1600200"/>
            <a:chExt cx="4379744" cy="1981200"/>
          </a:xfrm>
        </p:grpSpPr>
        <p:sp>
          <p:nvSpPr>
            <p:cNvPr id="10" name="Rectangle 9"/>
            <p:cNvSpPr/>
            <p:nvPr/>
          </p:nvSpPr>
          <p:spPr>
            <a:xfrm>
              <a:off x="2362200" y="1600200"/>
              <a:ext cx="4379744" cy="1981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15037" y="1676400"/>
              <a:ext cx="354590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pt-BR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pt-BR" b="0" dirty="0" smtClean="0">
                  <a:solidFill>
                    <a:schemeClr val="bg1"/>
                  </a:solidFill>
                  <a:latin typeface="+mj-lt"/>
                </a:rPr>
                <a:t>Newton-Raphson</a:t>
              </a:r>
              <a:endParaRPr lang="pt-BR" b="0" dirty="0">
                <a:solidFill>
                  <a:schemeClr val="bg1"/>
                </a:solidFill>
                <a:latin typeface="+mj-lt"/>
              </a:endParaRPr>
            </a:p>
            <a:p>
              <a:pPr>
                <a:buFontTx/>
                <a:buChar char="•"/>
              </a:pPr>
              <a:r>
                <a:rPr lang="pt-BR" b="0" dirty="0">
                  <a:solidFill>
                    <a:schemeClr val="bg1"/>
                  </a:solidFill>
                  <a:latin typeface="+mj-lt"/>
                </a:rPr>
                <a:t> Displacement Control </a:t>
              </a:r>
            </a:p>
            <a:p>
              <a:pPr>
                <a:buFontTx/>
                <a:buChar char="•"/>
              </a:pPr>
              <a:r>
                <a:rPr lang="pt-BR" b="0" dirty="0">
                  <a:solidFill>
                    <a:schemeClr val="bg1"/>
                  </a:solidFill>
                  <a:latin typeface="+mj-lt"/>
                </a:rPr>
                <a:t> Work Control</a:t>
              </a:r>
            </a:p>
            <a:p>
              <a:pPr>
                <a:buFontTx/>
                <a:buChar char="•"/>
              </a:pPr>
              <a:r>
                <a:rPr lang="pt-BR" b="0" dirty="0">
                  <a:solidFill>
                    <a:schemeClr val="bg1"/>
                  </a:solidFill>
                  <a:latin typeface="+mj-lt"/>
                </a:rPr>
                <a:t> Arc-Length </a:t>
              </a:r>
            </a:p>
            <a:p>
              <a:pPr>
                <a:buFontTx/>
                <a:buChar char="•"/>
              </a:pPr>
              <a:r>
                <a:rPr lang="pt-BR" b="0" dirty="0">
                  <a:solidFill>
                    <a:schemeClr val="bg1"/>
                  </a:solidFill>
                  <a:latin typeface="+mj-lt"/>
                </a:rPr>
                <a:t> Generalized Displacement Control</a:t>
              </a:r>
            </a:p>
            <a:p>
              <a:pPr>
                <a:buFontTx/>
                <a:buChar char="•"/>
              </a:pPr>
              <a:r>
                <a:rPr lang="pt-BR" b="0" dirty="0">
                  <a:solidFill>
                    <a:schemeClr val="bg1"/>
                  </a:solidFill>
                  <a:latin typeface="+mj-lt"/>
                </a:rPr>
                <a:t> Orthogonal Residual Procedure</a:t>
              </a:r>
              <a:endParaRPr lang="en-US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97536" y="3602736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Main Papers: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52600" y="3581400"/>
            <a:ext cx="6781800" cy="1828800"/>
            <a:chOff x="1219200" y="4572000"/>
            <a:chExt cx="6781800" cy="1828800"/>
          </a:xfrm>
        </p:grpSpPr>
        <p:sp>
          <p:nvSpPr>
            <p:cNvPr id="23" name="Rectangle 22"/>
            <p:cNvSpPr/>
            <p:nvPr/>
          </p:nvSpPr>
          <p:spPr>
            <a:xfrm>
              <a:off x="1219200" y="4572000"/>
              <a:ext cx="6629400" cy="18288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0" y="4572000"/>
              <a:ext cx="6781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W.F.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Lam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and C.T.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Morley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Arc-length method for passing limit points in structural </a:t>
              </a:r>
            </a:p>
            <a:p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calculations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”, Journal of Structural Engineering (ASCE), 118(1), 169-185,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1992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M.A.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Crisfield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 fast incremental/iterative solution procedure that  handles snap-</a:t>
              </a:r>
            </a:p>
            <a:p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through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”, Computers &amp; Structures, 13, 55-62,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1981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Krenk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An orthogonal residual procedure for nonlinear finite element equations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”, </a:t>
              </a:r>
            </a:p>
            <a:p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IJNME, 38, 823-839,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1995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Y.B.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Yang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and M.S.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Shieh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 method for nonlinear problems with multiple </a:t>
              </a:r>
            </a:p>
            <a:p>
              <a:r>
                <a:rPr lang="pt-BR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critical points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”, AIAA Journal, 28(12), 2110-2116,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1990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2600" y="5715000"/>
            <a:ext cx="6781800" cy="990600"/>
            <a:chOff x="1219200" y="4191000"/>
            <a:chExt cx="6781800" cy="990600"/>
          </a:xfrm>
        </p:grpSpPr>
        <p:sp>
          <p:nvSpPr>
            <p:cNvPr id="26" name="Rectangle 25"/>
            <p:cNvSpPr/>
            <p:nvPr/>
          </p:nvSpPr>
          <p:spPr>
            <a:xfrm>
              <a:off x="1219200" y="4191000"/>
              <a:ext cx="6629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0" y="4191001"/>
              <a:ext cx="6781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J.N.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Reddy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en-US" sz="1400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An Introduction to Nonlinear Finite Element Analysis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”, Oxford, </a:t>
              </a:r>
              <a:r>
                <a:rPr lang="en-US" sz="1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2004</a:t>
              </a:r>
              <a:r>
                <a:rPr lang="en-US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K.J. </a:t>
              </a:r>
              <a:r>
                <a:rPr lang="pt-BR" sz="1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Bathe</a:t>
              </a: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pt-BR" sz="1400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Finite Element Procedures</a:t>
              </a: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”, Prentice-Hall, </a:t>
              </a:r>
              <a:r>
                <a:rPr lang="pt-BR" sz="1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1996</a:t>
              </a: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M.A. </a:t>
              </a:r>
              <a:r>
                <a:rPr lang="pt-BR" sz="1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Crisfield</a:t>
              </a:r>
              <a:r>
                <a:rPr lang="pt-BR" sz="1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“</a:t>
              </a:r>
              <a:r>
                <a:rPr lang="en-US" sz="1400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Non-Linear Finite Element Analysis of Solids and Structures 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”, </a:t>
              </a:r>
            </a:p>
            <a:p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John Wiley and Sons, Volume 1, </a:t>
              </a:r>
              <a:r>
                <a:rPr lang="pt-BR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1991</a:t>
              </a:r>
              <a:r>
                <a:rPr lang="pt-BR" sz="1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06680" y="5726668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Main Books: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62000" y="747932"/>
            <a:ext cx="79248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Available Models for Testing NLS++ Lib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896" y="62983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  The above “cpp” files can be found in  “&lt;NLS_ROOT&gt;/tests”  directory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3856" y="1475936"/>
            <a:ext cx="6096000" cy="464820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6256" y="1594340"/>
            <a:ext cx="5791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Function Defined by an Equation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Class:     cModelFunction</a:t>
            </a: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File:        modfunc.cpp</a:t>
            </a:r>
          </a:p>
          <a:p>
            <a:pPr lvl="0">
              <a:defRPr/>
            </a:pPr>
            <a:endParaRPr lang="pt-BR" kern="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Space Truss  (Plane Truss is a particular case)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Class:     cModelTruss</a:t>
            </a: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File:        modst.cpp</a:t>
            </a:r>
          </a:p>
          <a:p>
            <a:pPr lvl="0">
              <a:defRPr/>
            </a:pPr>
            <a:endParaRPr lang="pt-BR" kern="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Plane Frame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Class:     cModelBeam</a:t>
            </a:r>
            <a:r>
              <a:rPr lang="pt-BR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kern="0" dirty="0" smtClean="0">
                <a:solidFill>
                  <a:sysClr val="windowText" lastClr="000000"/>
                </a:solidFill>
              </a:rPr>
              <a:t>D</a:t>
            </a: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File:        modbeam</a:t>
            </a:r>
            <a:r>
              <a:rPr lang="pt-BR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kern="0" dirty="0" smtClean="0">
                <a:solidFill>
                  <a:sysClr val="windowText" lastClr="000000"/>
                </a:solidFill>
              </a:rPr>
              <a:t>.cpp</a:t>
            </a:r>
          </a:p>
          <a:p>
            <a:pPr lvl="0">
              <a:defRPr/>
            </a:pPr>
            <a:endParaRPr lang="pt-BR" kern="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Space Frame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Class:     cModelBeam</a:t>
            </a:r>
            <a:r>
              <a:rPr lang="pt-BR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kern="0" dirty="0" smtClean="0">
                <a:solidFill>
                  <a:sysClr val="windowText" lastClr="000000"/>
                </a:solidFill>
              </a:rPr>
              <a:t>D</a:t>
            </a:r>
          </a:p>
          <a:p>
            <a:pPr lvl="0">
              <a:defRPr/>
            </a:pPr>
            <a:r>
              <a:rPr lang="pt-BR" kern="0" dirty="0" smtClean="0">
                <a:solidFill>
                  <a:sysClr val="windowText" lastClr="000000"/>
                </a:solidFill>
              </a:rPr>
              <a:t>        File:        modbeam</a:t>
            </a:r>
            <a:r>
              <a:rPr lang="pt-BR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kern="0" dirty="0" smtClean="0">
                <a:solidFill>
                  <a:sysClr val="windowText" lastClr="000000"/>
                </a:solidFill>
              </a:rPr>
              <a:t>.cpp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747932"/>
            <a:ext cx="6096000" cy="533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“Model” File (Example 1)</a:t>
            </a:r>
            <a:endParaRPr lang="en-US" sz="3600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85793" y="3786185"/>
            <a:ext cx="1083818" cy="67804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19252" y="2900363"/>
            <a:ext cx="116206" cy="10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486694" y="2685254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00067" y="3714756"/>
            <a:ext cx="116206" cy="10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Oval 83"/>
          <p:cNvSpPr/>
          <p:nvPr/>
        </p:nvSpPr>
        <p:spPr>
          <a:xfrm>
            <a:off x="2724148" y="3714748"/>
            <a:ext cx="116206" cy="10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" name="Group 95"/>
          <p:cNvGrpSpPr/>
          <p:nvPr/>
        </p:nvGrpSpPr>
        <p:grpSpPr>
          <a:xfrm>
            <a:off x="2895600" y="3505200"/>
            <a:ext cx="277640" cy="338929"/>
            <a:chOff x="2590800" y="3504406"/>
            <a:chExt cx="277640" cy="338929"/>
          </a:xfrm>
        </p:grpSpPr>
        <p:sp>
          <p:nvSpPr>
            <p:cNvPr id="68" name="TextBox 67"/>
            <p:cNvSpPr txBox="1"/>
            <p:nvPr/>
          </p:nvSpPr>
          <p:spPr>
            <a:xfrm>
              <a:off x="2590800" y="3504406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595563" y="3586161"/>
              <a:ext cx="247650" cy="2571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97"/>
          <p:cNvGrpSpPr/>
          <p:nvPr/>
        </p:nvGrpSpPr>
        <p:grpSpPr>
          <a:xfrm>
            <a:off x="762000" y="4071933"/>
            <a:ext cx="248786" cy="338554"/>
            <a:chOff x="1033140" y="3576795"/>
            <a:chExt cx="248786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033140" y="3576795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en-US" sz="1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2985" y="3648074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96"/>
          <p:cNvGrpSpPr/>
          <p:nvPr/>
        </p:nvGrpSpPr>
        <p:grpSpPr>
          <a:xfrm>
            <a:off x="180978" y="3695688"/>
            <a:ext cx="284052" cy="338554"/>
            <a:chOff x="1524000" y="4267200"/>
            <a:chExt cx="284052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1524000" y="426720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528763" y="4329111"/>
              <a:ext cx="247650" cy="2571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8"/>
          <p:cNvGrpSpPr/>
          <p:nvPr/>
        </p:nvGrpSpPr>
        <p:grpSpPr>
          <a:xfrm>
            <a:off x="1595437" y="4533888"/>
            <a:ext cx="258304" cy="338554"/>
            <a:chOff x="523882" y="3709560"/>
            <a:chExt cx="258304" cy="338554"/>
          </a:xfrm>
        </p:grpSpPr>
        <p:sp>
          <p:nvSpPr>
            <p:cNvPr id="66" name="TextBox 65"/>
            <p:cNvSpPr txBox="1"/>
            <p:nvPr/>
          </p:nvSpPr>
          <p:spPr>
            <a:xfrm>
              <a:off x="533400" y="3709560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en-US" sz="16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23882" y="3776663"/>
              <a:ext cx="247650" cy="2571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00"/>
          <p:cNvGrpSpPr/>
          <p:nvPr/>
        </p:nvGrpSpPr>
        <p:grpSpPr>
          <a:xfrm>
            <a:off x="1281111" y="2790814"/>
            <a:ext cx="295274" cy="338554"/>
            <a:chOff x="609600" y="5562600"/>
            <a:chExt cx="295274" cy="338554"/>
          </a:xfrm>
        </p:grpSpPr>
        <p:sp>
          <p:nvSpPr>
            <p:cNvPr id="65" name="TextBox 64"/>
            <p:cNvSpPr txBox="1"/>
            <p:nvPr/>
          </p:nvSpPr>
          <p:spPr>
            <a:xfrm>
              <a:off x="609600" y="5562600"/>
              <a:ext cx="2952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en-US" sz="16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8652" y="5629274"/>
              <a:ext cx="247650" cy="2571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4"/>
          <p:cNvGrpSpPr/>
          <p:nvPr/>
        </p:nvGrpSpPr>
        <p:grpSpPr>
          <a:xfrm>
            <a:off x="2362200" y="4114800"/>
            <a:ext cx="284052" cy="338554"/>
            <a:chOff x="1905000" y="3576795"/>
            <a:chExt cx="284052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1905000" y="35767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en-US" sz="16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28815" y="3657600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99"/>
          <p:cNvGrpSpPr/>
          <p:nvPr/>
        </p:nvGrpSpPr>
        <p:grpSpPr>
          <a:xfrm>
            <a:off x="1733548" y="3200400"/>
            <a:ext cx="295274" cy="338554"/>
            <a:chOff x="609600" y="4623960"/>
            <a:chExt cx="295274" cy="338554"/>
          </a:xfrm>
        </p:grpSpPr>
        <p:sp>
          <p:nvSpPr>
            <p:cNvPr id="62" name="TextBox 61"/>
            <p:cNvSpPr txBox="1"/>
            <p:nvPr/>
          </p:nvSpPr>
          <p:spPr>
            <a:xfrm>
              <a:off x="609600" y="4623960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0</a:t>
              </a:r>
              <a:endParaRPr lang="en-US" sz="16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42933" y="4700585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657709" y="23032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19456" y="1417800"/>
            <a:ext cx="2301149" cy="868200"/>
            <a:chOff x="371856" y="1371600"/>
            <a:chExt cx="2301149" cy="868200"/>
          </a:xfrm>
        </p:grpSpPr>
        <p:sp>
          <p:nvSpPr>
            <p:cNvPr id="114" name="TextBox 113"/>
            <p:cNvSpPr txBox="1"/>
            <p:nvPr/>
          </p:nvSpPr>
          <p:spPr>
            <a:xfrm>
              <a:off x="554736" y="1371600"/>
              <a:ext cx="2118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von Mises Truss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1856" y="183969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pt-BR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modst.cpp</a:t>
              </a:r>
              <a:r>
                <a:rPr lang="pt-BR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</p:grpSp>
      <p:grpSp>
        <p:nvGrpSpPr>
          <p:cNvPr id="18" name="Group 69"/>
          <p:cNvGrpSpPr/>
          <p:nvPr/>
        </p:nvGrpSpPr>
        <p:grpSpPr>
          <a:xfrm>
            <a:off x="1478579" y="5453896"/>
            <a:ext cx="1282909" cy="669536"/>
            <a:chOff x="1688659" y="5881914"/>
            <a:chExt cx="1282909" cy="669536"/>
          </a:xfrm>
        </p:grpSpPr>
        <p:sp>
          <p:nvSpPr>
            <p:cNvPr id="71" name="Oval 70"/>
            <p:cNvSpPr/>
            <p:nvPr/>
          </p:nvSpPr>
          <p:spPr>
            <a:xfrm>
              <a:off x="1688659" y="5936342"/>
              <a:ext cx="183684" cy="1823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90914" y="6284686"/>
              <a:ext cx="164415" cy="181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44711" y="5881914"/>
              <a:ext cx="660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Node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4711" y="6212896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Element</a:t>
              </a:r>
              <a:endParaRPr lang="en-US" sz="1600" dirty="0"/>
            </a:p>
          </p:txBody>
        </p:sp>
      </p:grpSp>
      <p:grpSp>
        <p:nvGrpSpPr>
          <p:cNvPr id="19" name="Group 86"/>
          <p:cNvGrpSpPr/>
          <p:nvPr/>
        </p:nvGrpSpPr>
        <p:grpSpPr>
          <a:xfrm>
            <a:off x="152400" y="5321808"/>
            <a:ext cx="990600" cy="1155192"/>
            <a:chOff x="304800" y="5486400"/>
            <a:chExt cx="990600" cy="1155192"/>
          </a:xfrm>
        </p:grpSpPr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322838" y="592836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H="1" flipV="1">
              <a:off x="615446" y="6231572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87302" y="585216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x</a:t>
              </a:r>
              <a:endParaRPr lang="en-US" sz="2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5446" y="548640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y</a:t>
              </a:r>
              <a:endParaRPr lang="en-US" sz="20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rot="5400000">
              <a:off x="299309" y="6244747"/>
              <a:ext cx="321628" cy="31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45008" y="6241482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z</a:t>
              </a:r>
              <a:endParaRPr lang="en-US" sz="2000" dirty="0"/>
            </a:p>
          </p:txBody>
        </p:sp>
      </p:grpSp>
      <p:grpSp>
        <p:nvGrpSpPr>
          <p:cNvPr id="21" name="Group 100"/>
          <p:cNvGrpSpPr/>
          <p:nvPr/>
        </p:nvGrpSpPr>
        <p:grpSpPr>
          <a:xfrm>
            <a:off x="3810000" y="1440768"/>
            <a:ext cx="5105400" cy="5334000"/>
            <a:chOff x="2819400" y="1379808"/>
            <a:chExt cx="6239256" cy="5334000"/>
          </a:xfrm>
        </p:grpSpPr>
        <p:sp>
          <p:nvSpPr>
            <p:cNvPr id="29" name="Rectangle 28"/>
            <p:cNvSpPr/>
            <p:nvPr/>
          </p:nvSpPr>
          <p:spPr>
            <a:xfrm>
              <a:off x="2819400" y="1379808"/>
              <a:ext cx="6239256" cy="5334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0992" y="1584962"/>
              <a:ext cx="3340608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‘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space_truss</a:t>
              </a:r>
              <a:r>
                <a:rPr lang="en-US" sz="1600" dirty="0" smtClean="0">
                  <a:solidFill>
                    <a:schemeClr val="bg1"/>
                  </a:solidFill>
                </a:rPr>
                <a:t>'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4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 0.0                    1000.0   0.0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 0.0                          0.0   0.0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-8.660254037          5.0   0.0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 8.660254037          5.0   0.0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4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0  1  0  1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1   1  0  1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2  1  1  1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3  1  1  1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0  0.0   1.0   0.0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0  1   50.0   0.0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1  2      1.0   0.0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1  3      1.0   0.0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0  1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1  1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5464596" y="2044510"/>
              <a:ext cx="186396" cy="100349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60192" y="1584962"/>
              <a:ext cx="1304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model type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5478664" y="3212592"/>
              <a:ext cx="236336" cy="1069848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5464596" y="4413280"/>
              <a:ext cx="250404" cy="40256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588741" y="1790532"/>
              <a:ext cx="89398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>
              <a:off x="5520868" y="4892040"/>
              <a:ext cx="194132" cy="83820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>
              <a:off x="5484524" y="5876546"/>
              <a:ext cx="233524" cy="585214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3" name="Group 47"/>
            <p:cNvGrpSpPr/>
            <p:nvPr/>
          </p:nvGrpSpPr>
          <p:grpSpPr>
            <a:xfrm>
              <a:off x="2907792" y="2200656"/>
              <a:ext cx="1295400" cy="695567"/>
              <a:chOff x="4038600" y="2116248"/>
              <a:chExt cx="1295400" cy="69556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052667" y="2116248"/>
                <a:ext cx="11047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nodes</a:t>
                </a:r>
              </a:p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c</a:t>
                </a:r>
                <a:r>
                  <a:rPr lang="en-US" sz="1600" baseline="-25000" dirty="0" err="1" smtClean="0">
                    <a:solidFill>
                      <a:schemeClr val="bg1"/>
                    </a:solidFill>
                  </a:rPr>
                  <a:t>x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c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c</a:t>
                </a:r>
                <a:r>
                  <a:rPr lang="en-US" sz="1600" baseline="-25000" dirty="0" err="1" smtClean="0">
                    <a:solidFill>
                      <a:schemeClr val="bg1"/>
                    </a:solidFill>
                  </a:rPr>
                  <a:t>z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038600" y="2126015"/>
                <a:ext cx="1295400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95"/>
            <p:cNvGrpSpPr/>
            <p:nvPr/>
          </p:nvGrpSpPr>
          <p:grpSpPr>
            <a:xfrm>
              <a:off x="2905820" y="3392424"/>
              <a:ext cx="2287972" cy="685800"/>
              <a:chOff x="3198428" y="3392424"/>
              <a:chExt cx="2287972" cy="685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198428" y="3418684"/>
                <a:ext cx="22879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 bound. cond.</a:t>
                </a: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node 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x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y 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d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z 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223384" y="3392424"/>
                <a:ext cx="2189864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44"/>
            <p:cNvGrpSpPr/>
            <p:nvPr/>
          </p:nvGrpSpPr>
          <p:grpSpPr>
            <a:xfrm>
              <a:off x="2901932" y="5044440"/>
              <a:ext cx="2534528" cy="646331"/>
              <a:chOff x="3866272" y="5057568"/>
              <a:chExt cx="2534528" cy="64633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886199" y="5057568"/>
                <a:ext cx="2514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elements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node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node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 EA,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Symbol" pitchFamily="18" charset="2"/>
                  </a:rPr>
                  <a:t>s</a:t>
                </a:r>
                <a:r>
                  <a:rPr lang="en-US" sz="1600" baseline="-25000" dirty="0" smtClean="0">
                    <a:solidFill>
                      <a:schemeClr val="bg1"/>
                    </a:solidFill>
                  </a:rPr>
                  <a:t>0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66272" y="5057568"/>
                <a:ext cx="2534528" cy="6096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43"/>
            <p:cNvGrpSpPr/>
            <p:nvPr/>
          </p:nvGrpSpPr>
          <p:grpSpPr>
            <a:xfrm>
              <a:off x="2910372" y="5802456"/>
              <a:ext cx="1981200" cy="685800"/>
              <a:chOff x="3733800" y="5715000"/>
              <a:chExt cx="1981200" cy="6858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33800" y="5715000"/>
                <a:ext cx="1981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# of disp. curves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node 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d.o.f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61936" y="5715000"/>
                <a:ext cx="1836479" cy="685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4536127" y="2557139"/>
              <a:ext cx="829993" cy="192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169408" y="3746286"/>
              <a:ext cx="272118" cy="93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840928" y="6147584"/>
              <a:ext cx="546294" cy="427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898648" y="4296508"/>
              <a:ext cx="229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# of  loads</a:t>
              </a:r>
            </a:p>
            <a:p>
              <a:r>
                <a:rPr lang="pt-BR" sz="1600" dirty="0" smtClean="0">
                  <a:solidFill>
                    <a:schemeClr val="bg1"/>
                  </a:solidFill>
                </a:rPr>
                <a:t>node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x</a:t>
              </a:r>
              <a:r>
                <a:rPr lang="pt-BR" sz="1600" dirty="0" smtClean="0">
                  <a:solidFill>
                    <a:schemeClr val="bg1"/>
                  </a:solidFill>
                </a:rPr>
                <a:t>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y</a:t>
              </a:r>
              <a:r>
                <a:rPr lang="pt-BR" sz="1600" dirty="0" smtClean="0">
                  <a:solidFill>
                    <a:schemeClr val="bg1"/>
                  </a:solidFill>
                </a:rPr>
                <a:t>  f</a:t>
              </a:r>
              <a:r>
                <a:rPr lang="pt-BR" sz="1600" baseline="-25000" dirty="0" smtClean="0">
                  <a:solidFill>
                    <a:schemeClr val="bg1"/>
                  </a:solidFill>
                </a:rPr>
                <a:t>z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23604" y="4270248"/>
              <a:ext cx="2193988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5181600" y="4628978"/>
              <a:ext cx="272118" cy="93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Slide Number Placeholder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536A-760C-487B-834F-4B0EB34DFE2C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rot="16200000" flipV="1">
            <a:off x="1295400" y="3362326"/>
            <a:ext cx="76200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487424" y="3657600"/>
            <a:ext cx="3810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487424" y="3745992"/>
            <a:ext cx="3810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1371600" y="4124326"/>
            <a:ext cx="60960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617342" y="4416920"/>
            <a:ext cx="116206" cy="107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1678434" y="3781430"/>
            <a:ext cx="1083818" cy="67804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040880" y="4989576"/>
            <a:ext cx="493776" cy="990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543800" y="5803392"/>
            <a:ext cx="304800" cy="2926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51776" y="6129528"/>
            <a:ext cx="147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Initial axial stresses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5551</TotalTime>
  <Words>1649</Words>
  <Application>Microsoft Office PowerPoint</Application>
  <PresentationFormat>On-screen Show (4:3)</PresentationFormat>
  <Paragraphs>444</Paragraphs>
  <Slides>17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Flow</vt:lpstr>
      <vt:lpstr>CorelDRAW</vt:lpstr>
      <vt:lpstr>NLS++</vt:lpstr>
      <vt:lpstr>Directory Structure</vt:lpstr>
      <vt:lpstr>Slide 3</vt:lpstr>
      <vt:lpstr>Generating a New Application</vt:lpstr>
      <vt:lpstr>General Comments</vt:lpstr>
      <vt:lpstr>Testing the NLS++ Lib</vt:lpstr>
      <vt:lpstr>Available Algorithms in the NLS++ Lib</vt:lpstr>
      <vt:lpstr>Available Models for Testing NLS++ Lib</vt:lpstr>
      <vt:lpstr>“Model” File (Example 1)</vt:lpstr>
      <vt:lpstr>“Model” File (Example 2)</vt:lpstr>
      <vt:lpstr>“Model” File (Example 3)</vt:lpstr>
      <vt:lpstr>“Algorithm” File</vt:lpstr>
      <vt:lpstr>CSR Storage Scheme</vt:lpstr>
      <vt:lpstr>Example  (Lee Frame)</vt:lpstr>
      <vt:lpstr>Example (Lee Frame)</vt:lpstr>
      <vt:lpstr>Example (Lee Frame)</vt:lpstr>
      <vt:lpstr>Ongoing Work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Tecgraf</dc:creator>
  <cp:lastModifiedBy>Tecgraf</cp:lastModifiedBy>
  <cp:revision>405</cp:revision>
  <dcterms:created xsi:type="dcterms:W3CDTF">2009-06-30T17:37:17Z</dcterms:created>
  <dcterms:modified xsi:type="dcterms:W3CDTF">2009-08-24T20:27:56Z</dcterms:modified>
</cp:coreProperties>
</file>