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2"/>
  </p:handoutMasterIdLst>
  <p:sldIdLst>
    <p:sldId id="256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6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6" r:id="rId25"/>
    <p:sldId id="285" r:id="rId26"/>
    <p:sldId id="287" r:id="rId27"/>
    <p:sldId id="288" r:id="rId28"/>
    <p:sldId id="289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DA56-BAF0-4C87-82B1-A964ADB9878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exagon 20"/>
          <p:cNvSpPr/>
          <p:nvPr userDrawn="1"/>
        </p:nvSpPr>
        <p:spPr>
          <a:xfrm>
            <a:off x="7232938" y="2799972"/>
            <a:ext cx="2495787" cy="2151538"/>
          </a:xfrm>
          <a:prstGeom prst="hexagon">
            <a:avLst/>
          </a:prstGeom>
          <a:solidFill>
            <a:schemeClr val="tx2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6" name="Hexagon 15"/>
          <p:cNvSpPr/>
          <p:nvPr userDrawn="1"/>
        </p:nvSpPr>
        <p:spPr>
          <a:xfrm>
            <a:off x="7241446" y="4946420"/>
            <a:ext cx="2495787" cy="2151538"/>
          </a:xfrm>
          <a:prstGeom prst="hexagon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99129"/>
            <a:ext cx="7829549" cy="154020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618662"/>
            <a:ext cx="6438207" cy="168901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Pembicara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526-2603-4956-85BB-26615B75298E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85801" y="3464244"/>
            <a:ext cx="404414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26" y="604156"/>
            <a:ext cx="1973817" cy="1040623"/>
          </a:xfrm>
          <a:prstGeom prst="rect">
            <a:avLst/>
          </a:prstGeom>
        </p:spPr>
      </p:pic>
      <p:sp>
        <p:nvSpPr>
          <p:cNvPr id="22" name="Hexagon 21"/>
          <p:cNvSpPr/>
          <p:nvPr userDrawn="1"/>
        </p:nvSpPr>
        <p:spPr>
          <a:xfrm>
            <a:off x="5296217" y="3876010"/>
            <a:ext cx="2495787" cy="2151538"/>
          </a:xfrm>
          <a:prstGeom prst="hexagon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52" y="3618661"/>
            <a:ext cx="2574910" cy="3348489"/>
          </a:xfrm>
          <a:prstGeom prst="rect">
            <a:avLst/>
          </a:prstGeom>
        </p:spPr>
      </p:pic>
      <p:sp>
        <p:nvSpPr>
          <p:cNvPr id="23" name="Hexagon 22"/>
          <p:cNvSpPr/>
          <p:nvPr userDrawn="1"/>
        </p:nvSpPr>
        <p:spPr>
          <a:xfrm>
            <a:off x="5287904" y="6022189"/>
            <a:ext cx="2495787" cy="2151538"/>
          </a:xfrm>
          <a:prstGeom prst="hexagon">
            <a:avLst/>
          </a:prstGeom>
          <a:solidFill>
            <a:schemeClr val="tx2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14" name="Picture 13" descr="Tel-U 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80063"/>
            <a:ext cx="2133600" cy="729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526-2603-4956-85BB-26615B7529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526-2603-4956-85BB-26615B7529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21" y="6097387"/>
            <a:ext cx="1183750" cy="62408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flipV="1">
            <a:off x="0" y="6721476"/>
            <a:ext cx="9144000" cy="1365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/>
          <p:cNvSpPr/>
          <p:nvPr userDrawn="1"/>
        </p:nvSpPr>
        <p:spPr>
          <a:xfrm>
            <a:off x="8766810" y="0"/>
            <a:ext cx="493569" cy="425490"/>
          </a:xfrm>
          <a:prstGeom prst="hexagon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 userDrawn="1"/>
        </p:nvSpPr>
        <p:spPr>
          <a:xfrm>
            <a:off x="8394297" y="212745"/>
            <a:ext cx="493569" cy="425490"/>
          </a:xfrm>
          <a:prstGeom prst="hex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7" name="Hexagon 16"/>
          <p:cNvSpPr/>
          <p:nvPr userDrawn="1"/>
        </p:nvSpPr>
        <p:spPr>
          <a:xfrm>
            <a:off x="8766810" y="425490"/>
            <a:ext cx="493569" cy="425490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8" name="Hexagon 17"/>
          <p:cNvSpPr/>
          <p:nvPr userDrawn="1"/>
        </p:nvSpPr>
        <p:spPr>
          <a:xfrm>
            <a:off x="8394297" y="-212745"/>
            <a:ext cx="493569" cy="42549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9" name="Hexagon 18"/>
          <p:cNvSpPr/>
          <p:nvPr userDrawn="1"/>
        </p:nvSpPr>
        <p:spPr>
          <a:xfrm>
            <a:off x="8019590" y="396"/>
            <a:ext cx="493569" cy="425490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 userDrawn="1"/>
        </p:nvSpPr>
        <p:spPr>
          <a:xfrm>
            <a:off x="8019590" y="426282"/>
            <a:ext cx="493569" cy="425490"/>
          </a:xfrm>
          <a:prstGeom prst="hexagon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1" name="Hexagon 20"/>
          <p:cNvSpPr/>
          <p:nvPr userDrawn="1"/>
        </p:nvSpPr>
        <p:spPr>
          <a:xfrm>
            <a:off x="8394296" y="632203"/>
            <a:ext cx="493569" cy="425490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2" name="Hexagon 21"/>
          <p:cNvSpPr/>
          <p:nvPr userDrawn="1"/>
        </p:nvSpPr>
        <p:spPr>
          <a:xfrm>
            <a:off x="7645980" y="-201205"/>
            <a:ext cx="493569" cy="425490"/>
          </a:xfrm>
          <a:prstGeom prst="hexagon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3" name="Hexagon 22"/>
          <p:cNvSpPr/>
          <p:nvPr userDrawn="1"/>
        </p:nvSpPr>
        <p:spPr>
          <a:xfrm>
            <a:off x="7645980" y="627487"/>
            <a:ext cx="493569" cy="425490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 userDrawn="1"/>
        </p:nvSpPr>
        <p:spPr>
          <a:xfrm>
            <a:off x="8394296" y="1052977"/>
            <a:ext cx="493569" cy="42549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5" name="Picture 24" descr="Tel-U 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50" y="6233525"/>
            <a:ext cx="1261871" cy="4313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526-2603-4956-85BB-26615B7529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526-2603-4956-85BB-26615B7529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526-2603-4956-85BB-26615B7529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526-2603-4956-85BB-26615B7529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526-2603-4956-85BB-26615B7529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526-2603-4956-85BB-26615B7529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9526-2603-4956-85BB-26615B7529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6668-1784-455D-8FCD-A733795FAB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9526-2603-4956-85BB-26615B7529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Progressive Web App</a:t>
            </a:r>
            <a:br>
              <a:rPr lang="en-US" dirty="0"/>
            </a:br>
            <a:r>
              <a:rPr lang="en-US" dirty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Hilman Ibnu Assiddiq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Google Chrome</a:t>
            </a:r>
            <a:endParaRPr lang="en-US"/>
          </a:p>
          <a:p>
            <a:r>
              <a:rPr lang="en-US"/>
              <a:t>NodeJS</a:t>
            </a:r>
            <a:endParaRPr lang="en-US"/>
          </a:p>
          <a:p>
            <a:r>
              <a:rPr lang="en-US"/>
              <a:t>Text Editor (Visual Studio Code, or others)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PWA Core Building Blocks</a:t>
            </a:r>
            <a:endParaRPr lang="en-US"/>
          </a:p>
        </p:txBody>
      </p:sp>
      <p:pic>
        <p:nvPicPr>
          <p:cNvPr id="6" name="Content Placeholder 5" descr="core_build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355" y="1985010"/>
            <a:ext cx="8637270" cy="3709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Getting Started</a:t>
            </a:r>
            <a:endParaRPr lang="en-US" strike="sngStrike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en-US" b="1" dirty="0"/>
              <a:t>Understanding App Manifest</a:t>
            </a:r>
            <a:endParaRPr lang="en-US" b="1" dirty="0"/>
          </a:p>
          <a:p>
            <a:r>
              <a:rPr lang="en-US" dirty="0"/>
              <a:t>The Service Workers</a:t>
            </a:r>
            <a:endParaRPr lang="en-US" dirty="0"/>
          </a:p>
          <a:p>
            <a:r>
              <a:rPr lang="en-US" dirty="0"/>
              <a:t>Promise and Fetch</a:t>
            </a:r>
            <a:endParaRPr lang="en-US" dirty="0"/>
          </a:p>
          <a:p>
            <a:r>
              <a:rPr lang="en-US" dirty="0"/>
              <a:t>Service Workers - Caching</a:t>
            </a:r>
            <a:endParaRPr lang="en-US" dirty="0"/>
          </a:p>
          <a:p>
            <a:r>
              <a:rPr lang="en-US" dirty="0"/>
              <a:t>Service Workers - Advanced Caching</a:t>
            </a:r>
            <a:endParaRPr lang="en-US" dirty="0"/>
          </a:p>
          <a:p>
            <a:r>
              <a:rPr lang="en-US" dirty="0"/>
              <a:t>IndexedDB and Dynamic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 App Manifest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655"/>
          </a:xfrm>
        </p:spPr>
        <p:txBody>
          <a:bodyPr/>
          <a:p>
            <a:r>
              <a:rPr lang="en-US"/>
              <a:t>Make your web app installable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 descr="manifes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8355" y="2277110"/>
            <a:ext cx="6535420" cy="4090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Manifest Properties</a:t>
            </a:r>
            <a:endParaRPr lang="en-US"/>
          </a:p>
        </p:txBody>
      </p:sp>
      <p:pic>
        <p:nvPicPr>
          <p:cNvPr id="4" name="Content Placeholder 3" descr="js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536700"/>
            <a:ext cx="1256665" cy="12566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84680" y="1103630"/>
            <a:ext cx="642302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{</a:t>
            </a:r>
            <a:endParaRPr lang="en-US"/>
          </a:p>
          <a:p>
            <a:r>
              <a:rPr lang="en-US"/>
              <a:t>	“name”: “Pemkab - PWA”,</a:t>
            </a:r>
            <a:endParaRPr lang="en-US"/>
          </a:p>
          <a:p>
            <a:r>
              <a:rPr lang="en-US"/>
              <a:t>	“short_name”: “Pemkab”,</a:t>
            </a:r>
            <a:endParaRPr lang="en-US"/>
          </a:p>
          <a:p>
            <a:r>
              <a:rPr lang="en-US"/>
              <a:t>	“start_url”: “/index.html”,</a:t>
            </a:r>
            <a:endParaRPr lang="en-US"/>
          </a:p>
          <a:p>
            <a:r>
              <a:rPr lang="en-US"/>
              <a:t>	“scope”: “.”,</a:t>
            </a:r>
            <a:endParaRPr lang="en-US"/>
          </a:p>
          <a:p>
            <a:r>
              <a:rPr lang="en-US"/>
              <a:t>	“display”: “standalone”,</a:t>
            </a:r>
            <a:endParaRPr lang="en-US"/>
          </a:p>
          <a:p>
            <a:r>
              <a:rPr lang="en-US"/>
              <a:t>	“background_color”: “#fff”,</a:t>
            </a:r>
            <a:endParaRPr lang="en-US"/>
          </a:p>
          <a:p>
            <a:r>
              <a:rPr lang="en-US"/>
              <a:t>	“theme_color”: “#3f51b5”,</a:t>
            </a:r>
            <a:endParaRPr lang="en-US"/>
          </a:p>
          <a:p>
            <a:r>
              <a:rPr lang="en-US"/>
              <a:t>	“description”: “Pemkab APP”,</a:t>
            </a:r>
            <a:endParaRPr lang="en-US"/>
          </a:p>
          <a:p>
            <a:r>
              <a:rPr lang="en-US"/>
              <a:t>	“dir”: “ltr”,</a:t>
            </a:r>
            <a:endParaRPr lang="en-US"/>
          </a:p>
          <a:p>
            <a:r>
              <a:rPr lang="en-US"/>
              <a:t>	“lang”: “en-US”,</a:t>
            </a:r>
            <a:endParaRPr lang="en-US"/>
          </a:p>
          <a:p>
            <a:r>
              <a:rPr lang="en-US"/>
              <a:t>	“orientation”: “portrait-primary”,</a:t>
            </a:r>
            <a:endParaRPr lang="en-US"/>
          </a:p>
          <a:p>
            <a:r>
              <a:rPr lang="en-US"/>
              <a:t>	“icons” : [</a:t>
            </a:r>
            <a:endParaRPr lang="en-US"/>
          </a:p>
          <a:p>
            <a:r>
              <a:rPr lang="en-US"/>
              <a:t>		{</a:t>
            </a:r>
            <a:endParaRPr lang="en-US"/>
          </a:p>
          <a:p>
            <a:r>
              <a:rPr lang="en-US"/>
              <a:t>			“src”: “/src/images/icons/app-icon-48x48.png”,</a:t>
            </a:r>
            <a:endParaRPr lang="en-US"/>
          </a:p>
          <a:p>
            <a:r>
              <a:rPr lang="en-US"/>
              <a:t>			“type”: “image/png”,</a:t>
            </a:r>
            <a:endParaRPr lang="en-US"/>
          </a:p>
          <a:p>
            <a:r>
              <a:rPr lang="en-US"/>
              <a:t>			“sizes” : “48x48”</a:t>
            </a:r>
            <a:endParaRPr lang="en-US"/>
          </a:p>
          <a:p>
            <a:r>
              <a:rPr lang="en-US"/>
              <a:t>		},</a:t>
            </a:r>
            <a:endParaRPr lang="en-US"/>
          </a:p>
          <a:p>
            <a:r>
              <a:rPr lang="en-US"/>
              <a:t>		...</a:t>
            </a:r>
            <a:endParaRPr lang="en-US"/>
          </a:p>
          <a:p>
            <a:r>
              <a:rPr lang="en-US"/>
              <a:t>	]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Support Browsers</a:t>
            </a:r>
            <a:endParaRPr lang="en-US"/>
          </a:p>
        </p:txBody>
      </p:sp>
      <p:pic>
        <p:nvPicPr>
          <p:cNvPr id="4" name="Content Placeholder 3" descr="support_manife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00" y="1948180"/>
            <a:ext cx="8890000" cy="3397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7000" y="6033135"/>
            <a:ext cx="4413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https://caniuse.com/#feat=web-app-manifest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Deploy Manifest</a:t>
            </a:r>
            <a:endParaRPr lang="en-US"/>
          </a:p>
        </p:txBody>
      </p:sp>
      <p:pic>
        <p:nvPicPr>
          <p:cNvPr id="4" name="Content Placeholder 3" descr="deploy_manifes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09270" y="1355725"/>
            <a:ext cx="7670800" cy="2832735"/>
          </a:xfrm>
          <a:prstGeom prst="rect">
            <a:avLst/>
          </a:prstGeom>
        </p:spPr>
      </p:pic>
      <p:pic>
        <p:nvPicPr>
          <p:cNvPr id="5" name="Content Placeholder 4" descr="safari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270" y="4024630"/>
            <a:ext cx="57880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Deploy Manifest (Safari)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74955" y="1971675"/>
            <a:ext cx="89585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Malgun Gothic" panose="020B0503020000020004" charset="-127"/>
                <a:ea typeface="Malgun Gothic" panose="020B0503020000020004" charset="-127"/>
              </a:rPr>
              <a:t>&lt;meta name="apple-mobile-web-app-status-bar-style" content="black"&gt;</a:t>
            </a:r>
            <a:endParaRPr lang="en-US">
              <a:latin typeface="Malgun Gothic" panose="020B0503020000020004" charset="-127"/>
              <a:ea typeface="Malgun Gothic" panose="020B0503020000020004" charset="-127"/>
            </a:endParaRPr>
          </a:p>
          <a:p>
            <a:pPr algn="l"/>
            <a:r>
              <a:rPr lang="en-US">
                <a:latin typeface="Malgun Gothic" panose="020B0503020000020004" charset="-127"/>
                <a:ea typeface="Malgun Gothic" panose="020B0503020000020004" charset="-127"/>
              </a:rPr>
              <a:t>&lt;meta name="apple-mobile-web-app-title" content="AppTitle"&gt;</a:t>
            </a:r>
            <a:endParaRPr lang="en-US">
              <a:latin typeface="Malgun Gothic" panose="020B0503020000020004" charset="-127"/>
              <a:ea typeface="Malgun Gothic" panose="020B0503020000020004" charset="-127"/>
            </a:endParaRPr>
          </a:p>
          <a:p>
            <a:pPr algn="l"/>
            <a:r>
              <a:rPr lang="en-US">
                <a:latin typeface="Malgun Gothic" panose="020B0503020000020004" charset="-127"/>
                <a:ea typeface="Malgun Gothic" panose="020B0503020000020004" charset="-127"/>
              </a:rPr>
              <a:t>&lt;link rel="apple-touch-icon" href="touch-icon-iphone.png"&gt;</a:t>
            </a:r>
            <a:endParaRPr lang="en-US">
              <a:latin typeface="Malgun Gothic" panose="020B0503020000020004" charset="-127"/>
              <a:ea typeface="Malgun Gothic" panose="020B0503020000020004" charset="-127"/>
            </a:endParaRPr>
          </a:p>
          <a:p>
            <a:pPr algn="l"/>
            <a:r>
              <a:rPr lang="en-US">
                <a:latin typeface="Malgun Gothic" panose="020B0503020000020004" charset="-127"/>
                <a:ea typeface="Malgun Gothic" panose="020B0503020000020004" charset="-127"/>
              </a:rPr>
              <a:t>&lt;link rel="apple-touch-icon" sizes="152x152" href="touch-icon-ipad.png"&gt;</a:t>
            </a:r>
            <a:endParaRPr lang="en-US">
              <a:latin typeface="Malgun Gothic" panose="020B0503020000020004" charset="-127"/>
              <a:ea typeface="Malgun Gothic" panose="020B0503020000020004" charset="-127"/>
            </a:endParaRPr>
          </a:p>
          <a:p>
            <a:pPr algn="l"/>
            <a:r>
              <a:rPr lang="en-US">
                <a:latin typeface="Malgun Gothic" panose="020B0503020000020004" charset="-127"/>
                <a:ea typeface="Malgun Gothic" panose="020B0503020000020004" charset="-127"/>
              </a:rPr>
              <a:t>&lt;link rel="apple-touch-icon" sizes="180x180" href="touch-icon-iphone-retina.png"&gt;</a:t>
            </a:r>
            <a:endParaRPr lang="en-US">
              <a:latin typeface="Malgun Gothic" panose="020B0503020000020004" charset="-127"/>
              <a:ea typeface="Malgun Gothic" panose="020B0503020000020004" charset="-127"/>
            </a:endParaRPr>
          </a:p>
          <a:p>
            <a:pPr algn="l"/>
            <a:r>
              <a:rPr lang="en-US">
                <a:latin typeface="Malgun Gothic" panose="020B0503020000020004" charset="-127"/>
                <a:ea typeface="Malgun Gothic" panose="020B0503020000020004" charset="-127"/>
              </a:rPr>
              <a:t>&lt;link rel="apple-touch-icon" sizes="167x167" href="touch-icon-ipad-retina.png"&gt;</a:t>
            </a:r>
            <a:endParaRPr 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Useful 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Web App Manifest - Browser Support: http://caniuse.com/#feat=web-app-manifest</a:t>
            </a:r>
            <a:endParaRPr lang="en-US"/>
          </a:p>
          <a:p>
            <a:r>
              <a:rPr lang="en-US"/>
              <a:t>MDN Article on the Web App Manifest (includes List of all Properties): https://developer.mozilla.org/en-US/docs/Web/Manifest</a:t>
            </a:r>
            <a:endParaRPr lang="en-US"/>
          </a:p>
          <a:p>
            <a:r>
              <a:rPr lang="en-US"/>
              <a:t>A detailed Web App Manifest Explanation by Google: https://developers.google.com/web/fundamentals/engage-and-retain/web-app-manifest/</a:t>
            </a:r>
            <a:endParaRPr lang="en-US"/>
          </a:p>
          <a:p>
            <a:r>
              <a:rPr lang="en-US"/>
              <a:t>More about the "Web App Install Banner" (including Requirements): https://developers.google.com/web/fundamentals/engage-and-retain/app-install-banners/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Getting Started</a:t>
            </a:r>
            <a:endParaRPr lang="en-US" strike="sngStrike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en-US" strike="sng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Understanding App Manifest</a:t>
            </a:r>
            <a:endParaRPr lang="en-US" b="1" dirty="0"/>
          </a:p>
          <a:p>
            <a:r>
              <a:rPr lang="en-US" b="1" dirty="0"/>
              <a:t>The Service Workers</a:t>
            </a:r>
            <a:endParaRPr lang="en-US" b="1" dirty="0"/>
          </a:p>
          <a:p>
            <a:r>
              <a:rPr lang="en-US" dirty="0"/>
              <a:t>Promise and Fetch</a:t>
            </a:r>
            <a:endParaRPr lang="en-US" dirty="0"/>
          </a:p>
          <a:p>
            <a:r>
              <a:rPr lang="en-US" dirty="0"/>
              <a:t>Service Workers - Caching</a:t>
            </a:r>
            <a:endParaRPr lang="en-US" dirty="0"/>
          </a:p>
          <a:p>
            <a:r>
              <a:rPr lang="en-US" dirty="0"/>
              <a:t>Service Workers - Advanced Caching</a:t>
            </a:r>
            <a:endParaRPr lang="en-US" dirty="0"/>
          </a:p>
          <a:p>
            <a:r>
              <a:rPr lang="en-US" dirty="0"/>
              <a:t>IndexedDB and Dynamic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US" dirty="0"/>
          </a:p>
          <a:p>
            <a:r>
              <a:rPr lang="en-US" dirty="0"/>
              <a:t>Understanding App Manifest</a:t>
            </a:r>
            <a:endParaRPr lang="en-US" dirty="0"/>
          </a:p>
          <a:p>
            <a:r>
              <a:rPr lang="en-US" dirty="0"/>
              <a:t>The Service Workers</a:t>
            </a:r>
            <a:endParaRPr lang="en-US" dirty="0"/>
          </a:p>
          <a:p>
            <a:r>
              <a:rPr lang="en-US" dirty="0"/>
              <a:t>Promise and Fetch</a:t>
            </a:r>
            <a:endParaRPr lang="en-US" dirty="0"/>
          </a:p>
          <a:p>
            <a:r>
              <a:rPr lang="en-US" dirty="0"/>
              <a:t>Service Workers - Caching</a:t>
            </a:r>
            <a:endParaRPr lang="en-US" dirty="0"/>
          </a:p>
          <a:p>
            <a:r>
              <a:rPr lang="en-US" dirty="0"/>
              <a:t>Service Workers - Advanced Caching</a:t>
            </a:r>
            <a:endParaRPr lang="en-US" dirty="0"/>
          </a:p>
          <a:p>
            <a:r>
              <a:rPr lang="en-US" dirty="0"/>
              <a:t>IndexedDB and Dynamic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Doing Work Behind the Scenes</a:t>
            </a:r>
            <a:endParaRPr lang="en-US"/>
          </a:p>
        </p:txBody>
      </p:sp>
      <p:pic>
        <p:nvPicPr>
          <p:cNvPr id="4" name="Content Placeholder 3" descr="service_work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830" y="1368425"/>
            <a:ext cx="8503920" cy="4443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“Listenable” Events in Service</a:t>
            </a:r>
            <a:br>
              <a:rPr lang="en-US"/>
            </a:br>
            <a:r>
              <a:rPr lang="en-US"/>
              <a:t>Worker</a:t>
            </a:r>
            <a:endParaRPr lang="en-US"/>
          </a:p>
        </p:txBody>
      </p:sp>
      <p:pic>
        <p:nvPicPr>
          <p:cNvPr id="4" name="Content Placeholder 3" descr="listenable_ev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812290"/>
            <a:ext cx="788670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 Worker Lifecycle</a:t>
            </a:r>
            <a:endParaRPr lang="en-US"/>
          </a:p>
        </p:txBody>
      </p:sp>
      <p:pic>
        <p:nvPicPr>
          <p:cNvPr id="4" name="Content Placeholder 3" descr="lifecyc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0" y="1541145"/>
            <a:ext cx="8411210" cy="4048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Getting Started</a:t>
            </a:r>
            <a:endParaRPr lang="en-US" strike="sngStrike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en-US" strike="sng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Understanding App Manifest</a:t>
            </a:r>
            <a:endParaRPr lang="en-US" b="1" dirty="0"/>
          </a:p>
          <a:p>
            <a:r>
              <a:rPr lang="en-US" strike="sng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The Service Workers</a:t>
            </a:r>
            <a:endParaRPr lang="en-US" b="1" dirty="0"/>
          </a:p>
          <a:p>
            <a:r>
              <a:rPr lang="en-US" b="1" dirty="0"/>
              <a:t>Promise and Fetch</a:t>
            </a:r>
            <a:endParaRPr lang="en-US" b="1" dirty="0"/>
          </a:p>
          <a:p>
            <a:r>
              <a:rPr lang="en-US" dirty="0"/>
              <a:t>Service Workers - Caching</a:t>
            </a:r>
            <a:endParaRPr lang="en-US" dirty="0"/>
          </a:p>
          <a:p>
            <a:r>
              <a:rPr lang="en-US" dirty="0"/>
              <a:t>Service Workers - Advanced Caching</a:t>
            </a:r>
            <a:endParaRPr lang="en-US" dirty="0"/>
          </a:p>
          <a:p>
            <a:r>
              <a:rPr lang="en-US" dirty="0"/>
              <a:t>IndexedDB and Dynamic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Foundational Building Blocks</a:t>
            </a:r>
            <a:endParaRPr lang="en-US"/>
          </a:p>
        </p:txBody>
      </p:sp>
      <p:pic>
        <p:nvPicPr>
          <p:cNvPr id="4" name="Content Placeholder 3" descr="fetch_asyn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195" y="1797050"/>
            <a:ext cx="8564245" cy="40849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Promise</a:t>
            </a:r>
            <a:endParaRPr lang="en-US"/>
          </a:p>
        </p:txBody>
      </p:sp>
      <p:pic>
        <p:nvPicPr>
          <p:cNvPr id="4" name="Content Placeholder 3" descr="not-promi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2560320"/>
            <a:ext cx="78867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Getting Started</a:t>
            </a:r>
            <a:endParaRPr lang="en-US" strike="sngStrike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en-US" strike="sng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Understanding App Manifest</a:t>
            </a:r>
            <a:endParaRPr lang="en-US" b="1" dirty="0"/>
          </a:p>
          <a:p>
            <a:r>
              <a:rPr lang="en-US" strike="sng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The Service Workers</a:t>
            </a:r>
            <a:endParaRPr lang="en-US" b="1" dirty="0"/>
          </a:p>
          <a:p>
            <a:r>
              <a:rPr lang="en-US" strike="sng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Promise and Fetch</a:t>
            </a:r>
            <a:endParaRPr lang="en-US" b="1" dirty="0"/>
          </a:p>
          <a:p>
            <a:r>
              <a:rPr lang="en-US" b="1" dirty="0"/>
              <a:t>Service Workers - Caching</a:t>
            </a:r>
            <a:endParaRPr lang="en-US" b="1" dirty="0"/>
          </a:p>
          <a:p>
            <a:r>
              <a:rPr lang="en-US" dirty="0"/>
              <a:t>Service Workers - Advanced Caching</a:t>
            </a:r>
            <a:endParaRPr lang="en-US" dirty="0"/>
          </a:p>
          <a:p>
            <a:r>
              <a:rPr lang="en-US" dirty="0"/>
              <a:t>IndexedDB and Dynamic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Providing Offline Support</a:t>
            </a:r>
            <a:endParaRPr lang="en-US"/>
          </a:p>
        </p:txBody>
      </p:sp>
      <p:pic>
        <p:nvPicPr>
          <p:cNvPr id="4" name="Content Placeholder 3" descr="offli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4345" y="2244725"/>
            <a:ext cx="7886700" cy="19672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Cache API</a:t>
            </a:r>
            <a:endParaRPr lang="en-US"/>
          </a:p>
        </p:txBody>
      </p:sp>
      <p:pic>
        <p:nvPicPr>
          <p:cNvPr id="4" name="Content Placeholder 3" descr="cache ap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2113280"/>
            <a:ext cx="8515985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Dynamic Caching</a:t>
            </a:r>
            <a:endParaRPr lang="en-US"/>
          </a:p>
        </p:txBody>
      </p:sp>
      <p:pic>
        <p:nvPicPr>
          <p:cNvPr id="4" name="Content Placeholder 3" descr="dynamic_cach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315" y="1844040"/>
            <a:ext cx="8576310" cy="3836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Hilman Ibnu Assiddiq</a:t>
            </a:r>
            <a:endParaRPr lang="en-US"/>
          </a:p>
        </p:txBody>
      </p:sp>
      <p:pic>
        <p:nvPicPr>
          <p:cNvPr id="4" name="Content Placeholder 3" descr="IMG_317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5400000">
            <a:off x="5978525" y="2183765"/>
            <a:ext cx="2898775" cy="21748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50570" y="1755775"/>
            <a:ext cx="50596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cs typeface="+mn-lt"/>
              </a:rPr>
              <a:t>Software Developer at Bandung Techno Park (2014 - now)</a:t>
            </a:r>
            <a:endParaRPr lang="en-US"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+mn-lt"/>
                <a:sym typeface="+mn-ea"/>
              </a:rPr>
              <a:t>Zend Framework 2 Certified Architect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cs typeface="+mn-lt"/>
              </a:rPr>
              <a:t>Co-Founder SISCA</a:t>
            </a:r>
            <a:endParaRPr lang="en-US"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cs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cs typeface="+mn-lt"/>
              </a:rPr>
              <a:t>https://github.com/hilmania</a:t>
            </a:r>
            <a:endParaRPr lang="en-US"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  <a:endParaRPr lang="en-US" b="1" dirty="0"/>
          </a:p>
          <a:p>
            <a:r>
              <a:rPr lang="en-US" dirty="0"/>
              <a:t>Understanding App Manifest</a:t>
            </a:r>
            <a:endParaRPr lang="en-US" dirty="0"/>
          </a:p>
          <a:p>
            <a:r>
              <a:rPr lang="en-US" dirty="0"/>
              <a:t>The Service Workers</a:t>
            </a:r>
            <a:endParaRPr lang="en-US" dirty="0"/>
          </a:p>
          <a:p>
            <a:r>
              <a:rPr lang="en-US" dirty="0"/>
              <a:t>Promise and Fetch</a:t>
            </a:r>
            <a:endParaRPr lang="en-US" dirty="0"/>
          </a:p>
          <a:p>
            <a:r>
              <a:rPr lang="en-US" dirty="0"/>
              <a:t>Service Workers - Caching</a:t>
            </a:r>
            <a:endParaRPr lang="en-US" dirty="0"/>
          </a:p>
          <a:p>
            <a:r>
              <a:rPr lang="en-US" dirty="0"/>
              <a:t>Service Workers - Advanced Caching</a:t>
            </a:r>
            <a:endParaRPr lang="en-US" dirty="0"/>
          </a:p>
          <a:p>
            <a:r>
              <a:rPr lang="en-US" dirty="0"/>
              <a:t>IndexedDB and Dynamic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PWA?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826635"/>
          </a:xfrm>
        </p:spPr>
        <p:txBody>
          <a:bodyPr>
            <a:normAutofit fontScale="90000" lnSpcReduction="20000"/>
          </a:bodyPr>
          <a:p>
            <a:r>
              <a:rPr lang="en-US"/>
              <a:t>What is Progressive Web Frameworks?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lnSpc>
                <a:spcPct val="140000"/>
              </a:lnSpc>
            </a:pPr>
            <a:r>
              <a:rPr lang="en-US" sz="2400"/>
              <a:t>Be </a:t>
            </a:r>
            <a:r>
              <a:rPr lang="en-US" sz="2400" b="1"/>
              <a:t>reliable </a:t>
            </a:r>
            <a:r>
              <a:rPr lang="en-US" sz="2400"/>
              <a:t>: Load fast and provide offline functionality</a:t>
            </a:r>
            <a:endParaRPr lang="en-US" sz="2400"/>
          </a:p>
          <a:p>
            <a:pPr>
              <a:lnSpc>
                <a:spcPct val="140000"/>
              </a:lnSpc>
            </a:pPr>
            <a:r>
              <a:rPr lang="en-US" sz="2400" b="1"/>
              <a:t>Fast </a:t>
            </a:r>
            <a:r>
              <a:rPr lang="en-US" sz="2400"/>
              <a:t>: Respond quickly to user actions</a:t>
            </a:r>
            <a:endParaRPr lang="en-US" sz="2400"/>
          </a:p>
          <a:p>
            <a:pPr>
              <a:lnSpc>
                <a:spcPct val="140000"/>
              </a:lnSpc>
            </a:pPr>
            <a:r>
              <a:rPr lang="en-US" sz="2400" b="1"/>
              <a:t>Engaging </a:t>
            </a:r>
            <a:r>
              <a:rPr lang="en-US" sz="2400"/>
              <a:t>: Feel like a native app on mobile devices</a:t>
            </a:r>
            <a:endParaRPr lang="en-US" sz="2400"/>
          </a:p>
        </p:txBody>
      </p:sp>
      <p:pic>
        <p:nvPicPr>
          <p:cNvPr id="6" name="Content Placeholder 5" descr="pw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650" y="2301875"/>
            <a:ext cx="7027545" cy="2254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Mobile Web vs Native Apps</a:t>
            </a:r>
            <a:endParaRPr lang="en-US"/>
          </a:p>
        </p:txBody>
      </p:sp>
      <p:pic>
        <p:nvPicPr>
          <p:cNvPr id="4" name="Content Placeholder 3" descr="comscore_mobile_metri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2023110"/>
            <a:ext cx="7886700" cy="3956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8650" y="5979160"/>
            <a:ext cx="3775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Source : comScore Mobile Metrix 2018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72660" y="1691005"/>
            <a:ext cx="2363470" cy="8591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Push Notifications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76390" y="2261870"/>
            <a:ext cx="2363470" cy="8591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Home Screen Icons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1615" y="4684395"/>
            <a:ext cx="2363470" cy="8591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Access Native Device Features like Camera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76390" y="4462145"/>
            <a:ext cx="2363470" cy="8591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Possibly Work Offline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 you really want to Build </a:t>
            </a:r>
            <a:br>
              <a:rPr lang="en-US"/>
            </a:br>
            <a:r>
              <a:rPr lang="en-US"/>
              <a:t>a Native App?</a:t>
            </a:r>
            <a:endParaRPr lang="en-US"/>
          </a:p>
        </p:txBody>
      </p:sp>
      <p:pic>
        <p:nvPicPr>
          <p:cNvPr id="4" name="Content Placeholder 3" descr="time sp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2725" y="1690370"/>
            <a:ext cx="4808220" cy="35966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8650" y="5979160"/>
            <a:ext cx="3775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Source : comScore Mobile Metrix 2018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Reach of Apps vs Mobile Web</a:t>
            </a:r>
            <a:endParaRPr lang="en-US"/>
          </a:p>
        </p:txBody>
      </p:sp>
      <p:pic>
        <p:nvPicPr>
          <p:cNvPr id="4" name="Content Placeholder 3" descr="rea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732280"/>
            <a:ext cx="7886700" cy="36715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8650" y="5979160"/>
            <a:ext cx="3775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Source : comScore Mobile Metrix 2018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PWAs vs Native Apps vs</a:t>
            </a:r>
            <a:br>
              <a:rPr lang="en-US"/>
            </a:br>
            <a:r>
              <a:rPr lang="en-US"/>
              <a:t>“Traditional” Web Pages</a:t>
            </a:r>
            <a:endParaRPr lang="en-US"/>
          </a:p>
        </p:txBody>
      </p:sp>
      <p:pic>
        <p:nvPicPr>
          <p:cNvPr id="4" name="Content Placeholder 3" descr="versu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055" y="1972945"/>
            <a:ext cx="8517890" cy="3812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3471</Words>
  <Application>WPS Presentation</Application>
  <PresentationFormat>On-screen Show (4:3)</PresentationFormat>
  <Paragraphs>189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Microsoft YaHei</vt:lpstr>
      <vt:lpstr>Arial Unicode MS</vt:lpstr>
      <vt:lpstr>Malgun Gothic</vt:lpstr>
      <vt:lpstr>Office Theme</vt:lpstr>
      <vt:lpstr>Progressive Web App Day 1</vt:lpstr>
      <vt:lpstr>Outline</vt:lpstr>
      <vt:lpstr>Hilman Ibnu Assiddiq</vt:lpstr>
      <vt:lpstr>Outline</vt:lpstr>
      <vt:lpstr>PWA?</vt:lpstr>
      <vt:lpstr>Mobile Web vs Native Apps</vt:lpstr>
      <vt:lpstr>Do you really want to Build  a Native App?</vt:lpstr>
      <vt:lpstr>Reach of Apps vs Mobile Web</vt:lpstr>
      <vt:lpstr>PWAs vs Native Apps vs “Traditional” Web Pages</vt:lpstr>
      <vt:lpstr>Requirements</vt:lpstr>
      <vt:lpstr>PWA Core Building Blocks</vt:lpstr>
      <vt:lpstr>Outline</vt:lpstr>
      <vt:lpstr>Web App Manifest</vt:lpstr>
      <vt:lpstr>Manifest Properties</vt:lpstr>
      <vt:lpstr>Support Browsers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Startup Corner</dc:creator>
  <cp:lastModifiedBy>Sarashidq</cp:lastModifiedBy>
  <cp:revision>57</cp:revision>
  <dcterms:created xsi:type="dcterms:W3CDTF">2018-07-03T08:27:00Z</dcterms:created>
  <dcterms:modified xsi:type="dcterms:W3CDTF">2018-11-21T06:32:49Z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