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6"/>
  </p:notesMasterIdLst>
  <p:sldIdLst>
    <p:sldId id="256" r:id="rId3"/>
    <p:sldId id="257" r:id="rId4"/>
    <p:sldId id="259" r:id="rId5"/>
  </p:sldIdLst>
  <p:sldSz cx="9144000" cy="5143500" type="screen16x9"/>
  <p:notesSz cx="6858000" cy="9144000"/>
  <p:embeddedFontLst>
    <p:embeddedFont>
      <p:font typeface="Dosis" pitchFamily="2" charset="0"/>
      <p:regular r:id="rId7"/>
      <p:bold r:id="rId8"/>
    </p:embeddedFont>
    <p:embeddedFont>
      <p:font typeface="Nunito" pitchFamily="2" charset="0"/>
      <p:regular r:id="rId9"/>
      <p:bold r:id="rId10"/>
      <p:italic r:id="rId11"/>
      <p:boldItalic r:id="rId12"/>
    </p:embeddedFon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62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10.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3.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84eb88a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84eb88a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09c81fab5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09c81fab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a:extLst>
            <a:ext uri="{FF2B5EF4-FFF2-40B4-BE49-F238E27FC236}">
              <a16:creationId xmlns:a16="http://schemas.microsoft.com/office/drawing/2014/main" id="{2933C836-2A47-DB2E-DE29-687B974378CA}"/>
            </a:ext>
          </a:extLst>
        </p:cNvPr>
        <p:cNvGrpSpPr/>
        <p:nvPr/>
      </p:nvGrpSpPr>
      <p:grpSpPr>
        <a:xfrm>
          <a:off x="0" y="0"/>
          <a:ext cx="0" cy="0"/>
          <a:chOff x="0" y="0"/>
          <a:chExt cx="0" cy="0"/>
        </a:xfrm>
      </p:grpSpPr>
      <p:sp>
        <p:nvSpPr>
          <p:cNvPr id="110" name="Google Shape;110;gf84eb88aa7_0_53:notes">
            <a:extLst>
              <a:ext uri="{FF2B5EF4-FFF2-40B4-BE49-F238E27FC236}">
                <a16:creationId xmlns:a16="http://schemas.microsoft.com/office/drawing/2014/main" id="{36B30DC3-CD2A-619C-DD88-82C830D243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4eb88aa7_0_53:notes">
            <a:extLst>
              <a:ext uri="{FF2B5EF4-FFF2-40B4-BE49-F238E27FC236}">
                <a16:creationId xmlns:a16="http://schemas.microsoft.com/office/drawing/2014/main" id="{8F088414-BE54-18FB-BC9E-675152C91F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738271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5" y="744575"/>
            <a:ext cx="38523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3300"/>
              <a:buNone/>
              <a:defRPr sz="3300" b="1">
                <a:solidFill>
                  <a:schemeClr val="lt1"/>
                </a:solidFill>
              </a:defRPr>
            </a:lvl1pPr>
            <a:lvl2pPr lvl="1" algn="ctr">
              <a:spcBef>
                <a:spcPts val="0"/>
              </a:spcBef>
              <a:spcAft>
                <a:spcPts val="0"/>
              </a:spcAft>
              <a:buClr>
                <a:schemeClr val="lt1"/>
              </a:buClr>
              <a:buSzPts val="3300"/>
              <a:buNone/>
              <a:defRPr sz="3300" b="1">
                <a:solidFill>
                  <a:schemeClr val="lt1"/>
                </a:solidFill>
              </a:defRPr>
            </a:lvl2pPr>
            <a:lvl3pPr lvl="2" algn="ctr">
              <a:spcBef>
                <a:spcPts val="0"/>
              </a:spcBef>
              <a:spcAft>
                <a:spcPts val="0"/>
              </a:spcAft>
              <a:buClr>
                <a:schemeClr val="lt1"/>
              </a:buClr>
              <a:buSzPts val="3300"/>
              <a:buNone/>
              <a:defRPr sz="3300" b="1">
                <a:solidFill>
                  <a:schemeClr val="lt1"/>
                </a:solidFill>
              </a:defRPr>
            </a:lvl3pPr>
            <a:lvl4pPr lvl="3" algn="ctr">
              <a:spcBef>
                <a:spcPts val="0"/>
              </a:spcBef>
              <a:spcAft>
                <a:spcPts val="0"/>
              </a:spcAft>
              <a:buClr>
                <a:schemeClr val="lt1"/>
              </a:buClr>
              <a:buSzPts val="3300"/>
              <a:buNone/>
              <a:defRPr sz="3300" b="1">
                <a:solidFill>
                  <a:schemeClr val="lt1"/>
                </a:solidFill>
              </a:defRPr>
            </a:lvl4pPr>
            <a:lvl5pPr lvl="4" algn="ctr">
              <a:spcBef>
                <a:spcPts val="0"/>
              </a:spcBef>
              <a:spcAft>
                <a:spcPts val="0"/>
              </a:spcAft>
              <a:buClr>
                <a:schemeClr val="lt1"/>
              </a:buClr>
              <a:buSzPts val="3300"/>
              <a:buNone/>
              <a:defRPr sz="3300" b="1">
                <a:solidFill>
                  <a:schemeClr val="lt1"/>
                </a:solidFill>
              </a:defRPr>
            </a:lvl5pPr>
            <a:lvl6pPr lvl="5" algn="ctr">
              <a:spcBef>
                <a:spcPts val="0"/>
              </a:spcBef>
              <a:spcAft>
                <a:spcPts val="0"/>
              </a:spcAft>
              <a:buClr>
                <a:schemeClr val="lt1"/>
              </a:buClr>
              <a:buSzPts val="3300"/>
              <a:buNone/>
              <a:defRPr sz="3300" b="1">
                <a:solidFill>
                  <a:schemeClr val="lt1"/>
                </a:solidFill>
              </a:defRPr>
            </a:lvl6pPr>
            <a:lvl7pPr lvl="6" algn="ctr">
              <a:spcBef>
                <a:spcPts val="0"/>
              </a:spcBef>
              <a:spcAft>
                <a:spcPts val="0"/>
              </a:spcAft>
              <a:buClr>
                <a:schemeClr val="lt1"/>
              </a:buClr>
              <a:buSzPts val="3300"/>
              <a:buNone/>
              <a:defRPr sz="3300" b="1">
                <a:solidFill>
                  <a:schemeClr val="lt1"/>
                </a:solidFill>
              </a:defRPr>
            </a:lvl7pPr>
            <a:lvl8pPr lvl="7" algn="ctr">
              <a:spcBef>
                <a:spcPts val="0"/>
              </a:spcBef>
              <a:spcAft>
                <a:spcPts val="0"/>
              </a:spcAft>
              <a:buClr>
                <a:schemeClr val="lt1"/>
              </a:buClr>
              <a:buSzPts val="3300"/>
              <a:buNone/>
              <a:defRPr sz="3300" b="1">
                <a:solidFill>
                  <a:schemeClr val="lt1"/>
                </a:solidFill>
              </a:defRPr>
            </a:lvl8pPr>
            <a:lvl9pPr lvl="8" algn="ctr">
              <a:spcBef>
                <a:spcPts val="0"/>
              </a:spcBef>
              <a:spcAft>
                <a:spcPts val="0"/>
              </a:spcAft>
              <a:buClr>
                <a:schemeClr val="lt1"/>
              </a:buClr>
              <a:buSzPts val="3300"/>
              <a:buNone/>
              <a:defRPr sz="3300" b="1">
                <a:solidFill>
                  <a:schemeClr val="lt1"/>
                </a:solidFill>
              </a:defRPr>
            </a:lvl9pPr>
          </a:lstStyle>
          <a:p>
            <a:endParaRPr/>
          </a:p>
        </p:txBody>
      </p:sp>
      <p:sp>
        <p:nvSpPr>
          <p:cNvPr id="11" name="Google Shape;11;p2"/>
          <p:cNvSpPr txBox="1">
            <a:spLocks noGrp="1"/>
          </p:cNvSpPr>
          <p:nvPr>
            <p:ph type="subTitle" idx="1"/>
          </p:nvPr>
        </p:nvSpPr>
        <p:spPr>
          <a:xfrm>
            <a:off x="4980000" y="2834125"/>
            <a:ext cx="3852300" cy="1713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200"/>
              <a:buNone/>
              <a:defRPr sz="1200">
                <a:solidFill>
                  <a:schemeClr val="dk1"/>
                </a:solidFill>
              </a:defRPr>
            </a:lvl2pPr>
            <a:lvl3pPr lvl="2" algn="ctr">
              <a:lnSpc>
                <a:spcPct val="100000"/>
              </a:lnSpc>
              <a:spcBef>
                <a:spcPts val="0"/>
              </a:spcBef>
              <a:spcAft>
                <a:spcPts val="0"/>
              </a:spcAft>
              <a:buClr>
                <a:schemeClr val="dk1"/>
              </a:buClr>
              <a:buSzPts val="1200"/>
              <a:buNone/>
              <a:defRPr sz="1200">
                <a:solidFill>
                  <a:schemeClr val="dk1"/>
                </a:solidFill>
              </a:defRPr>
            </a:lvl3pPr>
            <a:lvl4pPr lvl="3" algn="ctr">
              <a:lnSpc>
                <a:spcPct val="100000"/>
              </a:lnSpc>
              <a:spcBef>
                <a:spcPts val="0"/>
              </a:spcBef>
              <a:spcAft>
                <a:spcPts val="0"/>
              </a:spcAft>
              <a:buClr>
                <a:schemeClr val="dk1"/>
              </a:buClr>
              <a:buSzPts val="1200"/>
              <a:buNone/>
              <a:defRPr sz="1200">
                <a:solidFill>
                  <a:schemeClr val="dk1"/>
                </a:solidFill>
              </a:defRPr>
            </a:lvl4pPr>
            <a:lvl5pPr lvl="4" algn="ctr">
              <a:lnSpc>
                <a:spcPct val="100000"/>
              </a:lnSpc>
              <a:spcBef>
                <a:spcPts val="0"/>
              </a:spcBef>
              <a:spcAft>
                <a:spcPts val="0"/>
              </a:spcAft>
              <a:buClr>
                <a:schemeClr val="dk1"/>
              </a:buClr>
              <a:buSzPts val="1200"/>
              <a:buNone/>
              <a:defRPr sz="1200">
                <a:solidFill>
                  <a:schemeClr val="dk1"/>
                </a:solidFill>
              </a:defRPr>
            </a:lvl5pPr>
            <a:lvl6pPr lvl="5" algn="ctr">
              <a:lnSpc>
                <a:spcPct val="100000"/>
              </a:lnSpc>
              <a:spcBef>
                <a:spcPts val="0"/>
              </a:spcBef>
              <a:spcAft>
                <a:spcPts val="0"/>
              </a:spcAft>
              <a:buClr>
                <a:schemeClr val="dk1"/>
              </a:buClr>
              <a:buSzPts val="1200"/>
              <a:buNone/>
              <a:defRPr sz="1200">
                <a:solidFill>
                  <a:schemeClr val="dk1"/>
                </a:solidFill>
              </a:defRPr>
            </a:lvl6pPr>
            <a:lvl7pPr lvl="6" algn="ctr">
              <a:lnSpc>
                <a:spcPct val="100000"/>
              </a:lnSpc>
              <a:spcBef>
                <a:spcPts val="0"/>
              </a:spcBef>
              <a:spcAft>
                <a:spcPts val="0"/>
              </a:spcAft>
              <a:buClr>
                <a:schemeClr val="dk1"/>
              </a:buClr>
              <a:buSzPts val="1200"/>
              <a:buNone/>
              <a:defRPr sz="1200">
                <a:solidFill>
                  <a:schemeClr val="dk1"/>
                </a:solidFill>
              </a:defRPr>
            </a:lvl7pPr>
            <a:lvl8pPr lvl="7" algn="ctr">
              <a:lnSpc>
                <a:spcPct val="100000"/>
              </a:lnSpc>
              <a:spcBef>
                <a:spcPts val="0"/>
              </a:spcBef>
              <a:spcAft>
                <a:spcPts val="0"/>
              </a:spcAft>
              <a:buClr>
                <a:schemeClr val="dk1"/>
              </a:buClr>
              <a:buSzPts val="1200"/>
              <a:buNone/>
              <a:defRPr sz="1200">
                <a:solidFill>
                  <a:schemeClr val="dk1"/>
                </a:solidFill>
              </a:defRPr>
            </a:lvl8pPr>
            <a:lvl9pPr lvl="8" algn="ctr">
              <a:lnSpc>
                <a:spcPct val="100000"/>
              </a:lnSpc>
              <a:spcBef>
                <a:spcPts val="0"/>
              </a:spcBef>
              <a:spcAft>
                <a:spcPts val="0"/>
              </a:spcAft>
              <a:buClr>
                <a:schemeClr val="dk1"/>
              </a:buClr>
              <a:buSzPts val="1200"/>
              <a:buNone/>
              <a:defRPr sz="1200">
                <a:solidFill>
                  <a:schemeClr val="dk1"/>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12175"/>
            <a:ext cx="7632300" cy="572700"/>
          </a:xfrm>
          <a:prstGeom prst="rect">
            <a:avLst/>
          </a:prstGeom>
        </p:spPr>
        <p:txBody>
          <a:bodyPr spcFirstLastPara="1" wrap="square" lIns="91425" tIns="91425" rIns="91425" bIns="91425" anchor="t" anchorCtr="0">
            <a:normAutofit/>
          </a:bodyPr>
          <a:lstStyle>
            <a:lvl1pPr lvl="0" algn="ctr">
              <a:spcBef>
                <a:spcPts val="0"/>
              </a:spcBef>
              <a:spcAft>
                <a:spcPts val="0"/>
              </a:spcAft>
              <a:buClr>
                <a:schemeClr val="lt1"/>
              </a:buClr>
              <a:buSzPts val="2200"/>
              <a:buNone/>
              <a:defRPr sz="2200">
                <a:solidFill>
                  <a:schemeClr val="lt1"/>
                </a:solidFill>
              </a:defRPr>
            </a:lvl1pPr>
            <a:lvl2pPr lvl="1" algn="ctr">
              <a:spcBef>
                <a:spcPts val="0"/>
              </a:spcBef>
              <a:spcAft>
                <a:spcPts val="0"/>
              </a:spcAft>
              <a:buClr>
                <a:schemeClr val="lt1"/>
              </a:buClr>
              <a:buSzPts val="2200"/>
              <a:buNone/>
              <a:defRPr sz="2200">
                <a:solidFill>
                  <a:schemeClr val="lt1"/>
                </a:solidFill>
              </a:defRPr>
            </a:lvl2pPr>
            <a:lvl3pPr lvl="2" algn="ctr">
              <a:spcBef>
                <a:spcPts val="0"/>
              </a:spcBef>
              <a:spcAft>
                <a:spcPts val="0"/>
              </a:spcAft>
              <a:buClr>
                <a:schemeClr val="lt1"/>
              </a:buClr>
              <a:buSzPts val="2200"/>
              <a:buNone/>
              <a:defRPr sz="2200">
                <a:solidFill>
                  <a:schemeClr val="lt1"/>
                </a:solidFill>
              </a:defRPr>
            </a:lvl3pPr>
            <a:lvl4pPr lvl="3" algn="ctr">
              <a:spcBef>
                <a:spcPts val="0"/>
              </a:spcBef>
              <a:spcAft>
                <a:spcPts val="0"/>
              </a:spcAft>
              <a:buClr>
                <a:schemeClr val="lt1"/>
              </a:buClr>
              <a:buSzPts val="2200"/>
              <a:buNone/>
              <a:defRPr sz="2200">
                <a:solidFill>
                  <a:schemeClr val="lt1"/>
                </a:solidFill>
              </a:defRPr>
            </a:lvl4pPr>
            <a:lvl5pPr lvl="4" algn="ctr">
              <a:spcBef>
                <a:spcPts val="0"/>
              </a:spcBef>
              <a:spcAft>
                <a:spcPts val="0"/>
              </a:spcAft>
              <a:buClr>
                <a:schemeClr val="lt1"/>
              </a:buClr>
              <a:buSzPts val="2200"/>
              <a:buNone/>
              <a:defRPr sz="2200">
                <a:solidFill>
                  <a:schemeClr val="lt1"/>
                </a:solidFill>
              </a:defRPr>
            </a:lvl5pPr>
            <a:lvl6pPr lvl="5" algn="ctr">
              <a:spcBef>
                <a:spcPts val="0"/>
              </a:spcBef>
              <a:spcAft>
                <a:spcPts val="0"/>
              </a:spcAft>
              <a:buClr>
                <a:schemeClr val="lt1"/>
              </a:buClr>
              <a:buSzPts val="2200"/>
              <a:buNone/>
              <a:defRPr sz="2200">
                <a:solidFill>
                  <a:schemeClr val="lt1"/>
                </a:solidFill>
              </a:defRPr>
            </a:lvl6pPr>
            <a:lvl7pPr lvl="6" algn="ctr">
              <a:spcBef>
                <a:spcPts val="0"/>
              </a:spcBef>
              <a:spcAft>
                <a:spcPts val="0"/>
              </a:spcAft>
              <a:buClr>
                <a:schemeClr val="lt1"/>
              </a:buClr>
              <a:buSzPts val="2200"/>
              <a:buNone/>
              <a:defRPr sz="2200">
                <a:solidFill>
                  <a:schemeClr val="lt1"/>
                </a:solidFill>
              </a:defRPr>
            </a:lvl7pPr>
            <a:lvl8pPr lvl="7" algn="ctr">
              <a:spcBef>
                <a:spcPts val="0"/>
              </a:spcBef>
              <a:spcAft>
                <a:spcPts val="0"/>
              </a:spcAft>
              <a:buClr>
                <a:schemeClr val="lt1"/>
              </a:buClr>
              <a:buSzPts val="2200"/>
              <a:buNone/>
              <a:defRPr sz="2200">
                <a:solidFill>
                  <a:schemeClr val="lt1"/>
                </a:solidFill>
              </a:defRPr>
            </a:lvl8pPr>
            <a:lvl9pPr lvl="8" algn="ctr">
              <a:spcBef>
                <a:spcPts val="0"/>
              </a:spcBef>
              <a:spcAft>
                <a:spcPts val="0"/>
              </a:spcAft>
              <a:buClr>
                <a:schemeClr val="lt1"/>
              </a:buClr>
              <a:buSzPts val="2200"/>
              <a:buNone/>
              <a:defRPr sz="2200">
                <a:solidFill>
                  <a:schemeClr val="lt1"/>
                </a:solidFill>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hyperlink" Target="https://www.linkedin.com/in/ahilmans92/" TargetMode="External"/><Relationship Id="rId4" Type="http://schemas.openxmlformats.org/officeDocument/2006/relationships/hyperlink" Target="mailto:ahilmans92@gmail.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hilmanman92/data-science-project/blob/main/Mini%20Project%20Rakamin/Investigate%20Business%20Hotel%20using%20Data%20Visualization/Hotel%20Business.ipynb"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0" y="1161800"/>
            <a:ext cx="3736800" cy="20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180">
                <a:latin typeface="Dosis"/>
                <a:ea typeface="Dosis"/>
                <a:cs typeface="Dosis"/>
                <a:sym typeface="Dosis"/>
              </a:rPr>
              <a:t>Investigate Business Hotel using Data Visualization</a:t>
            </a:r>
            <a:endParaRPr sz="3180">
              <a:latin typeface="Dosis"/>
              <a:ea typeface="Dosis"/>
              <a:cs typeface="Dosis"/>
              <a:sym typeface="Dosis"/>
            </a:endParaRPr>
          </a:p>
          <a:p>
            <a:pPr marL="0" lvl="0" indent="0" algn="ctr" rtl="0">
              <a:spcBef>
                <a:spcPts val="0"/>
              </a:spcBef>
              <a:spcAft>
                <a:spcPts val="0"/>
              </a:spcAft>
              <a:buSzPts val="990"/>
              <a:buNone/>
            </a:pPr>
            <a:endParaRPr sz="3180">
              <a:latin typeface="Dosis"/>
              <a:ea typeface="Dosis"/>
              <a:cs typeface="Dosis"/>
              <a:sym typeface="Dosis"/>
            </a:endParaRPr>
          </a:p>
        </p:txBody>
      </p:sp>
      <p:sp>
        <p:nvSpPr>
          <p:cNvPr id="100" name="Google Shape;100;p25"/>
          <p:cNvSpPr txBox="1"/>
          <p:nvPr/>
        </p:nvSpPr>
        <p:spPr>
          <a:xfrm>
            <a:off x="5959950" y="908900"/>
            <a:ext cx="2402400" cy="792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Created by: </a:t>
            </a:r>
            <a:endParaRPr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b="1" dirty="0">
                <a:latin typeface="Dosis"/>
                <a:ea typeface="Dosis"/>
                <a:cs typeface="Dosis"/>
                <a:sym typeface="Dosis"/>
              </a:rPr>
              <a:t>Achmad Hilman Shadiqin</a:t>
            </a:r>
            <a:endParaRPr sz="1200" b="1" i="0" u="none" strike="noStrike" cap="none" dirty="0">
              <a:solidFill>
                <a:srgbClr val="000000"/>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 sz="1200" dirty="0">
                <a:latin typeface="Dosis"/>
                <a:ea typeface="Dosis"/>
                <a:cs typeface="Dosis"/>
                <a:sym typeface="Dosis"/>
                <a:hlinkClick r:id="rId4"/>
              </a:rPr>
              <a:t>ahilmans92@gmail.com </a:t>
            </a:r>
            <a:endParaRPr sz="1200"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 sz="1200" dirty="0">
                <a:latin typeface="Dosis"/>
                <a:ea typeface="Dosis"/>
                <a:cs typeface="Dosis"/>
                <a:sym typeface="Dosis"/>
                <a:hlinkClick r:id="rId5"/>
              </a:rPr>
              <a:t>linkedin</a:t>
            </a:r>
            <a:endParaRPr sz="1200" dirty="0">
              <a:latin typeface="Dosis"/>
              <a:ea typeface="Dosis"/>
              <a:cs typeface="Dosis"/>
              <a:sym typeface="Dosis"/>
            </a:endParaRPr>
          </a:p>
        </p:txBody>
      </p:sp>
      <p:pic>
        <p:nvPicPr>
          <p:cNvPr id="101" name="Google Shape;101;p25"/>
          <p:cNvPicPr preferRelativeResize="0"/>
          <p:nvPr/>
        </p:nvPicPr>
        <p:blipFill>
          <a:blip r:embed="rId6"/>
          <a:srcRect t="528" b="528"/>
          <a:stretch/>
        </p:blipFill>
        <p:spPr>
          <a:xfrm>
            <a:off x="4665150" y="685600"/>
            <a:ext cx="1218600" cy="1218600"/>
          </a:xfrm>
          <a:prstGeom prst="roundRect">
            <a:avLst>
              <a:gd name="adj" fmla="val 50000"/>
            </a:avLst>
          </a:prstGeom>
          <a:noFill/>
          <a:ln w="9525" cap="flat" cmpd="sng">
            <a:solidFill>
              <a:schemeClr val="dk1"/>
            </a:solidFill>
            <a:prstDash val="solid"/>
            <a:round/>
            <a:headEnd type="none" w="sm" len="sm"/>
            <a:tailEnd type="none" w="sm" len="sm"/>
          </a:ln>
        </p:spPr>
      </p:pic>
      <p:sp>
        <p:nvSpPr>
          <p:cNvPr id="102" name="Google Shape;102;p25"/>
          <p:cNvSpPr txBox="1">
            <a:spLocks noGrp="1"/>
          </p:cNvSpPr>
          <p:nvPr>
            <p:ph type="subTitle" idx="1"/>
          </p:nvPr>
        </p:nvSpPr>
        <p:spPr>
          <a:xfrm>
            <a:off x="4665150" y="2202425"/>
            <a:ext cx="4167000" cy="22980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1018"/>
              <a:buNone/>
            </a:pPr>
            <a:r>
              <a:rPr lang="en-US" sz="1217" dirty="0">
                <a:solidFill>
                  <a:schemeClr val="dk1"/>
                </a:solidFill>
                <a:latin typeface="Nunito"/>
                <a:ea typeface="Nunito"/>
                <a:cs typeface="Nunito"/>
                <a:sym typeface="Nunito"/>
              </a:rPr>
              <a:t>Has more than 5 years of experience as an IT Support with special expertise in Network Administration. Decided to take a bold step in developing a career in data, focusing on analyzing and managing information to make a significant contribution to decision making and operational efficiency. The combination of technical expertise and motivation to continuously improve makes me ready to face new challenges.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txBox="1">
            <a:spLocks noGrp="1"/>
          </p:cNvSpPr>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latin typeface="Roboto"/>
                <a:ea typeface="Roboto"/>
                <a:cs typeface="Roboto"/>
                <a:sym typeface="Roboto"/>
              </a:rPr>
              <a:t>Overview</a:t>
            </a:r>
            <a:endParaRPr sz="2220" b="1">
              <a:solidFill>
                <a:schemeClr val="lt1"/>
              </a:solidFill>
              <a:latin typeface="Roboto"/>
              <a:ea typeface="Roboto"/>
              <a:cs typeface="Roboto"/>
              <a:sym typeface="Roboto"/>
            </a:endParaRPr>
          </a:p>
        </p:txBody>
      </p:sp>
      <p:sp>
        <p:nvSpPr>
          <p:cNvPr id="108" name="Google Shape;108;p26"/>
          <p:cNvSpPr txBox="1">
            <a:spLocks noGrp="1"/>
          </p:cNvSpPr>
          <p:nvPr>
            <p:ph type="body" idx="1"/>
          </p:nvPr>
        </p:nvSpPr>
        <p:spPr>
          <a:xfrm>
            <a:off x="311700" y="1506875"/>
            <a:ext cx="8520600" cy="30621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a:solidFill>
                  <a:schemeClr val="dk1"/>
                </a:solidFill>
                <a:latin typeface="Dosis"/>
                <a:ea typeface="Dosis"/>
                <a:cs typeface="Dosis"/>
                <a:sym typeface="Dosis"/>
              </a:rPr>
              <a:t>“Sangat penting bagi suatu perusahaan untuk selalu menganalisa performa bisnisnya. Pada kesempatan kali ini, kita akan lebih mendalami bisnis dalam bidang perhotelan. Fokus yang kita tuju adalah untuk mengetahui bagaimana perilaku pelanggan kita dalam melakukan pemesanan hotel, dan hubungannya terhadap tingkat pembatalan pemesanan hotel. Hasil dari insight yang kita temukan akan kita sajikan dalam bentuk data visualisasi agar lebih mudah dipahami dan bersifat lebih persuasif. ”</a:t>
            </a:r>
            <a:endParaRPr>
              <a:solidFill>
                <a:schemeClr val="dk1"/>
              </a:solidFill>
              <a:latin typeface="Dosis"/>
              <a:ea typeface="Dosis"/>
              <a:cs typeface="Dosis"/>
              <a:sym typeface="Dosi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a:extLst>
            <a:ext uri="{FF2B5EF4-FFF2-40B4-BE49-F238E27FC236}">
              <a16:creationId xmlns:a16="http://schemas.microsoft.com/office/drawing/2014/main" id="{2AB25B36-1D06-520B-BECD-2FD932DE0282}"/>
            </a:ext>
          </a:extLst>
        </p:cNvPr>
        <p:cNvGrpSpPr/>
        <p:nvPr/>
      </p:nvGrpSpPr>
      <p:grpSpPr>
        <a:xfrm>
          <a:off x="0" y="0"/>
          <a:ext cx="0" cy="0"/>
          <a:chOff x="0" y="0"/>
          <a:chExt cx="0" cy="0"/>
        </a:xfrm>
      </p:grpSpPr>
      <p:sp>
        <p:nvSpPr>
          <p:cNvPr id="113" name="Google Shape;113;p27">
            <a:extLst>
              <a:ext uri="{FF2B5EF4-FFF2-40B4-BE49-F238E27FC236}">
                <a16:creationId xmlns:a16="http://schemas.microsoft.com/office/drawing/2014/main" id="{9C0DA78D-F301-0A4E-24F2-57F737C95247}"/>
              </a:ext>
            </a:extLst>
          </p:cNvPr>
          <p:cNvSpPr txBox="1">
            <a:spLocks noGrp="1"/>
          </p:cNvSpPr>
          <p:nvPr>
            <p:ph type="title"/>
          </p:nvPr>
        </p:nvSpPr>
        <p:spPr>
          <a:xfrm>
            <a:off x="0" y="-12175"/>
            <a:ext cx="78660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Data Preprocessing</a:t>
            </a:r>
            <a:endParaRPr b="1"/>
          </a:p>
        </p:txBody>
      </p:sp>
      <p:sp>
        <p:nvSpPr>
          <p:cNvPr id="114" name="Google Shape;114;p27">
            <a:extLst>
              <a:ext uri="{FF2B5EF4-FFF2-40B4-BE49-F238E27FC236}">
                <a16:creationId xmlns:a16="http://schemas.microsoft.com/office/drawing/2014/main" id="{1B364637-567C-A214-7A6D-E9E9B7B7F5C4}"/>
              </a:ext>
            </a:extLst>
          </p:cNvPr>
          <p:cNvSpPr txBox="1">
            <a:spLocks noGrp="1"/>
          </p:cNvSpPr>
          <p:nvPr>
            <p:ph type="body" idx="1"/>
          </p:nvPr>
        </p:nvSpPr>
        <p:spPr>
          <a:xfrm>
            <a:off x="311700" y="823775"/>
            <a:ext cx="8520600" cy="4098600"/>
          </a:xfrm>
          <a:prstGeom prst="rect">
            <a:avLst/>
          </a:prstGeom>
        </p:spPr>
        <p:txBody>
          <a:bodyPr spcFirstLastPara="1" wrap="square" lIns="91425" tIns="91425" rIns="91425" bIns="91425" anchor="t" anchorCtr="0">
            <a:normAutofit/>
          </a:bodyPr>
          <a:lstStyle/>
          <a:p>
            <a:pPr marL="457200" lvl="0" indent="-323850" algn="just" rtl="0">
              <a:spcBef>
                <a:spcPts val="0"/>
              </a:spcBef>
              <a:spcAft>
                <a:spcPts val="0"/>
              </a:spcAft>
              <a:buClr>
                <a:schemeClr val="dk1"/>
              </a:buClr>
              <a:buSzPts val="1500"/>
              <a:buChar char="●"/>
            </a:pPr>
            <a:r>
              <a:rPr lang="en" sz="1200" dirty="0">
                <a:solidFill>
                  <a:schemeClr val="dk1"/>
                </a:solidFill>
              </a:rPr>
              <a:t>Melakukan pengecekan informasi dari dataset, seperti jumlah baris dan kolom, tipe data, unique values setiap kolom, dan jumlah unique values setiap kolom.</a:t>
            </a:r>
          </a:p>
          <a:p>
            <a:pPr marL="457200" lvl="0" indent="-323850" algn="just" rtl="0">
              <a:spcBef>
                <a:spcPts val="0"/>
              </a:spcBef>
              <a:spcAft>
                <a:spcPts val="0"/>
              </a:spcAft>
              <a:buClr>
                <a:schemeClr val="dk1"/>
              </a:buClr>
              <a:buSzPts val="1500"/>
              <a:buChar char="●"/>
            </a:pPr>
            <a:r>
              <a:rPr lang="en" sz="1200" dirty="0">
                <a:solidFill>
                  <a:schemeClr val="dk1"/>
                </a:solidFill>
              </a:rPr>
              <a:t>Melakukan pengecekan missing values, duplicates, dan invalid values</a:t>
            </a:r>
          </a:p>
          <a:p>
            <a:pPr lvl="1" indent="-323850" algn="just">
              <a:buClr>
                <a:schemeClr val="dk1"/>
              </a:buClr>
              <a:buSzPts val="1500"/>
              <a:buChar char="●"/>
            </a:pPr>
            <a:r>
              <a:rPr lang="en" sz="1200" dirty="0">
                <a:solidFill>
                  <a:schemeClr val="dk1"/>
                </a:solidFill>
              </a:rPr>
              <a:t>Menghapus kolom yang mempunyai terlalu banyak missing values (&gt;50%).</a:t>
            </a:r>
          </a:p>
          <a:p>
            <a:pPr marL="457200" lvl="0" indent="-323850" algn="just" rtl="0">
              <a:spcBef>
                <a:spcPts val="0"/>
              </a:spcBef>
              <a:spcAft>
                <a:spcPts val="0"/>
              </a:spcAft>
              <a:buClr>
                <a:schemeClr val="dk1"/>
              </a:buClr>
              <a:buSzPts val="1500"/>
              <a:buChar char="●"/>
            </a:pPr>
            <a:r>
              <a:rPr lang="en" sz="1200" dirty="0">
                <a:solidFill>
                  <a:schemeClr val="dk1"/>
                </a:solidFill>
              </a:rPr>
              <a:t>Feature Engineering pada kolom yang termasuk datetime</a:t>
            </a:r>
          </a:p>
          <a:p>
            <a:pPr lvl="1" indent="-323850" algn="just">
              <a:buClr>
                <a:schemeClr val="dk1"/>
              </a:buClr>
              <a:buSzPts val="1500"/>
              <a:buChar char="●"/>
            </a:pPr>
            <a:r>
              <a:rPr lang="en" sz="1200" dirty="0">
                <a:solidFill>
                  <a:schemeClr val="dk1"/>
                </a:solidFill>
              </a:rPr>
              <a:t>Year, Month, Date menjadi 1 kolom (arrival date) dan convert ke datetime object</a:t>
            </a:r>
          </a:p>
          <a:p>
            <a:pPr lvl="1" indent="-323850" algn="just">
              <a:buClr>
                <a:schemeClr val="dk1"/>
              </a:buClr>
              <a:buSzPts val="1500"/>
              <a:buChar char="●"/>
            </a:pPr>
            <a:r>
              <a:rPr lang="en" sz="1200" dirty="0">
                <a:solidFill>
                  <a:schemeClr val="dk1"/>
                </a:solidFill>
              </a:rPr>
              <a:t>Ditemukan date yang out of range, seperti 29 Februari dan 31 September</a:t>
            </a:r>
          </a:p>
          <a:p>
            <a:pPr lvl="1" indent="-323850" algn="just">
              <a:buClr>
                <a:schemeClr val="dk1"/>
              </a:buClr>
              <a:buSzPts val="1500"/>
              <a:buChar char="●"/>
            </a:pPr>
            <a:r>
              <a:rPr lang="en" sz="1200" dirty="0">
                <a:solidFill>
                  <a:schemeClr val="dk1"/>
                </a:solidFill>
              </a:rPr>
              <a:t>Menghapus baris yang datenya out of range, Februari (993 baris) dan September (365 baris)</a:t>
            </a:r>
          </a:p>
          <a:p>
            <a:pPr lvl="1" indent="-323850" algn="just">
              <a:buClr>
                <a:schemeClr val="dk1"/>
              </a:buClr>
              <a:buSzPts val="1500"/>
              <a:buChar char="●"/>
            </a:pPr>
            <a:r>
              <a:rPr lang="en" sz="1200" dirty="0">
                <a:solidFill>
                  <a:schemeClr val="dk1"/>
                </a:solidFill>
              </a:rPr>
              <a:t>Mengupdate kolom week of year dengan nilai baru dari arrivale date</a:t>
            </a:r>
          </a:p>
          <a:p>
            <a:pPr indent="-323850" algn="just">
              <a:buClr>
                <a:schemeClr val="dk1"/>
              </a:buClr>
              <a:buSzPts val="1500"/>
            </a:pPr>
            <a:r>
              <a:rPr lang="en" sz="1200" dirty="0">
                <a:solidFill>
                  <a:schemeClr val="dk1"/>
                </a:solidFill>
              </a:rPr>
              <a:t>Melakukan statistical analysis seperti descriptive statistics.</a:t>
            </a:r>
          </a:p>
          <a:p>
            <a:pPr marL="457200" lvl="0" indent="-323850" algn="just" rtl="0">
              <a:spcBef>
                <a:spcPts val="0"/>
              </a:spcBef>
              <a:spcAft>
                <a:spcPts val="0"/>
              </a:spcAft>
              <a:buClr>
                <a:schemeClr val="dk1"/>
              </a:buClr>
              <a:buSzPts val="1500"/>
              <a:buChar char="●"/>
            </a:pPr>
            <a:r>
              <a:rPr lang="en" sz="1200" dirty="0">
                <a:solidFill>
                  <a:schemeClr val="dk1"/>
                </a:solidFill>
              </a:rPr>
              <a:t>Visualisasi distribusi data bertipe data numerik dan membuat perbandingan berdasarkan cancel dan jenis hotel.</a:t>
            </a:r>
          </a:p>
          <a:p>
            <a:pPr marL="457200" lvl="0" indent="-323850" algn="just" rtl="0">
              <a:spcBef>
                <a:spcPts val="0"/>
              </a:spcBef>
              <a:spcAft>
                <a:spcPts val="0"/>
              </a:spcAft>
              <a:buClr>
                <a:schemeClr val="dk1"/>
              </a:buClr>
              <a:buSzPts val="1500"/>
              <a:buChar char="●"/>
            </a:pPr>
            <a:endParaRPr lang="en" sz="1200" dirty="0">
              <a:solidFill>
                <a:schemeClr val="dk1"/>
              </a:solidFill>
            </a:endParaRPr>
          </a:p>
          <a:p>
            <a:pPr marL="133350" lvl="0" indent="0" algn="just" rtl="0">
              <a:spcBef>
                <a:spcPts val="0"/>
              </a:spcBef>
              <a:spcAft>
                <a:spcPts val="0"/>
              </a:spcAft>
              <a:buClr>
                <a:schemeClr val="dk1"/>
              </a:buClr>
              <a:buSzPts val="1500"/>
              <a:buNone/>
            </a:pPr>
            <a:r>
              <a:rPr lang="en" sz="1200" b="1" dirty="0">
                <a:solidFill>
                  <a:schemeClr val="dk1"/>
                </a:solidFill>
              </a:rPr>
              <a:t>Summary:</a:t>
            </a:r>
          </a:p>
          <a:p>
            <a:pPr marL="133350" lvl="0" indent="0" algn="just" rtl="0">
              <a:spcBef>
                <a:spcPts val="0"/>
              </a:spcBef>
              <a:spcAft>
                <a:spcPts val="0"/>
              </a:spcAft>
              <a:buClr>
                <a:schemeClr val="dk1"/>
              </a:buClr>
              <a:buSzPts val="1500"/>
              <a:buNone/>
            </a:pPr>
            <a:r>
              <a:rPr lang="en" sz="1200" dirty="0">
                <a:solidFill>
                  <a:schemeClr val="dk1"/>
                </a:solidFill>
              </a:rPr>
              <a:t>Berdasarkan pada proses Data Preprocessing, terdapat adanya inkonsistensi data seperti out of range dari data yang bertipe date (tanggal), adanya missing values di beberapa kolom dan terdapat yang lebih dari 50% pada 1 kolom, terdapat lebih dari 10% data yang terduplikasi, dan distribusi data numerik mayoritasnya terdistribusi positif.</a:t>
            </a:r>
          </a:p>
          <a:p>
            <a:pPr marL="133350" lvl="0" indent="0" algn="just" rtl="0">
              <a:spcBef>
                <a:spcPts val="0"/>
              </a:spcBef>
              <a:spcAft>
                <a:spcPts val="0"/>
              </a:spcAft>
              <a:buClr>
                <a:schemeClr val="dk1"/>
              </a:buClr>
              <a:buSzPts val="1500"/>
              <a:buNone/>
            </a:pPr>
            <a:r>
              <a:rPr lang="en" sz="1200" dirty="0">
                <a:solidFill>
                  <a:schemeClr val="dk1"/>
                </a:solidFill>
              </a:rPr>
              <a:t>Dimensi dataset setelah melalui proses data preprocessing dari 119390 baris, 29 kolom menjadi 118031 baris, 29 kolom atau turun sebesar 1.14%.</a:t>
            </a:r>
            <a:endParaRPr sz="1200" dirty="0">
              <a:solidFill>
                <a:schemeClr val="dk1"/>
              </a:solidFill>
            </a:endParaRPr>
          </a:p>
        </p:txBody>
      </p:sp>
      <p:sp>
        <p:nvSpPr>
          <p:cNvPr id="115" name="Google Shape;115;p27">
            <a:extLst>
              <a:ext uri="{FF2B5EF4-FFF2-40B4-BE49-F238E27FC236}">
                <a16:creationId xmlns:a16="http://schemas.microsoft.com/office/drawing/2014/main" id="{45C911E1-A883-366B-0C27-3987EF695CAF}"/>
              </a:ext>
            </a:extLst>
          </p:cNvPr>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 sz="1100" dirty="0">
                <a:solidFill>
                  <a:srgbClr val="000000"/>
                </a:solidFill>
                <a:hlinkClick r:id="rId3"/>
              </a:rPr>
              <a:t>Untuk selengkapnya, dapat melihat jupyter notebook </a:t>
            </a:r>
            <a:r>
              <a:rPr lang="en" sz="1100" dirty="0">
                <a:hlinkClick r:id="rId3"/>
              </a:rPr>
              <a:t>disini</a:t>
            </a:r>
            <a:endParaRPr sz="1100" dirty="0">
              <a:solidFill>
                <a:srgbClr val="000000"/>
              </a:solidFill>
            </a:endParaRPr>
          </a:p>
        </p:txBody>
      </p:sp>
    </p:spTree>
    <p:extLst>
      <p:ext uri="{BB962C8B-B14F-4D97-AF65-F5344CB8AC3E}">
        <p14:creationId xmlns:p14="http://schemas.microsoft.com/office/powerpoint/2010/main" val="81820333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388</Words>
  <Application>Microsoft Office PowerPoint</Application>
  <PresentationFormat>On-screen Show (16:9)</PresentationFormat>
  <Paragraphs>24</Paragraphs>
  <Slides>3</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vt:i4>
      </vt:variant>
    </vt:vector>
  </HeadingPairs>
  <TitlesOfParts>
    <vt:vector size="9" baseType="lpstr">
      <vt:lpstr>Dosis</vt:lpstr>
      <vt:lpstr>Nunito</vt:lpstr>
      <vt:lpstr>Arial</vt:lpstr>
      <vt:lpstr>Roboto</vt:lpstr>
      <vt:lpstr>Simple Light</vt:lpstr>
      <vt:lpstr>Simple Light</vt:lpstr>
      <vt:lpstr>Investigate Business Hotel using Data Visualization </vt:lpstr>
      <vt:lpstr>Overview</vt:lpstr>
      <vt:lpstr>Data Preprocessing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Investigate Business Hotel using Data Visualization</dc:title>
  <dc:creator>Achmad Hilman Shadiqin</dc:creator>
  <cp:lastModifiedBy>Achmad Hilman Shadiqin</cp:lastModifiedBy>
  <cp:revision>8</cp:revision>
  <dcterms:modified xsi:type="dcterms:W3CDTF">2024-03-05T07:35:12Z</dcterms:modified>
</cp:coreProperties>
</file>