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7ECAEA"/>
    <a:srgbClr val="DA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4FF6119-D9D9-F6F2-C320-CEC8FBFD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>
            <a:extLst>
              <a:ext uri="{FF2B5EF4-FFF2-40B4-BE49-F238E27FC236}">
                <a16:creationId xmlns:a16="http://schemas.microsoft.com/office/drawing/2014/main" id="{046274DB-5D47-5413-7F73-DE10A6B44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>
            <a:extLst>
              <a:ext uri="{FF2B5EF4-FFF2-40B4-BE49-F238E27FC236}">
                <a16:creationId xmlns:a16="http://schemas.microsoft.com/office/drawing/2014/main" id="{D16C812F-72B9-5B00-ADFA-FC920A9E1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5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A58CACC-D051-183A-5ED3-A7975CE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>
            <a:extLst>
              <a:ext uri="{FF2B5EF4-FFF2-40B4-BE49-F238E27FC236}">
                <a16:creationId xmlns:a16="http://schemas.microsoft.com/office/drawing/2014/main" id="{A36CE284-54D1-0ECC-DA5D-8FB5C0DF80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>
            <a:extLst>
              <a:ext uri="{FF2B5EF4-FFF2-40B4-BE49-F238E27FC236}">
                <a16:creationId xmlns:a16="http://schemas.microsoft.com/office/drawing/2014/main" id="{FC79C3A8-5F9F-5358-0369-DD2E88F60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74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manman92/data-science-project/blob/main/Mini%20Project%20Rakamin/Investigate%20Business%20Hotel%20using%20Data%20Visualization/Hotel%20Business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manman92/data-science-project/blob/main/Mini%20Project%20Rakamin/Investigate%20Business%20Hotel%20using%20Data%20Visualization/Hotel%20Busines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manman92/data-science-project/blob/main/Mini%20Project%20Rakamin/Investigate%20Business%20Hotel%20using%20Data%20Visualization/Hotel%20Busines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5;p27">
            <a:extLst>
              <a:ext uri="{FF2B5EF4-FFF2-40B4-BE49-F238E27FC236}">
                <a16:creationId xmlns:a16="http://schemas.microsoft.com/office/drawing/2014/main" id="{8C73A402-0BCA-0A66-6C6D-476CC7CFC968}"/>
              </a:ext>
            </a:extLst>
          </p:cNvPr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A804A2-D1FD-BCD4-8A7A-B661CE90C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63" y="644587"/>
            <a:ext cx="6228874" cy="256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FE5788-6762-4621-776B-42535F504C12}"/>
              </a:ext>
            </a:extLst>
          </p:cNvPr>
          <p:cNvSpPr/>
          <p:nvPr/>
        </p:nvSpPr>
        <p:spPr>
          <a:xfrm>
            <a:off x="243402" y="3295787"/>
            <a:ext cx="8657196" cy="147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050" dirty="0" err="1">
                <a:solidFill>
                  <a:schemeClr val="tx1"/>
                </a:solidFill>
              </a:rPr>
              <a:t>Grafik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menunjukkan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bahwa</a:t>
            </a:r>
            <a:r>
              <a:rPr lang="en-ID" sz="1050" dirty="0">
                <a:solidFill>
                  <a:schemeClr val="tx1"/>
                </a:solidFill>
              </a:rPr>
              <a:t> rata-rata </a:t>
            </a:r>
            <a:r>
              <a:rPr lang="en-ID" sz="1050" dirty="0" err="1">
                <a:solidFill>
                  <a:schemeClr val="tx1"/>
                </a:solidFill>
              </a:rPr>
              <a:t>pemesanan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bulanan</a:t>
            </a:r>
            <a:r>
              <a:rPr lang="en-ID" sz="1050" dirty="0">
                <a:solidFill>
                  <a:schemeClr val="tx1"/>
                </a:solidFill>
              </a:rPr>
              <a:t> di City Hotel </a:t>
            </a:r>
            <a:r>
              <a:rPr lang="en-ID" sz="1050" dirty="0" err="1">
                <a:solidFill>
                  <a:schemeClr val="tx1"/>
                </a:solidFill>
              </a:rPr>
              <a:t>jauh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daripada</a:t>
            </a:r>
            <a:r>
              <a:rPr lang="en-ID" sz="1050" dirty="0">
                <a:solidFill>
                  <a:schemeClr val="tx1"/>
                </a:solidFill>
              </a:rPr>
              <a:t> di Resort Hotel, </a:t>
            </a:r>
            <a:r>
              <a:rPr lang="en-ID" sz="1050" dirty="0" err="1">
                <a:solidFill>
                  <a:schemeClr val="tx1"/>
                </a:solidFill>
              </a:rPr>
              <a:t>bahkan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dua kali </a:t>
            </a:r>
            <a:r>
              <a:rPr lang="en-ID" sz="1050" dirty="0" err="1">
                <a:solidFill>
                  <a:schemeClr val="tx1"/>
                </a:solidFill>
              </a:rPr>
              <a:t>lipat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Baik</a:t>
            </a:r>
            <a:r>
              <a:rPr lang="en-ID" sz="1050" dirty="0">
                <a:solidFill>
                  <a:schemeClr val="tx1"/>
                </a:solidFill>
              </a:rPr>
              <a:t> City Hotel </a:t>
            </a:r>
            <a:r>
              <a:rPr lang="en-ID" sz="1050" dirty="0" err="1">
                <a:solidFill>
                  <a:schemeClr val="tx1"/>
                </a:solidFill>
              </a:rPr>
              <a:t>maupun</a:t>
            </a:r>
            <a:r>
              <a:rPr lang="en-ID" sz="1050" dirty="0">
                <a:solidFill>
                  <a:schemeClr val="tx1"/>
                </a:solidFill>
              </a:rPr>
              <a:t> Resort Hotel </a:t>
            </a:r>
            <a:r>
              <a:rPr lang="en-ID" sz="1050" dirty="0" err="1">
                <a:solidFill>
                  <a:schemeClr val="tx1"/>
                </a:solidFill>
              </a:rPr>
              <a:t>mengalami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pemesanan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April-</a:t>
            </a:r>
            <a:r>
              <a:rPr lang="en-ID" sz="1050" dirty="0" err="1">
                <a:solidFill>
                  <a:schemeClr val="tx1"/>
                </a:solidFill>
              </a:rPr>
              <a:t>Agustus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Oktober-Desember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1050" dirty="0">
              <a:solidFill>
                <a:schemeClr val="tx1"/>
              </a:solidFill>
            </a:endParaRPr>
          </a:p>
          <a:p>
            <a:pPr algn="just"/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sebagian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besar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disebabkan</a:t>
            </a:r>
            <a:r>
              <a:rPr lang="en-ID" sz="1050" dirty="0">
                <a:solidFill>
                  <a:schemeClr val="tx1"/>
                </a:solidFill>
              </a:rPr>
              <a:t> oleh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sekolah</a:t>
            </a:r>
            <a:r>
              <a:rPr lang="en-ID" sz="1050" dirty="0">
                <a:solidFill>
                  <a:schemeClr val="tx1"/>
                </a:solidFill>
              </a:rPr>
              <a:t> pada April-</a:t>
            </a:r>
            <a:r>
              <a:rPr lang="en-ID" sz="1050" dirty="0" err="1">
                <a:solidFill>
                  <a:schemeClr val="tx1"/>
                </a:solidFill>
              </a:rPr>
              <a:t>Agustus</a:t>
            </a:r>
            <a:r>
              <a:rPr lang="en-ID" sz="1050" dirty="0">
                <a:solidFill>
                  <a:schemeClr val="tx1"/>
                </a:solidFill>
              </a:rPr>
              <a:t>. Orang-orang </a:t>
            </a:r>
            <a:r>
              <a:rPr lang="en-ID" sz="1050" dirty="0" err="1">
                <a:solidFill>
                  <a:schemeClr val="tx1"/>
                </a:solidFill>
              </a:rPr>
              <a:t>cenderung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berlibur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destinasi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wisata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baik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kota</a:t>
            </a:r>
            <a:r>
              <a:rPr lang="en-ID" sz="1050" dirty="0">
                <a:solidFill>
                  <a:schemeClr val="tx1"/>
                </a:solidFill>
              </a:rPr>
              <a:t> (City Hotel) </a:t>
            </a:r>
            <a:r>
              <a:rPr lang="en-ID" sz="1050" dirty="0" err="1">
                <a:solidFill>
                  <a:schemeClr val="tx1"/>
                </a:solidFill>
              </a:rPr>
              <a:t>maupun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alam</a:t>
            </a:r>
            <a:r>
              <a:rPr lang="en-ID" sz="1050" dirty="0">
                <a:solidFill>
                  <a:schemeClr val="tx1"/>
                </a:solidFill>
              </a:rPr>
              <a:t> (Resort Hotel), </a:t>
            </a:r>
            <a:r>
              <a:rPr lang="en-ID" sz="1050" dirty="0" err="1">
                <a:solidFill>
                  <a:schemeClr val="tx1"/>
                </a:solidFill>
              </a:rPr>
              <a:t>karena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cuaca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cerah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memungkinkan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aktivitas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wisata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banyak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1050" dirty="0">
              <a:solidFill>
                <a:schemeClr val="tx1"/>
              </a:solidFill>
            </a:endParaRPr>
          </a:p>
          <a:p>
            <a:pPr algn="just"/>
            <a:r>
              <a:rPr lang="en-ID" sz="1050" dirty="0" err="1">
                <a:solidFill>
                  <a:schemeClr val="tx1"/>
                </a:solidFill>
              </a:rPr>
              <a:t>Sementara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itu</a:t>
            </a:r>
            <a:r>
              <a:rPr lang="en-ID" sz="1050" dirty="0">
                <a:solidFill>
                  <a:schemeClr val="tx1"/>
                </a:solidFill>
              </a:rPr>
              <a:t>, pada </a:t>
            </a:r>
            <a:r>
              <a:rPr lang="en-ID" sz="1050" dirty="0" err="1">
                <a:solidFill>
                  <a:schemeClr val="tx1"/>
                </a:solidFill>
              </a:rPr>
              <a:t>periode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Oktober-Desember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banyak</a:t>
            </a:r>
            <a:r>
              <a:rPr lang="en-ID" sz="1050" dirty="0">
                <a:solidFill>
                  <a:schemeClr val="tx1"/>
                </a:solidFill>
              </a:rPr>
              <a:t> orang </a:t>
            </a:r>
            <a:r>
              <a:rPr lang="en-ID" sz="1050" dirty="0" err="1">
                <a:solidFill>
                  <a:schemeClr val="tx1"/>
                </a:solidFill>
              </a:rPr>
              <a:t>merayakan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akhir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tahun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melakukan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perjalanan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baik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kota</a:t>
            </a:r>
            <a:r>
              <a:rPr lang="en-ID" sz="1050" dirty="0">
                <a:solidFill>
                  <a:schemeClr val="tx1"/>
                </a:solidFill>
              </a:rPr>
              <a:t> (City Hotel) </a:t>
            </a:r>
            <a:r>
              <a:rPr lang="en-ID" sz="1050" dirty="0" err="1">
                <a:solidFill>
                  <a:schemeClr val="tx1"/>
                </a:solidFill>
              </a:rPr>
              <a:t>maupun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alam</a:t>
            </a:r>
            <a:r>
              <a:rPr lang="en-ID" sz="1050" dirty="0">
                <a:solidFill>
                  <a:schemeClr val="tx1"/>
                </a:solidFill>
              </a:rPr>
              <a:t> (Resort Hotel). </a:t>
            </a:r>
            <a:r>
              <a:rPr lang="en-ID" sz="1050" dirty="0" err="1">
                <a:solidFill>
                  <a:schemeClr val="tx1"/>
                </a:solidFill>
              </a:rPr>
              <a:t>Kedua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periode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memicu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pemesanan</a:t>
            </a:r>
            <a:r>
              <a:rPr lang="en-ID" sz="1050" dirty="0">
                <a:solidFill>
                  <a:schemeClr val="tx1"/>
                </a:solidFill>
              </a:rPr>
              <a:t> hotel </a:t>
            </a:r>
            <a:r>
              <a:rPr lang="en-ID" sz="1050" dirty="0" err="1">
                <a:solidFill>
                  <a:schemeClr val="tx1"/>
                </a:solidFill>
              </a:rPr>
              <a:t>secara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signifikan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0D3609-DBDE-1EA8-0479-13B09C274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5C890021-3D5D-6594-288E-522CD6E2E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5;p27">
            <a:extLst>
              <a:ext uri="{FF2B5EF4-FFF2-40B4-BE49-F238E27FC236}">
                <a16:creationId xmlns:a16="http://schemas.microsoft.com/office/drawing/2014/main" id="{2B72354A-546B-22D2-7F52-FA6A3D1EFDF6}"/>
              </a:ext>
            </a:extLst>
          </p:cNvPr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2213C-EDDF-29AB-B580-D6483806F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63" y="640556"/>
            <a:ext cx="6228874" cy="256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3F294-EC54-33F1-DCC8-4A0078D8630D}"/>
              </a:ext>
            </a:extLst>
          </p:cNvPr>
          <p:cNvSpPr/>
          <p:nvPr/>
        </p:nvSpPr>
        <p:spPr>
          <a:xfrm>
            <a:off x="243402" y="3295787"/>
            <a:ext cx="8657196" cy="147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050" dirty="0" err="1">
                <a:solidFill>
                  <a:schemeClr val="tx1"/>
                </a:solidFill>
              </a:rPr>
              <a:t>Grafik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menunjukkan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bahwa</a:t>
            </a:r>
            <a:r>
              <a:rPr lang="en-ID" sz="1050" dirty="0">
                <a:solidFill>
                  <a:schemeClr val="tx1"/>
                </a:solidFill>
              </a:rPr>
              <a:t> Resort Hotel </a:t>
            </a:r>
            <a:r>
              <a:rPr lang="en-ID" sz="1050" dirty="0" err="1">
                <a:solidFill>
                  <a:schemeClr val="tx1"/>
                </a:solidFill>
              </a:rPr>
              <a:t>memiliki</a:t>
            </a:r>
            <a:r>
              <a:rPr lang="en-ID" sz="1050" dirty="0">
                <a:solidFill>
                  <a:schemeClr val="tx1"/>
                </a:solidFill>
              </a:rPr>
              <a:t> rata-rata </a:t>
            </a:r>
            <a:r>
              <a:rPr lang="en-ID" sz="1050" dirty="0" err="1">
                <a:solidFill>
                  <a:schemeClr val="tx1"/>
                </a:solidFill>
              </a:rPr>
              <a:t>jumlah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malam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setiap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dibandingkan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City Hotel, </a:t>
            </a:r>
            <a:r>
              <a:rPr lang="en-ID" sz="1050" dirty="0" err="1">
                <a:solidFill>
                  <a:schemeClr val="tx1"/>
                </a:solidFill>
              </a:rPr>
              <a:t>mungkin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karena</a:t>
            </a:r>
            <a:r>
              <a:rPr lang="en-ID" sz="1050" dirty="0">
                <a:solidFill>
                  <a:schemeClr val="tx1"/>
                </a:solidFill>
              </a:rPr>
              <a:t> Resort Hotel </a:t>
            </a:r>
            <a:r>
              <a:rPr lang="en-ID" sz="1050" dirty="0" err="1">
                <a:solidFill>
                  <a:schemeClr val="tx1"/>
                </a:solidFill>
              </a:rPr>
              <a:t>menawarkan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pengalaman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panjang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santai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serta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biasanya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terletak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destinasi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alam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menarik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ID" sz="1050" dirty="0">
              <a:solidFill>
                <a:schemeClr val="tx1"/>
              </a:solidFill>
            </a:endParaRPr>
          </a:p>
          <a:p>
            <a:pPr algn="just"/>
            <a:r>
              <a:rPr lang="en-ID" sz="1050" dirty="0">
                <a:solidFill>
                  <a:schemeClr val="tx1"/>
                </a:solidFill>
              </a:rPr>
              <a:t>Di Resort Hotel, </a:t>
            </a:r>
            <a:r>
              <a:rPr lang="en-ID" sz="1050" dirty="0" err="1">
                <a:solidFill>
                  <a:schemeClr val="tx1"/>
                </a:solidFill>
              </a:rPr>
              <a:t>terjadi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tren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kenaikan</a:t>
            </a:r>
            <a:r>
              <a:rPr lang="en-ID" sz="1050" dirty="0">
                <a:solidFill>
                  <a:schemeClr val="tx1"/>
                </a:solidFill>
              </a:rPr>
              <a:t> pada </a:t>
            </a:r>
            <a:r>
              <a:rPr lang="en-ID" sz="1050" dirty="0" err="1">
                <a:solidFill>
                  <a:schemeClr val="tx1"/>
                </a:solidFill>
              </a:rPr>
              <a:t>bulan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Agustus</a:t>
            </a:r>
            <a:r>
              <a:rPr lang="en-ID" sz="1050" dirty="0">
                <a:solidFill>
                  <a:schemeClr val="tx1"/>
                </a:solidFill>
              </a:rPr>
              <a:t>, yang </a:t>
            </a:r>
            <a:r>
              <a:rPr lang="en-ID" sz="1050" dirty="0" err="1">
                <a:solidFill>
                  <a:schemeClr val="tx1"/>
                </a:solidFill>
              </a:rPr>
              <a:t>mungkin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disebabkan</a:t>
            </a:r>
            <a:r>
              <a:rPr lang="en-ID" sz="1050" dirty="0">
                <a:solidFill>
                  <a:schemeClr val="tx1"/>
                </a:solidFill>
              </a:rPr>
              <a:t> oleh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panas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tingginya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permintaan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akomodasi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destinasi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wisata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alam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Namun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tren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penurunan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dimulai</a:t>
            </a:r>
            <a:r>
              <a:rPr lang="en-ID" sz="1050" dirty="0">
                <a:solidFill>
                  <a:schemeClr val="tx1"/>
                </a:solidFill>
              </a:rPr>
              <a:t> pada </a:t>
            </a:r>
            <a:r>
              <a:rPr lang="en-ID" sz="1050" dirty="0" err="1">
                <a:solidFill>
                  <a:schemeClr val="tx1"/>
                </a:solidFill>
              </a:rPr>
              <a:t>bulan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Oktober</a:t>
            </a:r>
            <a:r>
              <a:rPr lang="en-ID" sz="1050" dirty="0">
                <a:solidFill>
                  <a:schemeClr val="tx1"/>
                </a:solidFill>
              </a:rPr>
              <a:t>, yang </a:t>
            </a:r>
            <a:r>
              <a:rPr lang="en-ID" sz="1050" dirty="0" err="1">
                <a:solidFill>
                  <a:schemeClr val="tx1"/>
                </a:solidFill>
              </a:rPr>
              <a:t>bisa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disebabkan</a:t>
            </a:r>
            <a:r>
              <a:rPr lang="en-ID" sz="1050" dirty="0">
                <a:solidFill>
                  <a:schemeClr val="tx1"/>
                </a:solidFill>
              </a:rPr>
              <a:t> oleh </a:t>
            </a:r>
            <a:r>
              <a:rPr lang="en-ID" sz="1050" dirty="0" err="1">
                <a:solidFill>
                  <a:schemeClr val="tx1"/>
                </a:solidFill>
              </a:rPr>
              <a:t>berakhirnya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panas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beralihnya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wisatawan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destinasi</a:t>
            </a:r>
            <a:r>
              <a:rPr lang="en-ID" sz="1050" dirty="0">
                <a:solidFill>
                  <a:schemeClr val="tx1"/>
                </a:solidFill>
              </a:rPr>
              <a:t> lain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kembali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rutinitas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Sementara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itu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kestabilan</a:t>
            </a:r>
            <a:r>
              <a:rPr lang="en-ID" sz="1050" dirty="0">
                <a:solidFill>
                  <a:schemeClr val="tx1"/>
                </a:solidFill>
              </a:rPr>
              <a:t> rata-rata </a:t>
            </a:r>
            <a:r>
              <a:rPr lang="en-ID" sz="1050" dirty="0" err="1">
                <a:solidFill>
                  <a:schemeClr val="tx1"/>
                </a:solidFill>
              </a:rPr>
              <a:t>jumlah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malam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setiap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bulannya</a:t>
            </a:r>
            <a:r>
              <a:rPr lang="en-ID" sz="1050" dirty="0">
                <a:solidFill>
                  <a:schemeClr val="tx1"/>
                </a:solidFill>
              </a:rPr>
              <a:t> di City Hotel, yang </a:t>
            </a:r>
            <a:r>
              <a:rPr lang="en-ID" sz="1050" dirty="0" err="1">
                <a:solidFill>
                  <a:schemeClr val="tx1"/>
                </a:solidFill>
              </a:rPr>
              <a:t>berkisar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2-3 </a:t>
            </a:r>
            <a:r>
              <a:rPr lang="en-ID" sz="1050" dirty="0" err="1">
                <a:solidFill>
                  <a:schemeClr val="tx1"/>
                </a:solidFill>
              </a:rPr>
              <a:t>malam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Januari</a:t>
            </a:r>
            <a:r>
              <a:rPr lang="en-ID" sz="1050" dirty="0">
                <a:solidFill>
                  <a:schemeClr val="tx1"/>
                </a:solidFill>
              </a:rPr>
              <a:t> 2017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Oktober</a:t>
            </a:r>
            <a:r>
              <a:rPr lang="en-ID" sz="1050" dirty="0">
                <a:solidFill>
                  <a:schemeClr val="tx1"/>
                </a:solidFill>
              </a:rPr>
              <a:t> 2019, </a:t>
            </a:r>
            <a:r>
              <a:rPr lang="en-ID" sz="1050" dirty="0" err="1">
                <a:solidFill>
                  <a:schemeClr val="tx1"/>
                </a:solidFill>
              </a:rPr>
              <a:t>mungkin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disebabkan</a:t>
            </a:r>
            <a:r>
              <a:rPr lang="en-ID" sz="1050" dirty="0">
                <a:solidFill>
                  <a:schemeClr val="tx1"/>
                </a:solidFill>
              </a:rPr>
              <a:t> oleh </a:t>
            </a:r>
            <a:r>
              <a:rPr lang="en-ID" sz="1050" dirty="0" err="1">
                <a:solidFill>
                  <a:schemeClr val="tx1"/>
                </a:solidFill>
              </a:rPr>
              <a:t>sifat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perjalanan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singkat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tujuan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kunjungan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bisnis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berlama-lamaan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5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5FDAD6A-018C-1ECF-3B8F-C64961DC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C8A17CC-EDE0-2B70-8C51-632B3D3CB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5;p27">
            <a:extLst>
              <a:ext uri="{FF2B5EF4-FFF2-40B4-BE49-F238E27FC236}">
                <a16:creationId xmlns:a16="http://schemas.microsoft.com/office/drawing/2014/main" id="{BC02B6EB-A4ED-0E0E-B904-980807857692}"/>
              </a:ext>
            </a:extLst>
          </p:cNvPr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52F88-425C-B85B-36BF-223E559C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63" y="649478"/>
            <a:ext cx="6228874" cy="256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59AB8-D9F3-F772-3F9F-214186ED37F4}"/>
              </a:ext>
            </a:extLst>
          </p:cNvPr>
          <p:cNvSpPr/>
          <p:nvPr/>
        </p:nvSpPr>
        <p:spPr>
          <a:xfrm>
            <a:off x="243402" y="3295787"/>
            <a:ext cx="8657196" cy="147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050" dirty="0" err="1">
                <a:solidFill>
                  <a:schemeClr val="tx1"/>
                </a:solidFill>
              </a:rPr>
              <a:t>Grafik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menunjukkan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bahwa</a:t>
            </a:r>
            <a:r>
              <a:rPr lang="en-ID" sz="1050" dirty="0">
                <a:solidFill>
                  <a:schemeClr val="tx1"/>
                </a:solidFill>
              </a:rPr>
              <a:t> City Hotel </a:t>
            </a:r>
            <a:r>
              <a:rPr lang="en-ID" sz="1050" dirty="0" err="1">
                <a:solidFill>
                  <a:schemeClr val="tx1"/>
                </a:solidFill>
              </a:rPr>
              <a:t>memiliki</a:t>
            </a:r>
            <a:r>
              <a:rPr lang="en-ID" sz="1050" dirty="0">
                <a:solidFill>
                  <a:schemeClr val="tx1"/>
                </a:solidFill>
              </a:rPr>
              <a:t> rata-rata </a:t>
            </a:r>
            <a:r>
              <a:rPr lang="en-ID" sz="1050" dirty="0" err="1">
                <a:solidFill>
                  <a:schemeClr val="tx1"/>
                </a:solidFill>
              </a:rPr>
              <a:t>harga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kamar</a:t>
            </a:r>
            <a:r>
              <a:rPr lang="en-ID" sz="1050" dirty="0">
                <a:solidFill>
                  <a:schemeClr val="tx1"/>
                </a:solidFill>
              </a:rPr>
              <a:t> (ADR)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setiap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dibandingkan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Resort Hotel. Pada Resort Hotel, </a:t>
            </a:r>
            <a:r>
              <a:rPr lang="en-ID" sz="1050" dirty="0" err="1">
                <a:solidFill>
                  <a:schemeClr val="tx1"/>
                </a:solidFill>
              </a:rPr>
              <a:t>terjadi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tren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kenaikan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secara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bertahap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Maret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Oktober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ADR naik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46.93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190.96 pada </a:t>
            </a:r>
            <a:r>
              <a:rPr lang="en-ID" sz="1050" dirty="0" err="1">
                <a:solidFill>
                  <a:schemeClr val="tx1"/>
                </a:solidFill>
              </a:rPr>
              <a:t>tahun</a:t>
            </a:r>
            <a:r>
              <a:rPr lang="en-ID" sz="1050" dirty="0">
                <a:solidFill>
                  <a:schemeClr val="tx1"/>
                </a:solidFill>
              </a:rPr>
              <a:t> 2018, dan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51.17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207.35 pada </a:t>
            </a:r>
            <a:r>
              <a:rPr lang="en-ID" sz="1050" dirty="0" err="1">
                <a:solidFill>
                  <a:schemeClr val="tx1"/>
                </a:solidFill>
              </a:rPr>
              <a:t>tahun</a:t>
            </a:r>
            <a:r>
              <a:rPr lang="en-ID" sz="1050" dirty="0">
                <a:solidFill>
                  <a:schemeClr val="tx1"/>
                </a:solidFill>
              </a:rPr>
              <a:t> 2019. Hal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mungkin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disebabkan</a:t>
            </a:r>
            <a:r>
              <a:rPr lang="en-ID" sz="1050" dirty="0">
                <a:solidFill>
                  <a:schemeClr val="tx1"/>
                </a:solidFill>
              </a:rPr>
              <a:t> oleh </a:t>
            </a:r>
            <a:r>
              <a:rPr lang="en-ID" sz="1050" dirty="0" err="1">
                <a:solidFill>
                  <a:schemeClr val="tx1"/>
                </a:solidFill>
              </a:rPr>
              <a:t>meningkatnya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permintaan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akomodasi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popularitas</a:t>
            </a:r>
            <a:r>
              <a:rPr lang="en-ID" sz="1050" dirty="0">
                <a:solidFill>
                  <a:schemeClr val="tx1"/>
                </a:solidFill>
              </a:rPr>
              <a:t> resort </a:t>
            </a: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destinasi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Sementara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itu</a:t>
            </a:r>
            <a:r>
              <a:rPr lang="en-ID" sz="1050" dirty="0">
                <a:solidFill>
                  <a:schemeClr val="tx1"/>
                </a:solidFill>
              </a:rPr>
              <a:t>, pada City Hotel, juga </a:t>
            </a:r>
            <a:r>
              <a:rPr lang="en-ID" sz="1050" dirty="0" err="1">
                <a:solidFill>
                  <a:schemeClr val="tx1"/>
                </a:solidFill>
              </a:rPr>
              <a:t>terjadi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tren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kenaikan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Maret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Oktober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ADR </a:t>
            </a:r>
            <a:r>
              <a:rPr lang="en-ID" sz="1050" dirty="0" err="1">
                <a:solidFill>
                  <a:schemeClr val="tx1"/>
                </a:solidFill>
              </a:rPr>
              <a:t>meningkat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76.33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118.15 pada </a:t>
            </a:r>
            <a:r>
              <a:rPr lang="en-ID" sz="1050" dirty="0" err="1">
                <a:solidFill>
                  <a:schemeClr val="tx1"/>
                </a:solidFill>
              </a:rPr>
              <a:t>tahun</a:t>
            </a:r>
            <a:r>
              <a:rPr lang="en-ID" sz="1050" dirty="0">
                <a:solidFill>
                  <a:schemeClr val="tx1"/>
                </a:solidFill>
              </a:rPr>
              <a:t> 2018, dan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86.25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139.42 pada </a:t>
            </a:r>
            <a:r>
              <a:rPr lang="en-ID" sz="1050" dirty="0" err="1">
                <a:solidFill>
                  <a:schemeClr val="tx1"/>
                </a:solidFill>
              </a:rPr>
              <a:t>tahun</a:t>
            </a:r>
            <a:r>
              <a:rPr lang="en-ID" sz="1050" dirty="0">
                <a:solidFill>
                  <a:schemeClr val="tx1"/>
                </a:solidFill>
              </a:rPr>
              <a:t> 2019.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mungkin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mencerminkan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permintaan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akomodasi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kota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musim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liburan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karena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faktor-faktor</a:t>
            </a:r>
            <a:r>
              <a:rPr lang="en-ID" sz="1050" dirty="0">
                <a:solidFill>
                  <a:schemeClr val="tx1"/>
                </a:solidFill>
              </a:rPr>
              <a:t> lain </a:t>
            </a:r>
            <a:r>
              <a:rPr lang="en-ID" sz="1050" dirty="0" err="1">
                <a:solidFill>
                  <a:schemeClr val="tx1"/>
                </a:solidFill>
              </a:rPr>
              <a:t>seperti</a:t>
            </a:r>
            <a:r>
              <a:rPr lang="en-ID" sz="1050" dirty="0">
                <a:solidFill>
                  <a:schemeClr val="tx1"/>
                </a:solidFill>
              </a:rPr>
              <a:t> acara </a:t>
            </a:r>
            <a:r>
              <a:rPr lang="en-ID" sz="1050" dirty="0" err="1">
                <a:solidFill>
                  <a:schemeClr val="tx1"/>
                </a:solidFill>
              </a:rPr>
              <a:t>khusus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konferensi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menarik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banyak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tamu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931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454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Monthly Hotel Booking Analysis Based on Hotel Type</vt:lpstr>
      <vt:lpstr>Monthly Hotel Booking Analysis Based on Hotel Type</vt:lpstr>
      <vt:lpstr>Monthly Hotel Booking Analysis Based on Hotel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Hotel Booking Analysis Based on Hotel Type</dc:title>
  <dc:creator>Achmad Hilman Shadiqin</dc:creator>
  <cp:lastModifiedBy>Achmad Hilman Shadiqin</cp:lastModifiedBy>
  <cp:revision>2</cp:revision>
  <dcterms:modified xsi:type="dcterms:W3CDTF">2024-03-06T13:42:30Z</dcterms:modified>
</cp:coreProperties>
</file>