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2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1AF9FAC2-CF7F-509A-2159-A9D715331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>
            <a:extLst>
              <a:ext uri="{FF2B5EF4-FFF2-40B4-BE49-F238E27FC236}">
                <a16:creationId xmlns:a16="http://schemas.microsoft.com/office/drawing/2014/main" id="{3A315622-22F8-07D7-3BDD-BBBDF13F2E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>
            <a:extLst>
              <a:ext uri="{FF2B5EF4-FFF2-40B4-BE49-F238E27FC236}">
                <a16:creationId xmlns:a16="http://schemas.microsoft.com/office/drawing/2014/main" id="{96DD7AEA-ABFE-5DA0-0EAC-E075C8070E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7122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5" y="744575"/>
            <a:ext cx="3852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980000" y="2834125"/>
            <a:ext cx="3852300" cy="17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6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lmanman92/data-science-project/blob/main/Mini%20Project%20Rakamin/Investigate%20Business%20Hotel%20using%20Data%20Visualization/Hotel%20Business.ipynb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8B552AD2-A525-47CC-F7F3-6C42300EB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2F2EF3FF-F1F2-6483-A5B4-502B0374D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14775"/>
            <a:ext cx="81807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98" b="1">
                <a:latin typeface="Roboto"/>
                <a:ea typeface="Roboto"/>
                <a:cs typeface="Roboto"/>
                <a:sym typeface="Roboto"/>
              </a:rPr>
              <a:t>Impact Analysis of Stay Duration on Hotel Bookings Cancellation Rates</a:t>
            </a:r>
            <a:endParaRPr sz="1798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Google Shape;115;p27">
            <a:extLst>
              <a:ext uri="{FF2B5EF4-FFF2-40B4-BE49-F238E27FC236}">
                <a16:creationId xmlns:a16="http://schemas.microsoft.com/office/drawing/2014/main" id="{EEDCFB2A-E184-407A-938E-8AB490B03C87}"/>
              </a:ext>
            </a:extLst>
          </p:cNvPr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hlinkClick r:id="rId3"/>
              </a:rPr>
              <a:t>Untuk selengkapnya, dapat melihat jupyter notebook </a:t>
            </a:r>
            <a:r>
              <a:rPr lang="en" sz="1100" dirty="0">
                <a:hlinkClick r:id="rId3"/>
              </a:rPr>
              <a:t>disini</a:t>
            </a:r>
            <a:endParaRPr sz="110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0FEC35-4FDA-7E52-4615-EE83A2A79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699" y="667331"/>
            <a:ext cx="5670601" cy="236076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A0DC0A2-7085-54B7-2A28-566FE7C1D5DA}"/>
              </a:ext>
            </a:extLst>
          </p:cNvPr>
          <p:cNvSpPr/>
          <p:nvPr/>
        </p:nvSpPr>
        <p:spPr>
          <a:xfrm>
            <a:off x="243402" y="3028095"/>
            <a:ext cx="8657196" cy="1841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D" sz="1050" dirty="0">
                <a:solidFill>
                  <a:schemeClr val="tx1"/>
                </a:solidFill>
              </a:rPr>
              <a:t>Pada City Hotel, </a:t>
            </a:r>
            <a:r>
              <a:rPr lang="en-ID" sz="1050" dirty="0" err="1">
                <a:solidFill>
                  <a:schemeClr val="tx1"/>
                </a:solidFill>
              </a:rPr>
              <a:t>terdapat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kecenderungan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bahwa</a:t>
            </a:r>
            <a:r>
              <a:rPr lang="en-ID" sz="1050" dirty="0">
                <a:solidFill>
                  <a:schemeClr val="tx1"/>
                </a:solidFill>
              </a:rPr>
              <a:t> cancelation rate </a:t>
            </a:r>
            <a:r>
              <a:rPr lang="en-ID" sz="1050" dirty="0" err="1">
                <a:solidFill>
                  <a:schemeClr val="tx1"/>
                </a:solidFill>
              </a:rPr>
              <a:t>menurun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seiring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dengan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peningkatan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durasi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menginap</a:t>
            </a:r>
            <a:r>
              <a:rPr lang="en-ID" sz="1050" dirty="0">
                <a:solidFill>
                  <a:schemeClr val="tx1"/>
                </a:solidFill>
              </a:rPr>
              <a:t>. Di </a:t>
            </a:r>
            <a:r>
              <a:rPr lang="en-ID" sz="1050" dirty="0" err="1">
                <a:solidFill>
                  <a:schemeClr val="tx1"/>
                </a:solidFill>
              </a:rPr>
              <a:t>sisi</a:t>
            </a:r>
            <a:r>
              <a:rPr lang="en-ID" sz="1050" dirty="0">
                <a:solidFill>
                  <a:schemeClr val="tx1"/>
                </a:solidFill>
              </a:rPr>
              <a:t> lain, pada Resort Hotel, cancelation rate </a:t>
            </a:r>
            <a:r>
              <a:rPr lang="en-ID" sz="1050" dirty="0" err="1">
                <a:solidFill>
                  <a:schemeClr val="tx1"/>
                </a:solidFill>
              </a:rPr>
              <a:t>mengalami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penurunan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hingga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durasi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menginap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mencapai</a:t>
            </a:r>
            <a:r>
              <a:rPr lang="en-ID" sz="1050" dirty="0">
                <a:solidFill>
                  <a:schemeClr val="tx1"/>
                </a:solidFill>
              </a:rPr>
              <a:t> 4 </a:t>
            </a:r>
            <a:r>
              <a:rPr lang="en-ID" sz="1050" dirty="0" err="1">
                <a:solidFill>
                  <a:schemeClr val="tx1"/>
                </a:solidFill>
              </a:rPr>
              <a:t>minggu</a:t>
            </a:r>
            <a:r>
              <a:rPr lang="en-ID" sz="1050" dirty="0">
                <a:solidFill>
                  <a:schemeClr val="tx1"/>
                </a:solidFill>
              </a:rPr>
              <a:t>. </a:t>
            </a:r>
            <a:r>
              <a:rPr lang="en-ID" sz="1050" dirty="0" err="1">
                <a:solidFill>
                  <a:schemeClr val="tx1"/>
                </a:solidFill>
              </a:rPr>
              <a:t>Namun</a:t>
            </a:r>
            <a:r>
              <a:rPr lang="en-ID" sz="1050" dirty="0">
                <a:solidFill>
                  <a:schemeClr val="tx1"/>
                </a:solidFill>
              </a:rPr>
              <a:t>, </a:t>
            </a:r>
            <a:r>
              <a:rPr lang="en-ID" sz="1050" dirty="0" err="1">
                <a:solidFill>
                  <a:schemeClr val="tx1"/>
                </a:solidFill>
              </a:rPr>
              <a:t>setelah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melewati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durasi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tersebut</a:t>
            </a:r>
            <a:r>
              <a:rPr lang="en-ID" sz="1050" dirty="0">
                <a:solidFill>
                  <a:schemeClr val="tx1"/>
                </a:solidFill>
              </a:rPr>
              <a:t>, </a:t>
            </a:r>
            <a:r>
              <a:rPr lang="en-ID" sz="1050" dirty="0" err="1">
                <a:solidFill>
                  <a:schemeClr val="tx1"/>
                </a:solidFill>
              </a:rPr>
              <a:t>terjadi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peningkatan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tajam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dalam</a:t>
            </a:r>
            <a:r>
              <a:rPr lang="en-ID" sz="1050" dirty="0">
                <a:solidFill>
                  <a:schemeClr val="tx1"/>
                </a:solidFill>
              </a:rPr>
              <a:t> cancelation rate, </a:t>
            </a:r>
            <a:r>
              <a:rPr lang="en-ID" sz="1050" dirty="0" err="1">
                <a:solidFill>
                  <a:schemeClr val="tx1"/>
                </a:solidFill>
              </a:rPr>
              <a:t>mencapai</a:t>
            </a:r>
            <a:r>
              <a:rPr lang="en-ID" sz="1050" dirty="0">
                <a:solidFill>
                  <a:schemeClr val="tx1"/>
                </a:solidFill>
              </a:rPr>
              <a:t> 72% </a:t>
            </a:r>
            <a:r>
              <a:rPr lang="en-ID" sz="1050" dirty="0" err="1">
                <a:solidFill>
                  <a:schemeClr val="tx1"/>
                </a:solidFill>
              </a:rPr>
              <a:t>saat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durasi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menginap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lebih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dari</a:t>
            </a:r>
            <a:r>
              <a:rPr lang="en-ID" sz="1050" dirty="0">
                <a:solidFill>
                  <a:schemeClr val="tx1"/>
                </a:solidFill>
              </a:rPr>
              <a:t> 4 </a:t>
            </a:r>
            <a:r>
              <a:rPr lang="en-ID" sz="1050" dirty="0" err="1">
                <a:solidFill>
                  <a:schemeClr val="tx1"/>
                </a:solidFill>
              </a:rPr>
              <a:t>minggu</a:t>
            </a:r>
            <a:r>
              <a:rPr lang="en-ID" sz="1050" dirty="0">
                <a:solidFill>
                  <a:schemeClr val="tx1"/>
                </a:solidFill>
              </a:rPr>
              <a:t>. Hal </a:t>
            </a:r>
            <a:r>
              <a:rPr lang="en-ID" sz="1050" dirty="0" err="1">
                <a:solidFill>
                  <a:schemeClr val="tx1"/>
                </a:solidFill>
              </a:rPr>
              <a:t>ini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menunjukkan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pola</a:t>
            </a:r>
            <a:r>
              <a:rPr lang="en-ID" sz="1050" dirty="0">
                <a:solidFill>
                  <a:schemeClr val="tx1"/>
                </a:solidFill>
              </a:rPr>
              <a:t> yang </a:t>
            </a:r>
            <a:r>
              <a:rPr lang="en-ID" sz="1050" dirty="0" err="1">
                <a:solidFill>
                  <a:schemeClr val="tx1"/>
                </a:solidFill>
              </a:rPr>
              <a:t>berbeda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dari</a:t>
            </a:r>
            <a:r>
              <a:rPr lang="en-ID" sz="1050" dirty="0">
                <a:solidFill>
                  <a:schemeClr val="tx1"/>
                </a:solidFill>
              </a:rPr>
              <a:t> City Hotel, di mana </a:t>
            </a:r>
            <a:r>
              <a:rPr lang="en-ID" sz="1050" dirty="0" err="1">
                <a:solidFill>
                  <a:schemeClr val="tx1"/>
                </a:solidFill>
              </a:rPr>
              <a:t>penurunan</a:t>
            </a:r>
            <a:r>
              <a:rPr lang="en-ID" sz="1050" dirty="0">
                <a:solidFill>
                  <a:schemeClr val="tx1"/>
                </a:solidFill>
              </a:rPr>
              <a:t> cancelation rate </a:t>
            </a:r>
            <a:r>
              <a:rPr lang="en-ID" sz="1050" dirty="0" err="1">
                <a:solidFill>
                  <a:schemeClr val="tx1"/>
                </a:solidFill>
              </a:rPr>
              <a:t>tidak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berlanjut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setelah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durasi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menginap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tertentu</a:t>
            </a:r>
            <a:r>
              <a:rPr lang="en-ID" sz="1050" dirty="0">
                <a:solidFill>
                  <a:schemeClr val="tx1"/>
                </a:solidFill>
              </a:rPr>
              <a:t>. </a:t>
            </a:r>
          </a:p>
          <a:p>
            <a:pPr algn="just"/>
            <a:endParaRPr lang="en-ID" sz="1050" dirty="0">
              <a:solidFill>
                <a:schemeClr val="tx1"/>
              </a:solidFill>
            </a:endParaRPr>
          </a:p>
          <a:p>
            <a:pPr algn="just"/>
            <a:r>
              <a:rPr lang="en-ID" sz="1050" dirty="0" err="1">
                <a:solidFill>
                  <a:schemeClr val="tx1"/>
                </a:solidFill>
              </a:rPr>
              <a:t>Untuk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meningkatkan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retensi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tamu</a:t>
            </a:r>
            <a:r>
              <a:rPr lang="en-ID" sz="1050" dirty="0">
                <a:solidFill>
                  <a:schemeClr val="tx1"/>
                </a:solidFill>
              </a:rPr>
              <a:t>, City Hotel </a:t>
            </a:r>
            <a:r>
              <a:rPr lang="en-ID" sz="1050" dirty="0" err="1">
                <a:solidFill>
                  <a:schemeClr val="tx1"/>
                </a:solidFill>
              </a:rPr>
              <a:t>dapat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mempertimbangkan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untuk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menawarkan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lebih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banyak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paket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atau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promosi</a:t>
            </a:r>
            <a:r>
              <a:rPr lang="en-ID" sz="1050" dirty="0">
                <a:solidFill>
                  <a:schemeClr val="tx1"/>
                </a:solidFill>
              </a:rPr>
              <a:t> yang </a:t>
            </a:r>
            <a:r>
              <a:rPr lang="en-ID" sz="1050" dirty="0" err="1">
                <a:solidFill>
                  <a:schemeClr val="tx1"/>
                </a:solidFill>
              </a:rPr>
              <a:t>berfokus</a:t>
            </a:r>
            <a:r>
              <a:rPr lang="en-ID" sz="1050" dirty="0">
                <a:solidFill>
                  <a:schemeClr val="tx1"/>
                </a:solidFill>
              </a:rPr>
              <a:t> pada </a:t>
            </a:r>
            <a:r>
              <a:rPr lang="en-ID" sz="1050" dirty="0" err="1">
                <a:solidFill>
                  <a:schemeClr val="tx1"/>
                </a:solidFill>
              </a:rPr>
              <a:t>pengalaman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menginap</a:t>
            </a:r>
            <a:r>
              <a:rPr lang="en-ID" sz="1050" dirty="0">
                <a:solidFill>
                  <a:schemeClr val="tx1"/>
                </a:solidFill>
              </a:rPr>
              <a:t> yang </a:t>
            </a:r>
            <a:r>
              <a:rPr lang="en-ID" sz="1050" dirty="0" err="1">
                <a:solidFill>
                  <a:schemeClr val="tx1"/>
                </a:solidFill>
              </a:rPr>
              <a:t>lebih</a:t>
            </a:r>
            <a:r>
              <a:rPr lang="en-ID" sz="1050" dirty="0">
                <a:solidFill>
                  <a:schemeClr val="tx1"/>
                </a:solidFill>
              </a:rPr>
              <a:t> lama, </a:t>
            </a:r>
            <a:r>
              <a:rPr lang="en-ID" sz="1050" dirty="0" err="1">
                <a:solidFill>
                  <a:schemeClr val="tx1"/>
                </a:solidFill>
              </a:rPr>
              <a:t>seperti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diskon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untuk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menginap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lebih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dari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satu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minggu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atau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paket</a:t>
            </a:r>
            <a:r>
              <a:rPr lang="en-ID" sz="1050" dirty="0">
                <a:solidFill>
                  <a:schemeClr val="tx1"/>
                </a:solidFill>
              </a:rPr>
              <a:t> all-inclusive </a:t>
            </a:r>
            <a:r>
              <a:rPr lang="en-ID" sz="1050" dirty="0" err="1">
                <a:solidFill>
                  <a:schemeClr val="tx1"/>
                </a:solidFill>
              </a:rPr>
              <a:t>untuk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menginap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bulanan</a:t>
            </a:r>
            <a:r>
              <a:rPr lang="en-ID" sz="1050" dirty="0">
                <a:solidFill>
                  <a:schemeClr val="tx1"/>
                </a:solidFill>
              </a:rPr>
              <a:t>. </a:t>
            </a:r>
            <a:r>
              <a:rPr lang="en-ID" sz="1050" dirty="0" err="1">
                <a:solidFill>
                  <a:schemeClr val="tx1"/>
                </a:solidFill>
              </a:rPr>
              <a:t>Untuk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mengurangi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tingkat</a:t>
            </a:r>
            <a:r>
              <a:rPr lang="en-ID" sz="1050" dirty="0">
                <a:solidFill>
                  <a:schemeClr val="tx1"/>
                </a:solidFill>
              </a:rPr>
              <a:t> cancelation di Resort Hotel, </a:t>
            </a:r>
            <a:r>
              <a:rPr lang="en-ID" sz="1050" dirty="0" err="1">
                <a:solidFill>
                  <a:schemeClr val="tx1"/>
                </a:solidFill>
              </a:rPr>
              <a:t>manajemen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dapat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meninjau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kebijakan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pembatalan</a:t>
            </a:r>
            <a:r>
              <a:rPr lang="en-ID" sz="1050" dirty="0">
                <a:solidFill>
                  <a:schemeClr val="tx1"/>
                </a:solidFill>
              </a:rPr>
              <a:t> dan </a:t>
            </a:r>
            <a:r>
              <a:rPr lang="en-ID" sz="1050" dirty="0" err="1">
                <a:solidFill>
                  <a:schemeClr val="tx1"/>
                </a:solidFill>
              </a:rPr>
              <a:t>menawarkan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insentif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khusus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bagi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tamu</a:t>
            </a:r>
            <a:r>
              <a:rPr lang="en-ID" sz="1050" dirty="0">
                <a:solidFill>
                  <a:schemeClr val="tx1"/>
                </a:solidFill>
              </a:rPr>
              <a:t> yang </a:t>
            </a:r>
            <a:r>
              <a:rPr lang="en-ID" sz="1050" dirty="0" err="1">
                <a:solidFill>
                  <a:schemeClr val="tx1"/>
                </a:solidFill>
              </a:rPr>
              <a:t>memesan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menginap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untuk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periode</a:t>
            </a:r>
            <a:r>
              <a:rPr lang="en-ID" sz="1050" dirty="0">
                <a:solidFill>
                  <a:schemeClr val="tx1"/>
                </a:solidFill>
              </a:rPr>
              <a:t> yang </a:t>
            </a:r>
            <a:r>
              <a:rPr lang="en-ID" sz="1050" dirty="0" err="1">
                <a:solidFill>
                  <a:schemeClr val="tx1"/>
                </a:solidFill>
              </a:rPr>
              <a:t>lebih</a:t>
            </a:r>
            <a:r>
              <a:rPr lang="en-ID" sz="1050" dirty="0">
                <a:solidFill>
                  <a:schemeClr val="tx1"/>
                </a:solidFill>
              </a:rPr>
              <a:t> lama. </a:t>
            </a:r>
            <a:r>
              <a:rPr lang="en-ID" sz="1050" dirty="0" err="1">
                <a:solidFill>
                  <a:schemeClr val="tx1"/>
                </a:solidFill>
              </a:rPr>
              <a:t>Selain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itu</a:t>
            </a:r>
            <a:r>
              <a:rPr lang="en-ID" sz="1050" dirty="0">
                <a:solidFill>
                  <a:schemeClr val="tx1"/>
                </a:solidFill>
              </a:rPr>
              <a:t>, </a:t>
            </a:r>
            <a:r>
              <a:rPr lang="en-ID" sz="1050" dirty="0" err="1">
                <a:solidFill>
                  <a:schemeClr val="tx1"/>
                </a:solidFill>
              </a:rPr>
              <a:t>memperluas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jangka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waktu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pembatalan</a:t>
            </a:r>
            <a:r>
              <a:rPr lang="en-ID" sz="1050" dirty="0">
                <a:solidFill>
                  <a:schemeClr val="tx1"/>
                </a:solidFill>
              </a:rPr>
              <a:t> yang </a:t>
            </a:r>
            <a:r>
              <a:rPr lang="en-ID" sz="1050" dirty="0" err="1">
                <a:solidFill>
                  <a:schemeClr val="tx1"/>
                </a:solidFill>
              </a:rPr>
              <a:t>lebih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panjang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untuk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tamu</a:t>
            </a:r>
            <a:r>
              <a:rPr lang="en-ID" sz="1050" dirty="0">
                <a:solidFill>
                  <a:schemeClr val="tx1"/>
                </a:solidFill>
              </a:rPr>
              <a:t> yang </a:t>
            </a:r>
            <a:r>
              <a:rPr lang="en-ID" sz="1050" dirty="0" err="1">
                <a:solidFill>
                  <a:schemeClr val="tx1"/>
                </a:solidFill>
              </a:rPr>
              <a:t>memesan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jauh-jauh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hari</a:t>
            </a:r>
            <a:r>
              <a:rPr lang="en-ID" sz="1050" dirty="0">
                <a:solidFill>
                  <a:schemeClr val="tx1"/>
                </a:solidFill>
              </a:rPr>
              <a:t> juga </a:t>
            </a:r>
            <a:r>
              <a:rPr lang="en-ID" sz="1050" dirty="0" err="1">
                <a:solidFill>
                  <a:schemeClr val="tx1"/>
                </a:solidFill>
              </a:rPr>
              <a:t>dapat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membantu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mengurangi</a:t>
            </a:r>
            <a:r>
              <a:rPr lang="en-ID" sz="1050" dirty="0">
                <a:solidFill>
                  <a:schemeClr val="tx1"/>
                </a:solidFill>
              </a:rPr>
              <a:t> cancelation rate.</a:t>
            </a:r>
          </a:p>
        </p:txBody>
      </p:sp>
    </p:spTree>
    <p:extLst>
      <p:ext uri="{BB962C8B-B14F-4D97-AF65-F5344CB8AC3E}">
        <p14:creationId xmlns:p14="http://schemas.microsoft.com/office/powerpoint/2010/main" val="255314674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Roboto</vt:lpstr>
      <vt:lpstr>Arial</vt:lpstr>
      <vt:lpstr>Simple Light</vt:lpstr>
      <vt:lpstr>Impact Analysis of Stay Duration on Hotel Bookings Cancellation Rates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Analysis of Stay Duration on Hotel Bookings Cancellation Rates</dc:title>
  <cp:lastModifiedBy>Achmad Hilman Shadiqin</cp:lastModifiedBy>
  <cp:revision>1</cp:revision>
  <dcterms:modified xsi:type="dcterms:W3CDTF">2024-03-07T06:24:13Z</dcterms:modified>
</cp:coreProperties>
</file>