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18288000" cy="10287000"/>
  <p:notesSz cx="6858000" cy="9144000"/>
  <p:embeddedFontLst>
    <p:embeddedFont>
      <p:font typeface="Bebas Neue Cyrillic" panose="020B0604020202020204" charset="0"/>
      <p:regular r:id="rId13"/>
    </p:embeddedFont>
    <p:embeddedFont>
      <p:font typeface="Calibri" panose="020F0502020204030204" pitchFamily="34" charset="0"/>
      <p:regular r:id="rId14"/>
      <p:bold r:id="rId15"/>
      <p:italic r:id="rId16"/>
      <p:boldItalic r:id="rId17"/>
    </p:embeddedFont>
    <p:embeddedFont>
      <p:font typeface="Poppins" panose="020B0502040204020203" pitchFamily="2" charset="0"/>
      <p:regular r:id="rId18"/>
      <p:bold r:id="rId19"/>
      <p:italic r:id="rId20"/>
      <p:boldItalic r:id="rId21"/>
    </p:embeddedFont>
    <p:embeddedFont>
      <p:font typeface="Poppins Bold" panose="00000800000000000000" charset="0"/>
      <p:regular r:id="rId22"/>
    </p:embeddedFont>
    <p:embeddedFont>
      <p:font typeface="Prompt Light" panose="020B0502040204020203" pitchFamily="2" charset="-34"/>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1837" autoAdjust="0"/>
  </p:normalViewPr>
  <p:slideViewPr>
    <p:cSldViewPr>
      <p:cViewPr varScale="1">
        <p:scale>
          <a:sx n="44" d="100"/>
          <a:sy n="44" d="100"/>
        </p:scale>
        <p:origin x="14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18.06.2025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Kerja Praktik (KP) merupakan salah satu mata kuliah wajib pada Program Sarjana di Fakultas Informatika. KP merupakan implementasi dari pengetahuan dan ketrampilan terkait dengan keilmuan yang diperoleh mahasiswa selama kegiatan perkuliahan.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18.06.2025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err="1"/>
              <a:t>Jejaring</a:t>
            </a:r>
            <a:r>
              <a:rPr lang="en-US" dirty="0"/>
              <a:t> </a:t>
            </a:r>
            <a:r>
              <a:rPr lang="en-US" dirty="0" err="1"/>
              <a:t>Sosial</a:t>
            </a:r>
            <a:r>
              <a:rPr lang="en-US" dirty="0"/>
              <a:t> Media, yang </a:t>
            </a:r>
            <a:r>
              <a:rPr lang="en-US" dirty="0" err="1"/>
              <a:t>digunakan</a:t>
            </a:r>
            <a:r>
              <a:rPr lang="en-US" dirty="0"/>
              <a:t> </a:t>
            </a:r>
            <a:r>
              <a:rPr lang="en-US" dirty="0" err="1"/>
              <a:t>adalah</a:t>
            </a:r>
            <a:r>
              <a:rPr lang="en-US" dirty="0"/>
              <a:t> Facebook yang </a:t>
            </a:r>
            <a:r>
              <a:rPr lang="en-US" dirty="0" err="1"/>
              <a:t>digunakan</a:t>
            </a:r>
            <a:r>
              <a:rPr lang="en-US" dirty="0"/>
              <a:t> </a:t>
            </a:r>
            <a:r>
              <a:rPr lang="en-US" dirty="0" err="1"/>
              <a:t>sehari-hari</a:t>
            </a:r>
            <a:r>
              <a:rPr lang="en-US" dirty="0"/>
              <a:t> oleh 500 - 3000 user yang </a:t>
            </a:r>
            <a:r>
              <a:rPr lang="en-US" dirty="0" err="1"/>
              <a:t>ada</a:t>
            </a:r>
            <a:r>
              <a:rPr lang="en-US" dirty="0"/>
              <a:t> di </a:t>
            </a:r>
            <a:r>
              <a:rPr lang="en-US" dirty="0" err="1"/>
              <a:t>Nutrifood</a:t>
            </a:r>
            <a:r>
              <a:rPr lang="en-US" dirty="0"/>
              <a:t>, </a:t>
            </a:r>
            <a:r>
              <a:rPr lang="en-US" dirty="0" err="1"/>
              <a:t>karena</a:t>
            </a:r>
            <a:r>
              <a:rPr lang="en-US" dirty="0"/>
              <a:t> </a:t>
            </a:r>
            <a:r>
              <a:rPr lang="en-US" dirty="0" err="1"/>
              <a:t>pandemi</a:t>
            </a:r>
            <a:r>
              <a:rPr lang="en-US" dirty="0"/>
              <a:t> </a:t>
            </a:r>
            <a:r>
              <a:rPr lang="en-US" dirty="0" err="1"/>
              <a:t>ternyata</a:t>
            </a:r>
            <a:r>
              <a:rPr lang="en-US" dirty="0"/>
              <a:t> </a:t>
            </a:r>
            <a:r>
              <a:rPr lang="en-US" dirty="0" err="1"/>
              <a:t>manfaat</a:t>
            </a:r>
            <a:r>
              <a:rPr lang="en-US" dirty="0"/>
              <a:t> </a:t>
            </a:r>
            <a:r>
              <a:rPr lang="en-US" dirty="0" err="1"/>
              <a:t>atau</a:t>
            </a:r>
            <a:r>
              <a:rPr lang="en-US" dirty="0"/>
              <a:t> </a:t>
            </a:r>
            <a:r>
              <a:rPr lang="en-US" dirty="0" err="1"/>
              <a:t>kegunaannya</a:t>
            </a:r>
            <a:r>
              <a:rPr lang="en-US" dirty="0"/>
              <a:t> </a:t>
            </a:r>
            <a:r>
              <a:rPr lang="en-US" dirty="0" err="1"/>
              <a:t>semakin</a:t>
            </a:r>
            <a:r>
              <a:rPr lang="en-US" dirty="0"/>
              <a:t> </a:t>
            </a:r>
            <a:r>
              <a:rPr lang="en-US" dirty="0" err="1"/>
              <a:t>penting</a:t>
            </a:r>
            <a:r>
              <a:rPr lang="en-US" dirty="0"/>
              <a:t> </a:t>
            </a:r>
            <a:r>
              <a:rPr lang="en-US" dirty="0" err="1"/>
              <a:t>bagi</a:t>
            </a:r>
            <a:r>
              <a:rPr lang="en-US" dirty="0"/>
              <a:t> </a:t>
            </a:r>
            <a:r>
              <a:rPr lang="en-US" dirty="0" err="1"/>
              <a:t>Nutrifood</a:t>
            </a:r>
            <a:endParaRPr lang="en-US" dirty="0"/>
          </a:p>
          <a:p>
            <a:pPr lvl="0"/>
            <a:endParaRPr lang="en-US" dirty="0"/>
          </a:p>
          <a:p>
            <a:pPr lvl="0"/>
            <a:r>
              <a:rPr lang="en-US" dirty="0"/>
              <a:t>KP Internal</a:t>
            </a:r>
          </a:p>
          <a:p>
            <a:pPr lvl="0"/>
            <a:endParaRPr lang="en-US" dirty="0"/>
          </a:p>
          <a:p>
            <a:pPr lvl="0"/>
            <a:r>
              <a:rPr lang="en-US" dirty="0"/>
              <a:t>KP juga </a:t>
            </a:r>
            <a:r>
              <a:rPr lang="en-US" dirty="0" err="1"/>
              <a:t>bisa</a:t>
            </a:r>
            <a:r>
              <a:rPr lang="en-US" dirty="0"/>
              <a:t> </a:t>
            </a:r>
            <a:r>
              <a:rPr lang="en-US" dirty="0" err="1"/>
              <a:t>dianggap</a:t>
            </a:r>
            <a:r>
              <a:rPr lang="en-US" dirty="0"/>
              <a:t> </a:t>
            </a:r>
            <a:r>
              <a:rPr lang="en-US" dirty="0" err="1"/>
              <a:t>kegiatan</a:t>
            </a:r>
            <a:r>
              <a:rPr lang="en-US" dirty="0"/>
              <a:t> MBKM dan </a:t>
            </a:r>
            <a:r>
              <a:rPr lang="en-US" dirty="0" err="1"/>
              <a:t>bisa</a:t>
            </a:r>
            <a:r>
              <a:rPr lang="en-US" dirty="0"/>
              <a:t> </a:t>
            </a:r>
            <a:r>
              <a:rPr lang="en-US" dirty="0" err="1"/>
              <a:t>dikonversi</a:t>
            </a:r>
            <a:r>
              <a:rPr lang="en-US" dirty="0"/>
              <a:t> </a:t>
            </a:r>
            <a:r>
              <a:rPr lang="en-US" dirty="0" err="1"/>
              <a:t>menjadi</a:t>
            </a:r>
            <a:r>
              <a:rPr lang="en-US" dirty="0"/>
              <a:t> SKS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18.06.2025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err="1"/>
              <a:t>Dalam</a:t>
            </a:r>
            <a:r>
              <a:rPr lang="en-US" dirty="0"/>
              <a:t> </a:t>
            </a:r>
            <a:r>
              <a:rPr lang="en-US" dirty="0" err="1"/>
              <a:t>kp</a:t>
            </a:r>
            <a:r>
              <a:rPr lang="en-US" dirty="0"/>
              <a:t> </a:t>
            </a:r>
            <a:r>
              <a:rPr lang="en-US" dirty="0" err="1"/>
              <a:t>ini</a:t>
            </a:r>
            <a:r>
              <a:rPr lang="en-US" dirty="0"/>
              <a:t> </a:t>
            </a:r>
            <a:r>
              <a:rPr lang="en-US" dirty="0" err="1"/>
              <a:t>menjadi</a:t>
            </a:r>
            <a:r>
              <a:rPr lang="en-US" dirty="0"/>
              <a:t> </a:t>
            </a:r>
            <a:r>
              <a:rPr lang="en-US" dirty="0" err="1"/>
              <a:t>asisten</a:t>
            </a:r>
            <a:r>
              <a:rPr lang="en-US" dirty="0"/>
              <a:t> </a:t>
            </a:r>
            <a:r>
              <a:rPr lang="en-US" dirty="0" err="1"/>
              <a:t>penelitian</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18.06.2025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KP </a:t>
            </a:r>
            <a:r>
              <a:rPr lang="en-US" dirty="0" err="1"/>
              <a:t>ini</a:t>
            </a:r>
            <a:r>
              <a:rPr lang="en-US" dirty="0"/>
              <a:t> </a:t>
            </a:r>
            <a:r>
              <a:rPr lang="en-US" dirty="0" err="1"/>
              <a:t>diikuti</a:t>
            </a:r>
            <a:r>
              <a:rPr lang="en-US" dirty="0"/>
              <a:t> oleh </a:t>
            </a:r>
            <a:r>
              <a:rPr lang="en-US" dirty="0" err="1"/>
              <a:t>kurang</a:t>
            </a:r>
            <a:r>
              <a:rPr lang="en-US" dirty="0"/>
              <a:t> </a:t>
            </a:r>
            <a:r>
              <a:rPr lang="en-US" dirty="0" err="1"/>
              <a:t>lebih</a:t>
            </a:r>
            <a:r>
              <a:rPr lang="en-US" dirty="0"/>
              <a:t> 100 </a:t>
            </a:r>
            <a:r>
              <a:rPr lang="en-US" dirty="0" err="1"/>
              <a:t>mahasiswa</a:t>
            </a:r>
            <a:endParaRPr lang="en-US" dirty="0"/>
          </a:p>
          <a:p>
            <a:pPr lvl="0"/>
            <a:endParaRPr lang="en-US" dirty="0"/>
          </a:p>
          <a:p>
            <a:pPr lvl="0"/>
            <a:r>
              <a:rPr lang="en-US" dirty="0" err="1"/>
              <a:t>Terdapat</a:t>
            </a:r>
            <a:r>
              <a:rPr lang="en-US" dirty="0"/>
              <a:t> </a:t>
            </a:r>
            <a:r>
              <a:rPr lang="en-US" dirty="0" err="1"/>
              <a:t>pembagian</a:t>
            </a:r>
            <a:r>
              <a:rPr lang="en-US" dirty="0"/>
              <a:t> </a:t>
            </a:r>
            <a:r>
              <a:rPr lang="en-US" dirty="0" err="1"/>
              <a:t>sebagai</a:t>
            </a:r>
            <a:r>
              <a:rPr lang="en-US" dirty="0"/>
              <a:t> </a:t>
            </a:r>
            <a:r>
              <a:rPr lang="en-US" dirty="0" err="1"/>
              <a:t>berikut</a:t>
            </a:r>
            <a:endParaRPr lang="en-US" dirty="0"/>
          </a:p>
          <a:p>
            <a:pPr lvl="0"/>
            <a:endParaRPr lang="en-US" dirty="0"/>
          </a:p>
          <a:p>
            <a:pPr lvl="0"/>
            <a:r>
              <a:rPr lang="en-US" dirty="0"/>
              <a:t>Enterprise Social Media Monitoring System</a:t>
            </a:r>
          </a:p>
          <a:p>
            <a:pPr lvl="0"/>
            <a:endParaRPr lang="en-US" dirty="0"/>
          </a:p>
          <a:p>
            <a:pPr lvl="0"/>
            <a:r>
              <a:rPr lang="en-US" dirty="0" err="1"/>
              <a:t>Disini</a:t>
            </a:r>
            <a:r>
              <a:rPr lang="en-US" dirty="0"/>
              <a:t> </a:t>
            </a:r>
            <a:r>
              <a:rPr lang="en-US" dirty="0" err="1"/>
              <a:t>mahasiswa</a:t>
            </a:r>
            <a:r>
              <a:rPr lang="en-US" dirty="0"/>
              <a:t> </a:t>
            </a:r>
            <a:r>
              <a:rPr lang="en-US" dirty="0" err="1"/>
              <a:t>memilih</a:t>
            </a:r>
            <a:r>
              <a:rPr lang="en-US" dirty="0"/>
              <a:t> </a:t>
            </a:r>
            <a:r>
              <a:rPr lang="en-US" dirty="0" err="1"/>
              <a:t>bagian</a:t>
            </a:r>
            <a:r>
              <a:rPr lang="en-US" dirty="0"/>
              <a:t> yang </a:t>
            </a:r>
            <a:r>
              <a:rPr lang="en-US" dirty="0" err="1"/>
              <a:t>mau</a:t>
            </a:r>
            <a:r>
              <a:rPr lang="en-US" dirty="0"/>
              <a:t> </a:t>
            </a:r>
            <a:r>
              <a:rPr lang="en-US" dirty="0" err="1"/>
              <a:t>diikuti</a:t>
            </a:r>
            <a:r>
              <a:rPr lang="en-US" dirty="0"/>
              <a:t> dan </a:t>
            </a:r>
            <a:r>
              <a:rPr lang="en-US" dirty="0" err="1"/>
              <a:t>bisa</a:t>
            </a:r>
            <a:r>
              <a:rPr lang="en-US" dirty="0"/>
              <a:t> </a:t>
            </a:r>
            <a:r>
              <a:rPr lang="en-US" dirty="0" err="1"/>
              <a:t>mengikuti</a:t>
            </a:r>
            <a:r>
              <a:rPr lang="en-US" dirty="0"/>
              <a:t> </a:t>
            </a:r>
            <a:r>
              <a:rPr lang="en-US" dirty="0" err="1"/>
              <a:t>lebih</a:t>
            </a:r>
            <a:r>
              <a:rPr lang="en-US" dirty="0"/>
              <a:t> </a:t>
            </a:r>
            <a:r>
              <a:rPr lang="en-US" dirty="0" err="1"/>
              <a:t>dari</a:t>
            </a:r>
            <a:r>
              <a:rPr lang="en-US" dirty="0"/>
              <a:t> </a:t>
            </a:r>
            <a:r>
              <a:rPr lang="en-US" dirty="0" err="1"/>
              <a:t>satu</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err="1"/>
              <a:t>Kegiatan</a:t>
            </a:r>
            <a:r>
              <a:rPr lang="en-US" dirty="0"/>
              <a:t> </a:t>
            </a:r>
            <a:r>
              <a:rPr lang="en-US" dirty="0" err="1"/>
              <a:t>penelitian</a:t>
            </a:r>
            <a:r>
              <a:rPr lang="en-US" dirty="0"/>
              <a:t> yang </a:t>
            </a:r>
            <a:r>
              <a:rPr lang="en-US" dirty="0" err="1"/>
              <a:t>dilakukan</a:t>
            </a:r>
            <a:r>
              <a:rPr lang="en-US" dirty="0"/>
              <a:t> </a:t>
            </a:r>
            <a:r>
              <a:rPr lang="en-US" dirty="0" err="1"/>
              <a:t>meliputi</a:t>
            </a:r>
            <a:r>
              <a:rPr lang="en-US" dirty="0"/>
              <a:t> </a:t>
            </a:r>
            <a:r>
              <a:rPr lang="en-US" dirty="0" err="1"/>
              <a:t>seluruh</a:t>
            </a:r>
            <a:r>
              <a:rPr lang="en-US" dirty="0"/>
              <a:t> </a:t>
            </a:r>
            <a:r>
              <a:rPr lang="en-US" dirty="0" err="1"/>
              <a:t>tahap</a:t>
            </a:r>
            <a:r>
              <a:rPr lang="en-US" dirty="0"/>
              <a:t> </a:t>
            </a:r>
            <a:r>
              <a:rPr lang="en-US" dirty="0" err="1"/>
              <a:t>dasar</a:t>
            </a:r>
            <a:r>
              <a:rPr lang="en-US" dirty="0"/>
              <a:t> </a:t>
            </a:r>
            <a:r>
              <a:rPr lang="en-US" dirty="0" err="1"/>
              <a:t>penelitian</a:t>
            </a:r>
            <a:r>
              <a:rPr lang="en-US" dirty="0"/>
              <a:t> </a:t>
            </a:r>
            <a:r>
              <a:rPr lang="en-US" dirty="0" err="1"/>
              <a:t>hingga</a:t>
            </a:r>
            <a:r>
              <a:rPr lang="en-US" dirty="0"/>
              <a:t> </a:t>
            </a:r>
            <a:r>
              <a:rPr lang="en-US" dirty="0" err="1"/>
              <a:t>penulisan</a:t>
            </a:r>
            <a:r>
              <a:rPr lang="en-US" dirty="0"/>
              <a:t> </a:t>
            </a:r>
            <a:r>
              <a:rPr lang="en-US" dirty="0" err="1"/>
              <a:t>draf</a:t>
            </a:r>
            <a:r>
              <a:rPr lang="en-US" dirty="0"/>
              <a:t> </a:t>
            </a:r>
            <a:r>
              <a:rPr lang="en-US" dirty="0" err="1"/>
              <a:t>artikel</a:t>
            </a:r>
            <a:r>
              <a:rPr lang="en-US" dirty="0"/>
              <a:t> </a:t>
            </a:r>
            <a:r>
              <a:rPr lang="en-US" dirty="0" err="1"/>
              <a:t>ilmiah</a:t>
            </a:r>
            <a:r>
              <a:rPr lang="en-US" dirty="0"/>
              <a:t>. </a:t>
            </a:r>
            <a:r>
              <a:rPr lang="en-US" dirty="0" err="1"/>
              <a:t>Melalui</a:t>
            </a:r>
            <a:r>
              <a:rPr lang="en-US" dirty="0"/>
              <a:t> </a:t>
            </a:r>
            <a:r>
              <a:rPr lang="en-US" dirty="0" err="1"/>
              <a:t>kegiatan</a:t>
            </a:r>
            <a:r>
              <a:rPr lang="en-US" dirty="0"/>
              <a:t> </a:t>
            </a:r>
            <a:r>
              <a:rPr lang="en-US" dirty="0" err="1"/>
              <a:t>ini</a:t>
            </a:r>
            <a:r>
              <a:rPr lang="en-US" dirty="0"/>
              <a:t>, </a:t>
            </a:r>
            <a:r>
              <a:rPr lang="en-US" dirty="0" err="1"/>
              <a:t>mahasiswa</a:t>
            </a:r>
            <a:r>
              <a:rPr lang="en-US" dirty="0"/>
              <a:t> </a:t>
            </a:r>
            <a:r>
              <a:rPr lang="en-US" dirty="0" err="1"/>
              <a:t>akan</a:t>
            </a:r>
            <a:r>
              <a:rPr lang="en-US" dirty="0"/>
              <a:t> </a:t>
            </a:r>
            <a:r>
              <a:rPr lang="en-US" dirty="0" err="1"/>
              <a:t>diberikan</a:t>
            </a:r>
            <a:r>
              <a:rPr lang="en-US" dirty="0"/>
              <a:t> </a:t>
            </a:r>
            <a:r>
              <a:rPr lang="en-US" dirty="0" err="1"/>
              <a:t>pengalaman</a:t>
            </a:r>
            <a:r>
              <a:rPr lang="en-US" dirty="0"/>
              <a:t> </a:t>
            </a:r>
            <a:r>
              <a:rPr lang="en-US" dirty="0" err="1"/>
              <a:t>untuk</a:t>
            </a:r>
            <a:r>
              <a:rPr lang="en-US" dirty="0"/>
              <a:t> </a:t>
            </a:r>
            <a:r>
              <a:rPr lang="en-US" dirty="0" err="1"/>
              <a:t>melakukan</a:t>
            </a:r>
            <a:r>
              <a:rPr lang="en-US" dirty="0"/>
              <a:t> </a:t>
            </a:r>
            <a:r>
              <a:rPr lang="en-US" dirty="0" err="1"/>
              <a:t>prosedur</a:t>
            </a:r>
            <a:r>
              <a:rPr lang="en-US" dirty="0"/>
              <a:t> </a:t>
            </a:r>
            <a:r>
              <a:rPr lang="en-US" dirty="0" err="1"/>
              <a:t>standar</a:t>
            </a:r>
            <a:r>
              <a:rPr lang="en-US" dirty="0"/>
              <a:t> pada </a:t>
            </a:r>
            <a:r>
              <a:rPr lang="en-US" dirty="0" err="1"/>
              <a:t>penelitian</a:t>
            </a:r>
            <a:r>
              <a:rPr lang="en-US" dirty="0"/>
              <a:t> machine learning yang </a:t>
            </a:r>
            <a:r>
              <a:rPr lang="en-US" dirty="0" err="1"/>
              <a:t>secara</a:t>
            </a:r>
            <a:r>
              <a:rPr lang="en-US" dirty="0"/>
              <a:t> </a:t>
            </a:r>
            <a:r>
              <a:rPr lang="en-US" dirty="0" err="1"/>
              <a:t>umum</a:t>
            </a:r>
            <a:r>
              <a:rPr lang="en-US" dirty="0"/>
              <a:t> </a:t>
            </a:r>
            <a:r>
              <a:rPr lang="en-US" dirty="0" err="1"/>
              <a:t>terdiri</a:t>
            </a:r>
            <a:r>
              <a:rPr lang="en-US" dirty="0"/>
              <a:t> </a:t>
            </a:r>
            <a:r>
              <a:rPr lang="en-US" dirty="0" err="1"/>
              <a:t>dari</a:t>
            </a:r>
            <a:r>
              <a:rPr lang="en-US" dirty="0"/>
              <a:t> </a:t>
            </a:r>
            <a:r>
              <a:rPr lang="en-US" dirty="0" err="1"/>
              <a:t>studi</a:t>
            </a:r>
            <a:r>
              <a:rPr lang="en-US" dirty="0"/>
              <a:t> </a:t>
            </a:r>
            <a:r>
              <a:rPr lang="en-US" dirty="0" err="1"/>
              <a:t>literatur</a:t>
            </a:r>
            <a:r>
              <a:rPr lang="en-US" dirty="0"/>
              <a:t>, </a:t>
            </a:r>
            <a:r>
              <a:rPr lang="en-US" dirty="0" err="1"/>
              <a:t>preparasi</a:t>
            </a:r>
            <a:r>
              <a:rPr lang="en-US" dirty="0"/>
              <a:t> data, </a:t>
            </a:r>
            <a:r>
              <a:rPr lang="en-US" dirty="0" err="1"/>
              <a:t>pembangunan</a:t>
            </a:r>
            <a:r>
              <a:rPr lang="en-US" dirty="0"/>
              <a:t> model dan </a:t>
            </a:r>
            <a:r>
              <a:rPr lang="en-US" dirty="0" err="1"/>
              <a:t>evaluasi</a:t>
            </a:r>
            <a:r>
              <a:rPr lang="en-US" dirty="0"/>
              <a:t> model. </a:t>
            </a:r>
            <a:r>
              <a:rPr lang="en-US" dirty="0" err="1"/>
              <a:t>Selanjutnya</a:t>
            </a:r>
            <a:r>
              <a:rPr lang="en-US" dirty="0"/>
              <a:t>, </a:t>
            </a:r>
            <a:r>
              <a:rPr lang="en-US" dirty="0" err="1"/>
              <a:t>mahasiswa</a:t>
            </a:r>
            <a:r>
              <a:rPr lang="en-US" dirty="0"/>
              <a:t> juga </a:t>
            </a:r>
            <a:r>
              <a:rPr lang="en-US" dirty="0" err="1"/>
              <a:t>akan</a:t>
            </a:r>
            <a:r>
              <a:rPr lang="en-US" dirty="0"/>
              <a:t> </a:t>
            </a:r>
            <a:r>
              <a:rPr lang="en-US" dirty="0" err="1"/>
              <a:t>diminta</a:t>
            </a:r>
            <a:r>
              <a:rPr lang="en-US" dirty="0"/>
              <a:t> </a:t>
            </a:r>
            <a:r>
              <a:rPr lang="en-US" dirty="0" err="1"/>
              <a:t>untuk</a:t>
            </a:r>
            <a:r>
              <a:rPr lang="en-US" dirty="0"/>
              <a:t> </a:t>
            </a:r>
            <a:r>
              <a:rPr lang="en-US" dirty="0" err="1"/>
              <a:t>menuliskan</a:t>
            </a:r>
            <a:r>
              <a:rPr lang="en-US" dirty="0"/>
              <a:t> </a:t>
            </a:r>
            <a:r>
              <a:rPr lang="en-US" dirty="0" err="1"/>
              <a:t>hasil</a:t>
            </a:r>
            <a:r>
              <a:rPr lang="en-US" dirty="0"/>
              <a:t> </a:t>
            </a:r>
            <a:r>
              <a:rPr lang="en-US" dirty="0" err="1"/>
              <a:t>penelitian</a:t>
            </a:r>
            <a:r>
              <a:rPr lang="en-US" dirty="0"/>
              <a:t> </a:t>
            </a:r>
            <a:r>
              <a:rPr lang="en-US" dirty="0" err="1"/>
              <a:t>ke</a:t>
            </a:r>
            <a:r>
              <a:rPr lang="en-US" dirty="0"/>
              <a:t> </a:t>
            </a:r>
            <a:r>
              <a:rPr lang="en-US" dirty="0" err="1"/>
              <a:t>dalam</a:t>
            </a:r>
            <a:r>
              <a:rPr lang="en-US" dirty="0"/>
              <a:t> </a:t>
            </a:r>
            <a:r>
              <a:rPr lang="en-US" dirty="0" err="1"/>
              <a:t>suatu</a:t>
            </a:r>
            <a:r>
              <a:rPr lang="en-US" dirty="0"/>
              <a:t> </a:t>
            </a:r>
            <a:r>
              <a:rPr lang="en-US" dirty="0" err="1"/>
              <a:t>artikel</a:t>
            </a:r>
            <a:r>
              <a:rPr lang="en-US" dirty="0"/>
              <a:t> </a:t>
            </a:r>
            <a:r>
              <a:rPr lang="en-US" dirty="0" err="1"/>
              <a:t>ilmiah</a:t>
            </a:r>
            <a:r>
              <a:rPr lang="en-US" dirty="0"/>
              <a:t> yang </a:t>
            </a:r>
            <a:r>
              <a:rPr lang="en-US" dirty="0" err="1"/>
              <a:t>siap</a:t>
            </a:r>
            <a:r>
              <a:rPr lang="en-US" dirty="0"/>
              <a:t> </a:t>
            </a:r>
            <a:r>
              <a:rPr lang="en-US" dirty="0" err="1"/>
              <a:t>untuk</a:t>
            </a:r>
            <a:r>
              <a:rPr lang="en-US" dirty="0"/>
              <a:t> di-submit </a:t>
            </a:r>
            <a:r>
              <a:rPr lang="en-US" dirty="0" err="1"/>
              <a:t>ke</a:t>
            </a:r>
            <a:r>
              <a:rPr lang="en-US" dirty="0"/>
              <a:t> </a:t>
            </a:r>
            <a:r>
              <a:rPr lang="en-US" dirty="0" err="1"/>
              <a:t>konferensi</a:t>
            </a:r>
            <a:r>
              <a:rPr lang="en-US" dirty="0"/>
              <a:t> </a:t>
            </a:r>
            <a:r>
              <a:rPr lang="en-US" dirty="0" err="1"/>
              <a:t>internasional</a:t>
            </a:r>
            <a:r>
              <a:rPr lang="en-US" dirty="0"/>
              <a:t> </a:t>
            </a:r>
            <a:r>
              <a:rPr lang="en-US" dirty="0" err="1"/>
              <a:t>atau</a:t>
            </a:r>
            <a:r>
              <a:rPr lang="en-US" dirty="0"/>
              <a:t> </a:t>
            </a:r>
            <a:r>
              <a:rPr lang="en-US" dirty="0" err="1"/>
              <a:t>jurnal</a:t>
            </a:r>
            <a:r>
              <a:rPr lang="en-US" dirty="0"/>
              <a:t> </a:t>
            </a:r>
            <a:r>
              <a:rPr lang="en-US" dirty="0" err="1"/>
              <a:t>ilmiah</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gif"/><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279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blip>
          <a:srcRect/>
          <a:stretch>
            <a:fillRect/>
          </a:stretch>
        </p:blipFill>
        <p:spPr>
          <a:xfrm rot="-6714334">
            <a:off x="-10978702" y="1527947"/>
            <a:ext cx="19028773" cy="10288223"/>
          </a:xfrm>
          <a:prstGeom prst="rect">
            <a:avLst/>
          </a:prstGeom>
        </p:spPr>
      </p:pic>
      <p:pic>
        <p:nvPicPr>
          <p:cNvPr id="3" name="Picture 3"/>
          <p:cNvPicPr>
            <a:picLocks noChangeAspect="1"/>
          </p:cNvPicPr>
          <p:nvPr/>
        </p:nvPicPr>
        <p:blipFill>
          <a:blip r:embed="rId4">
            <a:alphaModFix amt="16000"/>
          </a:blip>
          <a:srcRect/>
          <a:stretch>
            <a:fillRect/>
          </a:stretch>
        </p:blipFill>
        <p:spPr>
          <a:xfrm rot="-5577974">
            <a:off x="-6917454" y="2881381"/>
            <a:ext cx="13834908" cy="6871337"/>
          </a:xfrm>
          <a:prstGeom prst="rect">
            <a:avLst/>
          </a:prstGeom>
        </p:spPr>
      </p:pic>
      <p:grpSp>
        <p:nvGrpSpPr>
          <p:cNvPr id="4" name="Group 4"/>
          <p:cNvGrpSpPr/>
          <p:nvPr/>
        </p:nvGrpSpPr>
        <p:grpSpPr>
          <a:xfrm rot="-2517405">
            <a:off x="15184873" y="6015425"/>
            <a:ext cx="7349255" cy="7349255"/>
            <a:chOff x="0" y="0"/>
            <a:chExt cx="9799007" cy="9799007"/>
          </a:xfrm>
        </p:grpSpPr>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9799007" cy="9799007"/>
            </a:xfrm>
            <a:prstGeom prst="rect">
              <a:avLst/>
            </a:prstGeom>
          </p:spPr>
        </p:pic>
        <p:grpSp>
          <p:nvGrpSpPr>
            <p:cNvPr id="6" name="Group 6"/>
            <p:cNvGrpSpPr>
              <a:grpSpLocks noChangeAspect="1"/>
            </p:cNvGrpSpPr>
            <p:nvPr/>
          </p:nvGrpSpPr>
          <p:grpSpPr>
            <a:xfrm>
              <a:off x="6328102" y="0"/>
              <a:ext cx="546100" cy="546100"/>
              <a:chOff x="6705600" y="1371600"/>
              <a:chExt cx="10972800" cy="10972800"/>
            </a:xfrm>
          </p:grpSpPr>
          <p:sp>
            <p:nvSpPr>
              <p:cNvPr id="7" name="Freeform 7"/>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DD3CF"/>
              </a:solidFill>
            </p:spPr>
          </p:sp>
        </p:grpSp>
        <p:grpSp>
          <p:nvGrpSpPr>
            <p:cNvPr id="8" name="Group 8"/>
            <p:cNvGrpSpPr>
              <a:grpSpLocks noChangeAspect="1"/>
            </p:cNvGrpSpPr>
            <p:nvPr/>
          </p:nvGrpSpPr>
          <p:grpSpPr>
            <a:xfrm>
              <a:off x="3456576" y="1848147"/>
              <a:ext cx="404763" cy="404763"/>
              <a:chOff x="6705600" y="1371600"/>
              <a:chExt cx="10972800" cy="10972800"/>
            </a:xfrm>
          </p:grpSpPr>
          <p:sp>
            <p:nvSpPr>
              <p:cNvPr id="9" name="Freeform 9"/>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DD3CF"/>
              </a:solidFill>
            </p:spPr>
          </p:sp>
        </p:grpSp>
      </p:grpSp>
      <p:pic>
        <p:nvPicPr>
          <p:cNvPr id="10" name="Picture 10"/>
          <p:cNvPicPr>
            <a:picLocks noChangeAspect="1"/>
          </p:cNvPicPr>
          <p:nvPr/>
        </p:nvPicPr>
        <p:blipFill>
          <a:blip r:embed="rId7">
            <a:alphaModFix amt="42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3521480">
            <a:off x="-6131366" y="1274431"/>
            <a:ext cx="12262732" cy="8316362"/>
          </a:xfrm>
          <a:prstGeom prst="rect">
            <a:avLst/>
          </a:prstGeom>
        </p:spPr>
      </p:pic>
      <p:grpSp>
        <p:nvGrpSpPr>
          <p:cNvPr id="11" name="Group 11"/>
          <p:cNvGrpSpPr/>
          <p:nvPr/>
        </p:nvGrpSpPr>
        <p:grpSpPr>
          <a:xfrm>
            <a:off x="-2195857" y="-768923"/>
            <a:ext cx="4259884" cy="4259884"/>
            <a:chOff x="0" y="0"/>
            <a:chExt cx="5679845" cy="5679845"/>
          </a:xfrm>
        </p:grpSpPr>
        <p:pic>
          <p:nvPicPr>
            <p:cNvPr id="12" name="Picture 1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5679845" cy="5679845"/>
            </a:xfrm>
            <a:prstGeom prst="rect">
              <a:avLst/>
            </a:prstGeom>
          </p:spPr>
        </p:pic>
        <p:grpSp>
          <p:nvGrpSpPr>
            <p:cNvPr id="13" name="Group 13"/>
            <p:cNvGrpSpPr>
              <a:grpSpLocks noChangeAspect="1"/>
            </p:cNvGrpSpPr>
            <p:nvPr/>
          </p:nvGrpSpPr>
          <p:grpSpPr>
            <a:xfrm>
              <a:off x="5130465" y="3518270"/>
              <a:ext cx="287468" cy="287468"/>
              <a:chOff x="6705600" y="1371600"/>
              <a:chExt cx="10972800" cy="10972800"/>
            </a:xfrm>
          </p:grpSpPr>
          <p:sp>
            <p:nvSpPr>
              <p:cNvPr id="14" name="Freeform 1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DD3CF"/>
              </a:solidFill>
            </p:spPr>
          </p:sp>
        </p:grpSp>
      </p:grpSp>
      <p:pic>
        <p:nvPicPr>
          <p:cNvPr id="15" name="Picture 15"/>
          <p:cNvPicPr>
            <a:picLocks noChangeAspect="1"/>
          </p:cNvPicPr>
          <p:nvPr/>
        </p:nvPicPr>
        <p:blipFill>
          <a:blip r:embed="rId9"/>
          <a:srcRect/>
          <a:stretch>
            <a:fillRect/>
          </a:stretch>
        </p:blipFill>
        <p:spPr>
          <a:xfrm>
            <a:off x="16050913" y="179223"/>
            <a:ext cx="1754892" cy="2442980"/>
          </a:xfrm>
          <a:prstGeom prst="rect">
            <a:avLst/>
          </a:prstGeom>
        </p:spPr>
      </p:pic>
      <p:grpSp>
        <p:nvGrpSpPr>
          <p:cNvPr id="16" name="Group 16"/>
          <p:cNvGrpSpPr/>
          <p:nvPr/>
        </p:nvGrpSpPr>
        <p:grpSpPr>
          <a:xfrm>
            <a:off x="2514518" y="1603907"/>
            <a:ext cx="13258963" cy="5979536"/>
            <a:chOff x="0" y="323850"/>
            <a:chExt cx="17678618" cy="7972714"/>
          </a:xfrm>
        </p:grpSpPr>
        <p:sp>
          <p:nvSpPr>
            <p:cNvPr id="17" name="TextBox 17"/>
            <p:cNvSpPr txBox="1"/>
            <p:nvPr/>
          </p:nvSpPr>
          <p:spPr>
            <a:xfrm>
              <a:off x="0" y="323850"/>
              <a:ext cx="17678618" cy="4906056"/>
            </a:xfrm>
            <a:prstGeom prst="rect">
              <a:avLst/>
            </a:prstGeom>
          </p:spPr>
          <p:txBody>
            <a:bodyPr lIns="0" tIns="0" rIns="0" bIns="0" rtlCol="0" anchor="t">
              <a:spAutoFit/>
            </a:bodyPr>
            <a:lstStyle/>
            <a:p>
              <a:pPr algn="ctr">
                <a:lnSpc>
                  <a:spcPts val="13824"/>
                </a:lnSpc>
              </a:pPr>
              <a:r>
                <a:rPr lang="en-US" sz="14400">
                  <a:solidFill>
                    <a:srgbClr val="FFFFFF"/>
                  </a:solidFill>
                  <a:latin typeface="Bebas Neue Cyrillic"/>
                </a:rPr>
                <a:t>Presentasi Kerja Praktik</a:t>
              </a:r>
            </a:p>
          </p:txBody>
        </p:sp>
        <p:sp>
          <p:nvSpPr>
            <p:cNvPr id="18" name="TextBox 18"/>
            <p:cNvSpPr txBox="1"/>
            <p:nvPr/>
          </p:nvSpPr>
          <p:spPr>
            <a:xfrm>
              <a:off x="0" y="5509306"/>
              <a:ext cx="17678618" cy="2787258"/>
            </a:xfrm>
            <a:prstGeom prst="rect">
              <a:avLst/>
            </a:prstGeom>
          </p:spPr>
          <p:txBody>
            <a:bodyPr lIns="0" tIns="0" rIns="0" bIns="0" rtlCol="0" anchor="t">
              <a:spAutoFit/>
            </a:bodyPr>
            <a:lstStyle/>
            <a:p>
              <a:pPr algn="ctr">
                <a:lnSpc>
                  <a:spcPts val="5460"/>
                </a:lnSpc>
              </a:pPr>
              <a:r>
                <a:rPr lang="en-US" sz="4200" spc="84" dirty="0">
                  <a:solidFill>
                    <a:srgbClr val="FFFFFF"/>
                  </a:solidFill>
                  <a:latin typeface="Poppins Bold"/>
                </a:rPr>
                <a:t>Fake News NLP Text </a:t>
              </a:r>
              <a:r>
                <a:rPr lang="en-US" sz="4200" spc="84">
                  <a:solidFill>
                    <a:srgbClr val="FFFFFF"/>
                  </a:solidFill>
                  <a:latin typeface="Poppins Bold"/>
                </a:rPr>
                <a:t>Classification Using Bidirectional </a:t>
              </a:r>
              <a:r>
                <a:rPr lang="en-US" sz="4200" spc="84" dirty="0">
                  <a:solidFill>
                    <a:srgbClr val="FFFFFF"/>
                  </a:solidFill>
                  <a:latin typeface="Poppins Bold"/>
                </a:rPr>
                <a:t>Encoder Representations from Transformers</a:t>
              </a:r>
            </a:p>
          </p:txBody>
        </p:sp>
      </p:grpSp>
      <p:sp>
        <p:nvSpPr>
          <p:cNvPr id="19" name="TextBox 19"/>
          <p:cNvSpPr txBox="1"/>
          <p:nvPr/>
        </p:nvSpPr>
        <p:spPr>
          <a:xfrm>
            <a:off x="5219477" y="8056746"/>
            <a:ext cx="7849046" cy="523875"/>
          </a:xfrm>
          <a:prstGeom prst="rect">
            <a:avLst/>
          </a:prstGeom>
        </p:spPr>
        <p:txBody>
          <a:bodyPr lIns="0" tIns="0" rIns="0" bIns="0" rtlCol="0" anchor="t">
            <a:spAutoFit/>
          </a:bodyPr>
          <a:lstStyle/>
          <a:p>
            <a:pPr algn="ctr">
              <a:lnSpc>
                <a:spcPts val="4200"/>
              </a:lnSpc>
              <a:spcBef>
                <a:spcPct val="0"/>
              </a:spcBef>
            </a:pPr>
            <a:r>
              <a:rPr lang="en-US" sz="3000" dirty="0">
                <a:solidFill>
                  <a:srgbClr val="FFFFFF"/>
                </a:solidFill>
                <a:latin typeface="Prompt Light"/>
              </a:rPr>
              <a:t>Hilman Bayu Aji - 1301180397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4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517405">
            <a:off x="-2012090" y="-2034890"/>
            <a:ext cx="14356781" cy="14356781"/>
          </a:xfrm>
          <a:prstGeom prst="rect">
            <a:avLst/>
          </a:prstGeom>
        </p:spPr>
      </p:pic>
      <p:sp>
        <p:nvSpPr>
          <p:cNvPr id="3" name="TextBox 3"/>
          <p:cNvSpPr txBox="1"/>
          <p:nvPr/>
        </p:nvSpPr>
        <p:spPr>
          <a:xfrm>
            <a:off x="5820693" y="4456121"/>
            <a:ext cx="6646613" cy="1593833"/>
          </a:xfrm>
          <a:prstGeom prst="rect">
            <a:avLst/>
          </a:prstGeom>
        </p:spPr>
        <p:txBody>
          <a:bodyPr lIns="0" tIns="0" rIns="0" bIns="0" rtlCol="0" anchor="t">
            <a:spAutoFit/>
          </a:bodyPr>
          <a:lstStyle/>
          <a:p>
            <a:pPr algn="ctr">
              <a:lnSpc>
                <a:spcPts val="11999"/>
              </a:lnSpc>
            </a:pPr>
            <a:r>
              <a:rPr lang="en-US" sz="11999">
                <a:solidFill>
                  <a:srgbClr val="FFFFFF"/>
                </a:solidFill>
                <a:latin typeface="Bebas Neue Cyrillic"/>
              </a:rPr>
              <a:t>terimakasih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279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8999"/>
          </a:blip>
          <a:srcRect/>
          <a:stretch>
            <a:fillRect/>
          </a:stretch>
        </p:blipFill>
        <p:spPr>
          <a:xfrm rot="2105796">
            <a:off x="-10788607" y="-268370"/>
            <a:ext cx="12982695" cy="12465389"/>
          </a:xfrm>
          <a:prstGeom prst="rect">
            <a:avLst/>
          </a:prstGeom>
        </p:spPr>
      </p:pic>
      <p:pic>
        <p:nvPicPr>
          <p:cNvPr id="3" name="Picture 3"/>
          <p:cNvPicPr>
            <a:picLocks noChangeAspect="1"/>
          </p:cNvPicPr>
          <p:nvPr/>
        </p:nvPicPr>
        <p:blipFill>
          <a:blip r:embed="rId4">
            <a:alphaModFix amt="44999"/>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7353107" y="-204179"/>
            <a:ext cx="13188807" cy="10047473"/>
          </a:xfrm>
          <a:prstGeom prst="rect">
            <a:avLst/>
          </a:prstGeom>
        </p:spPr>
      </p:pic>
      <p:grpSp>
        <p:nvGrpSpPr>
          <p:cNvPr id="4" name="Group 4"/>
          <p:cNvGrpSpPr/>
          <p:nvPr/>
        </p:nvGrpSpPr>
        <p:grpSpPr>
          <a:xfrm rot="1582043">
            <a:off x="1334256" y="7292881"/>
            <a:ext cx="2563220" cy="1689683"/>
            <a:chOff x="0" y="0"/>
            <a:chExt cx="3417626" cy="2252910"/>
          </a:xfrm>
        </p:grpSpPr>
        <p:grpSp>
          <p:nvGrpSpPr>
            <p:cNvPr id="5" name="Group 5"/>
            <p:cNvGrpSpPr>
              <a:grpSpLocks noChangeAspect="1"/>
            </p:cNvGrpSpPr>
            <p:nvPr/>
          </p:nvGrpSpPr>
          <p:grpSpPr>
            <a:xfrm>
              <a:off x="2871526" y="0"/>
              <a:ext cx="546100" cy="546100"/>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DD3CF"/>
              </a:solidFill>
            </p:spPr>
          </p:sp>
        </p:grpSp>
        <p:grpSp>
          <p:nvGrpSpPr>
            <p:cNvPr id="7" name="Group 7"/>
            <p:cNvGrpSpPr>
              <a:grpSpLocks noChangeAspect="1"/>
            </p:cNvGrpSpPr>
            <p:nvPr/>
          </p:nvGrpSpPr>
          <p:grpSpPr>
            <a:xfrm>
              <a:off x="0" y="1848147"/>
              <a:ext cx="404763" cy="404763"/>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DD3CF"/>
              </a:solidFill>
            </p:spPr>
          </p:sp>
        </p:grpSp>
      </p:grpSp>
      <p:grpSp>
        <p:nvGrpSpPr>
          <p:cNvPr id="9" name="Group 9"/>
          <p:cNvGrpSpPr/>
          <p:nvPr/>
        </p:nvGrpSpPr>
        <p:grpSpPr>
          <a:xfrm>
            <a:off x="6168568" y="2273860"/>
            <a:ext cx="12572005" cy="5739280"/>
            <a:chOff x="0" y="0"/>
            <a:chExt cx="16762673" cy="7652373"/>
          </a:xfrm>
        </p:grpSpPr>
        <p:sp>
          <p:nvSpPr>
            <p:cNvPr id="10" name="TextBox 10"/>
            <p:cNvSpPr txBox="1"/>
            <p:nvPr/>
          </p:nvSpPr>
          <p:spPr>
            <a:xfrm>
              <a:off x="0" y="219075"/>
              <a:ext cx="16762673" cy="2198136"/>
            </a:xfrm>
            <a:prstGeom prst="rect">
              <a:avLst/>
            </a:prstGeom>
          </p:spPr>
          <p:txBody>
            <a:bodyPr lIns="0" tIns="0" rIns="0" bIns="0" rtlCol="0" anchor="t">
              <a:spAutoFit/>
            </a:bodyPr>
            <a:lstStyle/>
            <a:p>
              <a:pPr>
                <a:lnSpc>
                  <a:spcPts val="11999"/>
                </a:lnSpc>
              </a:pPr>
              <a:r>
                <a:rPr lang="en-US" sz="11999">
                  <a:solidFill>
                    <a:srgbClr val="FFFFFF"/>
                  </a:solidFill>
                  <a:latin typeface="Bebas Neue Cyrillic"/>
                </a:rPr>
                <a:t>pendahuluan</a:t>
              </a:r>
            </a:p>
          </p:txBody>
        </p:sp>
        <p:sp>
          <p:nvSpPr>
            <p:cNvPr id="11" name="TextBox 11"/>
            <p:cNvSpPr txBox="1"/>
            <p:nvPr/>
          </p:nvSpPr>
          <p:spPr>
            <a:xfrm>
              <a:off x="0" y="2788272"/>
              <a:ext cx="14823685" cy="4864100"/>
            </a:xfrm>
            <a:prstGeom prst="rect">
              <a:avLst/>
            </a:prstGeom>
          </p:spPr>
          <p:txBody>
            <a:bodyPr lIns="0" tIns="0" rIns="0" bIns="0" rtlCol="0" anchor="t">
              <a:spAutoFit/>
            </a:bodyPr>
            <a:lstStyle/>
            <a:p>
              <a:pPr>
                <a:lnSpc>
                  <a:spcPts val="4199"/>
                </a:lnSpc>
              </a:pPr>
              <a:r>
                <a:rPr lang="en-US" sz="2999" dirty="0">
                  <a:solidFill>
                    <a:srgbClr val="FFFFFF"/>
                  </a:solidFill>
                  <a:latin typeface="Poppins"/>
                </a:rPr>
                <a:t>Kerjasama </a:t>
              </a:r>
              <a:r>
                <a:rPr lang="en-US" sz="2999" dirty="0" err="1">
                  <a:solidFill>
                    <a:srgbClr val="FFFFFF"/>
                  </a:solidFill>
                  <a:latin typeface="Poppins"/>
                </a:rPr>
                <a:t>antara</a:t>
              </a:r>
              <a:r>
                <a:rPr lang="en-US" sz="2999" dirty="0">
                  <a:solidFill>
                    <a:srgbClr val="FFFFFF"/>
                  </a:solidFill>
                  <a:latin typeface="Poppins"/>
                </a:rPr>
                <a:t> </a:t>
              </a:r>
              <a:r>
                <a:rPr lang="en-US" sz="2999" dirty="0" err="1">
                  <a:solidFill>
                    <a:srgbClr val="FFFFFF"/>
                  </a:solidFill>
                  <a:latin typeface="Poppins"/>
                </a:rPr>
                <a:t>perusahaan</a:t>
              </a:r>
              <a:r>
                <a:rPr lang="en-US" sz="2999" dirty="0">
                  <a:solidFill>
                    <a:srgbClr val="FFFFFF"/>
                  </a:solidFill>
                  <a:latin typeface="Poppins"/>
                </a:rPr>
                <a:t> </a:t>
              </a:r>
              <a:r>
                <a:rPr lang="en-US" sz="2999" dirty="0" err="1">
                  <a:solidFill>
                    <a:srgbClr val="FFFFFF"/>
                  </a:solidFill>
                  <a:latin typeface="Poppins"/>
                </a:rPr>
                <a:t>Nutrifood</a:t>
              </a:r>
              <a:r>
                <a:rPr lang="en-US" sz="2999" dirty="0">
                  <a:solidFill>
                    <a:srgbClr val="FFFFFF"/>
                  </a:solidFill>
                  <a:latin typeface="Poppins"/>
                </a:rPr>
                <a:t> </a:t>
              </a:r>
              <a:r>
                <a:rPr lang="en-US" sz="2999" dirty="0" err="1">
                  <a:solidFill>
                    <a:srgbClr val="FFFFFF"/>
                  </a:solidFill>
                  <a:latin typeface="Poppins"/>
                </a:rPr>
                <a:t>dengan</a:t>
              </a:r>
              <a:r>
                <a:rPr lang="en-US" sz="2999" dirty="0">
                  <a:solidFill>
                    <a:srgbClr val="FFFFFF"/>
                  </a:solidFill>
                  <a:latin typeface="Poppins"/>
                </a:rPr>
                <a:t> Telkom University </a:t>
              </a:r>
              <a:r>
                <a:rPr lang="en-US" sz="2999" dirty="0" err="1">
                  <a:solidFill>
                    <a:srgbClr val="FFFFFF"/>
                  </a:solidFill>
                  <a:latin typeface="Poppins"/>
                </a:rPr>
                <a:t>untuk</a:t>
              </a:r>
              <a:r>
                <a:rPr lang="en-US" sz="2999" dirty="0">
                  <a:solidFill>
                    <a:srgbClr val="FFFFFF"/>
                  </a:solidFill>
                  <a:latin typeface="Poppins"/>
                </a:rPr>
                <a:t> </a:t>
              </a:r>
              <a:r>
                <a:rPr lang="en-US" sz="2999" dirty="0" err="1">
                  <a:solidFill>
                    <a:srgbClr val="FFFFFF"/>
                  </a:solidFill>
                  <a:latin typeface="Poppins"/>
                </a:rPr>
                <a:t>membantu</a:t>
              </a:r>
              <a:r>
                <a:rPr lang="en-US" sz="2999" dirty="0">
                  <a:solidFill>
                    <a:srgbClr val="FFFFFF"/>
                  </a:solidFill>
                  <a:latin typeface="Poppins"/>
                </a:rPr>
                <a:t> </a:t>
              </a:r>
              <a:r>
                <a:rPr lang="en-US" sz="2999" dirty="0" err="1">
                  <a:solidFill>
                    <a:srgbClr val="FFFFFF"/>
                  </a:solidFill>
                  <a:latin typeface="Poppins"/>
                </a:rPr>
                <a:t>nutrifood</a:t>
              </a:r>
              <a:r>
                <a:rPr lang="en-US" sz="2999" dirty="0">
                  <a:solidFill>
                    <a:srgbClr val="FFFFFF"/>
                  </a:solidFill>
                  <a:latin typeface="Poppins"/>
                </a:rPr>
                <a:t> </a:t>
              </a:r>
              <a:r>
                <a:rPr lang="en-US" sz="2999" dirty="0" err="1">
                  <a:solidFill>
                    <a:srgbClr val="FFFFFF"/>
                  </a:solidFill>
                  <a:latin typeface="Poppins"/>
                </a:rPr>
                <a:t>menjawab</a:t>
              </a:r>
              <a:r>
                <a:rPr lang="en-US" sz="2999" dirty="0">
                  <a:solidFill>
                    <a:srgbClr val="FFFFFF"/>
                  </a:solidFill>
                  <a:latin typeface="Poppins"/>
                </a:rPr>
                <a:t> </a:t>
              </a:r>
              <a:r>
                <a:rPr lang="en-US" sz="2999" dirty="0" err="1">
                  <a:solidFill>
                    <a:srgbClr val="FFFFFF"/>
                  </a:solidFill>
                  <a:latin typeface="Poppins"/>
                </a:rPr>
                <a:t>pertanyaan</a:t>
              </a:r>
              <a:r>
                <a:rPr lang="en-US" sz="2999" dirty="0">
                  <a:solidFill>
                    <a:srgbClr val="FFFFFF"/>
                  </a:solidFill>
                  <a:latin typeface="Poppins"/>
                </a:rPr>
                <a:t> </a:t>
              </a:r>
              <a:r>
                <a:rPr lang="en-US" sz="2999" dirty="0" err="1">
                  <a:solidFill>
                    <a:srgbClr val="FFFFFF"/>
                  </a:solidFill>
                  <a:latin typeface="Poppins"/>
                </a:rPr>
                <a:t>kunci</a:t>
              </a:r>
              <a:r>
                <a:rPr lang="en-US" sz="2999" dirty="0">
                  <a:solidFill>
                    <a:srgbClr val="FFFFFF"/>
                  </a:solidFill>
                  <a:latin typeface="Poppins"/>
                </a:rPr>
                <a:t> </a:t>
              </a:r>
              <a:r>
                <a:rPr lang="en-US" sz="2999" dirty="0" err="1">
                  <a:solidFill>
                    <a:srgbClr val="FFFFFF"/>
                  </a:solidFill>
                  <a:latin typeface="Poppins"/>
                </a:rPr>
                <a:t>tentang</a:t>
              </a:r>
              <a:r>
                <a:rPr lang="en-US" sz="2999" dirty="0">
                  <a:solidFill>
                    <a:srgbClr val="FFFFFF"/>
                  </a:solidFill>
                  <a:latin typeface="Poppins Bold"/>
                </a:rPr>
                <a:t> </a:t>
              </a:r>
              <a:r>
                <a:rPr lang="en-US" sz="2999" dirty="0" err="1">
                  <a:solidFill>
                    <a:srgbClr val="FFFFFF"/>
                  </a:solidFill>
                  <a:latin typeface="Poppins Bold"/>
                </a:rPr>
                <a:t>bagaimana</a:t>
              </a:r>
              <a:r>
                <a:rPr lang="en-US" sz="2999" dirty="0">
                  <a:solidFill>
                    <a:srgbClr val="FFFFFF"/>
                  </a:solidFill>
                  <a:latin typeface="Poppins Bold"/>
                </a:rPr>
                <a:t> </a:t>
              </a:r>
              <a:r>
                <a:rPr lang="en-US" sz="2999" dirty="0" err="1">
                  <a:solidFill>
                    <a:srgbClr val="FFFFFF"/>
                  </a:solidFill>
                  <a:latin typeface="Poppins Bold"/>
                </a:rPr>
                <a:t>memprediksi</a:t>
              </a:r>
              <a:r>
                <a:rPr lang="en-US" sz="2999" dirty="0">
                  <a:solidFill>
                    <a:srgbClr val="FFFFFF"/>
                  </a:solidFill>
                  <a:latin typeface="Poppins Bold"/>
                </a:rPr>
                <a:t> </a:t>
              </a:r>
              <a:r>
                <a:rPr lang="en-US" sz="2999" dirty="0" err="1">
                  <a:solidFill>
                    <a:srgbClr val="FFFFFF"/>
                  </a:solidFill>
                  <a:latin typeface="Poppins Bold"/>
                </a:rPr>
                <a:t>nilai-nilai</a:t>
              </a:r>
              <a:r>
                <a:rPr lang="en-US" sz="2999" dirty="0">
                  <a:solidFill>
                    <a:srgbClr val="FFFFFF"/>
                  </a:solidFill>
                  <a:latin typeface="Poppins Bold"/>
                </a:rPr>
                <a:t> </a:t>
              </a:r>
              <a:r>
                <a:rPr lang="en-US" sz="2999" dirty="0" err="1">
                  <a:solidFill>
                    <a:srgbClr val="FFFFFF"/>
                  </a:solidFill>
                  <a:latin typeface="Poppins Bold"/>
                </a:rPr>
                <a:t>budaya</a:t>
              </a:r>
              <a:r>
                <a:rPr lang="en-US" sz="2999" dirty="0">
                  <a:solidFill>
                    <a:srgbClr val="FFFFFF"/>
                  </a:solidFill>
                  <a:latin typeface="Poppins Bold"/>
                </a:rPr>
                <a:t> </a:t>
              </a:r>
              <a:r>
                <a:rPr lang="en-US" sz="2999" dirty="0" err="1">
                  <a:solidFill>
                    <a:srgbClr val="FFFFFF"/>
                  </a:solidFill>
                  <a:latin typeface="Poppins Bold"/>
                </a:rPr>
                <a:t>organisasi</a:t>
              </a:r>
              <a:r>
                <a:rPr lang="en-US" sz="2999" dirty="0">
                  <a:solidFill>
                    <a:srgbClr val="FFFFFF"/>
                  </a:solidFill>
                  <a:latin typeface="Poppins Bold"/>
                </a:rPr>
                <a:t> </a:t>
              </a:r>
              <a:r>
                <a:rPr lang="en-US" sz="2999" dirty="0" err="1">
                  <a:solidFill>
                    <a:srgbClr val="FFFFFF"/>
                  </a:solidFill>
                  <a:latin typeface="Poppins Bold"/>
                </a:rPr>
                <a:t>menggunakan</a:t>
              </a:r>
              <a:r>
                <a:rPr lang="en-US" sz="2999" dirty="0">
                  <a:solidFill>
                    <a:srgbClr val="FFFFFF"/>
                  </a:solidFill>
                  <a:latin typeface="Poppins Bold"/>
                </a:rPr>
                <a:t> data yang </a:t>
              </a:r>
              <a:r>
                <a:rPr lang="en-US" sz="2999" dirty="0" err="1">
                  <a:solidFill>
                    <a:srgbClr val="FFFFFF"/>
                  </a:solidFill>
                  <a:latin typeface="Poppins Bold"/>
                </a:rPr>
                <a:t>diperoleh</a:t>
              </a:r>
              <a:r>
                <a:rPr lang="en-US" sz="2999" dirty="0">
                  <a:solidFill>
                    <a:srgbClr val="FFFFFF"/>
                  </a:solidFill>
                  <a:latin typeface="Poppins Bold"/>
                </a:rPr>
                <a:t> </a:t>
              </a:r>
              <a:r>
                <a:rPr lang="en-US" sz="2999" dirty="0" err="1">
                  <a:solidFill>
                    <a:srgbClr val="FFFFFF"/>
                  </a:solidFill>
                  <a:latin typeface="Poppins Bold"/>
                </a:rPr>
                <a:t>dari</a:t>
              </a:r>
              <a:r>
                <a:rPr lang="en-US" sz="2999" dirty="0">
                  <a:solidFill>
                    <a:srgbClr val="FFFFFF"/>
                  </a:solidFill>
                  <a:latin typeface="Poppins Bold"/>
                </a:rPr>
                <a:t> </a:t>
              </a:r>
              <a:r>
                <a:rPr lang="en-US" sz="2999" dirty="0" err="1">
                  <a:solidFill>
                    <a:srgbClr val="FFFFFF"/>
                  </a:solidFill>
                  <a:latin typeface="Poppins Bold"/>
                </a:rPr>
                <a:t>jejaring</a:t>
              </a:r>
              <a:r>
                <a:rPr lang="en-US" sz="2999" dirty="0">
                  <a:solidFill>
                    <a:srgbClr val="FFFFFF"/>
                  </a:solidFill>
                  <a:latin typeface="Poppins Bold"/>
                </a:rPr>
                <a:t> </a:t>
              </a:r>
              <a:r>
                <a:rPr lang="en-US" sz="2999" dirty="0" err="1">
                  <a:solidFill>
                    <a:srgbClr val="FFFFFF"/>
                  </a:solidFill>
                  <a:latin typeface="Poppins Bold"/>
                </a:rPr>
                <a:t>sosial</a:t>
              </a:r>
              <a:r>
                <a:rPr lang="en-US" sz="2999" dirty="0">
                  <a:solidFill>
                    <a:srgbClr val="FFFFFF"/>
                  </a:solidFill>
                  <a:latin typeface="Poppins Bold"/>
                </a:rPr>
                <a:t> </a:t>
              </a:r>
              <a:r>
                <a:rPr lang="en-US" sz="2999" dirty="0" err="1">
                  <a:solidFill>
                    <a:srgbClr val="FFFFFF"/>
                  </a:solidFill>
                  <a:latin typeface="Poppins Bold"/>
                </a:rPr>
                <a:t>perusahaan</a:t>
              </a:r>
              <a:r>
                <a:rPr lang="en-US" sz="2999" dirty="0">
                  <a:solidFill>
                    <a:srgbClr val="FFFFFF"/>
                  </a:solidFill>
                  <a:latin typeface="Poppins"/>
                </a:rPr>
                <a:t>, </a:t>
              </a:r>
              <a:r>
                <a:rPr lang="en-US" sz="2999" dirty="0" err="1">
                  <a:solidFill>
                    <a:srgbClr val="FFFFFF"/>
                  </a:solidFill>
                  <a:latin typeface="Poppins"/>
                </a:rPr>
                <a:t>khususnya</a:t>
              </a:r>
              <a:r>
                <a:rPr lang="en-US" sz="2999" dirty="0">
                  <a:solidFill>
                    <a:srgbClr val="FFFFFF"/>
                  </a:solidFill>
                  <a:latin typeface="Poppins"/>
                </a:rPr>
                <a:t> </a:t>
              </a:r>
              <a:r>
                <a:rPr lang="en-US" sz="2999" dirty="0" err="1">
                  <a:solidFill>
                    <a:srgbClr val="FFFFFF"/>
                  </a:solidFill>
                  <a:latin typeface="Poppins"/>
                </a:rPr>
                <a:t>berupa</a:t>
              </a:r>
              <a:r>
                <a:rPr lang="en-US" sz="2999" dirty="0">
                  <a:solidFill>
                    <a:srgbClr val="FFFFFF"/>
                  </a:solidFill>
                  <a:latin typeface="Poppins"/>
                </a:rPr>
                <a:t> </a:t>
              </a:r>
              <a:r>
                <a:rPr lang="en-US" sz="2999" dirty="0" err="1">
                  <a:solidFill>
                    <a:srgbClr val="FFFFFF"/>
                  </a:solidFill>
                  <a:latin typeface="Poppins"/>
                </a:rPr>
                <a:t>teks</a:t>
              </a:r>
              <a:r>
                <a:rPr lang="en-US" sz="2999" dirty="0">
                  <a:solidFill>
                    <a:srgbClr val="FFFFFF"/>
                  </a:solidFill>
                  <a:latin typeface="Poppins"/>
                </a:rPr>
                <a:t> yang </a:t>
              </a:r>
              <a:r>
                <a:rPr lang="en-US" sz="2999" dirty="0" err="1">
                  <a:solidFill>
                    <a:srgbClr val="FFFFFF"/>
                  </a:solidFill>
                  <a:latin typeface="Poppins"/>
                </a:rPr>
                <a:t>bersifat</a:t>
              </a:r>
              <a:r>
                <a:rPr lang="en-US" sz="2999" dirty="0">
                  <a:solidFill>
                    <a:srgbClr val="FFFFFF"/>
                  </a:solidFill>
                  <a:latin typeface="Poppins"/>
                </a:rPr>
                <a:t> </a:t>
              </a:r>
              <a:r>
                <a:rPr lang="en-US" sz="2999" dirty="0" err="1">
                  <a:solidFill>
                    <a:srgbClr val="FFFFFF"/>
                  </a:solidFill>
                  <a:latin typeface="Poppins"/>
                </a:rPr>
                <a:t>anonim</a:t>
              </a:r>
              <a:r>
                <a:rPr lang="en-US" sz="2999" dirty="0">
                  <a:solidFill>
                    <a:srgbClr val="FFFFFF"/>
                  </a:solidFill>
                  <a:latin typeface="Poppins"/>
                </a:rPr>
                <a:t> </a:t>
              </a:r>
              <a:r>
                <a:rPr lang="en-US" sz="2999" dirty="0" err="1">
                  <a:solidFill>
                    <a:srgbClr val="FFFFFF"/>
                  </a:solidFill>
                  <a:latin typeface="Poppins"/>
                </a:rPr>
                <a:t>sehingga</a:t>
              </a:r>
              <a:r>
                <a:rPr lang="en-US" sz="2999" dirty="0">
                  <a:solidFill>
                    <a:srgbClr val="FFFFFF"/>
                  </a:solidFill>
                  <a:latin typeface="Poppins"/>
                </a:rPr>
                <a:t> </a:t>
              </a:r>
              <a:r>
                <a:rPr lang="en-US" sz="2999" dirty="0" err="1">
                  <a:solidFill>
                    <a:srgbClr val="FFFFFF"/>
                  </a:solidFill>
                  <a:latin typeface="Poppins"/>
                </a:rPr>
                <a:t>tidak</a:t>
              </a:r>
              <a:r>
                <a:rPr lang="en-US" sz="2999" dirty="0">
                  <a:solidFill>
                    <a:srgbClr val="FFFFFF"/>
                  </a:solidFill>
                  <a:latin typeface="Poppins"/>
                </a:rPr>
                <a:t> </a:t>
              </a:r>
              <a:r>
                <a:rPr lang="en-US" sz="2999" dirty="0" err="1">
                  <a:solidFill>
                    <a:srgbClr val="FFFFFF"/>
                  </a:solidFill>
                  <a:latin typeface="Poppins"/>
                </a:rPr>
                <a:t>mengungkap</a:t>
              </a:r>
              <a:r>
                <a:rPr lang="en-US" sz="2999" dirty="0">
                  <a:solidFill>
                    <a:srgbClr val="FFFFFF"/>
                  </a:solidFill>
                  <a:latin typeface="Poppins"/>
                </a:rPr>
                <a:t> </a:t>
              </a:r>
              <a:r>
                <a:rPr lang="en-US" sz="2999" dirty="0" err="1">
                  <a:solidFill>
                    <a:srgbClr val="FFFFFF"/>
                  </a:solidFill>
                  <a:latin typeface="Poppins"/>
                </a:rPr>
                <a:t>indentitas</a:t>
              </a:r>
              <a:r>
                <a:rPr lang="en-US" sz="2999" dirty="0">
                  <a:solidFill>
                    <a:srgbClr val="FFFFFF"/>
                  </a:solidFill>
                  <a:latin typeface="Poppins"/>
                </a:rPr>
                <a:t> </a:t>
              </a:r>
              <a:r>
                <a:rPr lang="en-US" sz="2999" dirty="0" err="1">
                  <a:solidFill>
                    <a:srgbClr val="FFFFFF"/>
                  </a:solidFill>
                  <a:latin typeface="Poppins"/>
                </a:rPr>
                <a:t>responden</a:t>
              </a:r>
              <a:r>
                <a:rPr lang="en-US" sz="2999" dirty="0">
                  <a:solidFill>
                    <a:srgbClr val="FFFFFF"/>
                  </a:solidFill>
                  <a:latin typeface="Poppins"/>
                </a:rPr>
                <a:t> pada </a:t>
              </a:r>
              <a:r>
                <a:rPr lang="en-US" sz="2999" dirty="0" err="1">
                  <a:solidFill>
                    <a:srgbClr val="FFFFFF"/>
                  </a:solidFill>
                  <a:latin typeface="Poppins"/>
                </a:rPr>
                <a:t>penelitian</a:t>
              </a:r>
              <a:r>
                <a:rPr lang="en-US" sz="2999" dirty="0">
                  <a:solidFill>
                    <a:srgbClr val="FFFFFF"/>
                  </a:solidFill>
                  <a:latin typeface="Poppins"/>
                </a:rPr>
                <a:t> </a:t>
              </a:r>
              <a:r>
                <a:rPr lang="en-US" sz="2999" dirty="0" err="1">
                  <a:solidFill>
                    <a:srgbClr val="FFFFFF"/>
                  </a:solidFill>
                  <a:latin typeface="Poppins"/>
                </a:rPr>
                <a:t>ini</a:t>
              </a:r>
              <a:r>
                <a:rPr lang="en-US" sz="2999" dirty="0">
                  <a:solidFill>
                    <a:srgbClr val="FFFFFF"/>
                  </a:solidFill>
                  <a:latin typeface="Poppins"/>
                </a:rPr>
                <a:t>.</a:t>
              </a:r>
            </a:p>
          </p:txBody>
        </p:sp>
      </p:grpSp>
      <p:pic>
        <p:nvPicPr>
          <p:cNvPr id="12" name="Picture 12"/>
          <p:cNvPicPr>
            <a:picLocks noChangeAspect="1"/>
          </p:cNvPicPr>
          <p:nvPr/>
        </p:nvPicPr>
        <p:blipFill>
          <a:blip r:embed="rId6"/>
          <a:srcRect/>
          <a:stretch>
            <a:fillRect/>
          </a:stretch>
        </p:blipFill>
        <p:spPr>
          <a:xfrm>
            <a:off x="714950" y="3932581"/>
            <a:ext cx="3550083" cy="24218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517405">
            <a:off x="-2012090" y="-2034890"/>
            <a:ext cx="14356781" cy="14356781"/>
          </a:xfrm>
          <a:prstGeom prst="rect">
            <a:avLst/>
          </a:prstGeom>
        </p:spPr>
      </p:pic>
      <p:grpSp>
        <p:nvGrpSpPr>
          <p:cNvPr id="3" name="Group 3"/>
          <p:cNvGrpSpPr/>
          <p:nvPr/>
        </p:nvGrpSpPr>
        <p:grpSpPr>
          <a:xfrm>
            <a:off x="1672571" y="1604729"/>
            <a:ext cx="18186612" cy="7377784"/>
            <a:chOff x="0" y="219075"/>
            <a:chExt cx="24248816" cy="9837045"/>
          </a:xfrm>
        </p:grpSpPr>
        <p:sp>
          <p:nvSpPr>
            <p:cNvPr id="4" name="TextBox 4"/>
            <p:cNvSpPr txBox="1"/>
            <p:nvPr/>
          </p:nvSpPr>
          <p:spPr>
            <a:xfrm>
              <a:off x="0" y="219075"/>
              <a:ext cx="24248816" cy="2198136"/>
            </a:xfrm>
            <a:prstGeom prst="rect">
              <a:avLst/>
            </a:prstGeom>
          </p:spPr>
          <p:txBody>
            <a:bodyPr lIns="0" tIns="0" rIns="0" bIns="0" rtlCol="0" anchor="t">
              <a:spAutoFit/>
            </a:bodyPr>
            <a:lstStyle/>
            <a:p>
              <a:pPr>
                <a:lnSpc>
                  <a:spcPts val="11999"/>
                </a:lnSpc>
              </a:pPr>
              <a:r>
                <a:rPr lang="en-US" sz="11999" dirty="0" err="1">
                  <a:solidFill>
                    <a:srgbClr val="332792"/>
                  </a:solidFill>
                  <a:latin typeface="Bebas Neue Cyrillic"/>
                </a:rPr>
                <a:t>tujuan</a:t>
              </a:r>
              <a:endParaRPr lang="en-US" sz="11999" dirty="0">
                <a:solidFill>
                  <a:srgbClr val="332792"/>
                </a:solidFill>
                <a:latin typeface="Bebas Neue Cyrillic"/>
              </a:endParaRPr>
            </a:p>
          </p:txBody>
        </p:sp>
        <p:sp>
          <p:nvSpPr>
            <p:cNvPr id="5" name="TextBox 5"/>
            <p:cNvSpPr txBox="1"/>
            <p:nvPr/>
          </p:nvSpPr>
          <p:spPr>
            <a:xfrm>
              <a:off x="0" y="2731123"/>
              <a:ext cx="19910895" cy="7324997"/>
            </a:xfrm>
            <a:prstGeom prst="rect">
              <a:avLst/>
            </a:prstGeom>
          </p:spPr>
          <p:txBody>
            <a:bodyPr lIns="0" tIns="0" rIns="0" bIns="0" rtlCol="0" anchor="t">
              <a:spAutoFit/>
            </a:bodyPr>
            <a:lstStyle/>
            <a:p>
              <a:pPr marL="647698" lvl="1" indent="-323849">
                <a:lnSpc>
                  <a:spcPts val="4799"/>
                </a:lnSpc>
                <a:buFont typeface="Arial"/>
                <a:buChar char="•"/>
              </a:pPr>
              <a:r>
                <a:rPr lang="en-US" sz="2999" dirty="0" err="1">
                  <a:solidFill>
                    <a:srgbClr val="332792"/>
                  </a:solidFill>
                  <a:latin typeface="Poppins"/>
                </a:rPr>
                <a:t>Membangun</a:t>
              </a:r>
              <a:r>
                <a:rPr lang="en-US" sz="2999" dirty="0">
                  <a:solidFill>
                    <a:srgbClr val="332792"/>
                  </a:solidFill>
                  <a:latin typeface="Poppins"/>
                </a:rPr>
                <a:t> </a:t>
              </a:r>
              <a:r>
                <a:rPr lang="en-US" sz="2999" dirty="0" err="1">
                  <a:solidFill>
                    <a:srgbClr val="332792"/>
                  </a:solidFill>
                  <a:latin typeface="Poppins"/>
                </a:rPr>
                <a:t>aplikasi</a:t>
              </a:r>
              <a:r>
                <a:rPr lang="en-US" sz="2999" dirty="0">
                  <a:solidFill>
                    <a:srgbClr val="332792"/>
                  </a:solidFill>
                  <a:latin typeface="Poppins"/>
                </a:rPr>
                <a:t> </a:t>
              </a:r>
              <a:r>
                <a:rPr lang="en-US" sz="2999" dirty="0" err="1">
                  <a:solidFill>
                    <a:srgbClr val="332792"/>
                  </a:solidFill>
                  <a:latin typeface="Poppins"/>
                </a:rPr>
                <a:t>klasifikasi</a:t>
              </a:r>
              <a:r>
                <a:rPr lang="en-US" sz="2999" dirty="0">
                  <a:solidFill>
                    <a:srgbClr val="332792"/>
                  </a:solidFill>
                  <a:latin typeface="Poppins"/>
                </a:rPr>
                <a:t> machine learning </a:t>
              </a:r>
              <a:r>
                <a:rPr lang="en-US" sz="2999" dirty="0" err="1">
                  <a:solidFill>
                    <a:srgbClr val="332792"/>
                  </a:solidFill>
                  <a:latin typeface="Poppins"/>
                </a:rPr>
                <a:t>sesuai</a:t>
              </a:r>
              <a:r>
                <a:rPr lang="en-US" sz="2999" dirty="0">
                  <a:solidFill>
                    <a:srgbClr val="332792"/>
                  </a:solidFill>
                  <a:latin typeface="Poppins"/>
                </a:rPr>
                <a:t> </a:t>
              </a:r>
              <a:r>
                <a:rPr lang="en-US" sz="2999" dirty="0" err="1">
                  <a:solidFill>
                    <a:srgbClr val="332792"/>
                  </a:solidFill>
                  <a:latin typeface="Poppins"/>
                </a:rPr>
                <a:t>dengan</a:t>
              </a:r>
              <a:r>
                <a:rPr lang="en-US" sz="2999" dirty="0">
                  <a:solidFill>
                    <a:srgbClr val="332792"/>
                  </a:solidFill>
                  <a:latin typeface="Poppins"/>
                </a:rPr>
                <a:t> data enterprise </a:t>
              </a:r>
              <a:r>
                <a:rPr lang="en-US" sz="2999" dirty="0" err="1">
                  <a:solidFill>
                    <a:srgbClr val="332792"/>
                  </a:solidFill>
                  <a:latin typeface="Poppins"/>
                </a:rPr>
                <a:t>sosial</a:t>
              </a:r>
              <a:r>
                <a:rPr lang="en-US" sz="2999" dirty="0">
                  <a:solidFill>
                    <a:srgbClr val="332792"/>
                  </a:solidFill>
                  <a:latin typeface="Poppins"/>
                </a:rPr>
                <a:t> media </a:t>
              </a:r>
              <a:r>
                <a:rPr lang="en-US" sz="2999" dirty="0" err="1">
                  <a:solidFill>
                    <a:srgbClr val="332792"/>
                  </a:solidFill>
                  <a:latin typeface="Poppins"/>
                </a:rPr>
                <a:t>milik</a:t>
              </a:r>
              <a:r>
                <a:rPr lang="en-US" sz="2999" dirty="0">
                  <a:solidFill>
                    <a:srgbClr val="332792"/>
                  </a:solidFill>
                  <a:latin typeface="Poppins"/>
                </a:rPr>
                <a:t> </a:t>
              </a:r>
              <a:r>
                <a:rPr lang="en-US" sz="2999" dirty="0" err="1">
                  <a:solidFill>
                    <a:srgbClr val="332792"/>
                  </a:solidFill>
                  <a:latin typeface="Poppins"/>
                </a:rPr>
                <a:t>nutrifood</a:t>
              </a:r>
              <a:r>
                <a:rPr lang="en-US" sz="2999" dirty="0">
                  <a:solidFill>
                    <a:srgbClr val="332792"/>
                  </a:solidFill>
                  <a:latin typeface="Poppins"/>
                </a:rPr>
                <a:t>.</a:t>
              </a:r>
            </a:p>
            <a:p>
              <a:pPr marL="647698" lvl="1" indent="-323849">
                <a:lnSpc>
                  <a:spcPts val="4799"/>
                </a:lnSpc>
                <a:buFont typeface="Arial"/>
                <a:buChar char="•"/>
              </a:pPr>
              <a:r>
                <a:rPr lang="en-US" sz="2999" dirty="0" err="1">
                  <a:solidFill>
                    <a:srgbClr val="332792"/>
                  </a:solidFill>
                  <a:latin typeface="Poppins"/>
                </a:rPr>
                <a:t>Mendukung</a:t>
              </a:r>
              <a:r>
                <a:rPr lang="en-US" sz="2999" dirty="0">
                  <a:solidFill>
                    <a:srgbClr val="332792"/>
                  </a:solidFill>
                  <a:latin typeface="Poppins"/>
                </a:rPr>
                <a:t> </a:t>
              </a:r>
              <a:r>
                <a:rPr lang="en-US" sz="2999" dirty="0" err="1">
                  <a:solidFill>
                    <a:srgbClr val="332792"/>
                  </a:solidFill>
                  <a:latin typeface="Poppins"/>
                </a:rPr>
                <a:t>kegiatan</a:t>
              </a:r>
              <a:r>
                <a:rPr lang="en-US" sz="2999" dirty="0">
                  <a:solidFill>
                    <a:srgbClr val="332792"/>
                  </a:solidFill>
                  <a:latin typeface="Poppins"/>
                </a:rPr>
                <a:t> </a:t>
              </a:r>
              <a:r>
                <a:rPr lang="en-US" sz="2999" dirty="0" err="1">
                  <a:solidFill>
                    <a:srgbClr val="332792"/>
                  </a:solidFill>
                  <a:latin typeface="Poppins"/>
                </a:rPr>
                <a:t>pembangunan</a:t>
              </a:r>
              <a:r>
                <a:rPr lang="en-US" sz="2999" dirty="0">
                  <a:solidFill>
                    <a:srgbClr val="332792"/>
                  </a:solidFill>
                  <a:latin typeface="Poppins"/>
                </a:rPr>
                <a:t> </a:t>
              </a:r>
              <a:r>
                <a:rPr lang="en-US" sz="2999" dirty="0" err="1">
                  <a:solidFill>
                    <a:srgbClr val="332792"/>
                  </a:solidFill>
                  <a:latin typeface="Poppins"/>
                </a:rPr>
                <a:t>aplikasi</a:t>
              </a:r>
              <a:r>
                <a:rPr lang="en-US" sz="2999" dirty="0">
                  <a:solidFill>
                    <a:srgbClr val="332792"/>
                  </a:solidFill>
                  <a:latin typeface="Poppins"/>
                </a:rPr>
                <a:t> </a:t>
              </a:r>
              <a:r>
                <a:rPr lang="en-US" sz="2999" dirty="0" err="1">
                  <a:solidFill>
                    <a:srgbClr val="332792"/>
                  </a:solidFill>
                  <a:latin typeface="Poppins"/>
                </a:rPr>
                <a:t>sesuai</a:t>
              </a:r>
              <a:r>
                <a:rPr lang="en-US" sz="2999" dirty="0">
                  <a:solidFill>
                    <a:srgbClr val="332792"/>
                  </a:solidFill>
                  <a:latin typeface="Poppins"/>
                </a:rPr>
                <a:t> </a:t>
              </a:r>
              <a:r>
                <a:rPr lang="en-US" sz="2999" dirty="0" err="1">
                  <a:solidFill>
                    <a:srgbClr val="332792"/>
                  </a:solidFill>
                  <a:latin typeface="Poppins"/>
                </a:rPr>
                <a:t>rangkaian</a:t>
              </a:r>
              <a:r>
                <a:rPr lang="en-US" sz="2999" dirty="0">
                  <a:solidFill>
                    <a:srgbClr val="332792"/>
                  </a:solidFill>
                  <a:latin typeface="Poppins"/>
                </a:rPr>
                <a:t> yang </a:t>
              </a:r>
              <a:r>
                <a:rPr lang="en-US" sz="2999" dirty="0" err="1">
                  <a:solidFill>
                    <a:srgbClr val="332792"/>
                  </a:solidFill>
                  <a:latin typeface="Poppins"/>
                </a:rPr>
                <a:t>sudah</a:t>
              </a:r>
              <a:r>
                <a:rPr lang="en-US" sz="2999" dirty="0">
                  <a:solidFill>
                    <a:srgbClr val="332792"/>
                  </a:solidFill>
                  <a:latin typeface="Poppins"/>
                </a:rPr>
                <a:t> </a:t>
              </a:r>
              <a:r>
                <a:rPr lang="en-US" sz="2999" dirty="0" err="1">
                  <a:solidFill>
                    <a:srgbClr val="332792"/>
                  </a:solidFill>
                  <a:latin typeface="Poppins"/>
                </a:rPr>
                <a:t>ditetapkan</a:t>
              </a:r>
              <a:r>
                <a:rPr lang="en-US" sz="2999" dirty="0">
                  <a:solidFill>
                    <a:srgbClr val="332792"/>
                  </a:solidFill>
                  <a:latin typeface="Poppins"/>
                </a:rPr>
                <a:t> </a:t>
              </a:r>
              <a:r>
                <a:rPr lang="en-US" sz="2999" dirty="0" err="1">
                  <a:solidFill>
                    <a:srgbClr val="332792"/>
                  </a:solidFill>
                  <a:latin typeface="Poppins"/>
                </a:rPr>
                <a:t>mulai</a:t>
              </a:r>
              <a:r>
                <a:rPr lang="en-US" sz="2999" dirty="0">
                  <a:solidFill>
                    <a:srgbClr val="332792"/>
                  </a:solidFill>
                  <a:latin typeface="Poppins"/>
                </a:rPr>
                <a:t> </a:t>
              </a:r>
              <a:r>
                <a:rPr lang="en-US" sz="2999" dirty="0" err="1">
                  <a:solidFill>
                    <a:srgbClr val="332792"/>
                  </a:solidFill>
                  <a:latin typeface="Poppins"/>
                </a:rPr>
                <a:t>dari</a:t>
              </a:r>
              <a:r>
                <a:rPr lang="en-US" sz="2999" dirty="0">
                  <a:solidFill>
                    <a:srgbClr val="332792"/>
                  </a:solidFill>
                  <a:latin typeface="Poppins"/>
                </a:rPr>
                <a:t> </a:t>
              </a:r>
              <a:r>
                <a:rPr lang="en-US" sz="2999" dirty="0" err="1">
                  <a:solidFill>
                    <a:srgbClr val="332792"/>
                  </a:solidFill>
                  <a:latin typeface="Poppins"/>
                </a:rPr>
                <a:t>bagaimana</a:t>
              </a:r>
              <a:r>
                <a:rPr lang="en-US" sz="2999" dirty="0">
                  <a:solidFill>
                    <a:srgbClr val="332792"/>
                  </a:solidFill>
                  <a:latin typeface="Poppins"/>
                </a:rPr>
                <a:t> </a:t>
              </a:r>
              <a:r>
                <a:rPr lang="en-US" sz="2999" dirty="0" err="1">
                  <a:solidFill>
                    <a:srgbClr val="332792"/>
                  </a:solidFill>
                  <a:latin typeface="Poppins"/>
                </a:rPr>
                <a:t>merancang</a:t>
              </a:r>
              <a:r>
                <a:rPr lang="en-US" sz="2999" dirty="0">
                  <a:solidFill>
                    <a:srgbClr val="332792"/>
                  </a:solidFill>
                  <a:latin typeface="Poppins"/>
                </a:rPr>
                <a:t> </a:t>
              </a:r>
              <a:r>
                <a:rPr lang="en-US" sz="2999" dirty="0" err="1">
                  <a:solidFill>
                    <a:srgbClr val="332792"/>
                  </a:solidFill>
                  <a:latin typeface="Poppins"/>
                </a:rPr>
                <a:t>aplikasi</a:t>
              </a:r>
              <a:r>
                <a:rPr lang="en-US" sz="2999" dirty="0">
                  <a:solidFill>
                    <a:srgbClr val="332792"/>
                  </a:solidFill>
                  <a:latin typeface="Poppins"/>
                </a:rPr>
                <a:t> yang </a:t>
              </a:r>
              <a:r>
                <a:rPr lang="en-US" sz="2999" dirty="0" err="1">
                  <a:solidFill>
                    <a:srgbClr val="332792"/>
                  </a:solidFill>
                  <a:latin typeface="Poppins"/>
                </a:rPr>
                <a:t>akan</a:t>
              </a:r>
              <a:r>
                <a:rPr lang="en-US" sz="2999" dirty="0">
                  <a:solidFill>
                    <a:srgbClr val="332792"/>
                  </a:solidFill>
                  <a:latin typeface="Poppins"/>
                </a:rPr>
                <a:t> </a:t>
              </a:r>
              <a:r>
                <a:rPr lang="en-US" sz="2999" dirty="0" err="1">
                  <a:solidFill>
                    <a:srgbClr val="332792"/>
                  </a:solidFill>
                  <a:latin typeface="Poppins"/>
                </a:rPr>
                <a:t>dibuat</a:t>
              </a:r>
              <a:r>
                <a:rPr lang="en-US" sz="2999" dirty="0">
                  <a:solidFill>
                    <a:srgbClr val="332792"/>
                  </a:solidFill>
                  <a:latin typeface="Poppins"/>
                </a:rPr>
                <a:t>, </a:t>
              </a:r>
              <a:r>
                <a:rPr lang="en-US" sz="2999" dirty="0" err="1">
                  <a:solidFill>
                    <a:srgbClr val="332792"/>
                  </a:solidFill>
                  <a:latin typeface="Poppins"/>
                </a:rPr>
                <a:t>lalu</a:t>
              </a:r>
              <a:r>
                <a:rPr lang="en-US" sz="2999" dirty="0">
                  <a:solidFill>
                    <a:srgbClr val="332792"/>
                  </a:solidFill>
                  <a:latin typeface="Poppins"/>
                </a:rPr>
                <a:t> </a:t>
              </a:r>
              <a:r>
                <a:rPr lang="en-US" sz="2999" dirty="0" err="1">
                  <a:solidFill>
                    <a:srgbClr val="332792"/>
                  </a:solidFill>
                  <a:latin typeface="Poppins"/>
                </a:rPr>
                <a:t>bagaimana</a:t>
              </a:r>
              <a:r>
                <a:rPr lang="en-US" sz="2999" dirty="0">
                  <a:solidFill>
                    <a:srgbClr val="332792"/>
                  </a:solidFill>
                  <a:latin typeface="Poppins"/>
                </a:rPr>
                <a:t> </a:t>
              </a:r>
              <a:r>
                <a:rPr lang="en-US" sz="2999" dirty="0" err="1">
                  <a:solidFill>
                    <a:srgbClr val="332792"/>
                  </a:solidFill>
                  <a:latin typeface="Poppins"/>
                </a:rPr>
                <a:t>mengimplementasikan</a:t>
              </a:r>
              <a:r>
                <a:rPr lang="en-US" sz="2999" dirty="0">
                  <a:solidFill>
                    <a:srgbClr val="332792"/>
                  </a:solidFill>
                  <a:latin typeface="Poppins"/>
                </a:rPr>
                <a:t> </a:t>
              </a:r>
              <a:r>
                <a:rPr lang="en-US" sz="2999" dirty="0" err="1">
                  <a:solidFill>
                    <a:srgbClr val="332792"/>
                  </a:solidFill>
                  <a:latin typeface="Poppins"/>
                </a:rPr>
                <a:t>aplikasi</a:t>
              </a:r>
              <a:r>
                <a:rPr lang="en-US" sz="2999" dirty="0">
                  <a:solidFill>
                    <a:srgbClr val="332792"/>
                  </a:solidFill>
                  <a:latin typeface="Poppins"/>
                </a:rPr>
                <a:t> dan </a:t>
              </a:r>
              <a:r>
                <a:rPr lang="en-US" sz="2999" dirty="0" err="1">
                  <a:solidFill>
                    <a:srgbClr val="332792"/>
                  </a:solidFill>
                  <a:latin typeface="Poppins"/>
                </a:rPr>
                <a:t>melakukan</a:t>
              </a:r>
              <a:r>
                <a:rPr lang="en-US" sz="2999" dirty="0">
                  <a:solidFill>
                    <a:srgbClr val="332792"/>
                  </a:solidFill>
                  <a:latin typeface="Poppins"/>
                </a:rPr>
                <a:t> </a:t>
              </a:r>
              <a:r>
                <a:rPr lang="en-US" sz="2999" dirty="0" err="1">
                  <a:solidFill>
                    <a:srgbClr val="332792"/>
                  </a:solidFill>
                  <a:latin typeface="Poppins"/>
                </a:rPr>
                <a:t>studi</a:t>
              </a:r>
              <a:r>
                <a:rPr lang="en-US" sz="2999" dirty="0">
                  <a:solidFill>
                    <a:srgbClr val="332792"/>
                  </a:solidFill>
                  <a:latin typeface="Poppins"/>
                </a:rPr>
                <a:t> </a:t>
              </a:r>
              <a:r>
                <a:rPr lang="en-US" sz="2999" dirty="0" err="1">
                  <a:solidFill>
                    <a:srgbClr val="332792"/>
                  </a:solidFill>
                  <a:latin typeface="Poppins"/>
                </a:rPr>
                <a:t>litelatur</a:t>
              </a:r>
              <a:r>
                <a:rPr lang="en-US" sz="2999" dirty="0">
                  <a:solidFill>
                    <a:srgbClr val="332792"/>
                  </a:solidFill>
                  <a:latin typeface="Poppins"/>
                </a:rPr>
                <a:t> </a:t>
              </a:r>
            </a:p>
            <a:p>
              <a:pPr marL="647698" lvl="1" indent="-323849">
                <a:lnSpc>
                  <a:spcPts val="4799"/>
                </a:lnSpc>
                <a:buFont typeface="Arial"/>
                <a:buChar char="•"/>
              </a:pPr>
              <a:r>
                <a:rPr lang="en-US" sz="2999" dirty="0" err="1">
                  <a:solidFill>
                    <a:srgbClr val="332792"/>
                  </a:solidFill>
                  <a:latin typeface="Poppins"/>
                </a:rPr>
                <a:t>Pelatihan</a:t>
              </a:r>
              <a:r>
                <a:rPr lang="en-US" sz="2999" dirty="0">
                  <a:solidFill>
                    <a:srgbClr val="332792"/>
                  </a:solidFill>
                  <a:latin typeface="Poppins"/>
                </a:rPr>
                <a:t> </a:t>
              </a:r>
              <a:r>
                <a:rPr lang="en-US" sz="2999" dirty="0" err="1">
                  <a:solidFill>
                    <a:srgbClr val="332792"/>
                  </a:solidFill>
                  <a:latin typeface="Poppins"/>
                </a:rPr>
                <a:t>persiapan</a:t>
              </a:r>
              <a:r>
                <a:rPr lang="en-US" sz="2999" dirty="0">
                  <a:solidFill>
                    <a:srgbClr val="332792"/>
                  </a:solidFill>
                  <a:latin typeface="Poppins"/>
                </a:rPr>
                <a:t> dunia </a:t>
              </a:r>
              <a:r>
                <a:rPr lang="en-US" sz="2999" dirty="0" err="1">
                  <a:solidFill>
                    <a:srgbClr val="332792"/>
                  </a:solidFill>
                  <a:latin typeface="Poppins"/>
                </a:rPr>
                <a:t>kerja</a:t>
              </a:r>
              <a:r>
                <a:rPr lang="en-US" sz="2999" dirty="0">
                  <a:solidFill>
                    <a:srgbClr val="332792"/>
                  </a:solidFill>
                  <a:latin typeface="Poppins"/>
                </a:rPr>
                <a:t> yang </a:t>
              </a:r>
              <a:r>
                <a:rPr lang="en-US" sz="2999" dirty="0" err="1">
                  <a:solidFill>
                    <a:srgbClr val="332792"/>
                  </a:solidFill>
                  <a:latin typeface="Poppins"/>
                </a:rPr>
                <a:t>diisi</a:t>
              </a:r>
              <a:r>
                <a:rPr lang="en-US" sz="2999" dirty="0">
                  <a:solidFill>
                    <a:srgbClr val="332792"/>
                  </a:solidFill>
                  <a:latin typeface="Poppins"/>
                </a:rPr>
                <a:t> oleh </a:t>
              </a:r>
              <a:r>
                <a:rPr lang="en-US" sz="2999" dirty="0" err="1">
                  <a:solidFill>
                    <a:srgbClr val="332792"/>
                  </a:solidFill>
                  <a:latin typeface="Poppins"/>
                </a:rPr>
                <a:t>pilak</a:t>
              </a:r>
              <a:r>
                <a:rPr lang="en-US" sz="2999" dirty="0">
                  <a:solidFill>
                    <a:srgbClr val="332792"/>
                  </a:solidFill>
                  <a:latin typeface="Poppins"/>
                </a:rPr>
                <a:t> </a:t>
              </a:r>
              <a:r>
                <a:rPr lang="en-US" sz="2999" dirty="0" err="1">
                  <a:solidFill>
                    <a:srgbClr val="332792"/>
                  </a:solidFill>
                  <a:latin typeface="Poppins"/>
                </a:rPr>
                <a:t>telkom</a:t>
              </a:r>
              <a:r>
                <a:rPr lang="en-US" sz="2999" dirty="0">
                  <a:solidFill>
                    <a:srgbClr val="332792"/>
                  </a:solidFill>
                  <a:latin typeface="Poppins"/>
                </a:rPr>
                <a:t> university </a:t>
              </a:r>
              <a:r>
                <a:rPr lang="en-US" sz="2999" dirty="0" err="1">
                  <a:solidFill>
                    <a:srgbClr val="332792"/>
                  </a:solidFill>
                  <a:latin typeface="Poppins"/>
                </a:rPr>
                <a:t>maupun</a:t>
              </a:r>
              <a:r>
                <a:rPr lang="en-US" sz="2999" dirty="0">
                  <a:solidFill>
                    <a:srgbClr val="332792"/>
                  </a:solidFill>
                  <a:latin typeface="Poppins"/>
                </a:rPr>
                <a:t> </a:t>
              </a:r>
              <a:r>
                <a:rPr lang="en-US" sz="2999" dirty="0" err="1">
                  <a:solidFill>
                    <a:srgbClr val="332792"/>
                  </a:solidFill>
                  <a:latin typeface="Poppins"/>
                </a:rPr>
                <a:t>dari</a:t>
              </a:r>
              <a:r>
                <a:rPr lang="en-US" sz="2999" dirty="0">
                  <a:solidFill>
                    <a:srgbClr val="332792"/>
                  </a:solidFill>
                  <a:latin typeface="Poppins"/>
                </a:rPr>
                <a:t> </a:t>
              </a:r>
              <a:r>
                <a:rPr lang="en-US" sz="2999" dirty="0" err="1">
                  <a:solidFill>
                    <a:srgbClr val="332792"/>
                  </a:solidFill>
                  <a:latin typeface="Poppins"/>
                </a:rPr>
                <a:t>nutrifood</a:t>
              </a:r>
              <a:r>
                <a:rPr lang="en-US" sz="2999" dirty="0">
                  <a:solidFill>
                    <a:srgbClr val="332792"/>
                  </a:solidFill>
                  <a:latin typeface="Poppins"/>
                </a:rPr>
                <a:t>.</a:t>
              </a:r>
            </a:p>
            <a:p>
              <a:pPr>
                <a:lnSpc>
                  <a:spcPts val="4800"/>
                </a:lnSpc>
              </a:pPr>
              <a:endParaRPr lang="en-US" sz="2999" dirty="0">
                <a:solidFill>
                  <a:srgbClr val="332792"/>
                </a:solidFill>
                <a:latin typeface="Poppi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4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0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517405">
            <a:off x="-2012090" y="-2034890"/>
            <a:ext cx="14356781" cy="14356781"/>
          </a:xfrm>
          <a:prstGeom prst="rect">
            <a:avLst/>
          </a:prstGeom>
        </p:spPr>
      </p:pic>
      <p:sp>
        <p:nvSpPr>
          <p:cNvPr id="3" name="TextBox 3"/>
          <p:cNvSpPr txBox="1"/>
          <p:nvPr/>
        </p:nvSpPr>
        <p:spPr>
          <a:xfrm>
            <a:off x="1842994" y="4489364"/>
            <a:ext cx="6646613" cy="1593833"/>
          </a:xfrm>
          <a:prstGeom prst="rect">
            <a:avLst/>
          </a:prstGeom>
        </p:spPr>
        <p:txBody>
          <a:bodyPr lIns="0" tIns="0" rIns="0" bIns="0" rtlCol="0" anchor="t">
            <a:spAutoFit/>
          </a:bodyPr>
          <a:lstStyle/>
          <a:p>
            <a:pPr algn="ctr">
              <a:lnSpc>
                <a:spcPts val="11999"/>
              </a:lnSpc>
            </a:pPr>
            <a:r>
              <a:rPr lang="en-US" sz="11999">
                <a:solidFill>
                  <a:srgbClr val="FFFFFF"/>
                </a:solidFill>
                <a:latin typeface="Bebas Neue Cyrillic"/>
              </a:rPr>
              <a:t>Bagian</a:t>
            </a:r>
          </a:p>
        </p:txBody>
      </p:sp>
      <p:sp>
        <p:nvSpPr>
          <p:cNvPr id="4" name="TextBox 4"/>
          <p:cNvSpPr txBox="1"/>
          <p:nvPr/>
        </p:nvSpPr>
        <p:spPr>
          <a:xfrm>
            <a:off x="11216815" y="1923709"/>
            <a:ext cx="4028323" cy="1042998"/>
          </a:xfrm>
          <a:prstGeom prst="rect">
            <a:avLst/>
          </a:prstGeom>
        </p:spPr>
        <p:txBody>
          <a:bodyPr lIns="0" tIns="0" rIns="0" bIns="0" rtlCol="0" anchor="t">
            <a:spAutoFit/>
          </a:bodyPr>
          <a:lstStyle/>
          <a:p>
            <a:pPr>
              <a:lnSpc>
                <a:spcPts val="4199"/>
              </a:lnSpc>
            </a:pPr>
            <a:r>
              <a:rPr lang="en-US" sz="2999">
                <a:solidFill>
                  <a:srgbClr val="FFFFFF"/>
                </a:solidFill>
                <a:latin typeface="Prompt Light"/>
              </a:rPr>
              <a:t>Pembangunan aplikasi ESM-MS </a:t>
            </a:r>
          </a:p>
        </p:txBody>
      </p:sp>
      <p:sp>
        <p:nvSpPr>
          <p:cNvPr id="5" name="TextBox 5"/>
          <p:cNvSpPr txBox="1"/>
          <p:nvPr/>
        </p:nvSpPr>
        <p:spPr>
          <a:xfrm>
            <a:off x="13131744" y="4626669"/>
            <a:ext cx="4028323" cy="1042998"/>
          </a:xfrm>
          <a:prstGeom prst="rect">
            <a:avLst/>
          </a:prstGeom>
        </p:spPr>
        <p:txBody>
          <a:bodyPr lIns="0" tIns="0" rIns="0" bIns="0" rtlCol="0" anchor="t">
            <a:spAutoFit/>
          </a:bodyPr>
          <a:lstStyle/>
          <a:p>
            <a:pPr>
              <a:lnSpc>
                <a:spcPts val="4199"/>
              </a:lnSpc>
            </a:pPr>
            <a:r>
              <a:rPr lang="en-US" sz="2999">
                <a:solidFill>
                  <a:srgbClr val="FFFFFF"/>
                </a:solidFill>
                <a:latin typeface="Prompt Light"/>
              </a:rPr>
              <a:t>Penelitian machine learning</a:t>
            </a:r>
          </a:p>
        </p:txBody>
      </p:sp>
      <p:sp>
        <p:nvSpPr>
          <p:cNvPr id="6" name="TextBox 6"/>
          <p:cNvSpPr txBox="1"/>
          <p:nvPr/>
        </p:nvSpPr>
        <p:spPr>
          <a:xfrm>
            <a:off x="11861139" y="7558410"/>
            <a:ext cx="4028323" cy="511974"/>
          </a:xfrm>
          <a:prstGeom prst="rect">
            <a:avLst/>
          </a:prstGeom>
        </p:spPr>
        <p:txBody>
          <a:bodyPr lIns="0" tIns="0" rIns="0" bIns="0" rtlCol="0" anchor="t">
            <a:spAutoFit/>
          </a:bodyPr>
          <a:lstStyle/>
          <a:p>
            <a:pPr>
              <a:lnSpc>
                <a:spcPts val="4199"/>
              </a:lnSpc>
            </a:pPr>
            <a:r>
              <a:rPr lang="en-US" sz="2999">
                <a:solidFill>
                  <a:srgbClr val="FFFFFF"/>
                </a:solidFill>
                <a:latin typeface="Prompt Light"/>
              </a:rPr>
              <a:t>Pelatihan</a:t>
            </a:r>
          </a:p>
        </p:txBody>
      </p:sp>
      <p:grpSp>
        <p:nvGrpSpPr>
          <p:cNvPr id="7" name="Group 7"/>
          <p:cNvGrpSpPr>
            <a:grpSpLocks noChangeAspect="1"/>
          </p:cNvGrpSpPr>
          <p:nvPr/>
        </p:nvGrpSpPr>
        <p:grpSpPr>
          <a:xfrm>
            <a:off x="10270735" y="2312791"/>
            <a:ext cx="321985" cy="321985"/>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DD3CF"/>
            </a:solidFill>
          </p:spPr>
        </p:sp>
      </p:grpSp>
      <p:grpSp>
        <p:nvGrpSpPr>
          <p:cNvPr id="9" name="Group 9"/>
          <p:cNvGrpSpPr>
            <a:grpSpLocks noChangeAspect="1"/>
          </p:cNvGrpSpPr>
          <p:nvPr/>
        </p:nvGrpSpPr>
        <p:grpSpPr>
          <a:xfrm>
            <a:off x="12109220" y="4937125"/>
            <a:ext cx="412750" cy="412750"/>
            <a:chOff x="6705600" y="1371600"/>
            <a:chExt cx="10972800" cy="10972800"/>
          </a:xfrm>
        </p:grpSpPr>
        <p:sp>
          <p:nvSpPr>
            <p:cNvPr id="10" name="Freeform 10"/>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DD3CF"/>
            </a:solidFill>
          </p:spPr>
        </p:sp>
      </p:grpSp>
      <p:grpSp>
        <p:nvGrpSpPr>
          <p:cNvPr id="11" name="Group 11"/>
          <p:cNvGrpSpPr>
            <a:grpSpLocks noChangeAspect="1"/>
          </p:cNvGrpSpPr>
          <p:nvPr/>
        </p:nvGrpSpPr>
        <p:grpSpPr>
          <a:xfrm>
            <a:off x="10967778" y="7704859"/>
            <a:ext cx="276225" cy="276225"/>
            <a:chOff x="6705600" y="1371600"/>
            <a:chExt cx="10972800" cy="10972800"/>
          </a:xfrm>
        </p:grpSpPr>
        <p:sp>
          <p:nvSpPr>
            <p:cNvPr id="12" name="Freeform 12"/>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DD3CF"/>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4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0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517405">
            <a:off x="6494089" y="-2001647"/>
            <a:ext cx="14356781" cy="14356781"/>
          </a:xfrm>
          <a:prstGeom prst="rect">
            <a:avLst/>
          </a:prstGeom>
        </p:spPr>
      </p:pic>
      <p:grpSp>
        <p:nvGrpSpPr>
          <p:cNvPr id="3" name="Group 3"/>
          <p:cNvGrpSpPr/>
          <p:nvPr/>
        </p:nvGrpSpPr>
        <p:grpSpPr>
          <a:xfrm>
            <a:off x="1028700" y="589312"/>
            <a:ext cx="12572005" cy="9406405"/>
            <a:chOff x="0" y="0"/>
            <a:chExt cx="16762673" cy="12541873"/>
          </a:xfrm>
        </p:grpSpPr>
        <p:sp>
          <p:nvSpPr>
            <p:cNvPr id="4" name="TextBox 4"/>
            <p:cNvSpPr txBox="1"/>
            <p:nvPr/>
          </p:nvSpPr>
          <p:spPr>
            <a:xfrm>
              <a:off x="0" y="219075"/>
              <a:ext cx="16762673" cy="2198136"/>
            </a:xfrm>
            <a:prstGeom prst="rect">
              <a:avLst/>
            </a:prstGeom>
          </p:spPr>
          <p:txBody>
            <a:bodyPr lIns="0" tIns="0" rIns="0" bIns="0" rtlCol="0" anchor="t">
              <a:spAutoFit/>
            </a:bodyPr>
            <a:lstStyle/>
            <a:p>
              <a:pPr>
                <a:lnSpc>
                  <a:spcPts val="11999"/>
                </a:lnSpc>
              </a:pPr>
              <a:r>
                <a:rPr lang="en-US" sz="11999">
                  <a:solidFill>
                    <a:srgbClr val="FFFFFF"/>
                  </a:solidFill>
                  <a:latin typeface="Bebas Neue Cyrillic"/>
                </a:rPr>
                <a:t>Kegiatan</a:t>
              </a:r>
            </a:p>
          </p:txBody>
        </p:sp>
        <p:sp>
          <p:nvSpPr>
            <p:cNvPr id="5" name="TextBox 5"/>
            <p:cNvSpPr txBox="1"/>
            <p:nvPr/>
          </p:nvSpPr>
          <p:spPr>
            <a:xfrm>
              <a:off x="0" y="2788272"/>
              <a:ext cx="14823685" cy="9753600"/>
            </a:xfrm>
            <a:prstGeom prst="rect">
              <a:avLst/>
            </a:prstGeom>
          </p:spPr>
          <p:txBody>
            <a:bodyPr lIns="0" tIns="0" rIns="0" bIns="0" rtlCol="0" anchor="t">
              <a:spAutoFit/>
            </a:bodyPr>
            <a:lstStyle/>
            <a:p>
              <a:pPr>
                <a:lnSpc>
                  <a:spcPts val="4199"/>
                </a:lnSpc>
              </a:pPr>
              <a:r>
                <a:rPr lang="en-US" sz="2999">
                  <a:solidFill>
                    <a:srgbClr val="FFFFFF"/>
                  </a:solidFill>
                  <a:latin typeface="Poppins"/>
                </a:rPr>
                <a:t>A. Pembangunan model klasifikasi </a:t>
              </a:r>
            </a:p>
            <a:p>
              <a:pPr marL="647698" lvl="1" indent="-323849">
                <a:lnSpc>
                  <a:spcPts val="4199"/>
                </a:lnSpc>
                <a:buFont typeface="Arial"/>
                <a:buChar char="•"/>
              </a:pPr>
              <a:r>
                <a:rPr lang="en-US" sz="2999">
                  <a:solidFill>
                    <a:srgbClr val="FFFFFF"/>
                  </a:solidFill>
                  <a:latin typeface="Poppins"/>
                </a:rPr>
                <a:t>Studi komparasi metode</a:t>
              </a:r>
            </a:p>
            <a:p>
              <a:pPr marL="647698" lvl="1" indent="-323849">
                <a:lnSpc>
                  <a:spcPts val="4199"/>
                </a:lnSpc>
                <a:buFont typeface="Arial"/>
                <a:buChar char="•"/>
              </a:pPr>
              <a:r>
                <a:rPr lang="en-US" sz="2999">
                  <a:solidFill>
                    <a:srgbClr val="FFFFFF"/>
                  </a:solidFill>
                  <a:latin typeface="Poppins"/>
                </a:rPr>
                <a:t>Pengolahan data </a:t>
              </a:r>
            </a:p>
            <a:p>
              <a:pPr marL="647698" lvl="1" indent="-323849">
                <a:lnSpc>
                  <a:spcPts val="4199"/>
                </a:lnSpc>
                <a:buFont typeface="Arial"/>
                <a:buChar char="•"/>
              </a:pPr>
              <a:r>
                <a:rPr lang="en-US" sz="2999">
                  <a:solidFill>
                    <a:srgbClr val="FFFFFF"/>
                  </a:solidFill>
                  <a:latin typeface="Poppins"/>
                </a:rPr>
                <a:t>Implementasi model </a:t>
              </a:r>
            </a:p>
            <a:p>
              <a:pPr marL="647698" lvl="1" indent="-323849">
                <a:lnSpc>
                  <a:spcPts val="4199"/>
                </a:lnSpc>
                <a:buFont typeface="Arial"/>
                <a:buChar char="•"/>
              </a:pPr>
              <a:r>
                <a:rPr lang="en-US" sz="2999">
                  <a:solidFill>
                    <a:srgbClr val="FFFFFF"/>
                  </a:solidFill>
                  <a:latin typeface="Poppins"/>
                </a:rPr>
                <a:t>Pengujian model </a:t>
              </a:r>
            </a:p>
            <a:p>
              <a:pPr marL="647698" lvl="1" indent="-323849">
                <a:lnSpc>
                  <a:spcPts val="4199"/>
                </a:lnSpc>
                <a:buFont typeface="Arial"/>
                <a:buChar char="•"/>
              </a:pPr>
              <a:r>
                <a:rPr lang="en-US" sz="2999">
                  <a:solidFill>
                    <a:srgbClr val="FFFFFF"/>
                  </a:solidFill>
                  <a:latin typeface="Poppins"/>
                </a:rPr>
                <a:t>Penyempurnaan model</a:t>
              </a:r>
            </a:p>
            <a:p>
              <a:pPr>
                <a:lnSpc>
                  <a:spcPts val="4199"/>
                </a:lnSpc>
              </a:pPr>
              <a:endParaRPr lang="en-US" sz="2999">
                <a:solidFill>
                  <a:srgbClr val="FFFFFF"/>
                </a:solidFill>
                <a:latin typeface="Poppins"/>
              </a:endParaRPr>
            </a:p>
            <a:p>
              <a:pPr>
                <a:lnSpc>
                  <a:spcPts val="4199"/>
                </a:lnSpc>
              </a:pPr>
              <a:r>
                <a:rPr lang="en-US" sz="2999">
                  <a:solidFill>
                    <a:srgbClr val="FFFFFF"/>
                  </a:solidFill>
                  <a:latin typeface="Poppins"/>
                </a:rPr>
                <a:t>B. Penyusunan makalah ilmiah </a:t>
              </a:r>
            </a:p>
            <a:p>
              <a:pPr marL="647698" lvl="1" indent="-323849">
                <a:lnSpc>
                  <a:spcPts val="4199"/>
                </a:lnSpc>
                <a:buFont typeface="Arial"/>
                <a:buChar char="•"/>
              </a:pPr>
              <a:r>
                <a:rPr lang="en-US" sz="2999">
                  <a:solidFill>
                    <a:srgbClr val="FFFFFF"/>
                  </a:solidFill>
                  <a:latin typeface="Poppins"/>
                </a:rPr>
                <a:t>Studi literatur </a:t>
              </a:r>
            </a:p>
            <a:p>
              <a:pPr marL="647698" lvl="1" indent="-323849">
                <a:lnSpc>
                  <a:spcPts val="4199"/>
                </a:lnSpc>
                <a:buFont typeface="Arial"/>
                <a:buChar char="•"/>
              </a:pPr>
              <a:r>
                <a:rPr lang="en-US" sz="2999">
                  <a:solidFill>
                    <a:srgbClr val="FFFFFF"/>
                  </a:solidFill>
                  <a:latin typeface="Poppins"/>
                </a:rPr>
                <a:t>Penyusunan draft makalah ilmiah </a:t>
              </a:r>
            </a:p>
            <a:p>
              <a:pPr marL="647698" lvl="1" indent="-323849">
                <a:lnSpc>
                  <a:spcPts val="4199"/>
                </a:lnSpc>
                <a:buFont typeface="Arial"/>
                <a:buChar char="•"/>
              </a:pPr>
              <a:r>
                <a:rPr lang="en-US" sz="2999">
                  <a:solidFill>
                    <a:srgbClr val="FFFFFF"/>
                  </a:solidFill>
                  <a:latin typeface="Poppins"/>
                </a:rPr>
                <a:t>Proofreading draft makalah ilmiah </a:t>
              </a:r>
            </a:p>
            <a:p>
              <a:pPr marL="647698" lvl="1" indent="-323849">
                <a:lnSpc>
                  <a:spcPts val="4199"/>
                </a:lnSpc>
                <a:buFont typeface="Arial"/>
                <a:buChar char="•"/>
              </a:pPr>
              <a:r>
                <a:rPr lang="en-US" sz="2999">
                  <a:solidFill>
                    <a:srgbClr val="FFFFFF"/>
                  </a:solidFill>
                  <a:latin typeface="Poppins"/>
                </a:rPr>
                <a:t>Submisi draft makalah ilmiah </a:t>
              </a:r>
            </a:p>
            <a:p>
              <a:pPr marL="647698" lvl="1" indent="-323849">
                <a:lnSpc>
                  <a:spcPts val="4199"/>
                </a:lnSpc>
                <a:buFont typeface="Arial"/>
                <a:buChar char="•"/>
              </a:pPr>
              <a:r>
                <a:rPr lang="en-US" sz="2999">
                  <a:solidFill>
                    <a:srgbClr val="FFFFFF"/>
                  </a:solidFill>
                  <a:latin typeface="Poppins"/>
                </a:rPr>
                <a:t>Revisi draft makalah ilmiah</a:t>
              </a:r>
            </a:p>
            <a:p>
              <a:pPr>
                <a:lnSpc>
                  <a:spcPts val="4199"/>
                </a:lnSpc>
              </a:pPr>
              <a:endParaRPr lang="en-US" sz="2999">
                <a:solidFill>
                  <a:srgbClr val="FFFFFF"/>
                </a:solidFill>
                <a:latin typeface="Poppins"/>
              </a:endParaRPr>
            </a:p>
          </p:txBody>
        </p:sp>
      </p:grpSp>
      <p:pic>
        <p:nvPicPr>
          <p:cNvPr id="6" name="Picture 6"/>
          <p:cNvPicPr>
            <a:picLocks noChangeAspect="1"/>
          </p:cNvPicPr>
          <p:nvPr/>
        </p:nvPicPr>
        <p:blipFill>
          <a:blip r:embed="rId5"/>
          <a:srcRect/>
          <a:stretch>
            <a:fillRect/>
          </a:stretch>
        </p:blipFill>
        <p:spPr>
          <a:xfrm>
            <a:off x="9026478" y="1028700"/>
            <a:ext cx="7570753"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4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517405">
            <a:off x="-2012090" y="-2034890"/>
            <a:ext cx="14356781" cy="14356781"/>
          </a:xfrm>
          <a:prstGeom prst="rect">
            <a:avLst/>
          </a:prstGeom>
        </p:spPr>
      </p:pic>
      <p:sp>
        <p:nvSpPr>
          <p:cNvPr id="3" name="TextBox 3"/>
          <p:cNvSpPr txBox="1"/>
          <p:nvPr/>
        </p:nvSpPr>
        <p:spPr>
          <a:xfrm>
            <a:off x="5820693" y="3702067"/>
            <a:ext cx="6646613" cy="3101942"/>
          </a:xfrm>
          <a:prstGeom prst="rect">
            <a:avLst/>
          </a:prstGeom>
        </p:spPr>
        <p:txBody>
          <a:bodyPr lIns="0" tIns="0" rIns="0" bIns="0" rtlCol="0" anchor="t">
            <a:spAutoFit/>
          </a:bodyPr>
          <a:lstStyle/>
          <a:p>
            <a:pPr algn="ctr">
              <a:lnSpc>
                <a:spcPts val="11999"/>
              </a:lnSpc>
            </a:pPr>
            <a:r>
              <a:rPr lang="en-US" sz="11999">
                <a:solidFill>
                  <a:srgbClr val="FFFFFF"/>
                </a:solidFill>
                <a:latin typeface="Bebas Neue Cyrillic"/>
              </a:rPr>
              <a:t>Hasil kerja praktik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4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517405">
            <a:off x="-2012090" y="-2034890"/>
            <a:ext cx="14356781" cy="14356781"/>
          </a:xfrm>
          <a:prstGeom prst="rect">
            <a:avLst/>
          </a:prstGeom>
        </p:spPr>
      </p:pic>
      <p:sp>
        <p:nvSpPr>
          <p:cNvPr id="3" name="TextBox 3"/>
          <p:cNvSpPr txBox="1"/>
          <p:nvPr/>
        </p:nvSpPr>
        <p:spPr>
          <a:xfrm>
            <a:off x="13616681" y="347536"/>
            <a:ext cx="4550271" cy="906174"/>
          </a:xfrm>
          <a:prstGeom prst="rect">
            <a:avLst/>
          </a:prstGeom>
        </p:spPr>
        <p:txBody>
          <a:bodyPr lIns="0" tIns="0" rIns="0" bIns="0" rtlCol="0" anchor="t">
            <a:spAutoFit/>
          </a:bodyPr>
          <a:lstStyle/>
          <a:p>
            <a:pPr algn="ctr">
              <a:lnSpc>
                <a:spcPts val="6801"/>
              </a:lnSpc>
            </a:pPr>
            <a:r>
              <a:rPr lang="en-US" sz="6801">
                <a:solidFill>
                  <a:srgbClr val="FFFFFF"/>
                </a:solidFill>
                <a:latin typeface="Bebas Neue Cyrillic"/>
              </a:rPr>
              <a:t>Studi literatur </a:t>
            </a:r>
          </a:p>
        </p:txBody>
      </p:sp>
      <p:sp>
        <p:nvSpPr>
          <p:cNvPr id="4" name="TextBox 4"/>
          <p:cNvSpPr txBox="1"/>
          <p:nvPr/>
        </p:nvSpPr>
        <p:spPr>
          <a:xfrm>
            <a:off x="3852433" y="1973364"/>
            <a:ext cx="10583133" cy="1171703"/>
          </a:xfrm>
          <a:prstGeom prst="rect">
            <a:avLst/>
          </a:prstGeom>
        </p:spPr>
        <p:txBody>
          <a:bodyPr lIns="0" tIns="0" rIns="0" bIns="0" rtlCol="0" anchor="t">
            <a:spAutoFit/>
          </a:bodyPr>
          <a:lstStyle/>
          <a:p>
            <a:pPr algn="ctr">
              <a:lnSpc>
                <a:spcPts val="4618"/>
              </a:lnSpc>
            </a:pPr>
            <a:r>
              <a:rPr lang="en-US" sz="3099">
                <a:solidFill>
                  <a:srgbClr val="FFFFFF"/>
                </a:solidFill>
                <a:latin typeface="Poppins Bold"/>
              </a:rPr>
              <a:t>“Detection of Fake News Text Classification on COVID-19 Using Deep Learning Approaches”</a:t>
            </a:r>
          </a:p>
        </p:txBody>
      </p:sp>
      <p:sp>
        <p:nvSpPr>
          <p:cNvPr id="5" name="TextBox 5"/>
          <p:cNvSpPr txBox="1"/>
          <p:nvPr/>
        </p:nvSpPr>
        <p:spPr>
          <a:xfrm>
            <a:off x="2406391" y="3878492"/>
            <a:ext cx="14103692" cy="4443223"/>
          </a:xfrm>
          <a:prstGeom prst="rect">
            <a:avLst/>
          </a:prstGeom>
        </p:spPr>
        <p:txBody>
          <a:bodyPr lIns="0" tIns="0" rIns="0" bIns="0" rtlCol="0" anchor="t">
            <a:spAutoFit/>
          </a:bodyPr>
          <a:lstStyle/>
          <a:p>
            <a:pPr algn="ctr">
              <a:lnSpc>
                <a:spcPts val="5048"/>
              </a:lnSpc>
            </a:pPr>
            <a:r>
              <a:rPr lang="en-US" sz="3299" dirty="0">
                <a:solidFill>
                  <a:srgbClr val="FFFFFF"/>
                </a:solidFill>
                <a:latin typeface="Prompt Light"/>
              </a:rPr>
              <a:t>Pada </a:t>
            </a:r>
            <a:r>
              <a:rPr lang="en-US" sz="3299" dirty="0" err="1">
                <a:solidFill>
                  <a:srgbClr val="FFFFFF"/>
                </a:solidFill>
                <a:latin typeface="Prompt Light"/>
              </a:rPr>
              <a:t>penelitian</a:t>
            </a:r>
            <a:r>
              <a:rPr lang="en-US" sz="3299" dirty="0">
                <a:solidFill>
                  <a:srgbClr val="FFFFFF"/>
                </a:solidFill>
                <a:latin typeface="Prompt Light"/>
              </a:rPr>
              <a:t> </a:t>
            </a:r>
            <a:r>
              <a:rPr lang="en-US" sz="3299" dirty="0" err="1">
                <a:solidFill>
                  <a:srgbClr val="FFFFFF"/>
                </a:solidFill>
                <a:latin typeface="Prompt Light"/>
              </a:rPr>
              <a:t>tersebut</a:t>
            </a:r>
            <a:r>
              <a:rPr lang="en-US" sz="3299" dirty="0">
                <a:solidFill>
                  <a:srgbClr val="FFFFFF"/>
                </a:solidFill>
                <a:latin typeface="Prompt Light"/>
              </a:rPr>
              <a:t> </a:t>
            </a:r>
            <a:r>
              <a:rPr lang="en-US" sz="3299" dirty="0" err="1">
                <a:solidFill>
                  <a:srgbClr val="FFFFFF"/>
                </a:solidFill>
                <a:latin typeface="Prompt Light"/>
              </a:rPr>
              <a:t>menjelaskan</a:t>
            </a:r>
            <a:r>
              <a:rPr lang="en-US" sz="3299" dirty="0">
                <a:solidFill>
                  <a:srgbClr val="FFFFFF"/>
                </a:solidFill>
                <a:latin typeface="Prompt Light"/>
              </a:rPr>
              <a:t> </a:t>
            </a:r>
            <a:r>
              <a:rPr lang="en-US" sz="3299" dirty="0" err="1">
                <a:solidFill>
                  <a:srgbClr val="FFFFFF"/>
                </a:solidFill>
                <a:latin typeface="Prompt Light"/>
              </a:rPr>
              <a:t>bagaimana</a:t>
            </a:r>
            <a:r>
              <a:rPr lang="en-US" sz="3299" dirty="0">
                <a:solidFill>
                  <a:srgbClr val="FFFFFF"/>
                </a:solidFill>
                <a:latin typeface="Prompt Light"/>
              </a:rPr>
              <a:t> </a:t>
            </a:r>
            <a:r>
              <a:rPr lang="en-US" sz="3299" dirty="0" err="1">
                <a:solidFill>
                  <a:srgbClr val="FFFFFF"/>
                </a:solidFill>
                <a:latin typeface="Prompt Light"/>
              </a:rPr>
              <a:t>komputer</a:t>
            </a:r>
            <a:r>
              <a:rPr lang="en-US" sz="3299" dirty="0">
                <a:solidFill>
                  <a:srgbClr val="FFFFFF"/>
                </a:solidFill>
                <a:latin typeface="Prompt Light"/>
              </a:rPr>
              <a:t> </a:t>
            </a:r>
            <a:r>
              <a:rPr lang="en-US" sz="3299" dirty="0" err="1">
                <a:solidFill>
                  <a:srgbClr val="FFFFFF"/>
                </a:solidFill>
                <a:latin typeface="Prompt Light"/>
              </a:rPr>
              <a:t>dapat</a:t>
            </a:r>
            <a:r>
              <a:rPr lang="en-US" sz="3299" dirty="0">
                <a:solidFill>
                  <a:srgbClr val="FFFFFF"/>
                </a:solidFill>
                <a:latin typeface="Prompt Light"/>
              </a:rPr>
              <a:t> </a:t>
            </a:r>
            <a:r>
              <a:rPr lang="en-US" sz="3299" dirty="0" err="1">
                <a:solidFill>
                  <a:srgbClr val="FFFFFF"/>
                </a:solidFill>
                <a:latin typeface="Prompt Light"/>
              </a:rPr>
              <a:t>memahami</a:t>
            </a:r>
            <a:r>
              <a:rPr lang="en-US" sz="3299" dirty="0">
                <a:solidFill>
                  <a:srgbClr val="FFFFFF"/>
                </a:solidFill>
                <a:latin typeface="Prompt Light"/>
              </a:rPr>
              <a:t> dan </a:t>
            </a:r>
            <a:r>
              <a:rPr lang="en-US" sz="3299" dirty="0" err="1">
                <a:solidFill>
                  <a:srgbClr val="FFFFFF"/>
                </a:solidFill>
                <a:latin typeface="Prompt Light"/>
              </a:rPr>
              <a:t>memanipulasi</a:t>
            </a:r>
            <a:r>
              <a:rPr lang="en-US" sz="3299" dirty="0">
                <a:solidFill>
                  <a:srgbClr val="FFFFFF"/>
                </a:solidFill>
                <a:latin typeface="Prompt Light"/>
              </a:rPr>
              <a:t> </a:t>
            </a:r>
            <a:r>
              <a:rPr lang="en-US" sz="3299" dirty="0" err="1">
                <a:solidFill>
                  <a:srgbClr val="FFFFFF"/>
                </a:solidFill>
                <a:latin typeface="Prompt Light"/>
              </a:rPr>
              <a:t>bahasa</a:t>
            </a:r>
            <a:r>
              <a:rPr lang="en-US" sz="3299" dirty="0">
                <a:solidFill>
                  <a:srgbClr val="FFFFFF"/>
                </a:solidFill>
                <a:latin typeface="Prompt Light"/>
              </a:rPr>
              <a:t> </a:t>
            </a:r>
            <a:r>
              <a:rPr lang="en-US" sz="3299" dirty="0" err="1">
                <a:solidFill>
                  <a:srgbClr val="FFFFFF"/>
                </a:solidFill>
                <a:latin typeface="Prompt Light"/>
              </a:rPr>
              <a:t>manusia</a:t>
            </a:r>
            <a:r>
              <a:rPr lang="en-US" sz="3299" dirty="0">
                <a:solidFill>
                  <a:srgbClr val="FFFFFF"/>
                </a:solidFill>
                <a:latin typeface="Prompt Light"/>
              </a:rPr>
              <a:t> (</a:t>
            </a:r>
            <a:r>
              <a:rPr lang="en-US" sz="3299" dirty="0" err="1">
                <a:solidFill>
                  <a:srgbClr val="FFFFFF"/>
                </a:solidFill>
                <a:latin typeface="Prompt Light"/>
              </a:rPr>
              <a:t>teks</a:t>
            </a:r>
            <a:r>
              <a:rPr lang="en-US" sz="3299" dirty="0">
                <a:solidFill>
                  <a:srgbClr val="FFFFFF"/>
                </a:solidFill>
                <a:latin typeface="Prompt Light"/>
              </a:rPr>
              <a:t> dan </a:t>
            </a:r>
            <a:r>
              <a:rPr lang="en-US" sz="3299" dirty="0" err="1">
                <a:solidFill>
                  <a:srgbClr val="FFFFFF"/>
                </a:solidFill>
                <a:latin typeface="Prompt Light"/>
              </a:rPr>
              <a:t>ucapan</a:t>
            </a:r>
            <a:r>
              <a:rPr lang="en-US" sz="3299" dirty="0">
                <a:solidFill>
                  <a:srgbClr val="FFFFFF"/>
                </a:solidFill>
                <a:latin typeface="Prompt Light"/>
              </a:rPr>
              <a:t>) </a:t>
            </a:r>
            <a:r>
              <a:rPr lang="en-US" sz="3299" dirty="0" err="1">
                <a:solidFill>
                  <a:srgbClr val="FFFFFF"/>
                </a:solidFill>
                <a:latin typeface="Prompt Light"/>
              </a:rPr>
              <a:t>untuk</a:t>
            </a:r>
            <a:r>
              <a:rPr lang="en-US" sz="3299" dirty="0">
                <a:solidFill>
                  <a:srgbClr val="FFFFFF"/>
                </a:solidFill>
                <a:latin typeface="Prompt Light"/>
              </a:rPr>
              <a:t> </a:t>
            </a:r>
            <a:r>
              <a:rPr lang="en-US" sz="3299" dirty="0" err="1">
                <a:solidFill>
                  <a:srgbClr val="FFFFFF"/>
                </a:solidFill>
                <a:latin typeface="Prompt Light"/>
              </a:rPr>
              <a:t>melakukan</a:t>
            </a:r>
            <a:r>
              <a:rPr lang="en-US" sz="3299" dirty="0">
                <a:solidFill>
                  <a:srgbClr val="FFFFFF"/>
                </a:solidFill>
                <a:latin typeface="Prompt Light"/>
              </a:rPr>
              <a:t> </a:t>
            </a:r>
            <a:r>
              <a:rPr lang="en-US" sz="3299" dirty="0" err="1">
                <a:solidFill>
                  <a:srgbClr val="FFFFFF"/>
                </a:solidFill>
                <a:latin typeface="Prompt Light"/>
              </a:rPr>
              <a:t>operasi</a:t>
            </a:r>
            <a:r>
              <a:rPr lang="en-US" sz="3299" dirty="0">
                <a:solidFill>
                  <a:srgbClr val="FFFFFF"/>
                </a:solidFill>
                <a:latin typeface="Prompt Light"/>
              </a:rPr>
              <a:t> yang </a:t>
            </a:r>
            <a:r>
              <a:rPr lang="en-US" sz="3299" dirty="0" err="1">
                <a:solidFill>
                  <a:srgbClr val="FFFFFF"/>
                </a:solidFill>
                <a:latin typeface="Prompt Light"/>
              </a:rPr>
              <a:t>bermanfaat</a:t>
            </a:r>
            <a:r>
              <a:rPr lang="en-US" sz="3299" dirty="0">
                <a:solidFill>
                  <a:srgbClr val="FFFFFF"/>
                </a:solidFill>
                <a:latin typeface="Prompt Light"/>
              </a:rPr>
              <a:t> di mana </a:t>
            </a:r>
            <a:r>
              <a:rPr lang="en-US" sz="3299" dirty="0" err="1">
                <a:solidFill>
                  <a:srgbClr val="FFFFFF"/>
                </a:solidFill>
                <a:latin typeface="Prompt Light"/>
              </a:rPr>
              <a:t>setelah</a:t>
            </a:r>
            <a:r>
              <a:rPr lang="en-US" sz="3299" dirty="0">
                <a:solidFill>
                  <a:srgbClr val="FFFFFF"/>
                </a:solidFill>
                <a:latin typeface="Prompt Light"/>
              </a:rPr>
              <a:t> </a:t>
            </a:r>
            <a:r>
              <a:rPr lang="en-US" sz="3299" dirty="0" err="1">
                <a:solidFill>
                  <a:srgbClr val="FFFFFF"/>
                </a:solidFill>
                <a:latin typeface="Prompt Light"/>
              </a:rPr>
              <a:t>menganalisis</a:t>
            </a:r>
            <a:r>
              <a:rPr lang="en-US" sz="3299" dirty="0">
                <a:solidFill>
                  <a:srgbClr val="FFFFFF"/>
                </a:solidFill>
                <a:latin typeface="Prompt Light"/>
              </a:rPr>
              <a:t> data, model yang </a:t>
            </a:r>
            <a:r>
              <a:rPr lang="en-US" sz="3299" dirty="0" err="1">
                <a:solidFill>
                  <a:srgbClr val="FFFFFF"/>
                </a:solidFill>
                <a:latin typeface="Prompt Light"/>
              </a:rPr>
              <a:t>diusulkan</a:t>
            </a:r>
            <a:r>
              <a:rPr lang="en-US" sz="3299" dirty="0">
                <a:solidFill>
                  <a:srgbClr val="FFFFFF"/>
                </a:solidFill>
                <a:latin typeface="Prompt Light"/>
              </a:rPr>
              <a:t> </a:t>
            </a:r>
            <a:r>
              <a:rPr lang="en-US" sz="3299" dirty="0" err="1">
                <a:solidFill>
                  <a:srgbClr val="FFFFFF"/>
                </a:solidFill>
                <a:latin typeface="Prompt Light"/>
              </a:rPr>
              <a:t>dapat</a:t>
            </a:r>
            <a:r>
              <a:rPr lang="en-US" sz="3299" dirty="0">
                <a:solidFill>
                  <a:srgbClr val="FFFFFF"/>
                </a:solidFill>
                <a:latin typeface="Prompt Light"/>
              </a:rPr>
              <a:t> </a:t>
            </a:r>
            <a:r>
              <a:rPr lang="en-US" sz="3299" dirty="0" err="1">
                <a:solidFill>
                  <a:srgbClr val="FFFFFF"/>
                </a:solidFill>
                <a:latin typeface="Prompt Light"/>
              </a:rPr>
              <a:t>mengambil</a:t>
            </a:r>
            <a:r>
              <a:rPr lang="en-US" sz="3299" dirty="0">
                <a:solidFill>
                  <a:srgbClr val="FFFFFF"/>
                </a:solidFill>
                <a:latin typeface="Prompt Light"/>
              </a:rPr>
              <a:t> data yang </a:t>
            </a:r>
            <a:r>
              <a:rPr lang="en-US" sz="3299" dirty="0" err="1">
                <a:solidFill>
                  <a:srgbClr val="FFFFFF"/>
                </a:solidFill>
                <a:latin typeface="Prompt Light"/>
              </a:rPr>
              <a:t>relevan</a:t>
            </a:r>
            <a:r>
              <a:rPr lang="en-US" sz="3299" dirty="0">
                <a:solidFill>
                  <a:srgbClr val="FFFFFF"/>
                </a:solidFill>
                <a:latin typeface="Prompt Light"/>
              </a:rPr>
              <a:t> </a:t>
            </a:r>
            <a:r>
              <a:rPr lang="en-US" sz="3299" dirty="0" err="1">
                <a:solidFill>
                  <a:srgbClr val="FFFFFF"/>
                </a:solidFill>
                <a:latin typeface="Prompt Light"/>
              </a:rPr>
              <a:t>atau</a:t>
            </a:r>
            <a:r>
              <a:rPr lang="en-US" sz="3299" dirty="0">
                <a:solidFill>
                  <a:srgbClr val="FFFFFF"/>
                </a:solidFill>
                <a:latin typeface="Prompt Light"/>
              </a:rPr>
              <a:t> </a:t>
            </a:r>
            <a:r>
              <a:rPr lang="en-US" sz="3299" dirty="0" err="1">
                <a:solidFill>
                  <a:srgbClr val="FFFFFF"/>
                </a:solidFill>
                <a:latin typeface="Prompt Light"/>
              </a:rPr>
              <a:t>berguna</a:t>
            </a:r>
            <a:r>
              <a:rPr lang="en-US" sz="3299" dirty="0">
                <a:solidFill>
                  <a:srgbClr val="FFFFFF"/>
                </a:solidFill>
                <a:latin typeface="Prompt Light"/>
              </a:rPr>
              <a:t> </a:t>
            </a:r>
            <a:r>
              <a:rPr lang="en-US" sz="3299" dirty="0" err="1">
                <a:solidFill>
                  <a:srgbClr val="FFFFFF"/>
                </a:solidFill>
                <a:latin typeface="Prompt Light"/>
              </a:rPr>
              <a:t>menggunakan</a:t>
            </a:r>
            <a:r>
              <a:rPr lang="en-US" sz="3299" dirty="0">
                <a:solidFill>
                  <a:srgbClr val="FFFFFF"/>
                </a:solidFill>
                <a:latin typeface="Prompt Light"/>
              </a:rPr>
              <a:t> </a:t>
            </a:r>
            <a:r>
              <a:rPr lang="en-US" sz="3299" dirty="0" err="1">
                <a:solidFill>
                  <a:srgbClr val="FFFFFF"/>
                </a:solidFill>
                <a:latin typeface="Prompt Light"/>
              </a:rPr>
              <a:t>konteks</a:t>
            </a:r>
            <a:r>
              <a:rPr lang="en-US" sz="3299" dirty="0">
                <a:solidFill>
                  <a:srgbClr val="FFFFFF"/>
                </a:solidFill>
                <a:latin typeface="Prompt Light"/>
              </a:rPr>
              <a:t> dan input </a:t>
            </a:r>
            <a:r>
              <a:rPr lang="en-US" sz="3299" dirty="0" err="1">
                <a:solidFill>
                  <a:srgbClr val="FFFFFF"/>
                </a:solidFill>
                <a:latin typeface="Prompt Light"/>
              </a:rPr>
              <a:t>dapat</a:t>
            </a:r>
            <a:r>
              <a:rPr lang="en-US" sz="3299" dirty="0">
                <a:solidFill>
                  <a:srgbClr val="FFFFFF"/>
                </a:solidFill>
                <a:latin typeface="Prompt Light"/>
              </a:rPr>
              <a:t> </a:t>
            </a:r>
            <a:r>
              <a:rPr lang="en-US" sz="3299" dirty="0" err="1">
                <a:solidFill>
                  <a:srgbClr val="FFFFFF"/>
                </a:solidFill>
                <a:latin typeface="Prompt Light"/>
              </a:rPr>
              <a:t>direpresentasikan</a:t>
            </a:r>
            <a:r>
              <a:rPr lang="en-US" sz="3299" dirty="0">
                <a:solidFill>
                  <a:srgbClr val="FFFFFF"/>
                </a:solidFill>
                <a:latin typeface="Prompt Light"/>
              </a:rPr>
              <a:t> </a:t>
            </a:r>
            <a:r>
              <a:rPr lang="en-US" sz="3299" dirty="0" err="1">
                <a:solidFill>
                  <a:srgbClr val="FFFFFF"/>
                </a:solidFill>
                <a:latin typeface="Prompt Light"/>
              </a:rPr>
              <a:t>dengan</a:t>
            </a:r>
            <a:r>
              <a:rPr lang="en-US" sz="3299" dirty="0">
                <a:solidFill>
                  <a:srgbClr val="FFFFFF"/>
                </a:solidFill>
                <a:latin typeface="Prompt Light"/>
              </a:rPr>
              <a:t> </a:t>
            </a:r>
            <a:r>
              <a:rPr lang="en-US" sz="3299" dirty="0" err="1">
                <a:solidFill>
                  <a:srgbClr val="FFFFFF"/>
                </a:solidFill>
                <a:latin typeface="Prompt Light"/>
              </a:rPr>
              <a:t>cara</a:t>
            </a:r>
            <a:r>
              <a:rPr lang="en-US" sz="3299" dirty="0">
                <a:solidFill>
                  <a:srgbClr val="FFFFFF"/>
                </a:solidFill>
                <a:latin typeface="Prompt Light"/>
              </a:rPr>
              <a:t> yang </a:t>
            </a:r>
            <a:r>
              <a:rPr lang="en-US" sz="3299" dirty="0" err="1">
                <a:solidFill>
                  <a:srgbClr val="FFFFFF"/>
                </a:solidFill>
                <a:latin typeface="Prompt Light"/>
              </a:rPr>
              <a:t>berbeda</a:t>
            </a:r>
            <a:r>
              <a:rPr lang="en-US" sz="3299" dirty="0">
                <a:solidFill>
                  <a:srgbClr val="FFFFFF"/>
                </a:solidFill>
                <a:latin typeface="Prompt Light"/>
              </a:rPr>
              <a:t> </a:t>
            </a:r>
            <a:r>
              <a:rPr lang="en-US" sz="3299" dirty="0" err="1">
                <a:solidFill>
                  <a:srgbClr val="FFFFFF"/>
                </a:solidFill>
                <a:latin typeface="Prompt Light"/>
              </a:rPr>
              <a:t>atau</a:t>
            </a:r>
            <a:r>
              <a:rPr lang="en-US" sz="3299" dirty="0">
                <a:solidFill>
                  <a:srgbClr val="FFFFFF"/>
                </a:solidFill>
                <a:latin typeface="Prompt Light"/>
              </a:rPr>
              <a:t> yang </a:t>
            </a:r>
            <a:r>
              <a:rPr lang="en-US" sz="3299" dirty="0" err="1">
                <a:solidFill>
                  <a:srgbClr val="FFFFFF"/>
                </a:solidFill>
                <a:latin typeface="Prompt Light"/>
              </a:rPr>
              <a:t>disebut</a:t>
            </a:r>
            <a:r>
              <a:rPr lang="en-US" sz="3299" dirty="0">
                <a:solidFill>
                  <a:srgbClr val="FFFFFF"/>
                </a:solidFill>
                <a:latin typeface="Prompt Light"/>
              </a:rPr>
              <a:t> NLP </a:t>
            </a:r>
            <a:r>
              <a:rPr lang="en-US" sz="3299" dirty="0" err="1">
                <a:solidFill>
                  <a:srgbClr val="FFFFFF"/>
                </a:solidFill>
                <a:latin typeface="Prompt Light"/>
              </a:rPr>
              <a:t>atau</a:t>
            </a:r>
            <a:r>
              <a:rPr lang="en-US" sz="3299" dirty="0">
                <a:solidFill>
                  <a:srgbClr val="FFFFFF"/>
                </a:solidFill>
                <a:latin typeface="Prompt Light"/>
              </a:rPr>
              <a:t> Natural Language Processing.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4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517405">
            <a:off x="-2012090" y="-2034890"/>
            <a:ext cx="14356781" cy="14356781"/>
          </a:xfrm>
          <a:prstGeom prst="rect">
            <a:avLst/>
          </a:prstGeom>
        </p:spPr>
      </p:pic>
      <p:sp>
        <p:nvSpPr>
          <p:cNvPr id="3" name="TextBox 3"/>
          <p:cNvSpPr txBox="1"/>
          <p:nvPr/>
        </p:nvSpPr>
        <p:spPr>
          <a:xfrm>
            <a:off x="13616681" y="347536"/>
            <a:ext cx="4550271" cy="906174"/>
          </a:xfrm>
          <a:prstGeom prst="rect">
            <a:avLst/>
          </a:prstGeom>
        </p:spPr>
        <p:txBody>
          <a:bodyPr lIns="0" tIns="0" rIns="0" bIns="0" rtlCol="0" anchor="t">
            <a:spAutoFit/>
          </a:bodyPr>
          <a:lstStyle/>
          <a:p>
            <a:pPr algn="ctr">
              <a:lnSpc>
                <a:spcPts val="6801"/>
              </a:lnSpc>
            </a:pPr>
            <a:r>
              <a:rPr lang="en-US" sz="6801">
                <a:solidFill>
                  <a:srgbClr val="FFFFFF"/>
                </a:solidFill>
                <a:latin typeface="Bebas Neue Cyrillic"/>
              </a:rPr>
              <a:t>Studi literatur </a:t>
            </a:r>
          </a:p>
        </p:txBody>
      </p:sp>
      <p:sp>
        <p:nvSpPr>
          <p:cNvPr id="4" name="TextBox 4"/>
          <p:cNvSpPr txBox="1"/>
          <p:nvPr/>
        </p:nvSpPr>
        <p:spPr>
          <a:xfrm>
            <a:off x="5481502" y="1923748"/>
            <a:ext cx="7953469" cy="1171703"/>
          </a:xfrm>
          <a:prstGeom prst="rect">
            <a:avLst/>
          </a:prstGeom>
        </p:spPr>
        <p:txBody>
          <a:bodyPr lIns="0" tIns="0" rIns="0" bIns="0" rtlCol="0" anchor="t">
            <a:spAutoFit/>
          </a:bodyPr>
          <a:lstStyle/>
          <a:p>
            <a:pPr algn="ctr">
              <a:lnSpc>
                <a:spcPts val="4618"/>
              </a:lnSpc>
            </a:pPr>
            <a:r>
              <a:rPr lang="en-US" sz="3099">
                <a:solidFill>
                  <a:srgbClr val="FFFFFF"/>
                </a:solidFill>
                <a:latin typeface="Poppins Bold"/>
              </a:rPr>
              <a:t>“Bidirectional Encoder Representations from Transformers”</a:t>
            </a:r>
          </a:p>
        </p:txBody>
      </p:sp>
      <p:sp>
        <p:nvSpPr>
          <p:cNvPr id="5" name="TextBox 5"/>
          <p:cNvSpPr txBox="1"/>
          <p:nvPr/>
        </p:nvSpPr>
        <p:spPr>
          <a:xfrm>
            <a:off x="2406391" y="3878492"/>
            <a:ext cx="14103692" cy="4443223"/>
          </a:xfrm>
          <a:prstGeom prst="rect">
            <a:avLst/>
          </a:prstGeom>
        </p:spPr>
        <p:txBody>
          <a:bodyPr lIns="0" tIns="0" rIns="0" bIns="0" rtlCol="0" anchor="t">
            <a:spAutoFit/>
          </a:bodyPr>
          <a:lstStyle/>
          <a:p>
            <a:pPr algn="ctr">
              <a:lnSpc>
                <a:spcPts val="5048"/>
              </a:lnSpc>
            </a:pPr>
            <a:r>
              <a:rPr lang="en-US" sz="3299">
                <a:solidFill>
                  <a:srgbClr val="FFFFFF"/>
                </a:solidFill>
                <a:latin typeface="Prompt Light"/>
              </a:rPr>
              <a:t>Pada penelitian tersebut menjelaskan sebuah teknik machine learning berbasis Transformers untuk melakukan pre-trained NLP yang dikembangkan oleh google dan di buat pada tahun 2018 oleh Jacob Devlin dan rekan-rekannya. BERT ini dirancang untuk melatih deep bidirectional representations bersamaan dengan kiri dan kanan pada semua layer yang disebut Bidirectional Encoder Representations from Transformers (BERT)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45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0999"/>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517405">
            <a:off x="-2012090" y="-2034890"/>
            <a:ext cx="14356781" cy="14356781"/>
          </a:xfrm>
          <a:prstGeom prst="rect">
            <a:avLst/>
          </a:prstGeom>
        </p:spPr>
      </p:pic>
      <p:sp>
        <p:nvSpPr>
          <p:cNvPr id="3" name="TextBox 3"/>
          <p:cNvSpPr txBox="1"/>
          <p:nvPr/>
        </p:nvSpPr>
        <p:spPr>
          <a:xfrm>
            <a:off x="5522996" y="2058000"/>
            <a:ext cx="6646613" cy="1593833"/>
          </a:xfrm>
          <a:prstGeom prst="rect">
            <a:avLst/>
          </a:prstGeom>
        </p:spPr>
        <p:txBody>
          <a:bodyPr lIns="0" tIns="0" rIns="0" bIns="0" rtlCol="0" anchor="t">
            <a:spAutoFit/>
          </a:bodyPr>
          <a:lstStyle/>
          <a:p>
            <a:pPr algn="ctr">
              <a:lnSpc>
                <a:spcPts val="11999"/>
              </a:lnSpc>
            </a:pPr>
            <a:r>
              <a:rPr lang="en-US" sz="11999">
                <a:solidFill>
                  <a:srgbClr val="FFFFFF"/>
                </a:solidFill>
                <a:latin typeface="Bebas Neue Cyrillic"/>
              </a:rPr>
              <a:t>Kesimpulan</a:t>
            </a:r>
          </a:p>
        </p:txBody>
      </p:sp>
      <p:sp>
        <p:nvSpPr>
          <p:cNvPr id="4" name="TextBox 4"/>
          <p:cNvSpPr txBox="1"/>
          <p:nvPr/>
        </p:nvSpPr>
        <p:spPr>
          <a:xfrm>
            <a:off x="2373313" y="3845276"/>
            <a:ext cx="13541374" cy="4487767"/>
          </a:xfrm>
          <a:prstGeom prst="rect">
            <a:avLst/>
          </a:prstGeom>
        </p:spPr>
        <p:txBody>
          <a:bodyPr lIns="0" tIns="0" rIns="0" bIns="0" rtlCol="0" anchor="t">
            <a:spAutoFit/>
          </a:bodyPr>
          <a:lstStyle/>
          <a:p>
            <a:pPr algn="ctr">
              <a:lnSpc>
                <a:spcPts val="3886"/>
              </a:lnSpc>
            </a:pPr>
            <a:r>
              <a:rPr lang="en-US" sz="2900" dirty="0" err="1">
                <a:solidFill>
                  <a:srgbClr val="FFFFFF"/>
                </a:solidFill>
                <a:latin typeface="Prompt Light"/>
              </a:rPr>
              <a:t>Kerja</a:t>
            </a:r>
            <a:r>
              <a:rPr lang="en-US" sz="2900" dirty="0">
                <a:solidFill>
                  <a:srgbClr val="FFFFFF"/>
                </a:solidFill>
                <a:latin typeface="Prompt Light"/>
              </a:rPr>
              <a:t> </a:t>
            </a:r>
            <a:r>
              <a:rPr lang="en-US" sz="2900" dirty="0" err="1">
                <a:solidFill>
                  <a:srgbClr val="FFFFFF"/>
                </a:solidFill>
                <a:latin typeface="Prompt Light"/>
              </a:rPr>
              <a:t>praktik</a:t>
            </a:r>
            <a:r>
              <a:rPr lang="en-US" sz="2900" dirty="0">
                <a:solidFill>
                  <a:srgbClr val="FFFFFF"/>
                </a:solidFill>
                <a:latin typeface="Prompt Light"/>
              </a:rPr>
              <a:t> </a:t>
            </a:r>
            <a:r>
              <a:rPr lang="en-US" sz="2900" dirty="0" err="1">
                <a:solidFill>
                  <a:srgbClr val="FFFFFF"/>
                </a:solidFill>
                <a:latin typeface="Prompt Light"/>
              </a:rPr>
              <a:t>dalam</a:t>
            </a:r>
            <a:r>
              <a:rPr lang="en-US" sz="2900" dirty="0">
                <a:solidFill>
                  <a:srgbClr val="FFFFFF"/>
                </a:solidFill>
                <a:latin typeface="Prompt Light"/>
              </a:rPr>
              <a:t> </a:t>
            </a:r>
            <a:r>
              <a:rPr lang="en-US" sz="2900" dirty="0" err="1">
                <a:solidFill>
                  <a:srgbClr val="FFFFFF"/>
                </a:solidFill>
                <a:latin typeface="Prompt Light"/>
              </a:rPr>
              <a:t>kegiatan</a:t>
            </a:r>
            <a:r>
              <a:rPr lang="en-US" sz="2900" dirty="0">
                <a:solidFill>
                  <a:srgbClr val="FFFFFF"/>
                </a:solidFill>
                <a:latin typeface="Prompt Light"/>
              </a:rPr>
              <a:t> </a:t>
            </a:r>
            <a:r>
              <a:rPr lang="en-US" sz="2900" dirty="0" err="1">
                <a:solidFill>
                  <a:srgbClr val="FFFFFF"/>
                </a:solidFill>
                <a:latin typeface="Prompt Light"/>
              </a:rPr>
              <a:t>penelitian</a:t>
            </a:r>
            <a:r>
              <a:rPr lang="en-US" sz="2900" dirty="0">
                <a:solidFill>
                  <a:srgbClr val="FFFFFF"/>
                </a:solidFill>
                <a:latin typeface="Prompt Light"/>
              </a:rPr>
              <a:t> </a:t>
            </a:r>
            <a:r>
              <a:rPr lang="en-US" sz="2900" dirty="0" err="1">
                <a:solidFill>
                  <a:srgbClr val="FFFFFF"/>
                </a:solidFill>
                <a:latin typeface="Prompt Light"/>
              </a:rPr>
              <a:t>bersama</a:t>
            </a:r>
            <a:r>
              <a:rPr lang="en-US" sz="2900" dirty="0">
                <a:solidFill>
                  <a:srgbClr val="FFFFFF"/>
                </a:solidFill>
                <a:latin typeface="Prompt Light"/>
              </a:rPr>
              <a:t> </a:t>
            </a:r>
            <a:r>
              <a:rPr lang="en-US" sz="2900" dirty="0" err="1">
                <a:solidFill>
                  <a:srgbClr val="FFFFFF"/>
                </a:solidFill>
                <a:latin typeface="Prompt Light"/>
              </a:rPr>
              <a:t>Nutrifood</a:t>
            </a:r>
            <a:r>
              <a:rPr lang="en-US" sz="2900" dirty="0">
                <a:solidFill>
                  <a:srgbClr val="FFFFFF"/>
                </a:solidFill>
                <a:latin typeface="Prompt Light"/>
              </a:rPr>
              <a:t> yang </a:t>
            </a:r>
            <a:r>
              <a:rPr lang="en-US" sz="2900" dirty="0" err="1">
                <a:solidFill>
                  <a:srgbClr val="FFFFFF"/>
                </a:solidFill>
                <a:latin typeface="Prompt Light"/>
              </a:rPr>
              <a:t>dilaksanakan</a:t>
            </a:r>
            <a:r>
              <a:rPr lang="en-US" sz="2900" dirty="0">
                <a:solidFill>
                  <a:srgbClr val="FFFFFF"/>
                </a:solidFill>
                <a:latin typeface="Prompt Light"/>
              </a:rPr>
              <a:t> </a:t>
            </a:r>
            <a:r>
              <a:rPr lang="en-US" sz="2900" dirty="0" err="1">
                <a:solidFill>
                  <a:srgbClr val="FFFFFF"/>
                </a:solidFill>
                <a:latin typeface="Prompt Light"/>
              </a:rPr>
              <a:t>selama</a:t>
            </a:r>
            <a:r>
              <a:rPr lang="en-US" sz="2900" dirty="0">
                <a:solidFill>
                  <a:srgbClr val="FFFFFF"/>
                </a:solidFill>
                <a:latin typeface="Prompt Light"/>
              </a:rPr>
              <a:t> +/- 8 pekan, </a:t>
            </a:r>
            <a:r>
              <a:rPr lang="en-US" sz="2900" dirty="0" err="1">
                <a:solidFill>
                  <a:srgbClr val="FFFFFF"/>
                </a:solidFill>
                <a:latin typeface="Prompt Light"/>
              </a:rPr>
              <a:t>disini</a:t>
            </a:r>
            <a:r>
              <a:rPr lang="en-US" sz="2900" dirty="0">
                <a:solidFill>
                  <a:srgbClr val="FFFFFF"/>
                </a:solidFill>
                <a:latin typeface="Prompt Light"/>
              </a:rPr>
              <a:t> </a:t>
            </a:r>
            <a:r>
              <a:rPr lang="en-US" sz="2900" dirty="0" err="1">
                <a:solidFill>
                  <a:srgbClr val="FFFFFF"/>
                </a:solidFill>
                <a:latin typeface="Prompt Light"/>
              </a:rPr>
              <a:t>saya</a:t>
            </a:r>
            <a:r>
              <a:rPr lang="en-US" sz="2900" dirty="0">
                <a:solidFill>
                  <a:srgbClr val="FFFFFF"/>
                </a:solidFill>
                <a:latin typeface="Prompt Light"/>
              </a:rPr>
              <a:t> </a:t>
            </a:r>
            <a:r>
              <a:rPr lang="en-US" sz="2900" dirty="0" err="1">
                <a:solidFill>
                  <a:srgbClr val="FFFFFF"/>
                </a:solidFill>
                <a:latin typeface="Prompt Light"/>
              </a:rPr>
              <a:t>mengambil</a:t>
            </a:r>
            <a:r>
              <a:rPr lang="en-US" sz="2900" dirty="0">
                <a:solidFill>
                  <a:srgbClr val="FFFFFF"/>
                </a:solidFill>
                <a:latin typeface="Prompt Light"/>
              </a:rPr>
              <a:t> </a:t>
            </a:r>
            <a:r>
              <a:rPr lang="en-US" sz="2900" dirty="0" err="1">
                <a:solidFill>
                  <a:srgbClr val="FFFFFF"/>
                </a:solidFill>
                <a:latin typeface="Prompt Light"/>
              </a:rPr>
              <a:t>bagian</a:t>
            </a:r>
            <a:r>
              <a:rPr lang="en-US" sz="2900" dirty="0">
                <a:solidFill>
                  <a:srgbClr val="FFFFFF"/>
                </a:solidFill>
                <a:latin typeface="Prompt Light"/>
              </a:rPr>
              <a:t> </a:t>
            </a:r>
            <a:r>
              <a:rPr lang="en-US" sz="2900" dirty="0" err="1">
                <a:solidFill>
                  <a:srgbClr val="FFFFFF"/>
                </a:solidFill>
                <a:latin typeface="Prompt Light"/>
              </a:rPr>
              <a:t>penelitian</a:t>
            </a:r>
            <a:r>
              <a:rPr lang="en-US" sz="2900" dirty="0">
                <a:solidFill>
                  <a:srgbClr val="FFFFFF"/>
                </a:solidFill>
                <a:latin typeface="Prompt Light"/>
              </a:rPr>
              <a:t> machine learning </a:t>
            </a:r>
            <a:r>
              <a:rPr lang="en-US" sz="2900" dirty="0" err="1">
                <a:solidFill>
                  <a:srgbClr val="FFFFFF"/>
                </a:solidFill>
                <a:latin typeface="Prompt Light"/>
              </a:rPr>
              <a:t>dengan</a:t>
            </a:r>
            <a:r>
              <a:rPr lang="en-US" sz="2900" dirty="0">
                <a:solidFill>
                  <a:srgbClr val="FFFFFF"/>
                </a:solidFill>
                <a:latin typeface="Prompt Light"/>
              </a:rPr>
              <a:t> </a:t>
            </a:r>
            <a:r>
              <a:rPr lang="en-US" sz="2900" dirty="0" err="1">
                <a:solidFill>
                  <a:srgbClr val="FFFFFF"/>
                </a:solidFill>
                <a:latin typeface="Prompt Light"/>
              </a:rPr>
              <a:t>topik</a:t>
            </a:r>
            <a:r>
              <a:rPr lang="en-US" sz="2900" dirty="0">
                <a:solidFill>
                  <a:srgbClr val="FFFFFF"/>
                </a:solidFill>
                <a:latin typeface="Prompt Light"/>
              </a:rPr>
              <a:t> </a:t>
            </a:r>
            <a:r>
              <a:rPr lang="en-US" sz="2900" dirty="0" err="1">
                <a:solidFill>
                  <a:srgbClr val="FFFFFF"/>
                </a:solidFill>
                <a:latin typeface="Prompt Light"/>
              </a:rPr>
              <a:t>penelitian</a:t>
            </a:r>
            <a:r>
              <a:rPr lang="en-US" sz="2900" dirty="0">
                <a:solidFill>
                  <a:srgbClr val="FFFFFF"/>
                </a:solidFill>
                <a:latin typeface="Prompt Light"/>
              </a:rPr>
              <a:t> Fake News NLP Text Classification </a:t>
            </a:r>
            <a:r>
              <a:rPr lang="en-US" sz="2900" dirty="0" err="1">
                <a:solidFill>
                  <a:srgbClr val="FFFFFF"/>
                </a:solidFill>
                <a:latin typeface="Prompt Light"/>
              </a:rPr>
              <a:t>menggunakan</a:t>
            </a:r>
            <a:r>
              <a:rPr lang="en-US" sz="2900" dirty="0">
                <a:solidFill>
                  <a:srgbClr val="FFFFFF"/>
                </a:solidFill>
                <a:latin typeface="Prompt Light"/>
              </a:rPr>
              <a:t> Transformer</a:t>
            </a:r>
          </a:p>
          <a:p>
            <a:pPr algn="ctr">
              <a:lnSpc>
                <a:spcPts val="3886"/>
              </a:lnSpc>
            </a:pPr>
            <a:endParaRPr lang="en-US" sz="2900" dirty="0">
              <a:solidFill>
                <a:srgbClr val="FFFFFF"/>
              </a:solidFill>
              <a:latin typeface="Prompt Light"/>
            </a:endParaRPr>
          </a:p>
          <a:p>
            <a:pPr algn="ctr">
              <a:lnSpc>
                <a:spcPts val="3886"/>
              </a:lnSpc>
            </a:pPr>
            <a:r>
              <a:rPr lang="en-US" sz="2900" dirty="0">
                <a:solidFill>
                  <a:srgbClr val="FFFFFF"/>
                </a:solidFill>
                <a:latin typeface="Prompt Light"/>
              </a:rPr>
              <a:t>Pada </a:t>
            </a:r>
            <a:r>
              <a:rPr lang="en-US" sz="2900" dirty="0" err="1">
                <a:solidFill>
                  <a:srgbClr val="FFFFFF"/>
                </a:solidFill>
                <a:latin typeface="Prompt Light"/>
              </a:rPr>
              <a:t>penelitian</a:t>
            </a:r>
            <a:r>
              <a:rPr lang="en-US" sz="2900" dirty="0">
                <a:solidFill>
                  <a:srgbClr val="FFFFFF"/>
                </a:solidFill>
                <a:latin typeface="Prompt Light"/>
              </a:rPr>
              <a:t> </a:t>
            </a:r>
            <a:r>
              <a:rPr lang="en-US" sz="2900" dirty="0" err="1">
                <a:solidFill>
                  <a:srgbClr val="FFFFFF"/>
                </a:solidFill>
                <a:latin typeface="Prompt Light"/>
              </a:rPr>
              <a:t>ini</a:t>
            </a:r>
            <a:r>
              <a:rPr lang="en-US" sz="2900" dirty="0">
                <a:solidFill>
                  <a:srgbClr val="FFFFFF"/>
                </a:solidFill>
                <a:latin typeface="Prompt Light"/>
              </a:rPr>
              <a:t> </a:t>
            </a:r>
            <a:r>
              <a:rPr lang="en-US" sz="2900" dirty="0" err="1">
                <a:solidFill>
                  <a:srgbClr val="FFFFFF"/>
                </a:solidFill>
                <a:latin typeface="Prompt Light"/>
              </a:rPr>
              <a:t>dilakukan</a:t>
            </a:r>
            <a:r>
              <a:rPr lang="en-US" sz="2900" dirty="0">
                <a:solidFill>
                  <a:srgbClr val="FFFFFF"/>
                </a:solidFill>
                <a:latin typeface="Prompt Light"/>
              </a:rPr>
              <a:t> </a:t>
            </a:r>
            <a:r>
              <a:rPr lang="en-US" sz="2900" dirty="0" err="1">
                <a:solidFill>
                  <a:srgbClr val="FFFFFF"/>
                </a:solidFill>
                <a:latin typeface="Prompt Light"/>
              </a:rPr>
              <a:t>implementasi</a:t>
            </a:r>
            <a:r>
              <a:rPr lang="en-US" sz="2900" dirty="0">
                <a:solidFill>
                  <a:srgbClr val="FFFFFF"/>
                </a:solidFill>
                <a:latin typeface="Prompt Light"/>
              </a:rPr>
              <a:t> </a:t>
            </a:r>
            <a:r>
              <a:rPr lang="en-US" sz="2900" dirty="0" err="1">
                <a:solidFill>
                  <a:srgbClr val="FFFFFF"/>
                </a:solidFill>
                <a:latin typeface="Prompt Light"/>
              </a:rPr>
              <a:t>metode</a:t>
            </a:r>
            <a:r>
              <a:rPr lang="en-US" sz="2900" dirty="0">
                <a:solidFill>
                  <a:srgbClr val="FFFFFF"/>
                </a:solidFill>
                <a:latin typeface="Prompt Light"/>
              </a:rPr>
              <a:t> BERT pada Fake News Classification </a:t>
            </a:r>
            <a:r>
              <a:rPr lang="en-US" sz="2900" dirty="0" err="1">
                <a:solidFill>
                  <a:srgbClr val="FFFFFF"/>
                </a:solidFill>
                <a:latin typeface="Prompt Light"/>
              </a:rPr>
              <a:t>menggunakan</a:t>
            </a:r>
            <a:r>
              <a:rPr lang="en-US" sz="2900" dirty="0">
                <a:solidFill>
                  <a:srgbClr val="FFFFFF"/>
                </a:solidFill>
                <a:latin typeface="Prompt Light"/>
              </a:rPr>
              <a:t> fake and real news dataset pada Kaggle. </a:t>
            </a:r>
            <a:r>
              <a:rPr lang="en-US" sz="2900" dirty="0" err="1">
                <a:solidFill>
                  <a:srgbClr val="FFFFFF"/>
                </a:solidFill>
                <a:latin typeface="Prompt Light"/>
              </a:rPr>
              <a:t>Penelitian</a:t>
            </a:r>
            <a:r>
              <a:rPr lang="en-US" sz="2900" dirty="0">
                <a:solidFill>
                  <a:srgbClr val="FFFFFF"/>
                </a:solidFill>
                <a:latin typeface="Prompt Light"/>
              </a:rPr>
              <a:t> </a:t>
            </a:r>
            <a:r>
              <a:rPr lang="en-US" sz="2900" dirty="0" err="1">
                <a:solidFill>
                  <a:srgbClr val="FFFFFF"/>
                </a:solidFill>
                <a:latin typeface="Prompt Light"/>
              </a:rPr>
              <a:t>ini</a:t>
            </a:r>
            <a:r>
              <a:rPr lang="en-US" sz="2900" dirty="0">
                <a:solidFill>
                  <a:srgbClr val="FFFFFF"/>
                </a:solidFill>
                <a:latin typeface="Prompt Light"/>
              </a:rPr>
              <a:t> </a:t>
            </a:r>
            <a:r>
              <a:rPr lang="en-US" sz="2900" dirty="0" err="1">
                <a:solidFill>
                  <a:srgbClr val="FFFFFF"/>
                </a:solidFill>
                <a:latin typeface="Prompt Light"/>
              </a:rPr>
              <a:t>dilakukan</a:t>
            </a:r>
            <a:r>
              <a:rPr lang="en-US" sz="2900" dirty="0">
                <a:solidFill>
                  <a:srgbClr val="FFFFFF"/>
                </a:solidFill>
                <a:latin typeface="Prompt Light"/>
              </a:rPr>
              <a:t> </a:t>
            </a:r>
            <a:r>
              <a:rPr lang="en-US" sz="2900" dirty="0" err="1">
                <a:solidFill>
                  <a:srgbClr val="FFFFFF"/>
                </a:solidFill>
                <a:latin typeface="Prompt Light"/>
              </a:rPr>
              <a:t>untuk</a:t>
            </a:r>
            <a:r>
              <a:rPr lang="en-US" sz="2900" dirty="0">
                <a:solidFill>
                  <a:srgbClr val="FFFFFF"/>
                </a:solidFill>
                <a:latin typeface="Prompt Light"/>
              </a:rPr>
              <a:t> </a:t>
            </a:r>
            <a:r>
              <a:rPr lang="en-US" sz="2900" dirty="0" err="1">
                <a:solidFill>
                  <a:srgbClr val="FFFFFF"/>
                </a:solidFill>
                <a:latin typeface="Prompt Light"/>
              </a:rPr>
              <a:t>mengukur</a:t>
            </a:r>
            <a:r>
              <a:rPr lang="en-US" sz="2900" dirty="0">
                <a:solidFill>
                  <a:srgbClr val="FFFFFF"/>
                </a:solidFill>
                <a:latin typeface="Prompt Light"/>
              </a:rPr>
              <a:t> </a:t>
            </a:r>
            <a:r>
              <a:rPr lang="en-US" sz="2900" dirty="0" err="1">
                <a:solidFill>
                  <a:srgbClr val="FFFFFF"/>
                </a:solidFill>
                <a:latin typeface="Prompt Light"/>
              </a:rPr>
              <a:t>tingkat</a:t>
            </a:r>
            <a:r>
              <a:rPr lang="en-US" sz="2900" dirty="0">
                <a:solidFill>
                  <a:srgbClr val="FFFFFF"/>
                </a:solidFill>
                <a:latin typeface="Prompt Light"/>
              </a:rPr>
              <a:t> </a:t>
            </a:r>
            <a:r>
              <a:rPr lang="en-US" sz="2900" dirty="0" err="1">
                <a:solidFill>
                  <a:srgbClr val="FFFFFF"/>
                </a:solidFill>
                <a:latin typeface="Prompt Light"/>
              </a:rPr>
              <a:t>akurasi</a:t>
            </a:r>
            <a:r>
              <a:rPr lang="en-US" sz="2900" dirty="0">
                <a:solidFill>
                  <a:srgbClr val="FFFFFF"/>
                </a:solidFill>
                <a:latin typeface="Prompt Light"/>
              </a:rPr>
              <a:t> yang </a:t>
            </a:r>
            <a:r>
              <a:rPr lang="en-US" sz="2900" dirty="0" err="1">
                <a:solidFill>
                  <a:srgbClr val="FFFFFF"/>
                </a:solidFill>
                <a:latin typeface="Prompt Light"/>
              </a:rPr>
              <a:t>dicapai</a:t>
            </a:r>
            <a:r>
              <a:rPr lang="en-US" sz="2900" dirty="0">
                <a:solidFill>
                  <a:srgbClr val="FFFFFF"/>
                </a:solidFill>
                <a:latin typeface="Prompt Light"/>
              </a:rPr>
              <a:t> </a:t>
            </a:r>
            <a:r>
              <a:rPr lang="en-US" sz="2900" dirty="0" err="1">
                <a:solidFill>
                  <a:srgbClr val="FFFFFF"/>
                </a:solidFill>
                <a:latin typeface="Prompt Light"/>
              </a:rPr>
              <a:t>dari</a:t>
            </a:r>
            <a:r>
              <a:rPr lang="en-US" sz="2900" dirty="0">
                <a:solidFill>
                  <a:srgbClr val="FFFFFF"/>
                </a:solidFill>
                <a:latin typeface="Prompt Light"/>
              </a:rPr>
              <a:t> </a:t>
            </a:r>
            <a:r>
              <a:rPr lang="en-US" sz="2900" dirty="0" err="1">
                <a:solidFill>
                  <a:srgbClr val="FFFFFF"/>
                </a:solidFill>
                <a:latin typeface="Prompt Light"/>
              </a:rPr>
              <a:t>metode</a:t>
            </a:r>
            <a:r>
              <a:rPr lang="en-US" sz="2900" dirty="0">
                <a:solidFill>
                  <a:srgbClr val="FFFFFF"/>
                </a:solidFill>
                <a:latin typeface="Prompt Light"/>
              </a:rPr>
              <a:t> yang </a:t>
            </a:r>
            <a:r>
              <a:rPr lang="en-US" sz="2900" dirty="0" err="1">
                <a:solidFill>
                  <a:srgbClr val="FFFFFF"/>
                </a:solidFill>
                <a:latin typeface="Prompt Light"/>
              </a:rPr>
              <a:t>digunakan</a:t>
            </a:r>
            <a:r>
              <a:rPr lang="en-US" sz="2900" dirty="0">
                <a:solidFill>
                  <a:srgbClr val="FFFFFF"/>
                </a:solidFill>
                <a:latin typeface="Prompt Light"/>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573</Words>
  <Application>Microsoft Office PowerPoint</Application>
  <PresentationFormat>Custom</PresentationFormat>
  <Paragraphs>64</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Prompt Light</vt:lpstr>
      <vt:lpstr>Calibri</vt:lpstr>
      <vt:lpstr>Poppins Bold</vt:lpstr>
      <vt:lpstr>Bebas Neue Cyrillic</vt:lpstr>
      <vt:lpstr>Arial</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pendahuluan</dc:title>
  <dc:creator>Hilman Bayu</dc:creator>
  <cp:lastModifiedBy>Hilman Bayu</cp:lastModifiedBy>
  <cp:revision>22</cp:revision>
  <dcterms:created xsi:type="dcterms:W3CDTF">2006-08-16T00:00:00Z</dcterms:created>
  <dcterms:modified xsi:type="dcterms:W3CDTF">2025-06-18T06:53:24Z</dcterms:modified>
  <dc:identifier>DAFFgy6UHlc</dc:identifier>
</cp:coreProperties>
</file>