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72" r:id="rId6"/>
    <p:sldId id="264" r:id="rId7"/>
    <p:sldId id="265" r:id="rId8"/>
    <p:sldId id="266" r:id="rId9"/>
    <p:sldId id="267" r:id="rId10"/>
    <p:sldId id="268" r:id="rId11"/>
    <p:sldId id="273" r:id="rId12"/>
    <p:sldId id="274" r:id="rId13"/>
    <p:sldId id="275" r:id="rId14"/>
    <p:sldId id="269" r:id="rId15"/>
    <p:sldId id="270" r:id="rId16"/>
    <p:sldId id="271" r:id="rId17"/>
    <p:sldId id="263" r:id="rId18"/>
  </p:sldIdLst>
  <p:sldSz cx="12192000" cy="6858000"/>
  <p:notesSz cx="6858000" cy="9144000"/>
  <p:embeddedFontLst>
    <p:embeddedFont>
      <p:font typeface="Inter" panose="020B0604020202020204" charset="0"/>
      <p:regular r:id="rId20"/>
      <p:bold r:id="rId21"/>
      <p:italic r:id="rId22"/>
      <p:boldItalic r:id="rId23"/>
    </p:embeddedFont>
    <p:embeddedFont>
      <p:font typeface="Open Sans" panose="020B0606030504020204" pitchFamily="34" charset="0"/>
      <p:regular r:id="rId24"/>
      <p:bold r:id="rId25"/>
      <p:italic r:id="rId26"/>
      <p:boldItalic r:id="rId27"/>
    </p:embeddedFont>
    <p:embeddedFont>
      <p:font typeface="Play" panose="020B0604020202020204" charset="0"/>
      <p:regular r:id="rId28"/>
      <p:bold r:id="rId29"/>
    </p:embeddedFont>
    <p:embeddedFont>
      <p:font typeface="Plus Jakarta Sans" panose="020B0604020202020204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4" roundtripDataSignature="AMtx7miSG0qp3kPSosT0kncywc7O6P2Tq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D6D352-AC54-E121-C2B3-BE5B9F9ACCC7}" v="682" dt="2025-09-18T22:56:07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312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microsoft.com/office/2015/10/relationships/revisionInfo" Target="revisionInfo.xml"/><Relationship Id="rId21" Type="http://schemas.openxmlformats.org/officeDocument/2006/relationships/font" Target="fonts/font2.fntdata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llup.com/education/509231/college-students-experience-high-levels-worry-stress.aspx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transformingeducation.org/student-stress-statistics" TargetMode="External"/><Relationship Id="rId4" Type="http://schemas.openxmlformats.org/officeDocument/2006/relationships/hyperlink" Target="https://www.snhu.edu/about-us/newsroom/education/student-stress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allup.com/education/509231/college-students-experience-high-levels-worry-stress.aspx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transformingeducation.org/student-stress-statistics" TargetMode="External"/><Relationship Id="rId4" Type="http://schemas.openxmlformats.org/officeDocument/2006/relationships/hyperlink" Target="https://www.snhu.edu/about-us/newsroom/education/student-stress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" name="Google Shape;3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E5D05D9-1CAB-5E37-C55A-8AD3BE63A5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:notes">
            <a:extLst>
              <a:ext uri="{FF2B5EF4-FFF2-40B4-BE49-F238E27FC236}">
                <a16:creationId xmlns:a16="http://schemas.microsoft.com/office/drawing/2014/main" id="{BDF4DB71-401D-9791-AA43-EBF38B92C5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endParaRPr lang="en-US" dirty="0"/>
          </a:p>
        </p:txBody>
      </p:sp>
      <p:sp>
        <p:nvSpPr>
          <p:cNvPr id="65" name="Google Shape;65;p21:notes">
            <a:extLst>
              <a:ext uri="{FF2B5EF4-FFF2-40B4-BE49-F238E27FC236}">
                <a16:creationId xmlns:a16="http://schemas.microsoft.com/office/drawing/2014/main" id="{370CB624-6A16-00F6-7BF8-27F6E9FE03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592029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4FB3F553-F297-EC53-4F6E-DB4E53425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:notes">
            <a:extLst>
              <a:ext uri="{FF2B5EF4-FFF2-40B4-BE49-F238E27FC236}">
                <a16:creationId xmlns:a16="http://schemas.microsoft.com/office/drawing/2014/main" id="{4CD096CB-2AB8-42F8-D4D6-3089769629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endParaRPr lang="en-US" dirty="0"/>
          </a:p>
        </p:txBody>
      </p:sp>
      <p:sp>
        <p:nvSpPr>
          <p:cNvPr id="65" name="Google Shape;65;p21:notes">
            <a:extLst>
              <a:ext uri="{FF2B5EF4-FFF2-40B4-BE49-F238E27FC236}">
                <a16:creationId xmlns:a16="http://schemas.microsoft.com/office/drawing/2014/main" id="{09009E1F-3617-5EA1-A61B-5951112461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185434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A0D98607-8F51-E8D6-702A-A967F67428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:notes">
            <a:extLst>
              <a:ext uri="{FF2B5EF4-FFF2-40B4-BE49-F238E27FC236}">
                <a16:creationId xmlns:a16="http://schemas.microsoft.com/office/drawing/2014/main" id="{1E7134A1-C64C-3C54-73F3-5EDD2740C7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endParaRPr lang="en-US" dirty="0"/>
          </a:p>
        </p:txBody>
      </p:sp>
      <p:sp>
        <p:nvSpPr>
          <p:cNvPr id="65" name="Google Shape;65;p21:notes">
            <a:extLst>
              <a:ext uri="{FF2B5EF4-FFF2-40B4-BE49-F238E27FC236}">
                <a16:creationId xmlns:a16="http://schemas.microsoft.com/office/drawing/2014/main" id="{BC45113F-2DFE-7025-71E6-ABFDDA6197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79912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AAB9C140-9B3C-BB6C-6161-F1355E3B38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:notes">
            <a:extLst>
              <a:ext uri="{FF2B5EF4-FFF2-40B4-BE49-F238E27FC236}">
                <a16:creationId xmlns:a16="http://schemas.microsoft.com/office/drawing/2014/main" id="{E62E850E-95BF-4D66-83C6-DC93F25517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endParaRPr lang="en-US" dirty="0"/>
          </a:p>
        </p:txBody>
      </p:sp>
      <p:sp>
        <p:nvSpPr>
          <p:cNvPr id="65" name="Google Shape;65;p21:notes">
            <a:extLst>
              <a:ext uri="{FF2B5EF4-FFF2-40B4-BE49-F238E27FC236}">
                <a16:creationId xmlns:a16="http://schemas.microsoft.com/office/drawing/2014/main" id="{5477A5AC-330B-C8C0-DC96-65E24EF52E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88404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925B4C3-7CC3-8125-6148-92194B774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:notes">
            <a:extLst>
              <a:ext uri="{FF2B5EF4-FFF2-40B4-BE49-F238E27FC236}">
                <a16:creationId xmlns:a16="http://schemas.microsoft.com/office/drawing/2014/main" id="{B94796B0-C3AB-742D-373C-2DF4F21188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endParaRPr lang="en-US" dirty="0"/>
          </a:p>
        </p:txBody>
      </p:sp>
      <p:sp>
        <p:nvSpPr>
          <p:cNvPr id="65" name="Google Shape;65;p21:notes">
            <a:extLst>
              <a:ext uri="{FF2B5EF4-FFF2-40B4-BE49-F238E27FC236}">
                <a16:creationId xmlns:a16="http://schemas.microsoft.com/office/drawing/2014/main" id="{295E108B-15ED-E9E3-A1B1-86BF11520E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47472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2E595B42-CE11-E7EC-4445-42703034A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:notes">
            <a:extLst>
              <a:ext uri="{FF2B5EF4-FFF2-40B4-BE49-F238E27FC236}">
                <a16:creationId xmlns:a16="http://schemas.microsoft.com/office/drawing/2014/main" id="{837F504F-2F18-8238-6641-69351D8799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endParaRPr lang="en-US" dirty="0"/>
          </a:p>
        </p:txBody>
      </p:sp>
      <p:sp>
        <p:nvSpPr>
          <p:cNvPr id="65" name="Google Shape;65;p21:notes">
            <a:extLst>
              <a:ext uri="{FF2B5EF4-FFF2-40B4-BE49-F238E27FC236}">
                <a16:creationId xmlns:a16="http://schemas.microsoft.com/office/drawing/2014/main" id="{C5DB0250-6DCE-4B39-227B-221678CF9F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82901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26D5FB95-F37C-86D6-85FD-B3C6E0E56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:notes">
            <a:extLst>
              <a:ext uri="{FF2B5EF4-FFF2-40B4-BE49-F238E27FC236}">
                <a16:creationId xmlns:a16="http://schemas.microsoft.com/office/drawing/2014/main" id="{E8C6F9BE-0976-8243-39EA-1C2375F2A9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endParaRPr lang="en-US" dirty="0"/>
          </a:p>
        </p:txBody>
      </p:sp>
      <p:sp>
        <p:nvSpPr>
          <p:cNvPr id="65" name="Google Shape;65;p21:notes">
            <a:extLst>
              <a:ext uri="{FF2B5EF4-FFF2-40B4-BE49-F238E27FC236}">
                <a16:creationId xmlns:a16="http://schemas.microsoft.com/office/drawing/2014/main" id="{88455978-24CA-CB5D-8F21-93082B9CF5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3758773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3" name="Google Shape;43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r>
              <a:rPr lang="en-US" dirty="0">
                <a:hlinkClick r:id="rId3"/>
              </a:rPr>
              <a:t>https://www.gallup.com/education/509231/college-students-experience-high-levels-worry-stress.aspx</a:t>
            </a:r>
            <a:endParaRPr lang="en-US" dirty="0"/>
          </a:p>
          <a:p>
            <a:pPr marL="0" indent="0"/>
            <a:r>
              <a:rPr lang="en-US" dirty="0">
                <a:hlinkClick r:id="rId4"/>
              </a:rPr>
              <a:t>https://www.snhu.edu/about-us/newsroom/education/student-stress</a:t>
            </a:r>
          </a:p>
          <a:p>
            <a:pPr marL="0" indent="0"/>
            <a:r>
              <a:rPr lang="en-US" dirty="0">
                <a:hlinkClick r:id="rId5"/>
              </a:rPr>
              <a:t>https://transformingeducation.org/student-stress-statistics</a:t>
            </a:r>
          </a:p>
          <a:p>
            <a:pPr marL="0" indent="0"/>
            <a:endParaRPr lang="en-US" dirty="0"/>
          </a:p>
        </p:txBody>
      </p:sp>
      <p:sp>
        <p:nvSpPr>
          <p:cNvPr id="65" name="Google Shape;6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B54EF194-D151-22BE-B199-1207543FD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:notes">
            <a:extLst>
              <a:ext uri="{FF2B5EF4-FFF2-40B4-BE49-F238E27FC236}">
                <a16:creationId xmlns:a16="http://schemas.microsoft.com/office/drawing/2014/main" id="{236C907D-F7B6-7B94-FD1E-DAC325021C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r>
              <a:rPr lang="en-US" dirty="0">
                <a:hlinkClick r:id="rId3"/>
              </a:rPr>
              <a:t>https://www.gallup.com/education/509231/college-students-experience-high-levels-worry-stress.aspx</a:t>
            </a:r>
            <a:endParaRPr lang="en-US" dirty="0"/>
          </a:p>
          <a:p>
            <a:pPr marL="0" indent="0"/>
            <a:r>
              <a:rPr lang="en-US" dirty="0">
                <a:hlinkClick r:id="rId4"/>
              </a:rPr>
              <a:t>https://www.snhu.edu/about-us/newsroom/education/student-stress</a:t>
            </a:r>
          </a:p>
          <a:p>
            <a:pPr marL="0" indent="0"/>
            <a:r>
              <a:rPr lang="en-US" dirty="0">
                <a:hlinkClick r:id="rId5"/>
              </a:rPr>
              <a:t>https://transformingeducation.org/student-stress-statistics</a:t>
            </a:r>
          </a:p>
          <a:p>
            <a:pPr marL="0" indent="0"/>
            <a:endParaRPr lang="en-US" dirty="0"/>
          </a:p>
        </p:txBody>
      </p:sp>
      <p:sp>
        <p:nvSpPr>
          <p:cNvPr id="65" name="Google Shape;65;p21:notes">
            <a:extLst>
              <a:ext uri="{FF2B5EF4-FFF2-40B4-BE49-F238E27FC236}">
                <a16:creationId xmlns:a16="http://schemas.microsoft.com/office/drawing/2014/main" id="{B5E76C89-D68B-2037-AE24-794F4BA66A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9866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7C24B6F8-D437-9961-77D9-AE7D79BF0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:notes">
            <a:extLst>
              <a:ext uri="{FF2B5EF4-FFF2-40B4-BE49-F238E27FC236}">
                <a16:creationId xmlns:a16="http://schemas.microsoft.com/office/drawing/2014/main" id="{93ADB67F-103A-09B2-3AC2-92CBA8F065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endParaRPr lang="en-US" dirty="0"/>
          </a:p>
        </p:txBody>
      </p:sp>
      <p:sp>
        <p:nvSpPr>
          <p:cNvPr id="65" name="Google Shape;65;p21:notes">
            <a:extLst>
              <a:ext uri="{FF2B5EF4-FFF2-40B4-BE49-F238E27FC236}">
                <a16:creationId xmlns:a16="http://schemas.microsoft.com/office/drawing/2014/main" id="{7A338425-4EF9-9600-7F8F-2F2FEE5422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55097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CEE5DD0-F881-6FAC-39D5-2E37D271B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:notes">
            <a:extLst>
              <a:ext uri="{FF2B5EF4-FFF2-40B4-BE49-F238E27FC236}">
                <a16:creationId xmlns:a16="http://schemas.microsoft.com/office/drawing/2014/main" id="{5398378D-B4B1-AB69-0DFB-D904521582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endParaRPr lang="en-US" dirty="0"/>
          </a:p>
        </p:txBody>
      </p:sp>
      <p:sp>
        <p:nvSpPr>
          <p:cNvPr id="65" name="Google Shape;65;p21:notes">
            <a:extLst>
              <a:ext uri="{FF2B5EF4-FFF2-40B4-BE49-F238E27FC236}">
                <a16:creationId xmlns:a16="http://schemas.microsoft.com/office/drawing/2014/main" id="{0CF9C8DA-CEDE-E959-56AF-74D95ABC3A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196732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909AB4B-F91C-C735-49D7-C676A01F9D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:notes">
            <a:extLst>
              <a:ext uri="{FF2B5EF4-FFF2-40B4-BE49-F238E27FC236}">
                <a16:creationId xmlns:a16="http://schemas.microsoft.com/office/drawing/2014/main" id="{321BF8EC-72F8-3429-C7ED-35BFBE5209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endParaRPr lang="en-US" dirty="0"/>
          </a:p>
        </p:txBody>
      </p:sp>
      <p:sp>
        <p:nvSpPr>
          <p:cNvPr id="65" name="Google Shape;65;p21:notes">
            <a:extLst>
              <a:ext uri="{FF2B5EF4-FFF2-40B4-BE49-F238E27FC236}">
                <a16:creationId xmlns:a16="http://schemas.microsoft.com/office/drawing/2014/main" id="{A9E920F8-E129-5584-D833-F625538E15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981722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95989EB5-E4FC-846D-5622-B5345F258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1:notes">
            <a:extLst>
              <a:ext uri="{FF2B5EF4-FFF2-40B4-BE49-F238E27FC236}">
                <a16:creationId xmlns:a16="http://schemas.microsoft.com/office/drawing/2014/main" id="{32B98665-29AE-D3D3-1468-BC3633CE4E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indent="0"/>
            <a:endParaRPr lang="en-US" dirty="0"/>
          </a:p>
        </p:txBody>
      </p:sp>
      <p:sp>
        <p:nvSpPr>
          <p:cNvPr id="65" name="Google Shape;65;p21:notes">
            <a:extLst>
              <a:ext uri="{FF2B5EF4-FFF2-40B4-BE49-F238E27FC236}">
                <a16:creationId xmlns:a16="http://schemas.microsoft.com/office/drawing/2014/main" id="{EF056064-AD0B-03D0-5893-236AFF96F2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72490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Title Slide">
  <p:cSld name="7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3_Title Slide">
  <p:cSld name="33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7"/>
          <p:cNvSpPr>
            <a:spLocks noGrp="1"/>
          </p:cNvSpPr>
          <p:nvPr>
            <p:ph type="pic" idx="2"/>
          </p:nvPr>
        </p:nvSpPr>
        <p:spPr>
          <a:xfrm>
            <a:off x="-1" y="549274"/>
            <a:ext cx="4995082" cy="575945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4_Title Slide">
  <p:cSld name="34_Title Slid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>
            <a:spLocks noGrp="1"/>
          </p:cNvSpPr>
          <p:nvPr>
            <p:ph type="pic" idx="2"/>
          </p:nvPr>
        </p:nvSpPr>
        <p:spPr>
          <a:xfrm>
            <a:off x="6095999" y="1270000"/>
            <a:ext cx="6096001" cy="4319588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8"/>
          <p:cNvSpPr>
            <a:spLocks noGrp="1"/>
          </p:cNvSpPr>
          <p:nvPr>
            <p:ph type="pic" idx="2"/>
          </p:nvPr>
        </p:nvSpPr>
        <p:spPr>
          <a:xfrm>
            <a:off x="1055687" y="1268413"/>
            <a:ext cx="4319586" cy="504031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0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8_Title Slide">
  <p:cSld name="28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>
  <p:cSld name="29_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0_Title Slide">
  <p:cSld name="30_Title Slid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1_Title Slide">
  <p:cSld name="31_Title Slid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>
            <a:spLocks noGrp="1"/>
          </p:cNvSpPr>
          <p:nvPr>
            <p:ph type="pic" idx="2"/>
          </p:nvPr>
        </p:nvSpPr>
        <p:spPr>
          <a:xfrm>
            <a:off x="-1" y="0"/>
            <a:ext cx="9696450" cy="486886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/>
          <p:nvPr/>
        </p:nvSpPr>
        <p:spPr>
          <a:xfrm>
            <a:off x="6096000" y="3753134"/>
            <a:ext cx="6096000" cy="2555591"/>
          </a:xfrm>
          <a:prstGeom prst="rect">
            <a:avLst/>
          </a:prstGeom>
          <a:gradFill>
            <a:gsLst>
              <a:gs pos="0">
                <a:schemeClr val="accent2"/>
              </a:gs>
              <a:gs pos="96000">
                <a:srgbClr val="EA641A"/>
              </a:gs>
              <a:gs pos="100000">
                <a:srgbClr val="EA641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23" name="Google Shape;23;p16"/>
          <p:cNvSpPr>
            <a:spLocks noGrp="1"/>
          </p:cNvSpPr>
          <p:nvPr>
            <p:ph type="pic" idx="2"/>
          </p:nvPr>
        </p:nvSpPr>
        <p:spPr>
          <a:xfrm>
            <a:off x="681672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4" name="Google Shape;24;p16"/>
          <p:cNvSpPr>
            <a:spLocks noGrp="1"/>
          </p:cNvSpPr>
          <p:nvPr>
            <p:ph type="pic" idx="3"/>
          </p:nvPr>
        </p:nvSpPr>
        <p:spPr>
          <a:xfrm>
            <a:off x="947601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E4C9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1253">
          <p15:clr>
            <a:srgbClr val="A4A3A4"/>
          </p15:clr>
        </p15:guide>
        <p15:guide id="6" orient="horz" pos="1706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orient="horz" pos="3067">
          <p15:clr>
            <a:srgbClr val="A4A3A4"/>
          </p15:clr>
        </p15:guide>
        <p15:guide id="9" orient="horz" pos="3521">
          <p15:clr>
            <a:srgbClr val="A4A3A4"/>
          </p15:clr>
        </p15:guide>
        <p15:guide id="10" orient="horz" pos="3974">
          <p15:clr>
            <a:srgbClr val="A4A3A4"/>
          </p15:clr>
        </p15:guide>
        <p15:guide id="11" pos="4294">
          <p15:clr>
            <a:srgbClr val="A4A3A4"/>
          </p15:clr>
        </p15:guide>
        <p15:guide id="12" pos="4747">
          <p15:clr>
            <a:srgbClr val="A4A3A4"/>
          </p15:clr>
        </p15:guide>
        <p15:guide id="13" pos="211">
          <p15:clr>
            <a:srgbClr val="A4A3A4"/>
          </p15:clr>
        </p15:guide>
        <p15:guide id="14" pos="665">
          <p15:clr>
            <a:srgbClr val="A4A3A4"/>
          </p15:clr>
        </p15:guide>
        <p15:guide id="15" pos="1118">
          <p15:clr>
            <a:srgbClr val="A4A3A4"/>
          </p15:clr>
        </p15:guide>
        <p15:guide id="16" pos="1572">
          <p15:clr>
            <a:srgbClr val="A4A3A4"/>
          </p15:clr>
        </p15:guide>
        <p15:guide id="17" pos="2026">
          <p15:clr>
            <a:srgbClr val="A4A3A4"/>
          </p15:clr>
        </p15:guide>
        <p15:guide id="18" pos="2479">
          <p15:clr>
            <a:srgbClr val="A4A3A4"/>
          </p15:clr>
        </p15:guide>
        <p15:guide id="19" pos="2933">
          <p15:clr>
            <a:srgbClr val="A4A3A4"/>
          </p15:clr>
        </p15:guide>
        <p15:guide id="20" pos="3386">
          <p15:clr>
            <a:srgbClr val="A4A3A4"/>
          </p15:clr>
        </p15:guide>
        <p15:guide id="21" pos="5201">
          <p15:clr>
            <a:srgbClr val="A4A3A4"/>
          </p15:clr>
        </p15:guide>
        <p15:guide id="22" pos="5654">
          <p15:clr>
            <a:srgbClr val="A4A3A4"/>
          </p15:clr>
        </p15:guide>
        <p15:guide id="23" pos="6108">
          <p15:clr>
            <a:srgbClr val="A4A3A4"/>
          </p15:clr>
        </p15:guide>
        <p15:guide id="24" pos="6562">
          <p15:clr>
            <a:srgbClr val="A4A3A4"/>
          </p15:clr>
        </p15:guide>
        <p15:guide id="25" pos="7015">
          <p15:clr>
            <a:srgbClr val="A4A3A4"/>
          </p15:clr>
        </p15:guide>
        <p15:guide id="26" pos="7469">
          <p15:clr>
            <a:srgbClr val="A4A3A4"/>
          </p15:clr>
        </p15:guide>
        <p15:guide id="27" pos="347">
          <p15:clr>
            <a:srgbClr val="F26B43"/>
          </p15:clr>
        </p15:guide>
        <p15:guide id="28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kff.org/covid-19/roughly-1-in-5-adolescents-report-experiencing-symptoms-of-anxiety-or-depression" TargetMode="External"/><Relationship Id="rId4" Type="http://schemas.openxmlformats.org/officeDocument/2006/relationships/hyperlink" Target="https://bmcpsychology.biomedcentral.com/articles/10.1186/s40359-025-02602-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"/>
          <p:cNvSpPr/>
          <p:nvPr/>
        </p:nvSpPr>
        <p:spPr>
          <a:xfrm>
            <a:off x="892790" y="1958692"/>
            <a:ext cx="5622471" cy="10771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algn="ctr"/>
            <a:r>
              <a:rPr lang="en-US" sz="3200" b="1" dirty="0">
                <a:latin typeface="Times New Roman"/>
                <a:sym typeface="Times New Roman"/>
              </a:rPr>
              <a:t>Digital Phenotyping for Early Detection of Student Stress</a:t>
            </a:r>
            <a:endParaRPr lang="en-US" sz="3200" b="1" dirty="0">
              <a:latin typeface="Times New Roman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947823" y="1896401"/>
            <a:ext cx="5512708" cy="45719"/>
          </a:xfrm>
          <a:prstGeom prst="rect">
            <a:avLst/>
          </a:prstGeom>
          <a:solidFill>
            <a:srgbClr val="A582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6" name="Google Shape;36;p1"/>
          <p:cNvSpPr/>
          <p:nvPr/>
        </p:nvSpPr>
        <p:spPr>
          <a:xfrm>
            <a:off x="947823" y="3053916"/>
            <a:ext cx="5512708" cy="45719"/>
          </a:xfrm>
          <a:prstGeom prst="rect">
            <a:avLst/>
          </a:prstGeom>
          <a:solidFill>
            <a:srgbClr val="A582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7" name="Google Shape;37;p1"/>
          <p:cNvSpPr txBox="1"/>
          <p:nvPr/>
        </p:nvSpPr>
        <p:spPr>
          <a:xfrm>
            <a:off x="892790" y="4623135"/>
            <a:ext cx="4005058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r>
              <a:rPr lang="en-US" sz="2400" dirty="0">
                <a:solidFill>
                  <a:srgbClr val="004740"/>
                </a:solidFill>
                <a:latin typeface="Inter"/>
                <a:ea typeface="Inter"/>
                <a:sym typeface="Inter"/>
              </a:rPr>
              <a:t>Lokesh R M</a:t>
            </a:r>
          </a:p>
          <a:p>
            <a:r>
              <a:rPr lang="en-US" sz="2400" dirty="0">
                <a:solidFill>
                  <a:srgbClr val="004740"/>
                </a:solidFill>
                <a:latin typeface="Inter"/>
                <a:ea typeface="Inter"/>
              </a:rPr>
              <a:t>BU22CSEN0100145</a:t>
            </a:r>
          </a:p>
        </p:txBody>
      </p:sp>
      <p:sp>
        <p:nvSpPr>
          <p:cNvPr id="38" name="Google Shape;38;p1"/>
          <p:cNvSpPr txBox="1"/>
          <p:nvPr/>
        </p:nvSpPr>
        <p:spPr>
          <a:xfrm>
            <a:off x="434411" y="6230138"/>
            <a:ext cx="47898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</p:txBody>
      </p:sp>
      <p:pic>
        <p:nvPicPr>
          <p:cNvPr id="39" name="Google Shape;3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"/>
          <p:cNvSpPr txBox="1"/>
          <p:nvPr/>
        </p:nvSpPr>
        <p:spPr>
          <a:xfrm>
            <a:off x="892790" y="3449035"/>
            <a:ext cx="10128538" cy="861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r>
              <a:rPr lang="en-US" sz="1600" dirty="0">
                <a:latin typeface="Times New Roman"/>
                <a:ea typeface="Calibri"/>
                <a:cs typeface="Times New Roman"/>
                <a:sym typeface="Calibri"/>
              </a:rPr>
              <a:t>IEEE CS Bangalore Chapter Internship and Mentorship Program – 2025 (1st April 2025 – 22nd September 2025)</a:t>
            </a:r>
            <a:endParaRPr lang="en-US" dirty="0"/>
          </a:p>
          <a:p>
            <a:endParaRPr lang="en-US" sz="1600" dirty="0">
              <a:latin typeface="Times New Roman"/>
              <a:ea typeface="Calibri"/>
              <a:cs typeface="Times New Roman"/>
            </a:endParaRPr>
          </a:p>
          <a:p>
            <a:r>
              <a:rPr lang="en-US" sz="1800" b="1" dirty="0">
                <a:latin typeface="Times New Roman"/>
                <a:ea typeface="Calibri"/>
              </a:rPr>
              <a:t>INTN3444 – Internship 2</a:t>
            </a:r>
            <a:endParaRPr lang="en-US" b="1" dirty="0">
              <a:latin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ECD2B585-12A9-4EA0-C69B-9A8BD8881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>
            <a:extLst>
              <a:ext uri="{FF2B5EF4-FFF2-40B4-BE49-F238E27FC236}">
                <a16:creationId xmlns:a16="http://schemas.microsoft.com/office/drawing/2014/main" id="{78C345F3-8602-7A9E-A552-5439BB7916D6}"/>
              </a:ext>
            </a:extLst>
          </p:cNvPr>
          <p:cNvSpPr txBox="1"/>
          <p:nvPr/>
        </p:nvSpPr>
        <p:spPr>
          <a:xfrm>
            <a:off x="2521117" y="354855"/>
            <a:ext cx="714598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600" b="1" dirty="0">
                <a:solidFill>
                  <a:srgbClr val="007367"/>
                </a:solidFill>
                <a:latin typeface="Inter"/>
                <a:ea typeface="Inter"/>
                <a:sym typeface="Inter"/>
              </a:rPr>
              <a:t>Proposed System</a:t>
            </a:r>
            <a:endParaRPr lang="en-US" dirty="0"/>
          </a:p>
        </p:txBody>
      </p:sp>
      <p:sp>
        <p:nvSpPr>
          <p:cNvPr id="68" name="Google Shape;68;p21">
            <a:extLst>
              <a:ext uri="{FF2B5EF4-FFF2-40B4-BE49-F238E27FC236}">
                <a16:creationId xmlns:a16="http://schemas.microsoft.com/office/drawing/2014/main" id="{D916318B-A17F-87DC-E6E3-0DE4E3167B0F}"/>
              </a:ext>
            </a:extLst>
          </p:cNvPr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9" name="Google Shape;69;p21">
            <a:extLst>
              <a:ext uri="{FF2B5EF4-FFF2-40B4-BE49-F238E27FC236}">
                <a16:creationId xmlns:a16="http://schemas.microsoft.com/office/drawing/2014/main" id="{77059DB0-9EAD-4AE8-D3DC-35BCC901D42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Google Shape;73;p21">
            <a:extLst>
              <a:ext uri="{FF2B5EF4-FFF2-40B4-BE49-F238E27FC236}">
                <a16:creationId xmlns:a16="http://schemas.microsoft.com/office/drawing/2014/main" id="{26918048-C242-79F6-0DA1-6A7AA00F4E59}"/>
              </a:ext>
            </a:extLst>
          </p:cNvPr>
          <p:cNvSpPr txBox="1"/>
          <p:nvPr/>
        </p:nvSpPr>
        <p:spPr>
          <a:xfrm>
            <a:off x="566531" y="1201585"/>
            <a:ext cx="11063926" cy="4261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buChar char="•"/>
            </a:pPr>
            <a:r>
              <a:rPr lang="en-US" sz="1600" b="1" dirty="0">
                <a:latin typeface="Times New Roman"/>
              </a:rPr>
              <a:t>Machine Learning (Analytics Layer):</a:t>
            </a:r>
          </a:p>
          <a:p>
            <a:pPr marL="742950" lvl="1" indent="-285750" algn="just">
              <a:buFont typeface="Courier New"/>
              <a:buChar char="o"/>
            </a:pPr>
            <a:r>
              <a:rPr lang="en-US" sz="1600" dirty="0">
                <a:latin typeface="Times New Roman"/>
              </a:rPr>
              <a:t>Data is processed into features like daily activity level, mobility patterns, and late-night phone usage.</a:t>
            </a:r>
          </a:p>
          <a:p>
            <a:pPr marL="742950" lvl="1" indent="-285750" algn="just">
              <a:buFont typeface="Courier New"/>
              <a:buChar char="o"/>
            </a:pPr>
            <a:r>
              <a:rPr lang="en-US" sz="1600" dirty="0">
                <a:latin typeface="Times New Roman"/>
              </a:rPr>
              <a:t>We used an SVM (Support Vector Machine) model to classify stress vs. no-stress states.</a:t>
            </a:r>
          </a:p>
          <a:p>
            <a:pPr marL="285750" indent="-285750" algn="just">
              <a:buChar char="•"/>
            </a:pPr>
            <a:endParaRPr lang="en-US" sz="1800" dirty="0">
              <a:latin typeface="Times New Roman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1600" b="1" dirty="0">
                <a:latin typeface="Times New Roman"/>
              </a:rPr>
              <a:t>AI Layer (Optional Features):</a:t>
            </a:r>
          </a:p>
          <a:p>
            <a:pPr marL="742950" lvl="1" indent="-285750" algn="just">
              <a:buChar char="•"/>
            </a:pPr>
            <a:r>
              <a:rPr lang="en-US" sz="1600" dirty="0">
                <a:latin typeface="Times New Roman"/>
              </a:rPr>
              <a:t>We explored </a:t>
            </a:r>
            <a:r>
              <a:rPr lang="en-US" sz="1600" err="1">
                <a:latin typeface="Times New Roman"/>
              </a:rPr>
              <a:t>Groq</a:t>
            </a:r>
            <a:r>
              <a:rPr lang="en-US" sz="1600" dirty="0">
                <a:latin typeface="Times New Roman"/>
              </a:rPr>
              <a:t>-based AI models to make the chatbot more interactive and to suggest personalized tips for stress management.</a:t>
            </a:r>
          </a:p>
          <a:p>
            <a:pPr marL="285750" indent="-285750" algn="just">
              <a:buChar char="•"/>
            </a:pPr>
            <a:endParaRPr lang="en-US" sz="1800" dirty="0">
              <a:latin typeface="Times New Roman"/>
            </a:endParaRPr>
          </a:p>
          <a:p>
            <a:pPr marL="285750" indent="-285750" algn="just">
              <a:buChar char="•"/>
            </a:pPr>
            <a:r>
              <a:rPr lang="en-US" sz="1600" b="1" dirty="0">
                <a:latin typeface="Times New Roman"/>
              </a:rPr>
              <a:t>Survey Design:</a:t>
            </a:r>
          </a:p>
          <a:p>
            <a:pPr marL="742950" lvl="1" indent="-285750" algn="just">
              <a:buChar char="•"/>
            </a:pPr>
            <a:r>
              <a:rPr lang="en-US" sz="1600" dirty="0">
                <a:latin typeface="Times New Roman"/>
              </a:rPr>
              <a:t>The questions are based on validated stress measurement scales such as PSS (Perceived Stress Scale) and DASS-21. This helps in aligning our data with established psychological benchmarks.</a:t>
            </a:r>
          </a:p>
          <a:p>
            <a:pPr marL="285750" indent="-285750" algn="just">
              <a:buChar char="•"/>
            </a:pPr>
            <a:endParaRPr lang="en-US" sz="1800" dirty="0">
              <a:latin typeface="Times New Roman"/>
            </a:endParaRPr>
          </a:p>
          <a:p>
            <a:pPr marL="285750" indent="-285750" algn="just">
              <a:buChar char="•"/>
            </a:pPr>
            <a:r>
              <a:rPr lang="en-US" sz="1600" b="1" dirty="0">
                <a:latin typeface="Times New Roman"/>
              </a:rPr>
              <a:t>System Flow:</a:t>
            </a:r>
          </a:p>
          <a:p>
            <a:pPr marL="742950" lvl="1" indent="-285750" algn="just">
              <a:buChar char="•"/>
            </a:pPr>
            <a:r>
              <a:rPr lang="en-US" sz="1600" dirty="0">
                <a:latin typeface="Times New Roman"/>
              </a:rPr>
              <a:t>User logs in via OAuth → app starts tracking passive signals.</a:t>
            </a:r>
          </a:p>
          <a:p>
            <a:pPr marL="742950" lvl="1" indent="-285750" algn="just">
              <a:buChar char="•"/>
            </a:pPr>
            <a:r>
              <a:rPr lang="en-US" sz="1600" dirty="0">
                <a:latin typeface="Times New Roman"/>
              </a:rPr>
              <a:t>Chatbot prompts user with short daily questions.</a:t>
            </a:r>
          </a:p>
          <a:p>
            <a:pPr marL="742950" lvl="1" indent="-285750" algn="just">
              <a:buChar char="•"/>
            </a:pPr>
            <a:r>
              <a:rPr lang="en-US" sz="1600" dirty="0">
                <a:latin typeface="Times New Roman"/>
              </a:rPr>
              <a:t>Data flows into </a:t>
            </a:r>
            <a:r>
              <a:rPr lang="en-US" sz="1600" err="1">
                <a:latin typeface="Times New Roman"/>
              </a:rPr>
              <a:t>Supabase</a:t>
            </a:r>
            <a:r>
              <a:rPr lang="en-US" sz="1600" dirty="0">
                <a:latin typeface="Times New Roman"/>
              </a:rPr>
              <a:t> (PostgreSQL).</a:t>
            </a:r>
          </a:p>
          <a:p>
            <a:pPr marL="742950" lvl="1" indent="-285750" algn="just">
              <a:buChar char="•"/>
            </a:pPr>
            <a:r>
              <a:rPr lang="en-US" sz="1600" dirty="0">
                <a:latin typeface="Times New Roman"/>
              </a:rPr>
              <a:t>Features are extracted → SVM model predicts stress level.</a:t>
            </a:r>
          </a:p>
          <a:p>
            <a:pPr marL="742950" lvl="1" indent="-285750" algn="just">
              <a:buChar char="•"/>
            </a:pPr>
            <a:r>
              <a:rPr lang="en-US" sz="1600" dirty="0">
                <a:latin typeface="Times New Roman"/>
              </a:rPr>
              <a:t>App shows simple feedback + optional AI-driven suggestions.</a:t>
            </a:r>
          </a:p>
          <a:p>
            <a:pPr marL="742950" lvl="1" indent="-285750" algn="just">
              <a:buChar char="•"/>
            </a:pPr>
            <a:r>
              <a:rPr lang="en-US" sz="1600" dirty="0">
                <a:latin typeface="Times New Roman"/>
              </a:rPr>
              <a:t>Admin dashboard allows cohort-level monitoring and export for research.</a:t>
            </a:r>
          </a:p>
        </p:txBody>
      </p:sp>
    </p:spTree>
    <p:extLst>
      <p:ext uri="{BB962C8B-B14F-4D97-AF65-F5344CB8AC3E}">
        <p14:creationId xmlns:p14="http://schemas.microsoft.com/office/powerpoint/2010/main" val="2748705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0112BA06-4FC2-6F8B-67F7-42F3CF2D9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>
            <a:extLst>
              <a:ext uri="{FF2B5EF4-FFF2-40B4-BE49-F238E27FC236}">
                <a16:creationId xmlns:a16="http://schemas.microsoft.com/office/drawing/2014/main" id="{99D3FA0F-A919-FA9F-25C5-C89FEF225D78}"/>
              </a:ext>
            </a:extLst>
          </p:cNvPr>
          <p:cNvSpPr txBox="1"/>
          <p:nvPr/>
        </p:nvSpPr>
        <p:spPr>
          <a:xfrm>
            <a:off x="2521117" y="354855"/>
            <a:ext cx="714598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600" b="1" dirty="0">
                <a:solidFill>
                  <a:srgbClr val="007367"/>
                </a:solidFill>
                <a:latin typeface="Inter"/>
                <a:ea typeface="Inter"/>
                <a:sym typeface="Inter"/>
              </a:rPr>
              <a:t>Proposed System</a:t>
            </a:r>
            <a:endParaRPr lang="en-US" dirty="0"/>
          </a:p>
        </p:txBody>
      </p:sp>
      <p:sp>
        <p:nvSpPr>
          <p:cNvPr id="68" name="Google Shape;68;p21">
            <a:extLst>
              <a:ext uri="{FF2B5EF4-FFF2-40B4-BE49-F238E27FC236}">
                <a16:creationId xmlns:a16="http://schemas.microsoft.com/office/drawing/2014/main" id="{05EEFE3B-BC9F-8958-14EF-77ED99AA1DC2}"/>
              </a:ext>
            </a:extLst>
          </p:cNvPr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9" name="Google Shape;69;p21">
            <a:extLst>
              <a:ext uri="{FF2B5EF4-FFF2-40B4-BE49-F238E27FC236}">
                <a16:creationId xmlns:a16="http://schemas.microsoft.com/office/drawing/2014/main" id="{2D906A1E-66A8-BA3C-1317-FFD1922F3DE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diagram of a software development process&#10;&#10;AI-generated content may be incorrect.">
            <a:extLst>
              <a:ext uri="{FF2B5EF4-FFF2-40B4-BE49-F238E27FC236}">
                <a16:creationId xmlns:a16="http://schemas.microsoft.com/office/drawing/2014/main" id="{674D2C69-E6A5-6C50-5883-8AD185C74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349" y="1712459"/>
            <a:ext cx="10308771" cy="3302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279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72C07EEE-BF05-2853-E632-537307F6B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>
            <a:extLst>
              <a:ext uri="{FF2B5EF4-FFF2-40B4-BE49-F238E27FC236}">
                <a16:creationId xmlns:a16="http://schemas.microsoft.com/office/drawing/2014/main" id="{CD2DC74B-03FD-4185-A36E-96331920382C}"/>
              </a:ext>
            </a:extLst>
          </p:cNvPr>
          <p:cNvSpPr txBox="1"/>
          <p:nvPr/>
        </p:nvSpPr>
        <p:spPr>
          <a:xfrm>
            <a:off x="2521117" y="354855"/>
            <a:ext cx="714598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600" b="1" dirty="0">
                <a:solidFill>
                  <a:srgbClr val="007367"/>
                </a:solidFill>
                <a:latin typeface="Inter"/>
                <a:ea typeface="Inter"/>
                <a:sym typeface="Inter"/>
              </a:rPr>
              <a:t>Proposed System</a:t>
            </a:r>
            <a:endParaRPr lang="en-US" dirty="0"/>
          </a:p>
        </p:txBody>
      </p:sp>
      <p:sp>
        <p:nvSpPr>
          <p:cNvPr id="68" name="Google Shape;68;p21">
            <a:extLst>
              <a:ext uri="{FF2B5EF4-FFF2-40B4-BE49-F238E27FC236}">
                <a16:creationId xmlns:a16="http://schemas.microsoft.com/office/drawing/2014/main" id="{29F22AE3-068B-09D7-0D0F-B179D8FF63A2}"/>
              </a:ext>
            </a:extLst>
          </p:cNvPr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9" name="Google Shape;69;p21">
            <a:extLst>
              <a:ext uri="{FF2B5EF4-FFF2-40B4-BE49-F238E27FC236}">
                <a16:creationId xmlns:a16="http://schemas.microsoft.com/office/drawing/2014/main" id="{5A56B69F-4330-D6C5-EE56-B8E6FF9FE85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925B1C7-F837-1B22-2E50-56A80149C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58" y="2241778"/>
            <a:ext cx="11713026" cy="240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115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6D1A4A4-2D67-C4A9-1443-FE7F51CC17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>
            <a:extLst>
              <a:ext uri="{FF2B5EF4-FFF2-40B4-BE49-F238E27FC236}">
                <a16:creationId xmlns:a16="http://schemas.microsoft.com/office/drawing/2014/main" id="{5CCAF5C5-EE2B-B6D3-DCA6-D9A4FB2BB5DE}"/>
              </a:ext>
            </a:extLst>
          </p:cNvPr>
          <p:cNvSpPr txBox="1"/>
          <p:nvPr/>
        </p:nvSpPr>
        <p:spPr>
          <a:xfrm>
            <a:off x="2521117" y="354855"/>
            <a:ext cx="714598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600" b="1" dirty="0">
                <a:solidFill>
                  <a:srgbClr val="007367"/>
                </a:solidFill>
                <a:latin typeface="Inter"/>
                <a:ea typeface="Inter"/>
                <a:sym typeface="Inter"/>
              </a:rPr>
              <a:t>Proposed System</a:t>
            </a:r>
            <a:endParaRPr lang="en-US" dirty="0"/>
          </a:p>
        </p:txBody>
      </p:sp>
      <p:sp>
        <p:nvSpPr>
          <p:cNvPr id="68" name="Google Shape;68;p21">
            <a:extLst>
              <a:ext uri="{FF2B5EF4-FFF2-40B4-BE49-F238E27FC236}">
                <a16:creationId xmlns:a16="http://schemas.microsoft.com/office/drawing/2014/main" id="{EA1AA0BC-496B-0F69-5174-870C341EE08C}"/>
              </a:ext>
            </a:extLst>
          </p:cNvPr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9" name="Google Shape;69;p21">
            <a:extLst>
              <a:ext uri="{FF2B5EF4-FFF2-40B4-BE49-F238E27FC236}">
                <a16:creationId xmlns:a16="http://schemas.microsoft.com/office/drawing/2014/main" id="{48A63C84-3CF0-AB40-8A18-6314C9B967C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592F217-0147-F883-E250-53321568A3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7810" y="1004455"/>
            <a:ext cx="5727563" cy="5091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3614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2DAFECC8-4F78-6EDE-ACB6-1504206F4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>
            <a:extLst>
              <a:ext uri="{FF2B5EF4-FFF2-40B4-BE49-F238E27FC236}">
                <a16:creationId xmlns:a16="http://schemas.microsoft.com/office/drawing/2014/main" id="{75801337-EF7C-8E3E-33DB-93C9A61D2197}"/>
              </a:ext>
            </a:extLst>
          </p:cNvPr>
          <p:cNvSpPr txBox="1"/>
          <p:nvPr/>
        </p:nvSpPr>
        <p:spPr>
          <a:xfrm>
            <a:off x="2521117" y="354855"/>
            <a:ext cx="714598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600" b="1" dirty="0">
                <a:solidFill>
                  <a:srgbClr val="007367"/>
                </a:solidFill>
                <a:latin typeface="Inter"/>
                <a:ea typeface="Inter"/>
                <a:sym typeface="Inter"/>
              </a:rPr>
              <a:t>Key Features</a:t>
            </a:r>
            <a:endParaRPr lang="en-US" dirty="0" err="1"/>
          </a:p>
        </p:txBody>
      </p:sp>
      <p:sp>
        <p:nvSpPr>
          <p:cNvPr id="68" name="Google Shape;68;p21">
            <a:extLst>
              <a:ext uri="{FF2B5EF4-FFF2-40B4-BE49-F238E27FC236}">
                <a16:creationId xmlns:a16="http://schemas.microsoft.com/office/drawing/2014/main" id="{7BDDD078-2E8A-4901-0342-08148BB788DF}"/>
              </a:ext>
            </a:extLst>
          </p:cNvPr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9" name="Google Shape;69;p21">
            <a:extLst>
              <a:ext uri="{FF2B5EF4-FFF2-40B4-BE49-F238E27FC236}">
                <a16:creationId xmlns:a16="http://schemas.microsoft.com/office/drawing/2014/main" id="{FAF7593A-BF41-8ED8-3BD7-0C480924346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3;p21">
            <a:extLst>
              <a:ext uri="{FF2B5EF4-FFF2-40B4-BE49-F238E27FC236}">
                <a16:creationId xmlns:a16="http://schemas.microsoft.com/office/drawing/2014/main" id="{F702435D-9458-C8A7-212E-B219AC71B5B3}"/>
              </a:ext>
            </a:extLst>
          </p:cNvPr>
          <p:cNvSpPr txBox="1"/>
          <p:nvPr/>
        </p:nvSpPr>
        <p:spPr>
          <a:xfrm>
            <a:off x="566531" y="1281795"/>
            <a:ext cx="10813268" cy="4261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buChar char="•"/>
            </a:pPr>
            <a:r>
              <a:rPr lang="en-US" sz="1800" b="1" dirty="0">
                <a:latin typeface="Times New Roman"/>
              </a:rPr>
              <a:t>Hybrid data collection</a:t>
            </a:r>
            <a:r>
              <a:rPr lang="en-US" sz="1800" dirty="0">
                <a:latin typeface="Times New Roman"/>
              </a:rPr>
              <a:t> – The app doesn’t just rely on surveys. It combines passive signals like phone activity, movement, and location with active inputs like daily chatbot check-ins.</a:t>
            </a:r>
          </a:p>
          <a:p>
            <a:pPr marL="171450" indent="-171450" algn="just">
              <a:buChar char="•"/>
            </a:pPr>
            <a:endParaRPr lang="en-US" sz="1100" dirty="0">
              <a:latin typeface="Times New Roman"/>
            </a:endParaRPr>
          </a:p>
          <a:p>
            <a:pPr marL="285750" indent="-285750" algn="just">
              <a:buChar char="•"/>
            </a:pPr>
            <a:r>
              <a:rPr lang="en-US" sz="1800" b="1" dirty="0">
                <a:latin typeface="Times New Roman"/>
              </a:rPr>
              <a:t>Wearable integration</a:t>
            </a:r>
            <a:r>
              <a:rPr lang="en-US" sz="1800" dirty="0">
                <a:latin typeface="Times New Roman"/>
              </a:rPr>
              <a:t> – Students can link devices like Fitbit or HealthKit to track sleep, steps, and heart rate.</a:t>
            </a:r>
          </a:p>
          <a:p>
            <a:pPr marL="171450" indent="-171450" algn="just">
              <a:buChar char="•"/>
            </a:pPr>
            <a:endParaRPr lang="en-US" sz="1100" dirty="0">
              <a:latin typeface="Times New Roman"/>
            </a:endParaRPr>
          </a:p>
          <a:p>
            <a:pPr marL="285750" indent="-285750" algn="just">
              <a:buChar char="•"/>
            </a:pPr>
            <a:r>
              <a:rPr lang="en-US" sz="1800" b="1" dirty="0">
                <a:latin typeface="Times New Roman"/>
              </a:rPr>
              <a:t>Smart chatbot </a:t>
            </a:r>
            <a:r>
              <a:rPr lang="en-US" sz="1800" dirty="0">
                <a:latin typeface="Times New Roman"/>
              </a:rPr>
              <a:t>– A simple, conversational chatbot asks stress-related questions (based on PSS and DASS-21 scales) and makes the process less boring.</a:t>
            </a:r>
          </a:p>
          <a:p>
            <a:pPr marL="171450" indent="-171450" algn="just">
              <a:buChar char="•"/>
            </a:pPr>
            <a:endParaRPr lang="en-US" sz="1100" dirty="0">
              <a:latin typeface="Times New Roman"/>
            </a:endParaRPr>
          </a:p>
          <a:p>
            <a:pPr marL="285750" indent="-285750" algn="just">
              <a:buChar char="•"/>
            </a:pPr>
            <a:r>
              <a:rPr lang="en-US" sz="1800" b="1" dirty="0">
                <a:latin typeface="Times New Roman"/>
              </a:rPr>
              <a:t>Machine learning stress prediction</a:t>
            </a:r>
            <a:r>
              <a:rPr lang="en-US" sz="1800" dirty="0">
                <a:latin typeface="Times New Roman"/>
              </a:rPr>
              <a:t> – Data is processed through an SVM model to predict stress levels, giving students timely feedback.</a:t>
            </a:r>
          </a:p>
          <a:p>
            <a:pPr marL="171450" indent="-171450" algn="just">
              <a:buChar char="•"/>
            </a:pPr>
            <a:endParaRPr lang="en-US" sz="1100" dirty="0">
              <a:latin typeface="Times New Roman"/>
            </a:endParaRPr>
          </a:p>
          <a:p>
            <a:pPr marL="285750" indent="-285750" algn="just">
              <a:buChar char="•"/>
            </a:pPr>
            <a:r>
              <a:rPr lang="en-US" sz="1800" b="1" dirty="0">
                <a:latin typeface="Times New Roman"/>
              </a:rPr>
              <a:t>Feedback and tips </a:t>
            </a:r>
            <a:r>
              <a:rPr lang="en-US" sz="1800" dirty="0">
                <a:latin typeface="Times New Roman"/>
              </a:rPr>
              <a:t>– The app provides students with easy-to-read results and small suggestions for managing stress.</a:t>
            </a:r>
          </a:p>
          <a:p>
            <a:pPr marL="171450" indent="-171450" algn="just">
              <a:buChar char="•"/>
            </a:pPr>
            <a:endParaRPr lang="en-US" sz="1100" dirty="0">
              <a:latin typeface="Times New Roman"/>
            </a:endParaRPr>
          </a:p>
          <a:p>
            <a:pPr marL="285750" indent="-285750" algn="just">
              <a:buChar char="•"/>
            </a:pPr>
            <a:r>
              <a:rPr lang="en-US" sz="1800" b="1" dirty="0">
                <a:latin typeface="Times New Roman"/>
              </a:rPr>
              <a:t>Privacy and security </a:t>
            </a:r>
            <a:r>
              <a:rPr lang="en-US" sz="1800" dirty="0">
                <a:latin typeface="Times New Roman"/>
              </a:rPr>
              <a:t>– Data is stored in </a:t>
            </a:r>
            <a:r>
              <a:rPr lang="en-US" sz="1800" dirty="0" err="1">
                <a:latin typeface="Times New Roman"/>
              </a:rPr>
              <a:t>Supabase</a:t>
            </a:r>
            <a:r>
              <a:rPr lang="en-US" sz="1800" dirty="0">
                <a:latin typeface="Times New Roman"/>
              </a:rPr>
              <a:t> (PostgreSQL), with OAuth authentication for secure logins and control over wearable connections.</a:t>
            </a:r>
          </a:p>
          <a:p>
            <a:pPr marL="171450" indent="-171450" algn="just">
              <a:buChar char="•"/>
            </a:pPr>
            <a:endParaRPr lang="en-US" sz="1100" dirty="0">
              <a:latin typeface="Times New Roman"/>
            </a:endParaRPr>
          </a:p>
          <a:p>
            <a:pPr marL="285750" indent="-285750" algn="just">
              <a:lnSpc>
                <a:spcPct val="150000"/>
              </a:lnSpc>
              <a:buChar char="•"/>
            </a:pPr>
            <a:r>
              <a:rPr lang="en-US" sz="1800" b="1" dirty="0">
                <a:latin typeface="Times New Roman"/>
              </a:rPr>
              <a:t>AI enhancement </a:t>
            </a:r>
            <a:r>
              <a:rPr lang="en-US" sz="1800" dirty="0">
                <a:latin typeface="Times New Roman"/>
              </a:rPr>
              <a:t>– We tested </a:t>
            </a:r>
            <a:r>
              <a:rPr lang="en-US" sz="1800" dirty="0" err="1">
                <a:latin typeface="Times New Roman"/>
              </a:rPr>
              <a:t>Groq</a:t>
            </a:r>
            <a:r>
              <a:rPr lang="en-US" sz="1800" dirty="0">
                <a:latin typeface="Times New Roman"/>
              </a:rPr>
              <a:t> AI to make feedback smarter and more personalized.</a:t>
            </a:r>
          </a:p>
        </p:txBody>
      </p:sp>
    </p:spTree>
    <p:extLst>
      <p:ext uri="{BB962C8B-B14F-4D97-AF65-F5344CB8AC3E}">
        <p14:creationId xmlns:p14="http://schemas.microsoft.com/office/powerpoint/2010/main" val="351153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C1F8F690-966B-49D3-529D-D6D8799AD8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>
            <a:extLst>
              <a:ext uri="{FF2B5EF4-FFF2-40B4-BE49-F238E27FC236}">
                <a16:creationId xmlns:a16="http://schemas.microsoft.com/office/drawing/2014/main" id="{CBDC67D4-23BA-A78E-4E1D-4B2632B711FE}"/>
              </a:ext>
            </a:extLst>
          </p:cNvPr>
          <p:cNvSpPr txBox="1"/>
          <p:nvPr/>
        </p:nvSpPr>
        <p:spPr>
          <a:xfrm>
            <a:off x="2521117" y="354855"/>
            <a:ext cx="714598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600" b="1" dirty="0">
                <a:solidFill>
                  <a:srgbClr val="007367"/>
                </a:solidFill>
                <a:latin typeface="Inter"/>
                <a:ea typeface="Inter"/>
                <a:sym typeface="Inter"/>
              </a:rPr>
              <a:t>Key Highlights &amp; Learnings</a:t>
            </a:r>
            <a:endParaRPr lang="en-US" dirty="0"/>
          </a:p>
        </p:txBody>
      </p:sp>
      <p:sp>
        <p:nvSpPr>
          <p:cNvPr id="68" name="Google Shape;68;p21">
            <a:extLst>
              <a:ext uri="{FF2B5EF4-FFF2-40B4-BE49-F238E27FC236}">
                <a16:creationId xmlns:a16="http://schemas.microsoft.com/office/drawing/2014/main" id="{CB807EBA-C62F-5538-6859-0FD466B09D6C}"/>
              </a:ext>
            </a:extLst>
          </p:cNvPr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9" name="Google Shape;69;p21">
            <a:extLst>
              <a:ext uri="{FF2B5EF4-FFF2-40B4-BE49-F238E27FC236}">
                <a16:creationId xmlns:a16="http://schemas.microsoft.com/office/drawing/2014/main" id="{A03BA739-DD87-81FE-0447-631395D9E40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3;p21">
            <a:extLst>
              <a:ext uri="{FF2B5EF4-FFF2-40B4-BE49-F238E27FC236}">
                <a16:creationId xmlns:a16="http://schemas.microsoft.com/office/drawing/2014/main" id="{E38DACD4-3413-D61F-E94F-8D0735122168}"/>
              </a:ext>
            </a:extLst>
          </p:cNvPr>
          <p:cNvSpPr txBox="1"/>
          <p:nvPr/>
        </p:nvSpPr>
        <p:spPr>
          <a:xfrm>
            <a:off x="566531" y="1281795"/>
            <a:ext cx="10813268" cy="4261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85750" indent="-285750" algn="just">
              <a:buChar char="•"/>
            </a:pPr>
            <a:r>
              <a:rPr lang="en-US" sz="1800" dirty="0">
                <a:latin typeface="Times New Roman"/>
              </a:rPr>
              <a:t>Built the mobile app in React Native, so it runs on both Android and iOS.</a:t>
            </a:r>
          </a:p>
          <a:p>
            <a:pPr marL="285750" indent="-285750" algn="just">
              <a:buChar char="•"/>
            </a:pPr>
            <a:endParaRPr lang="en-US" sz="1800" dirty="0">
              <a:latin typeface="Times New Roman"/>
            </a:endParaRPr>
          </a:p>
          <a:p>
            <a:pPr marL="285750" indent="-285750" algn="just">
              <a:buChar char="•"/>
            </a:pPr>
            <a:r>
              <a:rPr lang="en-US" sz="1800" dirty="0">
                <a:latin typeface="Times New Roman"/>
              </a:rPr>
              <a:t>Used </a:t>
            </a:r>
            <a:r>
              <a:rPr lang="en-US" sz="1800" err="1">
                <a:latin typeface="Times New Roman"/>
              </a:rPr>
              <a:t>Supabase</a:t>
            </a:r>
            <a:r>
              <a:rPr lang="en-US" sz="1800" dirty="0">
                <a:latin typeface="Times New Roman"/>
              </a:rPr>
              <a:t> for the backend, handling both database storage and API access.</a:t>
            </a:r>
          </a:p>
          <a:p>
            <a:pPr marL="285750" indent="-285750" algn="just">
              <a:buChar char="•"/>
            </a:pPr>
            <a:endParaRPr lang="en-US" sz="1800" dirty="0">
              <a:latin typeface="Times New Roman"/>
            </a:endParaRPr>
          </a:p>
          <a:p>
            <a:pPr marL="285750" indent="-285750" algn="just">
              <a:buChar char="•"/>
            </a:pPr>
            <a:r>
              <a:rPr lang="en-US" sz="1800" dirty="0">
                <a:latin typeface="Times New Roman"/>
              </a:rPr>
              <a:t>Trained and tested our SVM model using scikit-learn, with analysis and graphs made in matplotlib and pandas.</a:t>
            </a:r>
          </a:p>
          <a:p>
            <a:pPr marL="285750" indent="-285750" algn="just">
              <a:buChar char="•"/>
            </a:pPr>
            <a:endParaRPr lang="en-US" sz="1800" dirty="0">
              <a:latin typeface="Times New Roman"/>
            </a:endParaRPr>
          </a:p>
          <a:p>
            <a:pPr marL="285750" indent="-285750" algn="just">
              <a:buChar char="•"/>
            </a:pPr>
            <a:r>
              <a:rPr lang="en-US" sz="1800" dirty="0">
                <a:latin typeface="Times New Roman"/>
              </a:rPr>
              <a:t>Developed everything inside VS Code, with Git for version control.</a:t>
            </a:r>
          </a:p>
          <a:p>
            <a:pPr marL="285750" indent="-285750" algn="just">
              <a:buChar char="•"/>
            </a:pPr>
            <a:endParaRPr lang="en-US" sz="1800" dirty="0">
              <a:latin typeface="Times New Roman"/>
            </a:endParaRPr>
          </a:p>
          <a:p>
            <a:pPr marL="285750" indent="-285750" algn="just">
              <a:buChar char="•"/>
            </a:pPr>
            <a:r>
              <a:rPr lang="en-US" sz="1800" dirty="0">
                <a:latin typeface="Times New Roman"/>
              </a:rPr>
              <a:t>Ran pilot tests with students:</a:t>
            </a:r>
          </a:p>
          <a:p>
            <a:pPr marL="285750" indent="-285750" algn="just">
              <a:buChar char="•"/>
            </a:pPr>
            <a:endParaRPr lang="en-US" sz="1800" dirty="0">
              <a:latin typeface="Times New Roman"/>
            </a:endParaRPr>
          </a:p>
          <a:p>
            <a:pPr marL="742950" lvl="1" indent="-285750" algn="just">
              <a:buChar char="•"/>
            </a:pPr>
            <a:r>
              <a:rPr lang="en-US" sz="1800" dirty="0">
                <a:latin typeface="Times New Roman"/>
              </a:rPr>
              <a:t>App retention stayed close to 88–90%.</a:t>
            </a:r>
          </a:p>
          <a:p>
            <a:pPr marL="285750" indent="-285750" algn="just">
              <a:buChar char="•"/>
            </a:pPr>
            <a:endParaRPr lang="en-US" sz="1800" dirty="0">
              <a:latin typeface="Times New Roman"/>
            </a:endParaRPr>
          </a:p>
          <a:p>
            <a:pPr marL="742950" lvl="1" indent="-285750" algn="just">
              <a:buChar char="•"/>
            </a:pPr>
            <a:r>
              <a:rPr lang="en-US" sz="1800" dirty="0">
                <a:latin typeface="Times New Roman"/>
              </a:rPr>
              <a:t>Sensor data collection was &gt;90% complete.</a:t>
            </a:r>
          </a:p>
          <a:p>
            <a:pPr marL="285750" indent="-285750" algn="just">
              <a:buChar char="•"/>
            </a:pPr>
            <a:endParaRPr lang="en-US" sz="1800" dirty="0">
              <a:latin typeface="Times New Roman"/>
            </a:endParaRPr>
          </a:p>
          <a:p>
            <a:pPr marL="742950" lvl="1" indent="-285750" algn="just">
              <a:buChar char="•"/>
            </a:pPr>
            <a:r>
              <a:rPr lang="en-US" sz="1800" dirty="0">
                <a:latin typeface="Times New Roman"/>
              </a:rPr>
              <a:t>Predictions showed a strong match with self-reported stress.</a:t>
            </a:r>
          </a:p>
          <a:p>
            <a:pPr marL="285750" indent="-285750" algn="just">
              <a:buChar char="•"/>
            </a:pPr>
            <a:endParaRPr lang="en-US" sz="1800" dirty="0">
              <a:latin typeface="Times New Roman"/>
            </a:endParaRPr>
          </a:p>
          <a:p>
            <a:pPr marL="285750" indent="-285750" algn="just">
              <a:buChar char="•"/>
            </a:pPr>
            <a:r>
              <a:rPr lang="en-US" sz="1800" dirty="0">
                <a:latin typeface="Times New Roman"/>
              </a:rPr>
              <a:t>Discovered clear patterns: late-night phone activity and reduced movement often matched higher stress levels.</a:t>
            </a:r>
          </a:p>
        </p:txBody>
      </p:sp>
    </p:spTree>
    <p:extLst>
      <p:ext uri="{BB962C8B-B14F-4D97-AF65-F5344CB8AC3E}">
        <p14:creationId xmlns:p14="http://schemas.microsoft.com/office/powerpoint/2010/main" val="2277288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1ED264F-1A70-8FB3-1ED1-2F456E394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>
            <a:extLst>
              <a:ext uri="{FF2B5EF4-FFF2-40B4-BE49-F238E27FC236}">
                <a16:creationId xmlns:a16="http://schemas.microsoft.com/office/drawing/2014/main" id="{718A3BA2-8721-9BE9-06E4-33492E312933}"/>
              </a:ext>
            </a:extLst>
          </p:cNvPr>
          <p:cNvSpPr txBox="1"/>
          <p:nvPr/>
        </p:nvSpPr>
        <p:spPr>
          <a:xfrm>
            <a:off x="2521117" y="354855"/>
            <a:ext cx="714598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600" b="1" dirty="0">
                <a:solidFill>
                  <a:srgbClr val="007367"/>
                </a:solidFill>
                <a:latin typeface="Inter"/>
                <a:ea typeface="Inter"/>
                <a:sym typeface="Inter"/>
              </a:rPr>
              <a:t>Conclusion</a:t>
            </a:r>
            <a:endParaRPr lang="en-US" dirty="0"/>
          </a:p>
        </p:txBody>
      </p:sp>
      <p:sp>
        <p:nvSpPr>
          <p:cNvPr id="68" name="Google Shape;68;p21">
            <a:extLst>
              <a:ext uri="{FF2B5EF4-FFF2-40B4-BE49-F238E27FC236}">
                <a16:creationId xmlns:a16="http://schemas.microsoft.com/office/drawing/2014/main" id="{49685314-E939-D181-97E4-3E4CAEFA9FEF}"/>
              </a:ext>
            </a:extLst>
          </p:cNvPr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9" name="Google Shape;69;p21">
            <a:extLst>
              <a:ext uri="{FF2B5EF4-FFF2-40B4-BE49-F238E27FC236}">
                <a16:creationId xmlns:a16="http://schemas.microsoft.com/office/drawing/2014/main" id="{A5D2BAC5-4236-1B7C-40D9-FB499659A36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3;p21">
            <a:extLst>
              <a:ext uri="{FF2B5EF4-FFF2-40B4-BE49-F238E27FC236}">
                <a16:creationId xmlns:a16="http://schemas.microsoft.com/office/drawing/2014/main" id="{F6E0B0BB-6804-2DC1-D657-D641B03B4465}"/>
              </a:ext>
            </a:extLst>
          </p:cNvPr>
          <p:cNvSpPr txBox="1"/>
          <p:nvPr/>
        </p:nvSpPr>
        <p:spPr>
          <a:xfrm>
            <a:off x="566531" y="1210911"/>
            <a:ext cx="10813268" cy="4261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/>
              </a:rPr>
              <a:t>Through this project, we showed that it’s possible to use </a:t>
            </a:r>
            <a:r>
              <a:rPr lang="en-US" sz="2000" dirty="0" err="1">
                <a:latin typeface="Times New Roman"/>
              </a:rPr>
              <a:t>everyday</a:t>
            </a:r>
            <a:r>
              <a:rPr lang="en-US" sz="2000" dirty="0">
                <a:latin typeface="Times New Roman"/>
              </a:rPr>
              <a:t> digital signals — like movement, phone use, and sleep — along with short daily check-ins to spot stress in students early. Our mobile app, backed by </a:t>
            </a:r>
            <a:r>
              <a:rPr lang="en-US" sz="2000" dirty="0" err="1">
                <a:latin typeface="Times New Roman"/>
              </a:rPr>
              <a:t>Supabase</a:t>
            </a:r>
            <a:r>
              <a:rPr lang="en-US" sz="2000" dirty="0">
                <a:latin typeface="Times New Roman"/>
              </a:rPr>
              <a:t> and powered by an SVM model, was able to capture reliable data and give predictions that lined up well with self-reported stress levels. The pilot results confirmed that students were willing to use the app regularly, and that patterns like late-night phone activity or reduced movement really do connect with higher stress.</a:t>
            </a:r>
            <a:endParaRPr lang="en-US" dirty="0"/>
          </a:p>
          <a:p>
            <a:pPr algn="just">
              <a:lnSpc>
                <a:spcPct val="150000"/>
              </a:lnSpc>
            </a:pPr>
            <a:r>
              <a:rPr lang="en-US" sz="2000" dirty="0">
                <a:latin typeface="Times New Roman"/>
              </a:rPr>
              <a:t>Overall, the system worked as intended: it gave us a practical, privacy-conscious way to track stress in real time. While there’s still room to grow — like improving accuracy, expanding wearable support, and making feedback more personalized — this project proves that digital phenotyping can be a valuable tool for student well-being.</a:t>
            </a:r>
          </a:p>
        </p:txBody>
      </p:sp>
    </p:spTree>
    <p:extLst>
      <p:ext uri="{BB962C8B-B14F-4D97-AF65-F5344CB8AC3E}">
        <p14:creationId xmlns:p14="http://schemas.microsoft.com/office/powerpoint/2010/main" val="24599260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/>
        </p:nvSpPr>
        <p:spPr>
          <a:xfrm>
            <a:off x="707572" y="3001566"/>
            <a:ext cx="4706257" cy="861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 b="1" i="0" u="none" strike="noStrike" cap="none">
                <a:solidFill>
                  <a:srgbClr val="007367"/>
                </a:solidFill>
                <a:latin typeface="Inter"/>
                <a:ea typeface="Inter"/>
                <a:cs typeface="Inter"/>
                <a:sym typeface="Inter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10692817" y="360212"/>
            <a:ext cx="284482" cy="28448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2367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3" name="Google Shape;113;p5"/>
          <p:cNvSpPr/>
          <p:nvPr/>
        </p:nvSpPr>
        <p:spPr>
          <a:xfrm>
            <a:off x="10755442" y="423468"/>
            <a:ext cx="159232" cy="157970"/>
          </a:xfrm>
          <a:custGeom>
            <a:avLst/>
            <a:gdLst/>
            <a:ahLst/>
            <a:cxnLst/>
            <a:rect l="l" t="t" r="r" b="b"/>
            <a:pathLst>
              <a:path w="444" h="443" extrusionOk="0">
                <a:moveTo>
                  <a:pt x="257" y="257"/>
                </a:moveTo>
                <a:lnTo>
                  <a:pt x="257" y="257"/>
                </a:lnTo>
                <a:cubicBezTo>
                  <a:pt x="222" y="292"/>
                  <a:pt x="177" y="327"/>
                  <a:pt x="160" y="310"/>
                </a:cubicBezTo>
                <a:cubicBezTo>
                  <a:pt x="133" y="283"/>
                  <a:pt x="115" y="265"/>
                  <a:pt x="62" y="310"/>
                </a:cubicBezTo>
                <a:cubicBezTo>
                  <a:pt x="0" y="354"/>
                  <a:pt x="44" y="389"/>
                  <a:pt x="71" y="407"/>
                </a:cubicBezTo>
                <a:cubicBezTo>
                  <a:pt x="97" y="442"/>
                  <a:pt x="204" y="416"/>
                  <a:pt x="310" y="310"/>
                </a:cubicBezTo>
                <a:cubicBezTo>
                  <a:pt x="416" y="204"/>
                  <a:pt x="443" y="97"/>
                  <a:pt x="416" y="61"/>
                </a:cubicBezTo>
                <a:cubicBezTo>
                  <a:pt x="390" y="35"/>
                  <a:pt x="363" y="0"/>
                  <a:pt x="319" y="53"/>
                </a:cubicBezTo>
                <a:cubicBezTo>
                  <a:pt x="275" y="106"/>
                  <a:pt x="293" y="123"/>
                  <a:pt x="319" y="151"/>
                </a:cubicBezTo>
                <a:cubicBezTo>
                  <a:pt x="337" y="167"/>
                  <a:pt x="302" y="212"/>
                  <a:pt x="257" y="257"/>
                </a:cubicBezTo>
              </a:path>
            </a:pathLst>
          </a:custGeom>
          <a:solidFill>
            <a:srgbClr val="017069"/>
          </a:solidFill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2367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4" name="Google Shape;114;p5"/>
          <p:cNvSpPr/>
          <p:nvPr/>
        </p:nvSpPr>
        <p:spPr>
          <a:xfrm>
            <a:off x="11108103" y="360212"/>
            <a:ext cx="284482" cy="28448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2367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11173901" y="455187"/>
            <a:ext cx="152886" cy="94532"/>
          </a:xfrm>
          <a:custGeom>
            <a:avLst/>
            <a:gdLst/>
            <a:ahLst/>
            <a:cxnLst/>
            <a:rect l="l" t="t" r="r" b="b"/>
            <a:pathLst>
              <a:path w="461" h="285" extrusionOk="0">
                <a:moveTo>
                  <a:pt x="18" y="27"/>
                </a:moveTo>
                <a:lnTo>
                  <a:pt x="18" y="27"/>
                </a:lnTo>
                <a:cubicBezTo>
                  <a:pt x="35" y="35"/>
                  <a:pt x="203" y="125"/>
                  <a:pt x="203" y="125"/>
                </a:cubicBezTo>
                <a:cubicBezTo>
                  <a:pt x="212" y="133"/>
                  <a:pt x="221" y="133"/>
                  <a:pt x="231" y="133"/>
                </a:cubicBezTo>
                <a:cubicBezTo>
                  <a:pt x="239" y="133"/>
                  <a:pt x="248" y="133"/>
                  <a:pt x="248" y="125"/>
                </a:cubicBezTo>
                <a:cubicBezTo>
                  <a:pt x="256" y="125"/>
                  <a:pt x="425" y="35"/>
                  <a:pt x="434" y="27"/>
                </a:cubicBezTo>
                <a:cubicBezTo>
                  <a:pt x="452" y="18"/>
                  <a:pt x="460" y="0"/>
                  <a:pt x="443" y="0"/>
                </a:cubicBezTo>
                <a:cubicBezTo>
                  <a:pt x="18" y="0"/>
                  <a:pt x="18" y="0"/>
                  <a:pt x="18" y="0"/>
                </a:cubicBezTo>
                <a:cubicBezTo>
                  <a:pt x="0" y="0"/>
                  <a:pt x="9" y="18"/>
                  <a:pt x="18" y="27"/>
                </a:cubicBezTo>
                <a:close/>
                <a:moveTo>
                  <a:pt x="443" y="80"/>
                </a:moveTo>
                <a:lnTo>
                  <a:pt x="443" y="80"/>
                </a:lnTo>
                <a:cubicBezTo>
                  <a:pt x="434" y="80"/>
                  <a:pt x="256" y="169"/>
                  <a:pt x="248" y="178"/>
                </a:cubicBezTo>
                <a:cubicBezTo>
                  <a:pt x="248" y="178"/>
                  <a:pt x="239" y="178"/>
                  <a:pt x="231" y="178"/>
                </a:cubicBezTo>
                <a:cubicBezTo>
                  <a:pt x="221" y="178"/>
                  <a:pt x="212" y="178"/>
                  <a:pt x="203" y="178"/>
                </a:cubicBezTo>
                <a:cubicBezTo>
                  <a:pt x="194" y="169"/>
                  <a:pt x="27" y="80"/>
                  <a:pt x="18" y="80"/>
                </a:cubicBezTo>
                <a:cubicBezTo>
                  <a:pt x="9" y="72"/>
                  <a:pt x="9" y="80"/>
                  <a:pt x="9" y="80"/>
                </a:cubicBezTo>
                <a:cubicBezTo>
                  <a:pt x="9" y="88"/>
                  <a:pt x="9" y="266"/>
                  <a:pt x="9" y="266"/>
                </a:cubicBezTo>
                <a:cubicBezTo>
                  <a:pt x="9" y="275"/>
                  <a:pt x="18" y="284"/>
                  <a:pt x="35" y="284"/>
                </a:cubicBezTo>
                <a:cubicBezTo>
                  <a:pt x="425" y="284"/>
                  <a:pt x="425" y="284"/>
                  <a:pt x="425" y="284"/>
                </a:cubicBezTo>
                <a:cubicBezTo>
                  <a:pt x="443" y="284"/>
                  <a:pt x="452" y="275"/>
                  <a:pt x="452" y="266"/>
                </a:cubicBezTo>
                <a:cubicBezTo>
                  <a:pt x="452" y="266"/>
                  <a:pt x="452" y="88"/>
                  <a:pt x="452" y="80"/>
                </a:cubicBezTo>
                <a:cubicBezTo>
                  <a:pt x="452" y="80"/>
                  <a:pt x="452" y="72"/>
                  <a:pt x="443" y="80"/>
                </a:cubicBezTo>
                <a:close/>
              </a:path>
            </a:pathLst>
          </a:custGeom>
          <a:solidFill>
            <a:srgbClr val="017069"/>
          </a:solidFill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2367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6" name="Google Shape;116;p5"/>
          <p:cNvSpPr/>
          <p:nvPr/>
        </p:nvSpPr>
        <p:spPr>
          <a:xfrm>
            <a:off x="11523389" y="360212"/>
            <a:ext cx="284482" cy="284482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2367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7" name="Google Shape;117;p5"/>
          <p:cNvSpPr/>
          <p:nvPr/>
        </p:nvSpPr>
        <p:spPr>
          <a:xfrm>
            <a:off x="11624228" y="414630"/>
            <a:ext cx="82804" cy="175646"/>
          </a:xfrm>
          <a:custGeom>
            <a:avLst/>
            <a:gdLst/>
            <a:ahLst/>
            <a:cxnLst/>
            <a:rect l="l" t="t" r="r" b="b"/>
            <a:pathLst>
              <a:path w="232" h="498" extrusionOk="0">
                <a:moveTo>
                  <a:pt x="178" y="0"/>
                </a:moveTo>
                <a:lnTo>
                  <a:pt x="178" y="0"/>
                </a:lnTo>
                <a:cubicBezTo>
                  <a:pt x="213" y="0"/>
                  <a:pt x="222" y="27"/>
                  <a:pt x="222" y="53"/>
                </a:cubicBezTo>
                <a:cubicBezTo>
                  <a:pt x="222" y="80"/>
                  <a:pt x="196" y="115"/>
                  <a:pt x="160" y="115"/>
                </a:cubicBezTo>
                <a:cubicBezTo>
                  <a:pt x="125" y="115"/>
                  <a:pt x="107" y="97"/>
                  <a:pt x="107" y="62"/>
                </a:cubicBezTo>
                <a:cubicBezTo>
                  <a:pt x="107" y="35"/>
                  <a:pt x="134" y="0"/>
                  <a:pt x="178" y="0"/>
                </a:cubicBezTo>
                <a:close/>
                <a:moveTo>
                  <a:pt x="72" y="497"/>
                </a:moveTo>
                <a:lnTo>
                  <a:pt x="72" y="497"/>
                </a:lnTo>
                <a:cubicBezTo>
                  <a:pt x="45" y="497"/>
                  <a:pt x="28" y="478"/>
                  <a:pt x="45" y="407"/>
                </a:cubicBezTo>
                <a:cubicBezTo>
                  <a:pt x="81" y="284"/>
                  <a:pt x="81" y="284"/>
                  <a:pt x="81" y="284"/>
                </a:cubicBezTo>
                <a:cubicBezTo>
                  <a:pt x="81" y="266"/>
                  <a:pt x="81" y="257"/>
                  <a:pt x="81" y="257"/>
                </a:cubicBezTo>
                <a:cubicBezTo>
                  <a:pt x="72" y="257"/>
                  <a:pt x="37" y="275"/>
                  <a:pt x="19" y="284"/>
                </a:cubicBezTo>
                <a:cubicBezTo>
                  <a:pt x="0" y="266"/>
                  <a:pt x="0" y="266"/>
                  <a:pt x="0" y="266"/>
                </a:cubicBezTo>
                <a:cubicBezTo>
                  <a:pt x="63" y="213"/>
                  <a:pt x="143" y="178"/>
                  <a:pt x="169" y="178"/>
                </a:cubicBezTo>
                <a:cubicBezTo>
                  <a:pt x="196" y="178"/>
                  <a:pt x="205" y="213"/>
                  <a:pt x="187" y="257"/>
                </a:cubicBezTo>
                <a:cubicBezTo>
                  <a:pt x="151" y="390"/>
                  <a:pt x="151" y="390"/>
                  <a:pt x="151" y="390"/>
                </a:cubicBezTo>
                <a:cubicBezTo>
                  <a:pt x="151" y="416"/>
                  <a:pt x="151" y="425"/>
                  <a:pt x="160" y="425"/>
                </a:cubicBezTo>
                <a:cubicBezTo>
                  <a:pt x="160" y="425"/>
                  <a:pt x="187" y="407"/>
                  <a:pt x="213" y="390"/>
                </a:cubicBezTo>
                <a:cubicBezTo>
                  <a:pt x="231" y="407"/>
                  <a:pt x="231" y="407"/>
                  <a:pt x="231" y="407"/>
                </a:cubicBezTo>
                <a:cubicBezTo>
                  <a:pt x="169" y="478"/>
                  <a:pt x="98" y="497"/>
                  <a:pt x="72" y="497"/>
                </a:cubicBezTo>
                <a:close/>
              </a:path>
            </a:pathLst>
          </a:custGeom>
          <a:solidFill>
            <a:srgbClr val="017069"/>
          </a:solidFill>
          <a:ln>
            <a:noFill/>
          </a:ln>
        </p:spPr>
        <p:txBody>
          <a:bodyPr spcFirstLastPara="1" wrap="square" lIns="34275" tIns="17125" rIns="34275" bIns="171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023672"/>
              </a:solidFill>
              <a:latin typeface="Play"/>
              <a:ea typeface="Play"/>
              <a:cs typeface="Play"/>
              <a:sym typeface="Play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783772" y="2945605"/>
            <a:ext cx="899884" cy="52507"/>
          </a:xfrm>
          <a:prstGeom prst="rect">
            <a:avLst/>
          </a:prstGeom>
          <a:solidFill>
            <a:srgbClr val="A5825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20" name="Google Shape;120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/>
        </p:nvSpPr>
        <p:spPr>
          <a:xfrm>
            <a:off x="3700376" y="285268"/>
            <a:ext cx="47898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>
                <a:solidFill>
                  <a:srgbClr val="007367"/>
                </a:solidFill>
                <a:latin typeface="Inter"/>
                <a:ea typeface="Inter"/>
                <a:cs typeface="Inter"/>
                <a:sym typeface="Inter"/>
              </a:rPr>
              <a:t>Abstract</a:t>
            </a:r>
            <a:endParaRPr sz="1400" b="0" i="0" u="none" strike="noStrike" cap="none">
              <a:solidFill>
                <a:srgbClr val="000000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6" name="Google Shape;46;p19"/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47" name="Google Shape;47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9"/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19"/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9"/>
          <p:cNvSpPr txBox="1"/>
          <p:nvPr/>
        </p:nvSpPr>
        <p:spPr>
          <a:xfrm>
            <a:off x="1639966" y="1168400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51;p19"/>
          <p:cNvSpPr txBox="1"/>
          <p:nvPr/>
        </p:nvSpPr>
        <p:spPr>
          <a:xfrm>
            <a:off x="566531" y="1281795"/>
            <a:ext cx="10813268" cy="4261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300" dirty="0">
                <a:latin typeface="Times New Roman"/>
                <a:ea typeface="Times New Roman"/>
                <a:sym typeface="Times New Roman"/>
              </a:rPr>
              <a:t>Our project is about finding better ways to spot stress in students before it gets serious. Instead of relying only on occasional surveys, we built a </a:t>
            </a:r>
            <a:r>
              <a:rPr lang="en-US" sz="2300" b="1" dirty="0">
                <a:latin typeface="Times New Roman"/>
                <a:ea typeface="Times New Roman"/>
                <a:sym typeface="Times New Roman"/>
              </a:rPr>
              <a:t>mobile app</a:t>
            </a:r>
            <a:r>
              <a:rPr lang="en-US" sz="2300" dirty="0">
                <a:latin typeface="Times New Roman"/>
                <a:ea typeface="Times New Roman"/>
                <a:sym typeface="Times New Roman"/>
              </a:rPr>
              <a:t> that quietly </a:t>
            </a:r>
            <a:r>
              <a:rPr lang="en-US" sz="2300" b="1" dirty="0">
                <a:latin typeface="Times New Roman"/>
                <a:ea typeface="Times New Roman"/>
                <a:sym typeface="Times New Roman"/>
              </a:rPr>
              <a:t>tracks patterns</a:t>
            </a:r>
            <a:r>
              <a:rPr lang="en-US" sz="2300" dirty="0">
                <a:latin typeface="Times New Roman"/>
                <a:ea typeface="Times New Roman"/>
                <a:sym typeface="Times New Roman"/>
              </a:rPr>
              <a:t> like movement, phone use, and sleep, while also asking students short daily questions through a chatbot. The data is stored securely and analyzed with simple machine learning models to see how it lines up with self-reported stress. In testing, the app showed that changes in behavior, like late-night phone use or reduced activity, often matched higher stress scores. The goal isn’t just to measure stress, but to give students and researchers a tool that’s practical, respectful of privacy, and useful for early support.</a:t>
            </a:r>
            <a:endParaRPr lang="en-US" sz="2300">
              <a:latin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0"/>
          <p:cNvSpPr txBox="1"/>
          <p:nvPr/>
        </p:nvSpPr>
        <p:spPr>
          <a:xfrm>
            <a:off x="3700376" y="285268"/>
            <a:ext cx="47898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 b="1" i="0" u="none" strike="noStrike" cap="none" dirty="0">
                <a:solidFill>
                  <a:srgbClr val="007367"/>
                </a:solidFill>
                <a:latin typeface="Inter"/>
                <a:ea typeface="Inter"/>
                <a:cs typeface="Inter"/>
                <a:sym typeface="Inter"/>
              </a:rPr>
              <a:t>Certificate</a:t>
            </a:r>
            <a:r>
              <a:rPr lang="en-US" b="1" baseline="-25000" dirty="0">
                <a:solidFill>
                  <a:srgbClr val="007367"/>
                </a:solidFill>
                <a:latin typeface="Inter"/>
                <a:ea typeface="Inter"/>
                <a:cs typeface="Inter"/>
                <a:sym typeface="Inter"/>
              </a:rPr>
              <a:t>*</a:t>
            </a:r>
            <a:endParaRPr lang="en-US" sz="1800" b="0" i="0" u="none" strike="noStrike" cap="none" baseline="-25000" dirty="0">
              <a:solidFill>
                <a:srgbClr val="000000"/>
              </a:solidFill>
              <a:latin typeface="Inter"/>
              <a:ea typeface="Inter"/>
              <a:cs typeface="Inter"/>
            </a:endParaRPr>
          </a:p>
        </p:txBody>
      </p:sp>
      <p:sp>
        <p:nvSpPr>
          <p:cNvPr id="57" name="Google Shape;57;p20"/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58" name="Google Shape;58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20"/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0"/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0"/>
          <p:cNvSpPr txBox="1"/>
          <p:nvPr/>
        </p:nvSpPr>
        <p:spPr>
          <a:xfrm>
            <a:off x="1639966" y="1168400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1" descr="A certificate with a logo and text&#10;&#10;AI-generated content may be incorrect.">
            <a:extLst>
              <a:ext uri="{FF2B5EF4-FFF2-40B4-BE49-F238E27FC236}">
                <a16:creationId xmlns:a16="http://schemas.microsoft.com/office/drawing/2014/main" id="{D1CE5F06-B8DE-8A6C-6A70-55AB6577262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082" r="-448" b="12139"/>
          <a:stretch>
            <a:fillRect/>
          </a:stretch>
        </p:blipFill>
        <p:spPr>
          <a:xfrm>
            <a:off x="3810443" y="1125280"/>
            <a:ext cx="4566058" cy="47385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/>
          <p:cNvSpPr txBox="1"/>
          <p:nvPr/>
        </p:nvSpPr>
        <p:spPr>
          <a:xfrm>
            <a:off x="3704610" y="354855"/>
            <a:ext cx="47898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600" b="1" dirty="0">
                <a:solidFill>
                  <a:srgbClr val="007367"/>
                </a:solidFill>
                <a:latin typeface="Inter"/>
                <a:ea typeface="Inter"/>
                <a:sym typeface="Inter"/>
              </a:rPr>
              <a:t>About Internship</a:t>
            </a:r>
            <a:endParaRPr lang="en-US" dirty="0"/>
          </a:p>
        </p:txBody>
      </p:sp>
      <p:sp>
        <p:nvSpPr>
          <p:cNvPr id="68" name="Google Shape;68;p21"/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9" name="Google Shape;69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1"/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1"/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1"/>
          <p:cNvSpPr txBox="1"/>
          <p:nvPr/>
        </p:nvSpPr>
        <p:spPr>
          <a:xfrm>
            <a:off x="1639966" y="1168400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1"/>
          <p:cNvSpPr txBox="1"/>
          <p:nvPr/>
        </p:nvSpPr>
        <p:spPr>
          <a:xfrm>
            <a:off x="566531" y="1281795"/>
            <a:ext cx="10813268" cy="4261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300" dirty="0">
                <a:latin typeface="Times New Roman"/>
                <a:ea typeface="Times New Roman"/>
                <a:sym typeface="Times New Roman"/>
              </a:rPr>
              <a:t>This internship was part of the </a:t>
            </a:r>
            <a:r>
              <a:rPr lang="en-US" sz="2300" b="1" dirty="0">
                <a:latin typeface="Times New Roman"/>
                <a:ea typeface="Times New Roman"/>
                <a:sym typeface="Times New Roman"/>
              </a:rPr>
              <a:t>IEEE Computer Society Bangalore Chapter’s Internship and Mentorship Program (2025)</a:t>
            </a:r>
            <a:r>
              <a:rPr lang="en-US" sz="2300" dirty="0">
                <a:latin typeface="Times New Roman"/>
                <a:ea typeface="Times New Roman"/>
                <a:sym typeface="Times New Roman"/>
              </a:rPr>
              <a:t>. It ran from </a:t>
            </a:r>
            <a:r>
              <a:rPr lang="en-US" sz="2300" b="1" dirty="0">
                <a:latin typeface="Times New Roman"/>
                <a:ea typeface="Times New Roman"/>
                <a:sym typeface="Times New Roman"/>
              </a:rPr>
              <a:t>April to September</a:t>
            </a:r>
            <a:r>
              <a:rPr lang="en-US" sz="2300" dirty="0">
                <a:latin typeface="Times New Roman"/>
                <a:ea typeface="Times New Roman"/>
                <a:sym typeface="Times New Roman"/>
              </a:rPr>
              <a:t> and the format was straightforward: each team had to pick a real-world problem, design a working system around it, </a:t>
            </a:r>
            <a:r>
              <a:rPr lang="en-US" sz="23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sym typeface="Times New Roman"/>
              </a:rPr>
              <a:t>and </a:t>
            </a:r>
            <a:r>
              <a:rPr lang="en-US" sz="2300" dirty="0">
                <a:latin typeface="Times New Roman"/>
                <a:ea typeface="Times New Roman"/>
                <a:sym typeface="Times New Roman"/>
              </a:rPr>
              <a:t>then present the outcome to IEEE at the end. </a:t>
            </a:r>
            <a:endParaRPr lang="en-US" dirty="0">
              <a:ea typeface="Times New Roman"/>
              <a:sym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US" sz="2300" dirty="0">
                <a:latin typeface="Times New Roman"/>
                <a:ea typeface="Times New Roman"/>
                <a:sym typeface="Times New Roman"/>
              </a:rPr>
              <a:t>Our project was titled “Digital Phenotyping for Early Detection of Student Stress”, where we built a mobile app, backend, and machine learning model to track stress patterns in students.</a:t>
            </a:r>
            <a:endParaRPr lang="en-US">
              <a:latin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AF17632F-A396-821C-9D97-952068573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>
            <a:extLst>
              <a:ext uri="{FF2B5EF4-FFF2-40B4-BE49-F238E27FC236}">
                <a16:creationId xmlns:a16="http://schemas.microsoft.com/office/drawing/2014/main" id="{47AFCDCC-B8D0-A399-74BA-8AE81FE0B4C4}"/>
              </a:ext>
            </a:extLst>
          </p:cNvPr>
          <p:cNvSpPr txBox="1"/>
          <p:nvPr/>
        </p:nvSpPr>
        <p:spPr>
          <a:xfrm>
            <a:off x="3704610" y="354855"/>
            <a:ext cx="47898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600" b="1" dirty="0">
                <a:solidFill>
                  <a:srgbClr val="007367"/>
                </a:solidFill>
                <a:latin typeface="Inter"/>
                <a:ea typeface="Inter"/>
                <a:sym typeface="Inter"/>
              </a:rPr>
              <a:t>Problem Statment</a:t>
            </a:r>
            <a:endParaRPr lang="en-US" dirty="0"/>
          </a:p>
        </p:txBody>
      </p:sp>
      <p:sp>
        <p:nvSpPr>
          <p:cNvPr id="68" name="Google Shape;68;p21">
            <a:extLst>
              <a:ext uri="{FF2B5EF4-FFF2-40B4-BE49-F238E27FC236}">
                <a16:creationId xmlns:a16="http://schemas.microsoft.com/office/drawing/2014/main" id="{89719630-26C4-669B-64FF-48A7C912463D}"/>
              </a:ext>
            </a:extLst>
          </p:cNvPr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9" name="Google Shape;69;p21">
            <a:extLst>
              <a:ext uri="{FF2B5EF4-FFF2-40B4-BE49-F238E27FC236}">
                <a16:creationId xmlns:a16="http://schemas.microsoft.com/office/drawing/2014/main" id="{9B4254AE-4DE9-BBA3-419C-64E559D9C76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21">
            <a:extLst>
              <a:ext uri="{FF2B5EF4-FFF2-40B4-BE49-F238E27FC236}">
                <a16:creationId xmlns:a16="http://schemas.microsoft.com/office/drawing/2014/main" id="{2D5297D6-F08D-E969-303A-CB455E75792D}"/>
              </a:ext>
            </a:extLst>
          </p:cNvPr>
          <p:cNvSpPr txBox="1"/>
          <p:nvPr/>
        </p:nvSpPr>
        <p:spPr>
          <a:xfrm>
            <a:off x="690770" y="1575904"/>
            <a:ext cx="10571922" cy="4417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1">
            <a:extLst>
              <a:ext uri="{FF2B5EF4-FFF2-40B4-BE49-F238E27FC236}">
                <a16:creationId xmlns:a16="http://schemas.microsoft.com/office/drawing/2014/main" id="{8F686C19-3F6F-2CDB-6EA2-23CF523E02BC}"/>
              </a:ext>
            </a:extLst>
          </p:cNvPr>
          <p:cNvSpPr txBox="1"/>
          <p:nvPr/>
        </p:nvSpPr>
        <p:spPr>
          <a:xfrm>
            <a:off x="812202" y="1537902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21">
            <a:extLst>
              <a:ext uri="{FF2B5EF4-FFF2-40B4-BE49-F238E27FC236}">
                <a16:creationId xmlns:a16="http://schemas.microsoft.com/office/drawing/2014/main" id="{FC083E33-B35A-4659-50D3-9CBD7589ECC0}"/>
              </a:ext>
            </a:extLst>
          </p:cNvPr>
          <p:cNvSpPr txBox="1"/>
          <p:nvPr/>
        </p:nvSpPr>
        <p:spPr>
          <a:xfrm>
            <a:off x="1639966" y="1168400"/>
            <a:ext cx="10209134" cy="4848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3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" name="Google Shape;73;p21">
            <a:extLst>
              <a:ext uri="{FF2B5EF4-FFF2-40B4-BE49-F238E27FC236}">
                <a16:creationId xmlns:a16="http://schemas.microsoft.com/office/drawing/2014/main" id="{46149697-0042-1B7A-DD8F-A427185749D9}"/>
              </a:ext>
            </a:extLst>
          </p:cNvPr>
          <p:cNvSpPr txBox="1"/>
          <p:nvPr/>
        </p:nvSpPr>
        <p:spPr>
          <a:xfrm>
            <a:off x="566531" y="1281795"/>
            <a:ext cx="10813268" cy="4261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US" sz="2300" dirty="0">
                <a:latin typeface="Times New Roman"/>
                <a:ea typeface="Times New Roman"/>
                <a:sym typeface="Times New Roman"/>
              </a:rPr>
              <a:t>Stress is one of the biggest issues students deal with, but it often goes unnoticed until it’s overwhelming. Studies show that about </a:t>
            </a:r>
            <a:r>
              <a:rPr lang="en-US" sz="2300" b="1" i="1" u="sng" dirty="0">
                <a:latin typeface="Times New Roman"/>
                <a:ea typeface="Times New Roman"/>
                <a:sym typeface="Times New Roman"/>
                <a:hlinkClick r:id="rId4"/>
              </a:rPr>
              <a:t>75% of college students report feeling stressed</a:t>
            </a:r>
            <a:r>
              <a:rPr lang="en-US" sz="2300" dirty="0">
                <a:latin typeface="Times New Roman"/>
                <a:ea typeface="Times New Roman"/>
                <a:sym typeface="Times New Roman"/>
              </a:rPr>
              <a:t>, </a:t>
            </a:r>
            <a:r>
              <a:rPr lang="en-US" sz="23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sym typeface="Times New Roman"/>
              </a:rPr>
              <a:t>and </a:t>
            </a:r>
            <a:r>
              <a:rPr lang="en-US" sz="2300" dirty="0">
                <a:latin typeface="Times New Roman"/>
                <a:ea typeface="Times New Roman"/>
                <a:sym typeface="Times New Roman"/>
              </a:rPr>
              <a:t>nearly </a:t>
            </a:r>
            <a:r>
              <a:rPr lang="en-US" sz="2300" b="1" i="1" u="sng" dirty="0">
                <a:latin typeface="Times New Roman"/>
                <a:ea typeface="Times New Roman"/>
                <a:sym typeface="Times New Roman"/>
                <a:hlinkClick r:id="rId5"/>
              </a:rPr>
              <a:t>1 in 5 struggle with stress-related depression or thoughts of self-harm</a:t>
            </a:r>
            <a:r>
              <a:rPr lang="en-US" sz="2300" dirty="0">
                <a:latin typeface="Times New Roman"/>
                <a:ea typeface="Times New Roman"/>
                <a:sym typeface="Times New Roman"/>
              </a:rPr>
              <a:t>. The tough part </a:t>
            </a:r>
            <a:r>
              <a:rPr lang="en-US" sz="23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sym typeface="Times New Roman"/>
              </a:rPr>
              <a:t>is </a:t>
            </a:r>
            <a:r>
              <a:rPr lang="en-US" sz="2300" dirty="0">
                <a:latin typeface="Times New Roman"/>
                <a:ea typeface="Times New Roman"/>
                <a:sym typeface="Times New Roman"/>
              </a:rPr>
              <a:t>that most ways of measuring stress — like surveys or counseling sessions — happen only once in a while, so they miss the day-to-day build-up. That gap means early warning signs slip through, and students end up reaching a breaking point before anyone realizes it. Our project looks at how everyday digital signals, like phone use or sleep patterns, can help catch stress earlier and give students a chance to manage it before it gets worse.</a:t>
            </a:r>
            <a:endParaRPr lang="en-US" sz="23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7110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C1FC1447-110F-0BF9-9A9F-CCE94CDF4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>
            <a:extLst>
              <a:ext uri="{FF2B5EF4-FFF2-40B4-BE49-F238E27FC236}">
                <a16:creationId xmlns:a16="http://schemas.microsoft.com/office/drawing/2014/main" id="{88F41F73-251A-A227-51C5-EC3F4A932D62}"/>
              </a:ext>
            </a:extLst>
          </p:cNvPr>
          <p:cNvSpPr txBox="1"/>
          <p:nvPr/>
        </p:nvSpPr>
        <p:spPr>
          <a:xfrm>
            <a:off x="2521117" y="354855"/>
            <a:ext cx="714598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600" b="1" dirty="0">
                <a:solidFill>
                  <a:srgbClr val="007367"/>
                </a:solidFill>
                <a:latin typeface="Inter"/>
                <a:ea typeface="Inter"/>
                <a:sym typeface="Inter"/>
              </a:rPr>
              <a:t>Project Goals &amp; Objectives</a:t>
            </a:r>
            <a:endParaRPr lang="en-US" b="1">
              <a:latin typeface="Inter"/>
            </a:endParaRPr>
          </a:p>
        </p:txBody>
      </p:sp>
      <p:sp>
        <p:nvSpPr>
          <p:cNvPr id="68" name="Google Shape;68;p21">
            <a:extLst>
              <a:ext uri="{FF2B5EF4-FFF2-40B4-BE49-F238E27FC236}">
                <a16:creationId xmlns:a16="http://schemas.microsoft.com/office/drawing/2014/main" id="{6D54DC0C-50CA-D159-3E59-AF78AC759DB9}"/>
              </a:ext>
            </a:extLst>
          </p:cNvPr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9" name="Google Shape;69;p21">
            <a:extLst>
              <a:ext uri="{FF2B5EF4-FFF2-40B4-BE49-F238E27FC236}">
                <a16:creationId xmlns:a16="http://schemas.microsoft.com/office/drawing/2014/main" id="{E6935C54-AFDA-EB41-8E2B-2A1B10BF62B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3;p21">
            <a:extLst>
              <a:ext uri="{FF2B5EF4-FFF2-40B4-BE49-F238E27FC236}">
                <a16:creationId xmlns:a16="http://schemas.microsoft.com/office/drawing/2014/main" id="{C2E5DE47-E6F8-5907-B9B1-3E8A3E880A44}"/>
              </a:ext>
            </a:extLst>
          </p:cNvPr>
          <p:cNvSpPr txBox="1"/>
          <p:nvPr/>
        </p:nvSpPr>
        <p:spPr>
          <a:xfrm>
            <a:off x="566531" y="1281795"/>
            <a:ext cx="10813268" cy="4261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300" dirty="0">
                <a:latin typeface="Times New Roman"/>
              </a:rPr>
              <a:t>The main goal of our project is simple: to catch student stress early, before it builds up into something harmful. To do that, we set out to build a mobile app that can keep track of both </a:t>
            </a:r>
            <a:br>
              <a:rPr lang="en-US" sz="2300" dirty="0">
                <a:latin typeface="Times New Roman"/>
              </a:rPr>
            </a:br>
            <a:r>
              <a:rPr lang="en-US" sz="2300" b="1" dirty="0">
                <a:latin typeface="Times New Roman"/>
              </a:rPr>
              <a:t>passive signals</a:t>
            </a:r>
            <a:r>
              <a:rPr lang="en-US" sz="2300" dirty="0">
                <a:latin typeface="Times New Roman"/>
              </a:rPr>
              <a:t> (like movement, phone use, and sleep patterns) </a:t>
            </a:r>
            <a:endParaRPr lang="en-US" dirty="0">
              <a:latin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US" sz="2300" dirty="0">
                <a:latin typeface="Times New Roman"/>
              </a:rPr>
              <a:t>and </a:t>
            </a:r>
            <a:endParaRPr lang="en-US" dirty="0">
              <a:latin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US" sz="2300" b="1" dirty="0">
                <a:latin typeface="Times New Roman"/>
              </a:rPr>
              <a:t>active inputs</a:t>
            </a:r>
            <a:r>
              <a:rPr lang="en-US" sz="2300" dirty="0">
                <a:latin typeface="Times New Roman"/>
              </a:rPr>
              <a:t> (short daily check-ins through a chatbot). </a:t>
            </a:r>
            <a:endParaRPr lang="en-US">
              <a:latin typeface="Times New Roman"/>
            </a:endParaRPr>
          </a:p>
          <a:p>
            <a:pPr algn="just">
              <a:lnSpc>
                <a:spcPct val="150000"/>
              </a:lnSpc>
            </a:pPr>
            <a:r>
              <a:rPr lang="en-US" sz="2300" dirty="0">
                <a:latin typeface="Times New Roman"/>
              </a:rPr>
              <a:t>By combining these two, the app can spot patterns that line up with rising stress levels.</a:t>
            </a:r>
            <a:endParaRPr lang="en-US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142578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3900A600-2CA4-ADFB-EBCF-1F793F129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>
            <a:extLst>
              <a:ext uri="{FF2B5EF4-FFF2-40B4-BE49-F238E27FC236}">
                <a16:creationId xmlns:a16="http://schemas.microsoft.com/office/drawing/2014/main" id="{76052FE2-D470-979F-0792-DF55A6DA312C}"/>
              </a:ext>
            </a:extLst>
          </p:cNvPr>
          <p:cNvSpPr txBox="1"/>
          <p:nvPr/>
        </p:nvSpPr>
        <p:spPr>
          <a:xfrm>
            <a:off x="2521117" y="354855"/>
            <a:ext cx="714598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600" b="1" dirty="0">
                <a:solidFill>
                  <a:srgbClr val="007367"/>
                </a:solidFill>
                <a:latin typeface="Inter"/>
                <a:ea typeface="Inter"/>
                <a:sym typeface="Inter"/>
              </a:rPr>
              <a:t>Project Goals &amp; Objectives</a:t>
            </a:r>
            <a:endParaRPr lang="en-US" b="1">
              <a:latin typeface="Inter"/>
            </a:endParaRPr>
          </a:p>
        </p:txBody>
      </p:sp>
      <p:sp>
        <p:nvSpPr>
          <p:cNvPr id="68" name="Google Shape;68;p21">
            <a:extLst>
              <a:ext uri="{FF2B5EF4-FFF2-40B4-BE49-F238E27FC236}">
                <a16:creationId xmlns:a16="http://schemas.microsoft.com/office/drawing/2014/main" id="{02DE2E5E-DCFF-B9F9-FA44-19F87A23BC5D}"/>
              </a:ext>
            </a:extLst>
          </p:cNvPr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9" name="Google Shape;69;p21">
            <a:extLst>
              <a:ext uri="{FF2B5EF4-FFF2-40B4-BE49-F238E27FC236}">
                <a16:creationId xmlns:a16="http://schemas.microsoft.com/office/drawing/2014/main" id="{CB963A75-D839-B118-DFBE-EB2B680B75F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3;p21">
            <a:extLst>
              <a:ext uri="{FF2B5EF4-FFF2-40B4-BE49-F238E27FC236}">
                <a16:creationId xmlns:a16="http://schemas.microsoft.com/office/drawing/2014/main" id="{511BAD9E-511A-4445-AF8F-44E856827FA6}"/>
              </a:ext>
            </a:extLst>
          </p:cNvPr>
          <p:cNvSpPr txBox="1"/>
          <p:nvPr/>
        </p:nvSpPr>
        <p:spPr>
          <a:xfrm>
            <a:off x="566531" y="1201585"/>
            <a:ext cx="10813268" cy="4261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300" dirty="0">
                <a:latin typeface="Times New Roman"/>
              </a:rPr>
              <a:t>Our specific objectives were:</a:t>
            </a:r>
            <a:endParaRPr lang="en-US" sz="2300" dirty="0">
              <a:solidFill>
                <a:srgbClr val="282828"/>
              </a:solidFill>
              <a:latin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300" b="1" dirty="0">
                <a:latin typeface="Times New Roman"/>
              </a:rPr>
              <a:t>Build a working mobile app</a:t>
            </a:r>
            <a:r>
              <a:rPr lang="en-US" sz="2300" dirty="0">
                <a:latin typeface="Times New Roman"/>
              </a:rPr>
              <a:t> that students can actually use day-to-day.</a:t>
            </a:r>
            <a:endParaRPr lang="en-US" sz="2300" dirty="0">
              <a:solidFill>
                <a:srgbClr val="282828"/>
              </a:solidFill>
              <a:latin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300" b="1" dirty="0">
                <a:latin typeface="Times New Roman"/>
              </a:rPr>
              <a:t>Collect and process data securely</a:t>
            </a:r>
            <a:r>
              <a:rPr lang="en-US" sz="2300" dirty="0">
                <a:latin typeface="Times New Roman"/>
              </a:rPr>
              <a:t> from phones and wearables without invading privacy.</a:t>
            </a:r>
            <a:endParaRPr lang="en-US" sz="2300" dirty="0">
              <a:solidFill>
                <a:srgbClr val="282828"/>
              </a:solidFill>
              <a:latin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300" b="1" dirty="0">
                <a:latin typeface="Times New Roman"/>
              </a:rPr>
              <a:t>Use machine learning</a:t>
            </a:r>
            <a:r>
              <a:rPr lang="en-US" sz="2300" dirty="0">
                <a:latin typeface="Times New Roman"/>
              </a:rPr>
              <a:t> to make sense of that data and give useful stress predictions.</a:t>
            </a:r>
            <a:endParaRPr lang="en-US" sz="2300" dirty="0">
              <a:solidFill>
                <a:srgbClr val="282828"/>
              </a:solidFill>
              <a:latin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300" b="1" dirty="0">
                <a:latin typeface="Times New Roman"/>
              </a:rPr>
              <a:t>Test the system with real students</a:t>
            </a:r>
            <a:r>
              <a:rPr lang="en-US" sz="2300" dirty="0">
                <a:latin typeface="Times New Roman"/>
              </a:rPr>
              <a:t> to see if the predictions match how stressed they actually feel.</a:t>
            </a:r>
            <a:endParaRPr lang="en-US" sz="2300" dirty="0">
              <a:solidFill>
                <a:srgbClr val="282828"/>
              </a:solidFill>
              <a:latin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,Sans-Serif"/>
              <a:buChar char="•"/>
            </a:pPr>
            <a:r>
              <a:rPr lang="en-US" sz="2300" b="1" dirty="0">
                <a:latin typeface="Times New Roman"/>
              </a:rPr>
              <a:t>Create something practical</a:t>
            </a:r>
            <a:r>
              <a:rPr lang="en-US" sz="2300" dirty="0">
                <a:latin typeface="Times New Roman"/>
              </a:rPr>
              <a:t> that could eventually help students manage stress, not just measure it.</a:t>
            </a:r>
            <a:endParaRPr lang="en-US" sz="2300" dirty="0">
              <a:solidFill>
                <a:srgbClr val="282828"/>
              </a:solidFill>
              <a:latin typeface="Times New Roman"/>
            </a:endParaRPr>
          </a:p>
          <a:p>
            <a:pPr algn="just">
              <a:lnSpc>
                <a:spcPct val="150000"/>
              </a:lnSpc>
            </a:pPr>
            <a:endParaRPr lang="en-US" sz="2300" dirty="0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08416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096F801C-CE69-3177-0443-2C9579EC7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>
            <a:extLst>
              <a:ext uri="{FF2B5EF4-FFF2-40B4-BE49-F238E27FC236}">
                <a16:creationId xmlns:a16="http://schemas.microsoft.com/office/drawing/2014/main" id="{838F8EB2-3741-63A3-AAB6-052FBE34A237}"/>
              </a:ext>
            </a:extLst>
          </p:cNvPr>
          <p:cNvSpPr txBox="1"/>
          <p:nvPr/>
        </p:nvSpPr>
        <p:spPr>
          <a:xfrm>
            <a:off x="2521117" y="354855"/>
            <a:ext cx="714598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600" b="1" dirty="0">
                <a:solidFill>
                  <a:srgbClr val="007367"/>
                </a:solidFill>
                <a:latin typeface="Inter"/>
                <a:ea typeface="Inter"/>
                <a:sym typeface="Inter"/>
              </a:rPr>
              <a:t>Why We Chose This Project</a:t>
            </a:r>
            <a:endParaRPr lang="en-US" sz="3600" b="1">
              <a:latin typeface="Inter"/>
            </a:endParaRPr>
          </a:p>
        </p:txBody>
      </p:sp>
      <p:sp>
        <p:nvSpPr>
          <p:cNvPr id="68" name="Google Shape;68;p21">
            <a:extLst>
              <a:ext uri="{FF2B5EF4-FFF2-40B4-BE49-F238E27FC236}">
                <a16:creationId xmlns:a16="http://schemas.microsoft.com/office/drawing/2014/main" id="{3EA87D56-78D4-BFCC-B77C-2EF83E633797}"/>
              </a:ext>
            </a:extLst>
          </p:cNvPr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9" name="Google Shape;69;p21">
            <a:extLst>
              <a:ext uri="{FF2B5EF4-FFF2-40B4-BE49-F238E27FC236}">
                <a16:creationId xmlns:a16="http://schemas.microsoft.com/office/drawing/2014/main" id="{CB774C19-4496-DF8F-70C4-2E58DFE4810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73;p21">
            <a:extLst>
              <a:ext uri="{FF2B5EF4-FFF2-40B4-BE49-F238E27FC236}">
                <a16:creationId xmlns:a16="http://schemas.microsoft.com/office/drawing/2014/main" id="{1E93CD09-0A97-2D8D-18F2-77E7F756883C}"/>
              </a:ext>
            </a:extLst>
          </p:cNvPr>
          <p:cNvSpPr txBox="1"/>
          <p:nvPr/>
        </p:nvSpPr>
        <p:spPr>
          <a:xfrm>
            <a:off x="566531" y="1201585"/>
            <a:ext cx="10813268" cy="4261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300" dirty="0">
                <a:latin typeface="Times New Roman"/>
              </a:rPr>
              <a:t>We chose this project because stress is something every student can relate to — including us. Traditional ways of measuring stress, like long surveys or occasional counseling sessions, miss the everyday ups and downs. At the same time, nearly all students carry a smartphone, which means we already have a powerful tool for tracking behavior patterns. That made us ask: </a:t>
            </a:r>
            <a:r>
              <a:rPr lang="en-US" sz="2300" b="1" i="1" dirty="0">
                <a:latin typeface="Times New Roman"/>
              </a:rPr>
              <a:t>why not use the devices we already carry to understand stress better?</a:t>
            </a:r>
            <a:endParaRPr lang="en-US" b="1" i="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835154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1E5CB740-B30C-0993-E54F-459B26C99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1">
            <a:extLst>
              <a:ext uri="{FF2B5EF4-FFF2-40B4-BE49-F238E27FC236}">
                <a16:creationId xmlns:a16="http://schemas.microsoft.com/office/drawing/2014/main" id="{B1F3ECCA-8302-A4EF-7CBF-CD3FA27C18E7}"/>
              </a:ext>
            </a:extLst>
          </p:cNvPr>
          <p:cNvSpPr txBox="1"/>
          <p:nvPr/>
        </p:nvSpPr>
        <p:spPr>
          <a:xfrm>
            <a:off x="2521117" y="354855"/>
            <a:ext cx="7145984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n-US" sz="3600" b="1" dirty="0">
                <a:solidFill>
                  <a:srgbClr val="007367"/>
                </a:solidFill>
                <a:latin typeface="Inter"/>
                <a:ea typeface="Inter"/>
                <a:sym typeface="Inter"/>
              </a:rPr>
              <a:t>Proposed System</a:t>
            </a:r>
            <a:endParaRPr lang="en-US" dirty="0"/>
          </a:p>
        </p:txBody>
      </p:sp>
      <p:sp>
        <p:nvSpPr>
          <p:cNvPr id="68" name="Google Shape;68;p21">
            <a:extLst>
              <a:ext uri="{FF2B5EF4-FFF2-40B4-BE49-F238E27FC236}">
                <a16:creationId xmlns:a16="http://schemas.microsoft.com/office/drawing/2014/main" id="{18F0E803-3921-D5FE-1FC5-F28904F2969D}"/>
              </a:ext>
            </a:extLst>
          </p:cNvPr>
          <p:cNvSpPr txBox="1"/>
          <p:nvPr/>
        </p:nvSpPr>
        <p:spPr>
          <a:xfrm>
            <a:off x="434411" y="6230138"/>
            <a:ext cx="4789808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Inter"/>
                <a:ea typeface="Inter"/>
                <a:cs typeface="Inter"/>
                <a:sym typeface="Inter"/>
              </a:rPr>
              <a:t>Dept of Computer Science &amp; Engineering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endParaRPr sz="1800" b="0" i="0" u="none" strike="noStrike" cap="none">
              <a:solidFill>
                <a:srgbClr val="7F7F7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9" name="Google Shape;69;p21">
            <a:extLst>
              <a:ext uri="{FF2B5EF4-FFF2-40B4-BE49-F238E27FC236}">
                <a16:creationId xmlns:a16="http://schemas.microsoft.com/office/drawing/2014/main" id="{7AD9E240-FA63-5CA7-9538-953B29DF784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7588" y="5780138"/>
            <a:ext cx="2100001" cy="90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diagram of a software flow&#10;&#10;AI-generated content may be incorrect.">
            <a:extLst>
              <a:ext uri="{FF2B5EF4-FFF2-40B4-BE49-F238E27FC236}">
                <a16:creationId xmlns:a16="http://schemas.microsoft.com/office/drawing/2014/main" id="{23E61D4F-188D-5C33-AE76-2733746ED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929" y="1752600"/>
            <a:ext cx="5042666" cy="3358149"/>
          </a:xfrm>
          <a:prstGeom prst="rect">
            <a:avLst/>
          </a:prstGeom>
        </p:spPr>
      </p:pic>
      <p:sp>
        <p:nvSpPr>
          <p:cNvPr id="5" name="Google Shape;73;p21">
            <a:extLst>
              <a:ext uri="{FF2B5EF4-FFF2-40B4-BE49-F238E27FC236}">
                <a16:creationId xmlns:a16="http://schemas.microsoft.com/office/drawing/2014/main" id="{2EB1BB1B-06E5-B3E1-A936-79919C5F6CF4}"/>
              </a:ext>
            </a:extLst>
          </p:cNvPr>
          <p:cNvSpPr txBox="1"/>
          <p:nvPr/>
        </p:nvSpPr>
        <p:spPr>
          <a:xfrm>
            <a:off x="566531" y="1201585"/>
            <a:ext cx="6040742" cy="4261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71450" indent="-171450" algn="just">
              <a:lnSpc>
                <a:spcPct val="150000"/>
              </a:lnSpc>
              <a:buFont typeface="Arial"/>
              <a:buChar char="•"/>
            </a:pPr>
            <a:r>
              <a:rPr lang="en-US" sz="1300" b="1" dirty="0">
                <a:latin typeface="Times New Roman"/>
              </a:rPr>
              <a:t>Mobile App (Frontend):</a:t>
            </a:r>
          </a:p>
          <a:p>
            <a:pPr marL="628650" lvl="1" indent="-171450" algn="just">
              <a:lnSpc>
                <a:spcPct val="150000"/>
              </a:lnSpc>
              <a:buFont typeface="Courier New"/>
              <a:buChar char="o"/>
            </a:pPr>
            <a:r>
              <a:rPr lang="en-US" sz="1300" dirty="0">
                <a:latin typeface="Times New Roman"/>
              </a:rPr>
              <a:t>Developed in React Native to ensure cross-platform compatibility (Android + iOS).</a:t>
            </a:r>
          </a:p>
          <a:p>
            <a:pPr marL="628650" lvl="1" indent="-171450" algn="just">
              <a:lnSpc>
                <a:spcPct val="150000"/>
              </a:lnSpc>
              <a:buFont typeface="Courier New"/>
              <a:buChar char="o"/>
            </a:pPr>
            <a:r>
              <a:rPr lang="en-US" sz="1300" dirty="0">
                <a:latin typeface="Times New Roman"/>
              </a:rPr>
              <a:t>It collects two types of data:</a:t>
            </a:r>
          </a:p>
          <a:p>
            <a:pPr marL="628650" lvl="1" indent="-171450" algn="just">
              <a:lnSpc>
                <a:spcPct val="150000"/>
              </a:lnSpc>
              <a:buFont typeface="Courier New"/>
              <a:buChar char="o"/>
            </a:pPr>
            <a:r>
              <a:rPr lang="en-US" sz="1300" b="1" i="1" dirty="0">
                <a:latin typeface="Times New Roman"/>
              </a:rPr>
              <a:t>Passive signals </a:t>
            </a:r>
            <a:r>
              <a:rPr lang="en-US" sz="1300" dirty="0">
                <a:latin typeface="Times New Roman"/>
              </a:rPr>
              <a:t>– movement (accelerometer), GPS, app usage, screen time, and wearable integration.</a:t>
            </a:r>
          </a:p>
          <a:p>
            <a:pPr marL="628650" lvl="1" indent="-171450" algn="just">
              <a:lnSpc>
                <a:spcPct val="150000"/>
              </a:lnSpc>
              <a:buFont typeface="Courier New"/>
              <a:buChar char="o"/>
            </a:pPr>
            <a:r>
              <a:rPr lang="en-US" sz="1300" b="1" i="1" dirty="0">
                <a:latin typeface="Times New Roman"/>
              </a:rPr>
              <a:t>Active signals </a:t>
            </a:r>
            <a:r>
              <a:rPr lang="en-US" sz="1300" dirty="0">
                <a:latin typeface="Times New Roman"/>
              </a:rPr>
              <a:t>– daily mood check-ins and short survey questions presented through a chatbot.</a:t>
            </a:r>
          </a:p>
          <a:p>
            <a:pPr marL="171450" indent="-171450" algn="just">
              <a:lnSpc>
                <a:spcPct val="150000"/>
              </a:lnSpc>
              <a:buFont typeface="Arial"/>
              <a:buChar char="•"/>
            </a:pPr>
            <a:r>
              <a:rPr lang="en-US" sz="1300" b="1" dirty="0">
                <a:latin typeface="Times New Roman"/>
              </a:rPr>
              <a:t>Backend (Database + APIs):</a:t>
            </a:r>
          </a:p>
          <a:p>
            <a:pPr marL="628650" lvl="1" indent="-171450" algn="just">
              <a:lnSpc>
                <a:spcPct val="150000"/>
              </a:lnSpc>
              <a:buFont typeface="Courier New"/>
              <a:buChar char="o"/>
            </a:pPr>
            <a:r>
              <a:rPr lang="en-US" sz="1300" dirty="0">
                <a:latin typeface="Times New Roman"/>
              </a:rPr>
              <a:t>We used </a:t>
            </a:r>
            <a:r>
              <a:rPr lang="en-US" sz="1300" err="1">
                <a:latin typeface="Times New Roman"/>
              </a:rPr>
              <a:t>Supabase</a:t>
            </a:r>
            <a:r>
              <a:rPr lang="en-US" sz="1300" dirty="0">
                <a:latin typeface="Times New Roman"/>
              </a:rPr>
              <a:t> for authentication, database management, and secure data storage.</a:t>
            </a:r>
          </a:p>
          <a:p>
            <a:pPr marL="171450" indent="-171450" algn="just">
              <a:lnSpc>
                <a:spcPct val="150000"/>
              </a:lnSpc>
              <a:buFont typeface="Arial"/>
              <a:buChar char="•"/>
            </a:pPr>
            <a:r>
              <a:rPr lang="en-US" sz="1300" b="1" dirty="0">
                <a:latin typeface="Times New Roman"/>
              </a:rPr>
              <a:t>Database: </a:t>
            </a:r>
          </a:p>
          <a:p>
            <a:pPr marL="628650" lvl="1" indent="-171450" algn="just">
              <a:lnSpc>
                <a:spcPct val="150000"/>
              </a:lnSpc>
              <a:buFont typeface="Courier New"/>
              <a:buChar char="o"/>
            </a:pPr>
            <a:r>
              <a:rPr lang="en-US" sz="1300" err="1">
                <a:latin typeface="Times New Roman"/>
              </a:rPr>
              <a:t>Supabase</a:t>
            </a:r>
            <a:r>
              <a:rPr lang="en-US" sz="1300" dirty="0">
                <a:latin typeface="Times New Roman"/>
              </a:rPr>
              <a:t> (PostgreSQL) stores structured data such as survey responses, sensor logs, and stress prediction results.</a:t>
            </a:r>
            <a:endParaRPr lang="en-US" sz="1300" dirty="0"/>
          </a:p>
          <a:p>
            <a:pPr marL="171450" indent="-171450" algn="just">
              <a:lnSpc>
                <a:spcPct val="150000"/>
              </a:lnSpc>
              <a:buFont typeface="Arial"/>
              <a:buChar char="•"/>
            </a:pPr>
            <a:r>
              <a:rPr lang="en-US" sz="1300" b="1" dirty="0">
                <a:latin typeface="Times New Roman"/>
              </a:rPr>
              <a:t>Authentication: </a:t>
            </a:r>
          </a:p>
          <a:p>
            <a:pPr marL="628650" lvl="1" indent="-171450" algn="just">
              <a:lnSpc>
                <a:spcPct val="150000"/>
              </a:lnSpc>
              <a:buFont typeface="Courier New"/>
              <a:buChar char="o"/>
            </a:pPr>
            <a:r>
              <a:rPr lang="en-US" sz="1300" dirty="0">
                <a:latin typeface="Times New Roman"/>
              </a:rPr>
              <a:t>OAuth 2.0 allows safe login and wearable integrations</a:t>
            </a:r>
          </a:p>
        </p:txBody>
      </p:sp>
    </p:spTree>
    <p:extLst>
      <p:ext uri="{BB962C8B-B14F-4D97-AF65-F5344CB8AC3E}">
        <p14:creationId xmlns:p14="http://schemas.microsoft.com/office/powerpoint/2010/main" val="19999099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Widescreen</PresentationFormat>
  <Paragraphs>23</Paragraphs>
  <Slides>17</Slides>
  <Notes>17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GITAM</dc:creator>
  <cp:lastModifiedBy>Spandan Gunti</cp:lastModifiedBy>
  <cp:revision>224</cp:revision>
  <dcterms:created xsi:type="dcterms:W3CDTF">2022-05-23T07:15:42Z</dcterms:created>
  <dcterms:modified xsi:type="dcterms:W3CDTF">2025-09-18T22:57:39Z</dcterms:modified>
</cp:coreProperties>
</file>