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5"/>
  </p:notesMasterIdLst>
  <p:sldIdLst>
    <p:sldId id="256" r:id="rId2"/>
    <p:sldId id="257" r:id="rId3"/>
    <p:sldId id="268" r:id="rId4"/>
    <p:sldId id="269" r:id="rId5"/>
    <p:sldId id="270" r:id="rId6"/>
    <p:sldId id="271" r:id="rId7"/>
    <p:sldId id="259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97" r:id="rId17"/>
    <p:sldId id="272" r:id="rId18"/>
    <p:sldId id="273" r:id="rId19"/>
    <p:sldId id="274" r:id="rId20"/>
    <p:sldId id="275" r:id="rId21"/>
    <p:sldId id="276" r:id="rId22"/>
    <p:sldId id="277" r:id="rId23"/>
    <p:sldId id="298" r:id="rId24"/>
    <p:sldId id="299" r:id="rId25"/>
    <p:sldId id="278" r:id="rId26"/>
    <p:sldId id="279" r:id="rId27"/>
    <p:sldId id="280" r:id="rId28"/>
    <p:sldId id="281" r:id="rId29"/>
    <p:sldId id="282" r:id="rId30"/>
    <p:sldId id="289" r:id="rId31"/>
    <p:sldId id="291" r:id="rId32"/>
    <p:sldId id="283" r:id="rId33"/>
    <p:sldId id="284" r:id="rId34"/>
    <p:sldId id="285" r:id="rId35"/>
    <p:sldId id="286" r:id="rId36"/>
    <p:sldId id="287" r:id="rId37"/>
    <p:sldId id="290" r:id="rId38"/>
    <p:sldId id="288" r:id="rId39"/>
    <p:sldId id="292" r:id="rId40"/>
    <p:sldId id="293" r:id="rId41"/>
    <p:sldId id="294" r:id="rId42"/>
    <p:sldId id="295" r:id="rId43"/>
    <p:sldId id="29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3CC7B0-2A57-48AD-9A11-18F6EA9E23D2}">
          <p14:sldIdLst>
            <p14:sldId id="256"/>
            <p14:sldId id="257"/>
          </p14:sldIdLst>
        </p14:section>
        <p14:section name="Web History" id="{4761268E-2020-414A-A528-C8A430CD774D}">
          <p14:sldIdLst>
            <p14:sldId id="268"/>
            <p14:sldId id="269"/>
            <p14:sldId id="270"/>
            <p14:sldId id="271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97"/>
            <p14:sldId id="272"/>
            <p14:sldId id="273"/>
            <p14:sldId id="274"/>
            <p14:sldId id="275"/>
            <p14:sldId id="276"/>
            <p14:sldId id="277"/>
            <p14:sldId id="298"/>
            <p14:sldId id="299"/>
            <p14:sldId id="278"/>
            <p14:sldId id="279"/>
            <p14:sldId id="280"/>
            <p14:sldId id="281"/>
            <p14:sldId id="282"/>
            <p14:sldId id="289"/>
            <p14:sldId id="291"/>
            <p14:sldId id="283"/>
            <p14:sldId id="284"/>
            <p14:sldId id="285"/>
            <p14:sldId id="286"/>
            <p14:sldId id="287"/>
            <p14:sldId id="290"/>
          </p14:sldIdLst>
        </p14:section>
        <p14:section name="Untitled Section" id="{DD5CE15A-5C1F-4D20-99DC-66D3EF21B0D5}">
          <p14:sldIdLst>
            <p14:sldId id="288"/>
            <p14:sldId id="292"/>
            <p14:sldId id="293"/>
            <p14:sldId id="294"/>
            <p14:sldId id="295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F91B-E47D-458B-B651-5AAB2CCF02F0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E8FCB-8056-4E36-A946-0213EB36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A4B2-F00E-4890-8377-A7470EFF99A8}" type="datetime1">
              <a:rPr lang="en-US" smtClean="0"/>
              <a:t>3/10/2015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981B-CAD0-4BFF-85C2-921F14C0F2B1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A73D-114F-499B-A40A-4018C853EEFD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CA4-6F04-463D-873F-E22377382C7D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BA0D-7410-4C04-9A13-0426AD821739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3732-770E-4CE3-B87D-51E3BD31760E}" type="datetime1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2B05-6A0E-4A27-84A0-24388E19E018}" type="datetime1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3B25-45DC-4C99-9639-6643FBA2D2C3}" type="datetime1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7C86-19FC-4B72-A2FB-55B8A13E112C}" type="datetime1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6F63-C56B-48BC-BA53-0F2CDB7F6FF7}" type="datetime1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3D8A-E527-47FF-8E98-EAEA7F3F5C87}" type="datetime1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FD6DB7-1C52-4233-B6B5-72E7393C1BF1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B0B3B4F-C9B6-4CBD-B0D9-DF134A475F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&amp; 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the world of the </a:t>
            </a:r>
            <a:r>
              <a:rPr lang="en-US" dirty="0" smtClean="0"/>
              <a:t>web run by </a:t>
            </a:r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Vaughan Hilts,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7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Angular HTML look like?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0" y="22098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 id="inner" ng-app="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&lt;p&gt;Hello World! My name is {{name}}&lt;/p&gt;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4040188" cy="609600"/>
          </a:xfrm>
        </p:spPr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24400" y="304800"/>
            <a:ext cx="4041775" cy="609600"/>
          </a:xfrm>
        </p:spPr>
        <p:txBody>
          <a:bodyPr/>
          <a:lstStyle/>
          <a:p>
            <a:r>
              <a:rPr lang="en-US" dirty="0" smtClean="0"/>
              <a:t>jQuery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069848"/>
            <a:ext cx="4041648" cy="391363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div id="inner" ng-app="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	&lt;p&gt;Hello World! My name is {{name}}&lt;/p&gt;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&lt;/div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b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$scope.name = “Albert”;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748784" y="917448"/>
            <a:ext cx="4041648" cy="3913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b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div id="inner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	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id=“name”&gt;&lt;p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/>
              <a:t>JavaScript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var</a:t>
            </a:r>
            <a:r>
              <a:rPr lang="en-US" sz="2000" dirty="0" smtClean="0"/>
              <a:t> name = “Albert”</a:t>
            </a:r>
            <a:br>
              <a:rPr lang="en-US" sz="2000" dirty="0" smtClean="0"/>
            </a:br>
            <a:r>
              <a:rPr lang="en-US" sz="2000" dirty="0" smtClean="0"/>
              <a:t>$(“name”).text(“Hello world!” My name is “ + name);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012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They’re the same: just a single line in your web browser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“Hello </a:t>
            </a:r>
            <a:r>
              <a:rPr lang="en-US" i="1" dirty="0"/>
              <a:t>World! My name is </a:t>
            </a:r>
            <a:r>
              <a:rPr lang="en-US" i="1" dirty="0" smtClean="0"/>
              <a:t>Albert”</a:t>
            </a:r>
          </a:p>
          <a:p>
            <a:pPr marL="0" indent="0" algn="ctr">
              <a:buNone/>
            </a:pPr>
            <a:endParaRPr lang="en-US" i="1" dirty="0" smtClean="0"/>
          </a:p>
          <a:p>
            <a:r>
              <a:rPr lang="en-US" dirty="0" smtClean="0"/>
              <a:t>However, did you notice that jQuery was controlling the data (model) AND the view? The code became mixed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might not seem so exciting.. But consider this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6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533400"/>
            <a:ext cx="8458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b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 id="inner" ng-app="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&lt;div ng-repeat="person in people" style="font-size: 44px; background-color: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lightgray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color: black"&gt;{{person.name}} &lt;b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&gt;{{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person.sex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}}&lt;/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b&gt; &lt;/div&gt;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819400"/>
            <a:ext cx="632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JavaScript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scope.people</a:t>
            </a:r>
            <a:r>
              <a:rPr lang="en-US" dirty="0" smtClean="0"/>
              <a:t> = [];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scope.people.push</a:t>
            </a:r>
            <a:r>
              <a:rPr lang="en-US" dirty="0" smtClean="0"/>
              <a:t>({name: "David Brown", sex: "Male"});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scope.people.push</a:t>
            </a:r>
            <a:r>
              <a:rPr lang="en-US" dirty="0" smtClean="0"/>
              <a:t>({name: "Angele Hamel", sex: "Female"});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scope.people.push</a:t>
            </a:r>
            <a:r>
              <a:rPr lang="en-US" dirty="0" smtClean="0"/>
              <a:t>({name: "Eugene Zima", sex: "Male"});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13729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/>
              <a:t>AngularJS</a:t>
            </a:r>
            <a:r>
              <a:rPr lang="en-US" b="1" dirty="0"/>
              <a:t> </a:t>
            </a:r>
            <a:r>
              <a:rPr lang="en-US" b="1" dirty="0" smtClean="0"/>
              <a:t>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514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67400" y="13729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jQuery Example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04800" y="498389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b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 id="inner""&gt;	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2133600"/>
            <a:ext cx="64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JavaScript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var</a:t>
            </a:r>
            <a:r>
              <a:rPr lang="en-US" b="1" dirty="0" smtClean="0"/>
              <a:t> people = [];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err="1" smtClean="0"/>
              <a:t>people.push</a:t>
            </a:r>
            <a:r>
              <a:rPr lang="en-US" b="1" dirty="0" smtClean="0"/>
              <a:t>({name: "David Brown", sex: "Male"});</a:t>
            </a:r>
          </a:p>
          <a:p>
            <a:r>
              <a:rPr lang="en-US" b="1" dirty="0" err="1" smtClean="0"/>
              <a:t>people.push</a:t>
            </a:r>
            <a:r>
              <a:rPr lang="en-US" b="1" dirty="0" smtClean="0"/>
              <a:t>({name: "Angele Hamel", sex: "Female"});</a:t>
            </a:r>
          </a:p>
          <a:p>
            <a:r>
              <a:rPr lang="en-US" b="1" dirty="0" err="1" smtClean="0"/>
              <a:t>people.push</a:t>
            </a:r>
            <a:r>
              <a:rPr lang="en-US" b="1" dirty="0" smtClean="0"/>
              <a:t>({name: "Eugene Zima", sex: "Male"});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people.forEach</a:t>
            </a:r>
            <a:r>
              <a:rPr lang="en-US" b="1" dirty="0" smtClean="0"/>
              <a:t>(function(person) {</a:t>
            </a:r>
            <a:br>
              <a:rPr lang="en-US" b="1" dirty="0" smtClean="0"/>
            </a:br>
            <a:r>
              <a:rPr lang="en-US" b="1" dirty="0" smtClean="0"/>
              <a:t>   $(“#inner”).html(“&lt;div&gt;…&lt;/div&gt; &lt;b&gt;…&lt;/b&gt;);</a:t>
            </a:r>
            <a:br>
              <a:rPr lang="en-US" b="1" dirty="0" smtClean="0"/>
            </a:br>
            <a:r>
              <a:rPr lang="en-US" b="1" dirty="0" smtClean="0"/>
              <a:t>});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// Update code</a:t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117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output for both is similar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However, without some structure… things get messy really quickly! What if “people” had changed somewhere else in the code? Need to make sure we update the HTML with another jQuery call.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What if the HTML changed? The code needs updating.</a:t>
            </a:r>
          </a:p>
          <a:p>
            <a:endParaRPr lang="en-US" sz="2000" dirty="0"/>
          </a:p>
          <a:p>
            <a:r>
              <a:rPr lang="en-US" sz="2000" dirty="0" smtClean="0"/>
              <a:t>It’s not clear looking at the view what</a:t>
            </a:r>
            <a:r>
              <a:rPr lang="en-US" sz="2000" dirty="0"/>
              <a:t> </a:t>
            </a:r>
            <a:r>
              <a:rPr lang="en-US" sz="2000" dirty="0" smtClean="0"/>
              <a:t>is really going on. There’s no hint at what could be happening. It’s not expressive.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105400"/>
            <a:ext cx="1119233" cy="12668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6813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provides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underlying variable changes on what is known as the “$scope” (your “M” in MVW, your model) then the view is automatically updated.</a:t>
            </a:r>
          </a:p>
          <a:p>
            <a:pPr lvl="1"/>
            <a:r>
              <a:rPr lang="en-US" dirty="0" smtClean="0"/>
              <a:t>Added an entry to the person array in real time? No problem! </a:t>
            </a:r>
          </a:p>
          <a:p>
            <a:r>
              <a:rPr lang="en-US" dirty="0" smtClean="0"/>
              <a:t>Angular is letting you worry about your logic without worrying about the messy details of staying in sync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Angular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74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3400" y="1752600"/>
            <a:ext cx="8229599" cy="224676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$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scope.building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 = [</a:t>
            </a:r>
            <a:b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	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itchFamily="34" charset="-128"/>
                <a:cs typeface="Arial" pitchFamily="34" charset="0"/>
              </a:rPr>
              <a:t>“Arts Building"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	code: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itchFamily="34" charset="-128"/>
                <a:cs typeface="Arial" pitchFamily="34" charset="0"/>
              </a:rPr>
              <a:t>“C “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colour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itchFamily="34" charset="-128"/>
                <a:cs typeface="Arial" pitchFamily="34" charset="0"/>
              </a:rPr>
              <a:t>“Blue “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 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8" y="4038600"/>
            <a:ext cx="822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 a model that is contained within a single file. All data for a single view is self contained and managed, rather than sprinkled through monolithic 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21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8" y="2288232"/>
            <a:ext cx="8229599" cy="1015663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&lt;</a:t>
            </a:r>
            <a:r>
              <a:rPr lang="en-US" sz="2000" b="1" dirty="0"/>
              <a:t>h2</a:t>
            </a:r>
            <a:r>
              <a:rPr lang="en-US" sz="2000" dirty="0" smtClean="0"/>
              <a:t>&gt;{{building.name}}&lt;/</a:t>
            </a:r>
            <a:r>
              <a:rPr lang="en-US" sz="2000" b="1" dirty="0"/>
              <a:t>h2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&lt;button ng-click=“</a:t>
            </a:r>
            <a:r>
              <a:rPr lang="en-US" sz="2000" dirty="0" err="1" smtClean="0"/>
              <a:t>change_name</a:t>
            </a:r>
            <a:r>
              <a:rPr lang="en-US" sz="2000" dirty="0" smtClean="0"/>
              <a:t>()”&gt;Change Name&lt;/button&gt;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7" y="3810000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self contained view that expresses exactly what it will do, and what will happen for each element in the hierarchy.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4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AngularJS</a:t>
            </a:r>
            <a:r>
              <a:rPr lang="en-US" dirty="0"/>
              <a:t> - the </a:t>
            </a:r>
            <a:r>
              <a:rPr lang="en-US" b="1" dirty="0"/>
              <a:t>super-heroic</a:t>
            </a:r>
            <a:r>
              <a:rPr lang="en-US" dirty="0"/>
              <a:t> </a:t>
            </a:r>
            <a:r>
              <a:rPr lang="en-US" dirty="0" smtClean="0"/>
              <a:t>JavaScript </a:t>
            </a:r>
            <a:r>
              <a:rPr lang="en-US" b="1" dirty="0"/>
              <a:t>MVW </a:t>
            </a:r>
            <a:r>
              <a:rPr lang="en-US" dirty="0" smtClean="0"/>
              <a:t>framework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/>
              <a:t>HTML </a:t>
            </a:r>
            <a:r>
              <a:rPr lang="en-US" dirty="0" smtClean="0"/>
              <a:t>Enhanced </a:t>
            </a:r>
            <a:r>
              <a:rPr lang="en-US" dirty="0"/>
              <a:t>for web apps</a:t>
            </a:r>
            <a:r>
              <a:rPr lang="en-US" dirty="0" smtClean="0"/>
              <a:t>!”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Vaughan Hilts, 2015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14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247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1600200"/>
            <a:ext cx="8229599" cy="378565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function</a:t>
            </a:r>
            <a:r>
              <a:rPr lang="en-US" sz="2000" dirty="0"/>
              <a:t> </a:t>
            </a:r>
            <a:r>
              <a:rPr lang="en-US" sz="2000" b="1" dirty="0" err="1"/>
              <a:t>myCtrl</a:t>
            </a:r>
            <a:r>
              <a:rPr lang="en-US" sz="2000" dirty="0"/>
              <a:t>( $scope ) 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$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scope.building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 = [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	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itchFamily="34" charset="-128"/>
                <a:cs typeface="Arial" pitchFamily="34" charset="0"/>
              </a:rPr>
              <a:t>“Arts Building"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	code: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itchFamily="34" charset="-128"/>
                <a:cs typeface="Arial" pitchFamily="34" charset="0"/>
              </a:rPr>
              <a:t>“C “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colour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itchFamily="34" charset="-128"/>
                <a:cs typeface="Arial" pitchFamily="34" charset="0"/>
              </a:rPr>
              <a:t>“Blue “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$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scope.change_name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 = function()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aseline="0" dirty="0" smtClean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  <a:t>	$scope.building</a:t>
            </a:r>
            <a:r>
              <a:rPr lang="en-US" altLang="en-US" sz="2000" dirty="0" smtClean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  <a:t>.name = “Science Building”;</a:t>
            </a:r>
            <a:r>
              <a:rPr lang="en-US" altLang="en-US" sz="2000" baseline="0" dirty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  <a:t/>
            </a:r>
            <a:br>
              <a:rPr lang="en-US" altLang="en-US" sz="2000" baseline="0" dirty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</a:br>
            <a:r>
              <a:rPr lang="en-US" altLang="en-US" sz="2000" baseline="0" dirty="0" smtClean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  <a:t>}</a:t>
            </a:r>
            <a:r>
              <a:rPr lang="en-US" altLang="en-US" sz="2000" dirty="0" smtClean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399" y="5562600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controller describes exactly what a particular view can do and how it will interact with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24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21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4" y="2971800"/>
            <a:ext cx="8915400" cy="113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867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does </a:t>
            </a:r>
            <a:r>
              <a:rPr lang="en-US" dirty="0" err="1" smtClean="0"/>
              <a:t>AngularJS</a:t>
            </a:r>
            <a:r>
              <a:rPr lang="en-US" dirty="0" smtClean="0"/>
              <a:t> give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Views and Routing.</a:t>
            </a:r>
          </a:p>
          <a:p>
            <a:r>
              <a:rPr lang="en-US" b="1" dirty="0" smtClean="0"/>
              <a:t>Services.</a:t>
            </a:r>
          </a:p>
          <a:p>
            <a:r>
              <a:rPr lang="en-US" b="1" dirty="0" smtClean="0"/>
              <a:t>Testability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Filters. </a:t>
            </a:r>
            <a:endParaRPr lang="en-US" b="1" dirty="0" smtClean="0"/>
          </a:p>
          <a:p>
            <a:r>
              <a:rPr lang="en-US" b="1" dirty="0" smtClean="0"/>
              <a:t>HTTP Accessibility</a:t>
            </a:r>
          </a:p>
          <a:p>
            <a:r>
              <a:rPr lang="en-US" b="1" dirty="0" smtClean="0"/>
              <a:t>Tight integration with modern browsers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9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7010401" cy="162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48768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Filters allow us to reduce, manipulate and operate on arrays of data by simply describing what we want to do without manipulating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97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Routing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 descr="http://img.viralpatel.net/2013/10/angularjs-route-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162675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38275" y="4114800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 will provide automatic routing and parameter passing for views based on URL’s; so you can worry less about routing and more about designing an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8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event-driven, non-blocking </a:t>
            </a:r>
            <a:r>
              <a:rPr lang="en-US" dirty="0" smtClean="0"/>
              <a:t>I/O JavaScript </a:t>
            </a:r>
            <a:r>
              <a:rPr lang="en-US" dirty="0" smtClean="0"/>
              <a:t>implementation built </a:t>
            </a:r>
            <a:r>
              <a:rPr lang="en-US" dirty="0" smtClean="0"/>
              <a:t>for </a:t>
            </a:r>
            <a:r>
              <a:rPr lang="en-US" dirty="0" smtClean="0"/>
              <a:t>servers </a:t>
            </a:r>
            <a:r>
              <a:rPr lang="en-US" dirty="0" smtClean="0"/>
              <a:t>based on Chrome’s JavaScript V8 engine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25</a:t>
            </a:fld>
            <a:endParaRPr lang="en-US"/>
          </a:p>
        </p:txBody>
      </p:sp>
      <p:pic>
        <p:nvPicPr>
          <p:cNvPr id="9218" name="Picture 2" descr="http://calebmadrigal.com/images/nodej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7378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12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Node.JS?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84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Model	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average web server, you will serve up static HTML that has been generated by a server. </a:t>
            </a:r>
            <a:endParaRPr lang="en-US" dirty="0"/>
          </a:p>
          <a:p>
            <a:r>
              <a:rPr lang="en-US" dirty="0" smtClean="0"/>
              <a:t>Each client typically will get a dedicated thread</a:t>
            </a:r>
          </a:p>
          <a:p>
            <a:r>
              <a:rPr lang="en-US" dirty="0" smtClean="0"/>
              <a:t>I/O, such as database I/O will block on this thread and wait to return the data for the request. </a:t>
            </a:r>
            <a:r>
              <a:rPr lang="en-US" b="1" dirty="0" smtClean="0"/>
              <a:t>Costs a lot of time!</a:t>
            </a:r>
            <a:endParaRPr lang="en-US" dirty="0" smtClean="0"/>
          </a:p>
          <a:p>
            <a:r>
              <a:rPr lang="en-US" dirty="0" smtClean="0"/>
              <a:t>Results are eventually returned, and the client now has what they want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Vaughan Hilts, 2015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44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 </a:t>
            </a:r>
            <a:r>
              <a:rPr lang="en-US" dirty="0" err="1" smtClean="0"/>
              <a:t>aynsc</a:t>
            </a:r>
            <a:r>
              <a:rPr lang="en-US" dirty="0" smtClean="0"/>
              <a:t> &amp; a data oriented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Node.Js</a:t>
            </a:r>
            <a:r>
              <a:rPr lang="en-US" dirty="0" smtClean="0"/>
              <a:t>, there’s just a single request thread and a single worker queue with an event loop. </a:t>
            </a:r>
          </a:p>
          <a:p>
            <a:r>
              <a:rPr lang="en-US" dirty="0" smtClean="0"/>
              <a:t>When a database call is hit, a “promise” is returned to begin where it left off when the CPU is free (</a:t>
            </a:r>
            <a:r>
              <a:rPr lang="en-US" dirty="0" err="1" smtClean="0"/>
              <a:t>i.e</a:t>
            </a:r>
            <a:r>
              <a:rPr lang="en-US" dirty="0" smtClean="0"/>
              <a:t>: non-blocking)</a:t>
            </a:r>
          </a:p>
          <a:p>
            <a:r>
              <a:rPr lang="en-US" dirty="0" smtClean="0"/>
              <a:t>Results are returned just-in-time but don’t steal system resources away from everyone else whilst this is going 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6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29</a:t>
            </a:fld>
            <a:endParaRPr lang="en-US"/>
          </a:p>
        </p:txBody>
      </p:sp>
      <p:pic>
        <p:nvPicPr>
          <p:cNvPr id="12290" name="Picture 2" descr="http://exortech.github.io/presentations/promise_of_node/img/node_event_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467600" cy="362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46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History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time before </a:t>
            </a:r>
            <a:r>
              <a:rPr lang="en-US" dirty="0" err="1" smtClean="0"/>
              <a:t>AngularJS</a:t>
            </a:r>
            <a:r>
              <a:rPr lang="en-US" dirty="0" smtClean="0"/>
              <a:t> and JavaScript Frameworks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87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30</a:t>
            </a:fld>
            <a:endParaRPr lang="en-US"/>
          </a:p>
        </p:txBody>
      </p:sp>
      <p:pic>
        <p:nvPicPr>
          <p:cNvPr id="13314" name="Picture 2" descr="http://www.techthali.org/wp-content/uploads/2012/07/npm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6102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518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 Just use more threads!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Threads are expensive. </a:t>
            </a:r>
            <a:r>
              <a:rPr lang="en-US" dirty="0" smtClean="0"/>
              <a:t>Even if you use a pool, allocating a thread will cost usually around 2 megabytes of memory. When using one per client, that’s already 2MB per client. Hardly scalable.</a:t>
            </a:r>
          </a:p>
          <a:p>
            <a:r>
              <a:rPr lang="en-US" b="1" dirty="0" smtClean="0"/>
              <a:t>Concurrent programming is hard. </a:t>
            </a:r>
            <a:r>
              <a:rPr lang="en-US" dirty="0" smtClean="0"/>
              <a:t>There’s entire PHD thesis’s and research on parallel programming. Parallelizing tasks such as I/O is almost impossible given current architectures.</a:t>
            </a:r>
          </a:p>
          <a:p>
            <a:r>
              <a:rPr lang="en-US" b="1" dirty="0" smtClean="0"/>
              <a:t>Event loops given consistency. </a:t>
            </a:r>
            <a:r>
              <a:rPr lang="en-US" dirty="0" smtClean="0"/>
              <a:t>The even loop uses a queue; FIFO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36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&amp;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is good at providing real-time feedback and responsive information to users.</a:t>
            </a:r>
          </a:p>
          <a:p>
            <a:r>
              <a:rPr lang="en-US" dirty="0" smtClean="0"/>
              <a:t>It has great socket implementations, ideal for real-time chats.</a:t>
            </a:r>
          </a:p>
          <a:p>
            <a:r>
              <a:rPr lang="en-US" dirty="0" smtClean="0"/>
              <a:t>Current popular </a:t>
            </a:r>
            <a:r>
              <a:rPr lang="en-US" dirty="0" smtClean="0"/>
              <a:t>implementations </a:t>
            </a:r>
            <a:r>
              <a:rPr lang="en-US" dirty="0" smtClean="0"/>
              <a:t>in PHP rely on </a:t>
            </a:r>
            <a:r>
              <a:rPr lang="en-US" b="1" dirty="0" smtClean="0"/>
              <a:t>long polling</a:t>
            </a:r>
            <a:r>
              <a:rPr lang="en-US" dirty="0" smtClean="0"/>
              <a:t>. Apache not designed for long persistent connections.</a:t>
            </a:r>
            <a:endParaRPr lang="en-US" dirty="0" smtClean="0"/>
          </a:p>
          <a:p>
            <a:r>
              <a:rPr lang="en-US" dirty="0" smtClean="0"/>
              <a:t>It’s great </a:t>
            </a:r>
            <a:r>
              <a:rPr lang="en-US" dirty="0" smtClean="0"/>
              <a:t>for working </a:t>
            </a:r>
            <a:r>
              <a:rPr lang="en-US" dirty="0" smtClean="0"/>
              <a:t>with schema-less data… a dynamic language like JS!</a:t>
            </a:r>
          </a:p>
          <a:p>
            <a:r>
              <a:rPr lang="en-US" dirty="0" smtClean="0"/>
              <a:t>Code can be shared between client and server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84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Single Page Applications. </a:t>
            </a:r>
            <a:r>
              <a:rPr lang="en-US" dirty="0" smtClean="0"/>
              <a:t>An application that demands responsiveness and serving up data. </a:t>
            </a:r>
            <a:r>
              <a:rPr lang="en-US" b="1" dirty="0" smtClean="0"/>
              <a:t>We will build one of these later. </a:t>
            </a:r>
          </a:p>
          <a:p>
            <a:r>
              <a:rPr lang="en-US" b="1" dirty="0" smtClean="0"/>
              <a:t>JSON REST API’s. </a:t>
            </a:r>
            <a:r>
              <a:rPr lang="en-US" dirty="0" smtClean="0"/>
              <a:t>Since Node.js is JavaScript, it is ideal for interacting with JSON. As we saw earlier, </a:t>
            </a:r>
            <a:r>
              <a:rPr lang="en-US" dirty="0" err="1" smtClean="0"/>
              <a:t>AngularJS</a:t>
            </a:r>
            <a:r>
              <a:rPr lang="en-US" dirty="0" smtClean="0"/>
              <a:t> makes heavy use of JSON for the model. This makes the two quite attractive as an </a:t>
            </a:r>
            <a:r>
              <a:rPr lang="en-US" dirty="0" smtClean="0"/>
              <a:t>option for pairing.</a:t>
            </a:r>
            <a:endParaRPr lang="en-US" dirty="0" smtClean="0"/>
          </a:p>
          <a:p>
            <a:r>
              <a:rPr lang="en-US" b="1" dirty="0" smtClean="0"/>
              <a:t>Streaming Data. </a:t>
            </a:r>
            <a:r>
              <a:rPr lang="en-US" dirty="0" smtClean="0"/>
              <a:t>Node.js excels at streaming information where things like PHP, Ruby and Python cannot. It’s sophisticated </a:t>
            </a:r>
            <a:r>
              <a:rPr lang="en-US" dirty="0" err="1" smtClean="0"/>
              <a:t>asyc</a:t>
            </a:r>
            <a:r>
              <a:rPr lang="en-US" dirty="0" smtClean="0"/>
              <a:t>. I/O and stream protocols make it a tough competitor.</a:t>
            </a:r>
          </a:p>
          <a:p>
            <a:r>
              <a:rPr lang="en-US" b="1" dirty="0" smtClean="0"/>
              <a:t>Web Scrapers. </a:t>
            </a:r>
            <a:r>
              <a:rPr lang="en-US" dirty="0" smtClean="0"/>
              <a:t>With libraries like Cheerio and jQuery, there’s a whole wealth of information available.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Vaughan Hilts, 2015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68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Scaling CPU bound, rather than I/O bound. </a:t>
            </a:r>
            <a:r>
              <a:rPr lang="en-US" dirty="0" smtClean="0"/>
              <a:t>Remember, Node.js operates on the principal that a lot of work is I/O bound and thus is idling wasting resources. However, if you’re building applications that actually do a lot of computations… you’re cheating yourself! Node.js is not good at these.</a:t>
            </a:r>
          </a:p>
          <a:p>
            <a:r>
              <a:rPr lang="en-US" b="1" dirty="0" smtClean="0"/>
              <a:t>Maturity is required. </a:t>
            </a:r>
            <a:r>
              <a:rPr lang="en-US" dirty="0" smtClean="0"/>
              <a:t>Node.js is young! There are problems. There are bugs. There isn’t every fancy package out there in </a:t>
            </a:r>
            <a:r>
              <a:rPr lang="en-US" b="1" dirty="0" smtClean="0"/>
              <a:t>NPM. </a:t>
            </a:r>
            <a:endParaRPr lang="en-US" b="1" dirty="0" smtClean="0"/>
          </a:p>
          <a:p>
            <a:r>
              <a:rPr lang="en-US" b="1" dirty="0" smtClean="0"/>
              <a:t>Response / Request / CRUD. </a:t>
            </a:r>
            <a:r>
              <a:rPr lang="en-US" dirty="0" smtClean="0"/>
              <a:t>If your application is a simple request-response application, Ruby on Rails might be better or something PHP, Python or ASP.NET offers.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49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7540" y="1905000"/>
            <a:ext cx="8229599" cy="3108543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my_http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 = require("http");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my_http.createServer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(function(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request,response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){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response.writeHeader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(200, {"Content-Type": "text/plain"});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response.write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("Hello World");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response.end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();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}).listen(8080);  </a:t>
            </a:r>
          </a:p>
        </p:txBody>
      </p:sp>
    </p:spTree>
    <p:extLst>
      <p:ext uri="{BB962C8B-B14F-4D97-AF65-F5344CB8AC3E}">
        <p14:creationId xmlns:p14="http://schemas.microsoft.com/office/powerpoint/2010/main" val="2561697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</a:t>
            </a:r>
            <a:r>
              <a:rPr lang="en-US" dirty="0" err="1" smtClean="0"/>
              <a:t>async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7540" y="2120444"/>
            <a:ext cx="8229599" cy="267765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my_http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 = require("http");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my_http.createServer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(function(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request,response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){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fs.readFile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(‘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test.json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', 'utf8', function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err,data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response.write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(data);  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});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}).listen(8080);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539" y="5105400"/>
            <a:ext cx="822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blocking I/O, no blocking threads! The file will be returned when the operating system has read it all. Node.js is free to server other requests in the meanwhile.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31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does it buy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NPM. </a:t>
            </a:r>
            <a:r>
              <a:rPr lang="en-US" dirty="0" smtClean="0"/>
              <a:t>The Node Package Manager is filled with rich tools that help power the web. Things like </a:t>
            </a:r>
            <a:r>
              <a:rPr lang="en-US" b="1" dirty="0" smtClean="0"/>
              <a:t>jQuery, express, JSON parsers, socket.io </a:t>
            </a:r>
            <a:r>
              <a:rPr lang="en-US" dirty="0" smtClean="0"/>
              <a:t>and more make interacting with the modern web a snap.</a:t>
            </a:r>
          </a:p>
          <a:p>
            <a:r>
              <a:rPr lang="en-US" b="1" dirty="0" smtClean="0"/>
              <a:t>Tools built for a modern web. </a:t>
            </a:r>
            <a:r>
              <a:rPr lang="en-US" dirty="0" smtClean="0"/>
              <a:t>Built with sockets in mind – you can build a fully functioning chat application with real time communications in 50 LOC</a:t>
            </a:r>
            <a:r>
              <a:rPr lang="en-US" dirty="0" smtClean="0"/>
              <a:t>!</a:t>
            </a:r>
          </a:p>
          <a:p>
            <a:r>
              <a:rPr lang="en-US" b="1" dirty="0" smtClean="0"/>
              <a:t>Unified tools. </a:t>
            </a:r>
            <a:r>
              <a:rPr lang="en-US" dirty="0" smtClean="0"/>
              <a:t>You can be a full stack developer!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91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is written in JavaScript and JavaScript allows a lot of flexibility without a lot of rigor.</a:t>
            </a:r>
          </a:p>
          <a:p>
            <a:r>
              <a:rPr lang="en-US" dirty="0" smtClean="0"/>
              <a:t>If your goal is to write a fast, scalable application in a small amount of time then Node.js might just be an option.</a:t>
            </a:r>
          </a:p>
          <a:p>
            <a:r>
              <a:rPr lang="en-US" dirty="0" smtClean="0"/>
              <a:t>Sending JSON is as simple as a single method call and interacting with NoSQL like </a:t>
            </a:r>
            <a:r>
              <a:rPr lang="en-US" dirty="0" err="1" smtClean="0"/>
              <a:t>MongoDB</a:t>
            </a:r>
            <a:r>
              <a:rPr lang="en-US" dirty="0" smtClean="0"/>
              <a:t> is also deceptively simple.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5183" y="4800600"/>
            <a:ext cx="8229599" cy="175432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  <a:t>var</a:t>
            </a:r>
            <a:r>
              <a:rPr lang="en-US" altLang="en-US" dirty="0" smtClean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dirty="0" err="1" smtClean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  <a:t>db</a:t>
            </a:r>
            <a:r>
              <a:rPr lang="en-US" altLang="en-US" dirty="0" smtClean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  <a:t> = require(‘monk’);</a:t>
            </a:r>
            <a:endParaRPr lang="en-US" altLang="en-US" dirty="0">
              <a:solidFill>
                <a:srgbClr val="DDDDDD"/>
              </a:solidFill>
              <a:latin typeface="Arial Unicode MS" pitchFamily="34" charset="-128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var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 courses = 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db.get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  <a:t>(‘courses’);</a:t>
            </a:r>
            <a:b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lang="en-US" altLang="en-US" dirty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  <a:t/>
            </a:r>
            <a:br>
              <a:rPr lang="en-US" altLang="en-US" dirty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</a:br>
            <a:r>
              <a:rPr lang="en-US" altLang="en-US" dirty="0" err="1" smtClean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  <a:t>courses.find</a:t>
            </a:r>
            <a:r>
              <a:rPr lang="en-US" altLang="en-US" dirty="0" smtClean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  <a:t>({}, function(courses) {</a:t>
            </a:r>
            <a:br>
              <a:rPr lang="en-US" altLang="en-US" dirty="0" smtClean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</a:br>
            <a:r>
              <a:rPr lang="en-US" altLang="en-US" dirty="0" smtClean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lang="en-US" altLang="en-US" dirty="0" err="1" smtClean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  <a:t>res.send</a:t>
            </a:r>
            <a:r>
              <a:rPr lang="en-US" altLang="en-US" dirty="0" smtClean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  <a:t>(courses);</a:t>
            </a:r>
            <a:br>
              <a:rPr lang="en-US" altLang="en-US" dirty="0" smtClean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</a:br>
            <a:r>
              <a:rPr lang="en-US" altLang="en-US" dirty="0" smtClean="0">
                <a:solidFill>
                  <a:srgbClr val="DDDDDD"/>
                </a:solidFill>
                <a:latin typeface="Arial Unicode MS" pitchFamily="34" charset="-128"/>
                <a:cs typeface="Arial" pitchFamily="34" charset="0"/>
              </a:rPr>
              <a:t>});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DDDDDD"/>
              </a:solidFill>
              <a:effectLst/>
              <a:latin typeface="Arial Unicode MS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05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Workplace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4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HTML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8229600" cy="157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227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today as a random sample, 150 jobs have been posted to jobs.nodejs.org in the last 24 hours. </a:t>
            </a:r>
          </a:p>
          <a:p>
            <a:r>
              <a:rPr lang="en-US" dirty="0" smtClean="0"/>
              <a:t>Nearly 4500 in the last 30 days</a:t>
            </a:r>
          </a:p>
          <a:p>
            <a:r>
              <a:rPr lang="en-US" dirty="0" smtClean="0"/>
              <a:t>Indeed.com shows </a:t>
            </a:r>
            <a:r>
              <a:rPr lang="en-US" b="1" dirty="0" smtClean="0"/>
              <a:t>rapid growth in the job market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40</a:t>
            </a:fld>
            <a:endParaRPr lang="en-US"/>
          </a:p>
        </p:txBody>
      </p:sp>
      <p:pic>
        <p:nvPicPr>
          <p:cNvPr id="16386" name="Picture 2" descr="node.js Job Trends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5200"/>
            <a:ext cx="5143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86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41</a:t>
            </a:fld>
            <a:endParaRPr lang="en-US"/>
          </a:p>
        </p:txBody>
      </p:sp>
      <p:pic>
        <p:nvPicPr>
          <p:cNvPr id="18434" name="Picture 2" descr="angularjs Job Trends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14800"/>
            <a:ext cx="4381500" cy="243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developers are listed as a minimum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$70, 000 / year salary right now @ Indeed.com. </a:t>
            </a:r>
          </a:p>
          <a:p>
            <a:r>
              <a:rPr lang="en-US" dirty="0" smtClean="0"/>
              <a:t>The trend is growing exponentially but demand cannot be met</a:t>
            </a:r>
          </a:p>
          <a:p>
            <a:r>
              <a:rPr lang="en-US" dirty="0" smtClean="0"/>
              <a:t>Over 5,000 jobs in the last month at Indeed.com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38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be building a search for WLU to find what courses a professor will be teaching throughout a school term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44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Anything at all!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Generated (PHP)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Vaughan Hilts, 2015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119834"/>
            <a:ext cx="7621979" cy="152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77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257388" cy="282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55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structured framework to help you build web applications in a way that is consistent, fast and succinct. </a:t>
            </a:r>
          </a:p>
          <a:p>
            <a:r>
              <a:rPr lang="en-US" dirty="0"/>
              <a:t>A way of extending HTML, expressing it in a way that makes sense for your application.</a:t>
            </a:r>
          </a:p>
          <a:p>
            <a:r>
              <a:rPr lang="en-US" dirty="0" smtClean="0"/>
              <a:t>Eliminates </a:t>
            </a:r>
            <a:r>
              <a:rPr lang="en-US" dirty="0" smtClean="0"/>
              <a:t>clumsy DOM manipulation from code all over your web applications</a:t>
            </a:r>
          </a:p>
          <a:p>
            <a:r>
              <a:rPr lang="en-US" dirty="0" smtClean="0"/>
              <a:t>Allows modularization and segregation of views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client side JavaScript </a:t>
            </a:r>
            <a:r>
              <a:rPr lang="en-US" dirty="0" smtClean="0"/>
              <a:t>framework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Vaughan Hilts, 2015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7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architecture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MVC (Model View Controller)</a:t>
            </a:r>
            <a:r>
              <a:rPr lang="en-US" dirty="0" smtClean="0"/>
              <a:t> This is a standard pattern that everyone understands.</a:t>
            </a:r>
          </a:p>
          <a:p>
            <a:endParaRPr lang="en-US" dirty="0" smtClean="0"/>
          </a:p>
          <a:p>
            <a:r>
              <a:rPr lang="en-US" b="1" dirty="0" smtClean="0"/>
              <a:t>MVVM (Model </a:t>
            </a:r>
            <a:r>
              <a:rPr lang="en-US" b="1" dirty="0"/>
              <a:t>View </a:t>
            </a:r>
            <a:r>
              <a:rPr lang="en-US" b="1" dirty="0" err="1" smtClean="0"/>
              <a:t>ViewModel</a:t>
            </a:r>
            <a:r>
              <a:rPr lang="en-US" b="1" dirty="0" smtClean="0"/>
              <a:t>)</a:t>
            </a:r>
            <a:r>
              <a:rPr lang="en-US" dirty="0" smtClean="0"/>
              <a:t>  Makes use of a binder markup to express the model to the view in a way that is easy to read and removes boilerplate.</a:t>
            </a:r>
          </a:p>
          <a:p>
            <a:endParaRPr lang="en-US" dirty="0" smtClean="0"/>
          </a:p>
          <a:p>
            <a:r>
              <a:rPr lang="en-US" b="1" dirty="0" smtClean="0"/>
              <a:t>MVW (Model-View-Whatever) </a:t>
            </a:r>
            <a:r>
              <a:rPr lang="en-US" dirty="0" smtClean="0"/>
              <a:t>This is a paradigm that says “whatever works for you.”, as quoted </a:t>
            </a:r>
            <a:r>
              <a:rPr lang="en-US" dirty="0" smtClean="0"/>
              <a:t>by </a:t>
            </a:r>
            <a:r>
              <a:rPr lang="en-US" b="1" dirty="0" smtClean="0"/>
              <a:t>Igor </a:t>
            </a:r>
            <a:r>
              <a:rPr lang="en-US" b="1" dirty="0" err="1" smtClean="0"/>
              <a:t>Minar</a:t>
            </a:r>
            <a:r>
              <a:rPr lang="en-US" b="1" dirty="0" smtClean="0"/>
              <a:t> (A developer of </a:t>
            </a:r>
            <a:r>
              <a:rPr lang="en-US" b="1" dirty="0" err="1" smtClean="0"/>
              <a:t>AngularJS</a:t>
            </a:r>
            <a:r>
              <a:rPr lang="en-US" b="1" dirty="0" smtClean="0"/>
              <a:t>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Today, </a:t>
            </a:r>
            <a:r>
              <a:rPr lang="en-US" dirty="0" err="1" smtClean="0"/>
              <a:t>AngularJS</a:t>
            </a:r>
            <a:r>
              <a:rPr lang="en-US" dirty="0" smtClean="0"/>
              <a:t> is pretty close to the </a:t>
            </a:r>
            <a:r>
              <a:rPr lang="en-US" b="1" dirty="0" smtClean="0"/>
              <a:t>MVVM </a:t>
            </a:r>
            <a:r>
              <a:rPr lang="en-US" dirty="0" smtClean="0"/>
              <a:t>model described before. We will explore this next, but the important mantra </a:t>
            </a:r>
            <a:r>
              <a:rPr lang="en-US" dirty="0" err="1" smtClean="0"/>
              <a:t>AngularJS</a:t>
            </a:r>
            <a:r>
              <a:rPr lang="en-US" dirty="0" smtClean="0"/>
              <a:t> tries to put on is </a:t>
            </a:r>
            <a:r>
              <a:rPr lang="en-US" dirty="0" smtClean="0"/>
              <a:t>simple: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Vaughan Hilts, 2015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B4F-C9B6-4CBD-B0D9-DF134A475FFE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505200"/>
            <a:ext cx="739140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Having said, </a:t>
            </a:r>
            <a:r>
              <a:rPr lang="en-US" b="1" dirty="0" smtClean="0"/>
              <a:t>I'd rather see developers build kick-ass apps</a:t>
            </a:r>
            <a:r>
              <a:rPr lang="en-US" dirty="0" smtClean="0"/>
              <a:t> that are well-designed and follow separation of concerns, than see them waste time arguing about MV* nonsense. And for this reason, </a:t>
            </a:r>
            <a:r>
              <a:rPr lang="en-US" b="1" dirty="0" smtClean="0"/>
              <a:t>I hereby declare </a:t>
            </a:r>
            <a:r>
              <a:rPr lang="en-US" b="1" dirty="0" err="1" smtClean="0"/>
              <a:t>AngularJS</a:t>
            </a:r>
            <a:r>
              <a:rPr lang="en-US" b="1" dirty="0" smtClean="0"/>
              <a:t> to be MVW framework - Model-View-Whatever</a:t>
            </a:r>
            <a:r>
              <a:rPr lang="en-US" dirty="0" smtClean="0"/>
              <a:t>. Where Whatever stands for "whatever works for you".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Igor </a:t>
            </a:r>
            <a:r>
              <a:rPr lang="en-US" dirty="0" err="1" smtClean="0"/>
              <a:t>Minar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324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1737</Words>
  <Application>Microsoft Office PowerPoint</Application>
  <PresentationFormat>On-screen Show (4:3)</PresentationFormat>
  <Paragraphs>247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Executive</vt:lpstr>
      <vt:lpstr>AngularJS &amp; Node.js</vt:lpstr>
      <vt:lpstr> </vt:lpstr>
      <vt:lpstr>Web History</vt:lpstr>
      <vt:lpstr>Static HTML</vt:lpstr>
      <vt:lpstr>Server Generated (PHP)</vt:lpstr>
      <vt:lpstr>Client Side JavaScript</vt:lpstr>
      <vt:lpstr>What is AngularJS?</vt:lpstr>
      <vt:lpstr>A word about architecture</vt:lpstr>
      <vt:lpstr>MVW?</vt:lpstr>
      <vt:lpstr>What does Angular HTML look like?</vt:lpstr>
      <vt:lpstr>PowerPoint Presentation</vt:lpstr>
      <vt:lpstr>Results</vt:lpstr>
      <vt:lpstr>PowerPoint Presentation</vt:lpstr>
      <vt:lpstr>PowerPoint Presentation</vt:lpstr>
      <vt:lpstr>The output for both is similar</vt:lpstr>
      <vt:lpstr>Angular provides data binding</vt:lpstr>
      <vt:lpstr>Writing Angular</vt:lpstr>
      <vt:lpstr>Model</vt:lpstr>
      <vt:lpstr>View</vt:lpstr>
      <vt:lpstr>Controller</vt:lpstr>
      <vt:lpstr>Result</vt:lpstr>
      <vt:lpstr>What else does AngularJS give you?</vt:lpstr>
      <vt:lpstr>Filters</vt:lpstr>
      <vt:lpstr>View Routing</vt:lpstr>
      <vt:lpstr>PowerPoint Presentation</vt:lpstr>
      <vt:lpstr>Why Node.JS?</vt:lpstr>
      <vt:lpstr>Traditional Model </vt:lpstr>
      <vt:lpstr>Moving to aynsc &amp; a data oriented world</vt:lpstr>
      <vt:lpstr>PowerPoint Presentation</vt:lpstr>
      <vt:lpstr>PowerPoint Presentation</vt:lpstr>
      <vt:lpstr>So what? Just use more threads!</vt:lpstr>
      <vt:lpstr>Real-time &amp; Responsive</vt:lpstr>
      <vt:lpstr>Good Uses</vt:lpstr>
      <vt:lpstr>Bad Uses</vt:lpstr>
      <vt:lpstr>What does it look like?</vt:lpstr>
      <vt:lpstr>Show me the async!</vt:lpstr>
      <vt:lpstr>What else does it buy me?</vt:lpstr>
      <vt:lpstr>Fast Prototyping</vt:lpstr>
      <vt:lpstr>Workplace</vt:lpstr>
      <vt:lpstr>Node.js</vt:lpstr>
      <vt:lpstr>AngularJS</vt:lpstr>
      <vt:lpstr>DEMO TIME!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&amp; Node.js</dc:title>
  <dc:creator>Vaughan Hilts</dc:creator>
  <cp:lastModifiedBy>Vaughan Hilts</cp:lastModifiedBy>
  <cp:revision>92</cp:revision>
  <dcterms:created xsi:type="dcterms:W3CDTF">2015-03-08T23:48:29Z</dcterms:created>
  <dcterms:modified xsi:type="dcterms:W3CDTF">2015-03-11T00:39:51Z</dcterms:modified>
</cp:coreProperties>
</file>