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94660"/>
  </p:normalViewPr>
  <p:slideViewPr>
    <p:cSldViewPr>
      <p:cViewPr varScale="1">
        <p:scale>
          <a:sx n="83" d="100"/>
          <a:sy n="83" d="100"/>
        </p:scale>
        <p:origin x="-137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 Normal Distributions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28800"/>
            <a:ext cx="4455593" cy="3952875"/>
          </a:xfrm>
          <a:prstGeom prst="rect">
            <a:avLst/>
          </a:prstGeom>
        </p:spPr>
      </p:pic>
    </p:spTree>
    <p:extLst>
      <p:ext uri="{BB962C8B-B14F-4D97-AF65-F5344CB8AC3E}">
        <p14:creationId xmlns:p14="http://schemas.microsoft.com/office/powerpoint/2010/main" val="41722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a:t>
            </a:r>
            <a:r>
              <a:rPr lang="en-US" dirty="0" smtClean="0"/>
              <a:t>omitted</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139321"/>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vector alone is very simple to implement and yields quite good results. A simple ratio is taken for each sub-division of the block size and counted for a ratio of total pixels.</a:t>
            </a:r>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5078313"/>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image (pictured below) which are quite unique! 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524315"/>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a similar top left segments. The lower one is actually just rotated 90 degrees but it has the same pixel ratio  more or less.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801314"/>
          </a:xfrm>
          <a:prstGeom prst="rect">
            <a:avLst/>
          </a:prstGeom>
          <a:noFill/>
        </p:spPr>
        <p:txBody>
          <a:bodyPr wrap="square" rtlCol="0">
            <a:spAutoFit/>
          </a:bodyPr>
          <a:lstStyle/>
          <a:p>
            <a:r>
              <a:rPr lang="en-US" b="1" dirty="0" smtClean="0"/>
              <a:t>Ratio of Histograms Feature</a:t>
            </a:r>
          </a:p>
          <a:p>
            <a:endParaRPr lang="en-US" b="1" dirty="0"/>
          </a:p>
          <a:p>
            <a:pPr marL="285750" indent="-285750">
              <a:buFont typeface="Arial"/>
              <a:buChar char="•"/>
            </a:pPr>
            <a:r>
              <a:rPr lang="en-US" dirty="0" smtClean="0"/>
              <a:t>Ratio of Histograms works very similar to zoning</a:t>
            </a:r>
            <a:endParaRPr lang="en-US" dirty="0"/>
          </a:p>
          <a:p>
            <a:pPr marL="285750" indent="-285750">
              <a:buFont typeface="Arial"/>
              <a:buChar char="•"/>
            </a:pPr>
            <a:endParaRPr lang="en-US" dirty="0"/>
          </a:p>
          <a:p>
            <a:pPr marL="285750" indent="-285750">
              <a:buFont typeface="Arial"/>
              <a:buChar char="•"/>
            </a:pPr>
            <a:r>
              <a:rPr lang="en-US" dirty="0" smtClean="0"/>
              <a:t>First the percentage of black pixels in n rows and n columns are obtained</a:t>
            </a:r>
          </a:p>
          <a:p>
            <a:pPr marL="285750" indent="-285750">
              <a:buFont typeface="Arial"/>
              <a:buChar char="•"/>
            </a:pPr>
            <a:endParaRPr lang="en-US" dirty="0"/>
          </a:p>
          <a:p>
            <a:pPr marL="285750" indent="-285750">
              <a:buFont typeface="Arial"/>
              <a:buChar char="•"/>
            </a:pPr>
            <a:r>
              <a:rPr lang="en-US" dirty="0" smtClean="0"/>
              <a:t>The vector is then populated using the ratio of the percentages between the n rows and columns</a:t>
            </a:r>
          </a:p>
          <a:p>
            <a:pPr marL="285750" indent="-285750">
              <a:buFont typeface="Arial"/>
              <a:buChar char="•"/>
            </a:pPr>
            <a:endParaRPr lang="en-US" dirty="0"/>
          </a:p>
          <a:p>
            <a:pPr marL="285750" indent="-285750">
              <a:buFont typeface="Arial"/>
              <a:buChar char="•"/>
            </a:pPr>
            <a:r>
              <a:rPr lang="en-US" dirty="0" smtClean="0"/>
              <a:t>The vector at position I is equal to  </a:t>
            </a:r>
          </a:p>
          <a:p>
            <a:r>
              <a:rPr lang="en-US" dirty="0"/>
              <a:t> </a:t>
            </a:r>
            <a:r>
              <a:rPr lang="en-US" dirty="0" smtClean="0"/>
              <a:t>    </a:t>
            </a:r>
            <a:r>
              <a:rPr lang="en-US" u="sng" dirty="0" smtClean="0"/>
              <a:t>(</a:t>
            </a:r>
            <a:r>
              <a:rPr lang="en-US" u="sng" dirty="0"/>
              <a:t>the percentage of row </a:t>
            </a:r>
            <a:r>
              <a:rPr lang="en-US" u="sng" dirty="0" err="1"/>
              <a:t>i</a:t>
            </a:r>
            <a:r>
              <a:rPr lang="en-US" u="sng" dirty="0"/>
              <a:t> – the percentage of column </a:t>
            </a:r>
            <a:r>
              <a:rPr lang="en-US" u="sng" dirty="0" err="1"/>
              <a:t>i</a:t>
            </a:r>
            <a:r>
              <a:rPr lang="en-US" u="sng" dirty="0"/>
              <a:t>)</a:t>
            </a:r>
            <a:r>
              <a:rPr lang="en-US" dirty="0"/>
              <a:t> </a:t>
            </a:r>
          </a:p>
          <a:p>
            <a:r>
              <a:rPr lang="en-US" dirty="0"/>
              <a:t>     (the percentage of row I + the percentage of column </a:t>
            </a:r>
            <a:r>
              <a:rPr lang="en-US" dirty="0" err="1"/>
              <a:t>i</a:t>
            </a:r>
            <a:r>
              <a:rPr lang="en-US" dirty="0" smtClean="0"/>
              <a:t>)</a:t>
            </a:r>
            <a:endParaRPr lang="en-US" dirty="0"/>
          </a:p>
          <a:p>
            <a:pPr marL="285750" indent="-285750">
              <a:buFont typeface="Arial"/>
              <a:buChar char="•"/>
            </a:pPr>
            <a:endParaRPr lang="en-US" dirty="0" smtClean="0"/>
          </a:p>
          <a:p>
            <a:pPr marL="285750" indent="-285750">
              <a:buFont typeface="Arial"/>
              <a:buChar char="•"/>
            </a:pPr>
            <a:r>
              <a:rPr lang="en-US" dirty="0" smtClean="0"/>
              <a:t>Because we use the same bounding box as the previous 3 features this results vector is only </a:t>
            </a:r>
            <a:r>
              <a:rPr lang="en-US" smtClean="0"/>
              <a:t>2 digits long</a:t>
            </a:r>
            <a:endParaRPr lang="en-US" dirty="0" smtClean="0"/>
          </a:p>
          <a:p>
            <a:pPr marL="285750" indent="-285750">
              <a:buFont typeface="Arial"/>
              <a:buChar char="•"/>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48" y="1752600"/>
            <a:ext cx="2783940"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10658583"/>
              </p:ext>
            </p:extLst>
          </p:nvPr>
        </p:nvGraphicFramePr>
        <p:xfrm>
          <a:off x="762000" y="4495800"/>
          <a:ext cx="1828800" cy="548640"/>
        </p:xfrm>
        <a:graphic>
          <a:graphicData uri="http://schemas.openxmlformats.org/drawingml/2006/table">
            <a:tbl>
              <a:tblPr>
                <a:tableStyleId>{5C22544A-7EE6-4342-B048-85BDC9FD1C3A}</a:tableStyleId>
              </a:tblPr>
              <a:tblGrid>
                <a:gridCol w="609600"/>
                <a:gridCol w="609600"/>
                <a:gridCol w="609600"/>
              </a:tblGrid>
              <a:tr h="182880">
                <a:tc>
                  <a:txBody>
                    <a:bodyPr/>
                    <a:lstStyle/>
                    <a:p>
                      <a:pPr algn="l" fontAlgn="b"/>
                      <a:r>
                        <a:rPr lang="en-US" sz="1100" u="none" strike="noStrike">
                          <a:effectLst/>
                        </a:rPr>
                        <a:t>Rows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0.6375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Columns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0.6125</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Vector</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-0.02041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0.02</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each symbol.</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1754326"/>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a:t>
            </a:r>
            <a:r>
              <a:rPr lang="en-US" dirty="0" smtClean="0"/>
              <a:t>way </a:t>
            </a:r>
            <a:r>
              <a:rPr lang="en-US" dirty="0" smtClean="0"/>
              <a:t>we were </a:t>
            </a:r>
            <a:r>
              <a:rPr lang="en-US" dirty="0" smtClean="0"/>
              <a:t>train </a:t>
            </a:r>
            <a:r>
              <a:rPr lang="en-US" dirty="0" smtClean="0"/>
              <a:t>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a:t>
            </a:r>
            <a:r>
              <a:rPr lang="en-US" dirty="0" smtClean="0"/>
              <a:t>we take </a:t>
            </a:r>
            <a:r>
              <a:rPr lang="en-US" dirty="0" smtClean="0"/>
              <a:t>the 1-norm:</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a:t>
            </a:r>
            <a:r>
              <a:rPr lang="en-US" dirty="0" smtClean="0"/>
              <a:t>gives </a:t>
            </a:r>
            <a:r>
              <a:rPr lang="en-US" dirty="0" smtClean="0"/>
              <a:t>a score for each symbol difference that we had obtained. The further away a feature vector was from the guessed </a:t>
            </a:r>
            <a:r>
              <a:rPr lang="en-US" dirty="0" smtClean="0"/>
              <a:t>symbol </a:t>
            </a:r>
            <a:r>
              <a:rPr lang="en-US" dirty="0" smtClean="0"/>
              <a:t>the higher the norm, and </a:t>
            </a:r>
            <a:r>
              <a:rPr lang="en-US" dirty="0" smtClean="0"/>
              <a:t>by extension </a:t>
            </a:r>
            <a:r>
              <a:rPr lang="en-US" dirty="0" smtClean="0"/>
              <a:t>the </a:t>
            </a:r>
            <a:r>
              <a:rPr lang="en-US" dirty="0" smtClean="0"/>
              <a:t>score, </a:t>
            </a:r>
            <a:r>
              <a:rPr lang="en-US" dirty="0" smtClean="0"/>
              <a:t>will be.</a:t>
            </a:r>
            <a:br>
              <a:rPr lang="en-US" dirty="0" smtClean="0"/>
            </a:br>
            <a:r>
              <a:rPr lang="en-US" dirty="0" smtClean="0"/>
              <a:t/>
            </a:r>
            <a:br>
              <a:rPr lang="en-US" dirty="0" smtClean="0"/>
            </a:br>
            <a:r>
              <a:rPr lang="en-US" dirty="0" smtClean="0"/>
              <a:t>Then, the symbol that corresponds to the lowest score will be </a:t>
            </a:r>
            <a:r>
              <a:rPr lang="en-US" dirty="0" smtClean="0"/>
              <a:t>our best </a:t>
            </a:r>
            <a:r>
              <a:rPr lang="en-US" dirty="0" smtClean="0"/>
              <a:t>guess</a:t>
            </a:r>
            <a:r>
              <a:rPr lang="en-US" dirty="0" smtClean="0"/>
              <a:t>.</a:t>
            </a:r>
            <a:endParaRPr lang="en-US" b="1" dirty="0"/>
          </a:p>
        </p:txBody>
      </p:sp>
    </p:spTree>
    <p:extLst>
      <p:ext uri="{BB962C8B-B14F-4D97-AF65-F5344CB8AC3E}">
        <p14:creationId xmlns:p14="http://schemas.microsoft.com/office/powerpoint/2010/main" val="29187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236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671</Words>
  <Application>Microsoft Office PowerPoint</Application>
  <PresentationFormat>On-screen Show (4:3)</PresentationFormat>
  <Paragraphs>92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lpstr>Rejection</vt:lpstr>
      <vt:lpstr>Rejection: Normal Distributions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Brandon Smith</cp:lastModifiedBy>
  <cp:revision>31</cp:revision>
  <dcterms:created xsi:type="dcterms:W3CDTF">2015-12-01T22:04:36Z</dcterms:created>
  <dcterms:modified xsi:type="dcterms:W3CDTF">2015-12-02T04:17:10Z</dcterms:modified>
</cp:coreProperties>
</file>