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159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628064E-AF73-4083-B584-3A95DF554CDA}" type="datetimeFigureOut">
              <a:rPr lang="en-US" smtClean="0"/>
              <a:t>12/1/2015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3B4E07-9403-40BE-989B-C7C8ED2DB8D5}" type="slidenum">
              <a:rPr lang="en-US" smtClean="0"/>
              <a:t>‹#›</a:t>
            </a:fld>
            <a:endParaRPr lang="en-US"/>
          </a:p>
        </p:txBody>
      </p:sp>
    </p:spTree>
    <p:extLst>
      <p:ext uri="{BB962C8B-B14F-4D97-AF65-F5344CB8AC3E}">
        <p14:creationId xmlns:p14="http://schemas.microsoft.com/office/powerpoint/2010/main" val="711133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28064E-AF73-4083-B584-3A95DF554CDA}" type="datetimeFigureOut">
              <a:rPr lang="en-US" smtClean="0"/>
              <a:t>12/1/2015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3B4E07-9403-40BE-989B-C7C8ED2DB8D5}" type="slidenum">
              <a:rPr lang="en-US" smtClean="0"/>
              <a:t>‹#›</a:t>
            </a:fld>
            <a:endParaRPr lang="en-US"/>
          </a:p>
        </p:txBody>
      </p:sp>
    </p:spTree>
    <p:extLst>
      <p:ext uri="{BB962C8B-B14F-4D97-AF65-F5344CB8AC3E}">
        <p14:creationId xmlns:p14="http://schemas.microsoft.com/office/powerpoint/2010/main" val="687090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28064E-AF73-4083-B584-3A95DF554CDA}" type="datetimeFigureOut">
              <a:rPr lang="en-US" smtClean="0"/>
              <a:t>12/1/2015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3B4E07-9403-40BE-989B-C7C8ED2DB8D5}" type="slidenum">
              <a:rPr lang="en-US" smtClean="0"/>
              <a:t>‹#›</a:t>
            </a:fld>
            <a:endParaRPr lang="en-US"/>
          </a:p>
        </p:txBody>
      </p:sp>
    </p:spTree>
    <p:extLst>
      <p:ext uri="{BB962C8B-B14F-4D97-AF65-F5344CB8AC3E}">
        <p14:creationId xmlns:p14="http://schemas.microsoft.com/office/powerpoint/2010/main" val="3707525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28064E-AF73-4083-B584-3A95DF554CDA}" type="datetimeFigureOut">
              <a:rPr lang="en-US" smtClean="0"/>
              <a:t>12/1/2015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3B4E07-9403-40BE-989B-C7C8ED2DB8D5}" type="slidenum">
              <a:rPr lang="en-US" smtClean="0"/>
              <a:t>‹#›</a:t>
            </a:fld>
            <a:endParaRPr lang="en-US"/>
          </a:p>
        </p:txBody>
      </p:sp>
    </p:spTree>
    <p:extLst>
      <p:ext uri="{BB962C8B-B14F-4D97-AF65-F5344CB8AC3E}">
        <p14:creationId xmlns:p14="http://schemas.microsoft.com/office/powerpoint/2010/main" val="975092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28064E-AF73-4083-B584-3A95DF554CDA}" type="datetimeFigureOut">
              <a:rPr lang="en-US" smtClean="0"/>
              <a:t>12/1/2015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3B4E07-9403-40BE-989B-C7C8ED2DB8D5}" type="slidenum">
              <a:rPr lang="en-US" smtClean="0"/>
              <a:t>‹#›</a:t>
            </a:fld>
            <a:endParaRPr lang="en-US"/>
          </a:p>
        </p:txBody>
      </p:sp>
    </p:spTree>
    <p:extLst>
      <p:ext uri="{BB962C8B-B14F-4D97-AF65-F5344CB8AC3E}">
        <p14:creationId xmlns:p14="http://schemas.microsoft.com/office/powerpoint/2010/main" val="2789674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628064E-AF73-4083-B584-3A95DF554CDA}" type="datetimeFigureOut">
              <a:rPr lang="en-US" smtClean="0"/>
              <a:t>12/1/2015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3B4E07-9403-40BE-989B-C7C8ED2DB8D5}" type="slidenum">
              <a:rPr lang="en-US" smtClean="0"/>
              <a:t>‹#›</a:t>
            </a:fld>
            <a:endParaRPr lang="en-US"/>
          </a:p>
        </p:txBody>
      </p:sp>
    </p:spTree>
    <p:extLst>
      <p:ext uri="{BB962C8B-B14F-4D97-AF65-F5344CB8AC3E}">
        <p14:creationId xmlns:p14="http://schemas.microsoft.com/office/powerpoint/2010/main" val="2794688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628064E-AF73-4083-B584-3A95DF554CDA}" type="datetimeFigureOut">
              <a:rPr lang="en-US" smtClean="0"/>
              <a:t>12/1/2015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3B4E07-9403-40BE-989B-C7C8ED2DB8D5}" type="slidenum">
              <a:rPr lang="en-US" smtClean="0"/>
              <a:t>‹#›</a:t>
            </a:fld>
            <a:endParaRPr lang="en-US"/>
          </a:p>
        </p:txBody>
      </p:sp>
    </p:spTree>
    <p:extLst>
      <p:ext uri="{BB962C8B-B14F-4D97-AF65-F5344CB8AC3E}">
        <p14:creationId xmlns:p14="http://schemas.microsoft.com/office/powerpoint/2010/main" val="94689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628064E-AF73-4083-B584-3A95DF554CDA}" type="datetimeFigureOut">
              <a:rPr lang="en-US" smtClean="0"/>
              <a:t>12/1/2015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3B4E07-9403-40BE-989B-C7C8ED2DB8D5}" type="slidenum">
              <a:rPr lang="en-US" smtClean="0"/>
              <a:t>‹#›</a:t>
            </a:fld>
            <a:endParaRPr lang="en-US"/>
          </a:p>
        </p:txBody>
      </p:sp>
    </p:spTree>
    <p:extLst>
      <p:ext uri="{BB962C8B-B14F-4D97-AF65-F5344CB8AC3E}">
        <p14:creationId xmlns:p14="http://schemas.microsoft.com/office/powerpoint/2010/main" val="4046771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28064E-AF73-4083-B584-3A95DF554CDA}" type="datetimeFigureOut">
              <a:rPr lang="en-US" smtClean="0"/>
              <a:t>12/1/2015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3B4E07-9403-40BE-989B-C7C8ED2DB8D5}" type="slidenum">
              <a:rPr lang="en-US" smtClean="0"/>
              <a:t>‹#›</a:t>
            </a:fld>
            <a:endParaRPr lang="en-US"/>
          </a:p>
        </p:txBody>
      </p:sp>
    </p:spTree>
    <p:extLst>
      <p:ext uri="{BB962C8B-B14F-4D97-AF65-F5344CB8AC3E}">
        <p14:creationId xmlns:p14="http://schemas.microsoft.com/office/powerpoint/2010/main" val="67855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28064E-AF73-4083-B584-3A95DF554CDA}" type="datetimeFigureOut">
              <a:rPr lang="en-US" smtClean="0"/>
              <a:t>12/1/2015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3B4E07-9403-40BE-989B-C7C8ED2DB8D5}" type="slidenum">
              <a:rPr lang="en-US" smtClean="0"/>
              <a:t>‹#›</a:t>
            </a:fld>
            <a:endParaRPr lang="en-US"/>
          </a:p>
        </p:txBody>
      </p:sp>
    </p:spTree>
    <p:extLst>
      <p:ext uri="{BB962C8B-B14F-4D97-AF65-F5344CB8AC3E}">
        <p14:creationId xmlns:p14="http://schemas.microsoft.com/office/powerpoint/2010/main" val="1009299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28064E-AF73-4083-B584-3A95DF554CDA}" type="datetimeFigureOut">
              <a:rPr lang="en-US" smtClean="0"/>
              <a:t>12/1/2015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3B4E07-9403-40BE-989B-C7C8ED2DB8D5}" type="slidenum">
              <a:rPr lang="en-US" smtClean="0"/>
              <a:t>‹#›</a:t>
            </a:fld>
            <a:endParaRPr lang="en-US"/>
          </a:p>
        </p:txBody>
      </p:sp>
    </p:spTree>
    <p:extLst>
      <p:ext uri="{BB962C8B-B14F-4D97-AF65-F5344CB8AC3E}">
        <p14:creationId xmlns:p14="http://schemas.microsoft.com/office/powerpoint/2010/main" val="2395059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28064E-AF73-4083-B584-3A95DF554CDA}" type="datetimeFigureOut">
              <a:rPr lang="en-US" smtClean="0"/>
              <a:t>12/1/2015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3B4E07-9403-40BE-989B-C7C8ED2DB8D5}" type="slidenum">
              <a:rPr lang="en-US" smtClean="0"/>
              <a:t>‹#›</a:t>
            </a:fld>
            <a:endParaRPr lang="en-US"/>
          </a:p>
        </p:txBody>
      </p:sp>
    </p:spTree>
    <p:extLst>
      <p:ext uri="{BB962C8B-B14F-4D97-AF65-F5344CB8AC3E}">
        <p14:creationId xmlns:p14="http://schemas.microsoft.com/office/powerpoint/2010/main" val="539444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10.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7.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t>Mean Vector Clustering w/ 1-Norm</a:t>
            </a:r>
            <a:endParaRPr lang="en-US" sz="3600" dirty="0"/>
          </a:p>
        </p:txBody>
      </p:sp>
      <p:sp>
        <p:nvSpPr>
          <p:cNvPr id="3" name="Subtitle 2"/>
          <p:cNvSpPr>
            <a:spLocks noGrp="1"/>
          </p:cNvSpPr>
          <p:nvPr>
            <p:ph type="subTitle" idx="1"/>
          </p:nvPr>
        </p:nvSpPr>
        <p:spPr/>
        <p:txBody>
          <a:bodyPr/>
          <a:lstStyle/>
          <a:p>
            <a:r>
              <a:rPr lang="en-US" dirty="0" smtClean="0"/>
              <a:t>Vaughan Hilts</a:t>
            </a:r>
            <a:br>
              <a:rPr lang="en-US" dirty="0" smtClean="0"/>
            </a:br>
            <a:r>
              <a:rPr lang="en-US" dirty="0" smtClean="0"/>
              <a:t>Brandon Smith</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914400"/>
            <a:ext cx="1905000"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descr="Z:\home\touma\repos\cp467\data\TestValues\Handwritten\57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1388" y="838200"/>
            <a:ext cx="1524132" cy="662997"/>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Z:\home\touma\repos\cp467\data\TestValues\Handwritten\64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58" y="4800600"/>
            <a:ext cx="1524132" cy="66299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Z:\home\touma\repos\cp467\data\TestValues\Handwritten\64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1169698"/>
            <a:ext cx="1524132" cy="662997"/>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Z:\home\touma\repos\cp467\data\TestValues\Handwritten\719.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09934" y="5132098"/>
            <a:ext cx="1524132" cy="66299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Z:\home\touma\repos\cp467\data\TestValues\Handwritten\72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62800" y="5101476"/>
            <a:ext cx="1524132" cy="662997"/>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Z:\home\touma\repos\cp467\data\TestValues\Handwritten\727.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34200" y="3886200"/>
            <a:ext cx="1524132" cy="66299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Z:\home\touma\repos\cp467\data\TestValues\Handwritten\820.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44221" y="3760498"/>
            <a:ext cx="1524132" cy="662997"/>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Z:\home\touma\repos\cp467\data\TestValues\Handwritten\826.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98407" y="1743075"/>
            <a:ext cx="1524132" cy="66299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Z:\home\touma\repos\cp467\data\TestValues\Handwritten\827.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10780" y="5638800"/>
            <a:ext cx="1524132" cy="662997"/>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descr="Z:\home\touma\repos\cp467\data\TestValues\Handwritten\830.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66800" y="5638799"/>
            <a:ext cx="1524132" cy="662997"/>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Z:\home\touma\repos\cp467\data\TestValues\Handwritten\836.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4734" y="3554701"/>
            <a:ext cx="1524132" cy="662997"/>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descr="Z:\home\touma\repos\cp467\data\TestValues\Handwritten\935.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491811" y="381000"/>
            <a:ext cx="1524132" cy="662997"/>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Z:\home\touma\repos\cp467\data\TestValues\Handwritten\017.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656548" y="1453956"/>
            <a:ext cx="1524132" cy="662997"/>
          </a:xfrm>
          <a:prstGeom prst="rect">
            <a:avLst/>
          </a:prstGeom>
          <a:noFill/>
          <a:extLst>
            <a:ext uri="{909E8E84-426E-40DD-AFC4-6F175D3DCCD1}">
              <a14:hiddenFill xmlns:a14="http://schemas.microsoft.com/office/drawing/2010/main">
                <a:solidFill>
                  <a:srgbClr val="FFFFFF"/>
                </a:solidFill>
              </a14:hiddenFill>
            </a:ext>
          </a:extLst>
        </p:spPr>
      </p:pic>
      <p:pic>
        <p:nvPicPr>
          <p:cNvPr id="1041" name="Picture 17" descr="Z:\home\touma\repos\cp467\data\TestValues\Handwritten\19.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934912" y="251403"/>
            <a:ext cx="1524132" cy="662997"/>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Z:\home\touma\repos\cp467\data\TestValues\Handwritten\21.pn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5876" y="1411576"/>
            <a:ext cx="1524132" cy="662997"/>
          </a:xfrm>
          <a:prstGeom prst="rect">
            <a:avLst/>
          </a:prstGeom>
          <a:noFill/>
          <a:extLst>
            <a:ext uri="{909E8E84-426E-40DD-AFC4-6F175D3DCCD1}">
              <a14:hiddenFill xmlns:a14="http://schemas.microsoft.com/office/drawing/2010/main">
                <a:solidFill>
                  <a:srgbClr val="FFFFFF"/>
                </a:solidFill>
              </a14:hiddenFill>
            </a:ext>
          </a:extLst>
        </p:spPr>
      </p:pic>
      <p:pic>
        <p:nvPicPr>
          <p:cNvPr id="1043" name="Picture 19" descr="Z:\home\touma\repos\cp467\data\TestValues\Handwritten\36.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438334" y="5738486"/>
            <a:ext cx="1524132" cy="662997"/>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Z:\home\touma\repos\cp467\data\TestValues\Handwritten\42.pn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645648" y="5970297"/>
            <a:ext cx="1524132" cy="662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0811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Rejection: Normal Distributions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1828800"/>
            <a:ext cx="4455593" cy="3952875"/>
          </a:xfrm>
          <a:prstGeom prst="rect">
            <a:avLst/>
          </a:prstGeom>
        </p:spPr>
      </p:pic>
    </p:spTree>
    <p:extLst>
      <p:ext uri="{BB962C8B-B14F-4D97-AF65-F5344CB8AC3E}">
        <p14:creationId xmlns:p14="http://schemas.microsoft.com/office/powerpoint/2010/main" val="4172277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Pre-processing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Clean up stray pixels with filters</a:t>
            </a:r>
          </a:p>
          <a:p>
            <a:r>
              <a:rPr lang="en-US" dirty="0" smtClean="0"/>
              <a:t>The image is trimmed to fit the size of the bounding box</a:t>
            </a:r>
          </a:p>
          <a:p>
            <a:r>
              <a:rPr lang="en-US" dirty="0" smtClean="0"/>
              <a:t>Thin images as required, per the implementation of each feature</a:t>
            </a:r>
          </a:p>
          <a:p>
            <a:r>
              <a:rPr lang="en-US" dirty="0" smtClean="0"/>
              <a:t>Map out the feature vectors for each image input</a:t>
            </a:r>
          </a:p>
          <a:p>
            <a:r>
              <a:rPr lang="en-US" dirty="0" smtClean="0"/>
              <a:t>The segmentation problem has been omitted as it extensively covered elsewhere and is uninterested for the demonstration</a:t>
            </a:r>
            <a:endParaRPr lang="en-US" dirty="0"/>
          </a:p>
        </p:txBody>
      </p:sp>
    </p:spTree>
    <p:extLst>
      <p:ext uri="{BB962C8B-B14F-4D97-AF65-F5344CB8AC3E}">
        <p14:creationId xmlns:p14="http://schemas.microsoft.com/office/powerpoint/2010/main" val="3209737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Feature Vectors</a:t>
            </a:r>
            <a:endParaRPr lang="en-US" dirty="0"/>
          </a:p>
        </p:txBody>
      </p:sp>
      <p:sp>
        <p:nvSpPr>
          <p:cNvPr id="4" name="TextBox 3"/>
          <p:cNvSpPr txBox="1"/>
          <p:nvPr/>
        </p:nvSpPr>
        <p:spPr>
          <a:xfrm>
            <a:off x="4671701" y="228600"/>
            <a:ext cx="4114800" cy="923330"/>
          </a:xfrm>
          <a:prstGeom prst="rect">
            <a:avLst/>
          </a:prstGeom>
          <a:noFill/>
        </p:spPr>
        <p:txBody>
          <a:bodyPr wrap="square" rtlCol="0">
            <a:spAutoFit/>
          </a:bodyPr>
          <a:lstStyle/>
          <a:p>
            <a:r>
              <a:rPr lang="en-US" b="1" dirty="0" smtClean="0"/>
              <a:t>Note: </a:t>
            </a:r>
            <a:r>
              <a:rPr lang="en-US" dirty="0" smtClean="0"/>
              <a:t>Variable block size is supported for vectors; demonstration purposes to make it clear shows size n = 2 (2x2 grid)</a:t>
            </a:r>
            <a:endParaRPr lang="en-US"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004" y="1447800"/>
            <a:ext cx="2352675" cy="290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124200" y="1524000"/>
            <a:ext cx="5791200" cy="3139321"/>
          </a:xfrm>
          <a:prstGeom prst="rect">
            <a:avLst/>
          </a:prstGeom>
          <a:noFill/>
        </p:spPr>
        <p:txBody>
          <a:bodyPr wrap="square" rtlCol="0">
            <a:spAutoFit/>
          </a:bodyPr>
          <a:lstStyle/>
          <a:p>
            <a:r>
              <a:rPr lang="en-US" b="1" dirty="0" smtClean="0"/>
              <a:t>Zoning</a:t>
            </a:r>
          </a:p>
          <a:p>
            <a:endParaRPr lang="en-US" b="1" dirty="0"/>
          </a:p>
          <a:p>
            <a:pPr marL="285750" indent="-285750">
              <a:buFont typeface="Arial"/>
              <a:buChar char="•"/>
            </a:pPr>
            <a:r>
              <a:rPr lang="en-US" dirty="0" smtClean="0"/>
              <a:t>This feature vector alone is very simple to implement and yields quite good results. A simple ratio is taken for each sub-division of the block size and counted for a ratio of total pixels.</a:t>
            </a:r>
          </a:p>
          <a:p>
            <a:pPr marL="285750" indent="-285750">
              <a:buFont typeface="Arial"/>
              <a:buChar char="•"/>
            </a:pPr>
            <a:endParaRPr lang="en-US" dirty="0"/>
          </a:p>
          <a:p>
            <a:pPr marL="285750" indent="-285750">
              <a:buFont typeface="Arial"/>
              <a:buChar char="•"/>
            </a:pPr>
            <a:r>
              <a:rPr lang="en-US" dirty="0" smtClean="0"/>
              <a:t>This is applied to the entire image, after it has been trimmed by the pre-processor.</a:t>
            </a:r>
          </a:p>
          <a:p>
            <a:pPr marL="285750" indent="-285750">
              <a:buFont typeface="Arial"/>
              <a:buChar char="•"/>
            </a:pPr>
            <a:endParaRPr lang="en-US" dirty="0"/>
          </a:p>
          <a:p>
            <a:pPr marL="285750" indent="-285750">
              <a:buFont typeface="Arial"/>
              <a:buChar char="•"/>
            </a:pPr>
            <a:endParaRPr lang="en-US" dirty="0"/>
          </a:p>
        </p:txBody>
      </p:sp>
    </p:spTree>
    <p:extLst>
      <p:ext uri="{BB962C8B-B14F-4D97-AF65-F5344CB8AC3E}">
        <p14:creationId xmlns:p14="http://schemas.microsoft.com/office/powerpoint/2010/main" val="2770745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dirty="0" smtClean="0"/>
              <a:t>Feature Vectors</a:t>
            </a:r>
            <a:endParaRPr lang="en-US" dirty="0"/>
          </a:p>
        </p:txBody>
      </p:sp>
      <p:sp>
        <p:nvSpPr>
          <p:cNvPr id="5" name="TextBox 4"/>
          <p:cNvSpPr txBox="1"/>
          <p:nvPr/>
        </p:nvSpPr>
        <p:spPr>
          <a:xfrm>
            <a:off x="3124200" y="1524000"/>
            <a:ext cx="5791200" cy="5078313"/>
          </a:xfrm>
          <a:prstGeom prst="rect">
            <a:avLst/>
          </a:prstGeom>
          <a:noFill/>
        </p:spPr>
        <p:txBody>
          <a:bodyPr wrap="square" rtlCol="0">
            <a:spAutoFit/>
          </a:bodyPr>
          <a:lstStyle/>
          <a:p>
            <a:r>
              <a:rPr lang="en-US" b="1" dirty="0" smtClean="0"/>
              <a:t>Bottom-Right Discriminator</a:t>
            </a:r>
          </a:p>
          <a:p>
            <a:endParaRPr lang="en-US" b="1" dirty="0"/>
          </a:p>
          <a:p>
            <a:pPr marL="285750" indent="-285750">
              <a:buFont typeface="Arial"/>
              <a:buChar char="•"/>
            </a:pPr>
            <a:r>
              <a:rPr lang="en-US" dirty="0" smtClean="0"/>
              <a:t>Zoning is great but due to how our method works – it can produce results that involve ratios producing identical “norms”.</a:t>
            </a:r>
          </a:p>
          <a:p>
            <a:pPr marL="285750" indent="-285750">
              <a:buFont typeface="Arial"/>
              <a:buChar char="•"/>
            </a:pPr>
            <a:endParaRPr lang="en-US" dirty="0"/>
          </a:p>
          <a:p>
            <a:pPr marL="285750" indent="-285750">
              <a:buFont typeface="Arial"/>
              <a:buChar char="•"/>
            </a:pPr>
            <a:r>
              <a:rPr lang="en-US" dirty="0" smtClean="0"/>
              <a:t>They have identical ratio-differences when you subtract them off in certain sections (consider where they look similar) and take a norm. This makes them a “close” in terms of zoning. How do you decide which is which? Enter the </a:t>
            </a:r>
            <a:r>
              <a:rPr lang="en-US" b="1" dirty="0" smtClean="0"/>
              <a:t>discriminator. </a:t>
            </a:r>
          </a:p>
          <a:p>
            <a:pPr marL="285750" indent="-285750">
              <a:buFont typeface="Arial"/>
              <a:buChar char="•"/>
            </a:pPr>
            <a:endParaRPr lang="en-US" b="1" dirty="0"/>
          </a:p>
          <a:p>
            <a:pPr marL="285750" indent="-285750">
              <a:buFont typeface="Arial"/>
              <a:buChar char="•"/>
            </a:pPr>
            <a:r>
              <a:rPr lang="en-US" dirty="0" smtClean="0"/>
              <a:t>We apply standard </a:t>
            </a:r>
            <a:r>
              <a:rPr lang="en-US" b="1" dirty="0" smtClean="0"/>
              <a:t>zoning </a:t>
            </a:r>
            <a:r>
              <a:rPr lang="en-US" dirty="0" smtClean="0"/>
              <a:t>on only the bottom-right section of the image (pictured below) which are quite unique! The values are unique now and can break the tie. (Block size applies)</a:t>
            </a:r>
          </a:p>
          <a:p>
            <a:pPr marL="285750" indent="-285750">
              <a:buFont typeface="Arial"/>
              <a:buChar char="•"/>
            </a:pPr>
            <a:endParaRPr lang="en-US" dirty="0"/>
          </a:p>
          <a:p>
            <a:pPr marL="285750" indent="-285750">
              <a:buFont typeface="Arial"/>
              <a:buChar char="•"/>
            </a:pPr>
            <a:endParaRPr lang="en-US" dirty="0"/>
          </a:p>
        </p:txBody>
      </p:sp>
      <p:pic>
        <p:nvPicPr>
          <p:cNvPr id="307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1" y="1554622"/>
            <a:ext cx="2133600" cy="1916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653" y="3886200"/>
            <a:ext cx="1799095" cy="189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3941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dirty="0" smtClean="0"/>
              <a:t>Feature Vectors</a:t>
            </a:r>
            <a:endParaRPr lang="en-US" dirty="0"/>
          </a:p>
        </p:txBody>
      </p:sp>
      <p:sp>
        <p:nvSpPr>
          <p:cNvPr id="5" name="TextBox 4"/>
          <p:cNvSpPr txBox="1"/>
          <p:nvPr/>
        </p:nvSpPr>
        <p:spPr>
          <a:xfrm>
            <a:off x="3124200" y="1524000"/>
            <a:ext cx="5791200" cy="4524315"/>
          </a:xfrm>
          <a:prstGeom prst="rect">
            <a:avLst/>
          </a:prstGeom>
          <a:noFill/>
        </p:spPr>
        <p:txBody>
          <a:bodyPr wrap="square" rtlCol="0">
            <a:spAutoFit/>
          </a:bodyPr>
          <a:lstStyle/>
          <a:p>
            <a:r>
              <a:rPr lang="en-US" b="1" dirty="0" smtClean="0"/>
              <a:t>Centroid Feature</a:t>
            </a:r>
          </a:p>
          <a:p>
            <a:endParaRPr lang="en-US" b="1" dirty="0"/>
          </a:p>
          <a:p>
            <a:pPr marL="285750" indent="-285750">
              <a:buFont typeface="Arial"/>
              <a:buChar char="•"/>
            </a:pPr>
            <a:r>
              <a:rPr lang="en-US" dirty="0" smtClean="0"/>
              <a:t>The two images to the left have a similar top left segments. The lower one is actually just rotated 90 degrees but it has the same pixel ratio  more or less. This will make zoning identity them as similar. (And if they were in the bottom-right, the Bottom-Right Discriminator as well)</a:t>
            </a:r>
            <a:endParaRPr lang="en-US" dirty="0"/>
          </a:p>
          <a:p>
            <a:endParaRPr lang="en-US" dirty="0" smtClean="0"/>
          </a:p>
          <a:p>
            <a:pPr marL="285750" indent="-285750">
              <a:buFont typeface="Arial"/>
              <a:buChar char="•"/>
            </a:pPr>
            <a:r>
              <a:rPr lang="en-US" dirty="0" smtClean="0"/>
              <a:t>We take the center of gravity of the black pixels (think of each black pixel as a point in a 2D plane) to get a centroid for the </a:t>
            </a:r>
            <a:r>
              <a:rPr lang="en-US" b="1" dirty="0" smtClean="0"/>
              <a:t>X </a:t>
            </a:r>
            <a:r>
              <a:rPr lang="en-US" dirty="0" smtClean="0"/>
              <a:t>and </a:t>
            </a:r>
            <a:r>
              <a:rPr lang="en-US" b="1" dirty="0" smtClean="0"/>
              <a:t>Y </a:t>
            </a:r>
            <a:r>
              <a:rPr lang="en-US" dirty="0" smtClean="0"/>
              <a:t>dimensions on the interval [0..1]. These are separate features. </a:t>
            </a:r>
            <a:br>
              <a:rPr lang="en-US" dirty="0" smtClean="0"/>
            </a:br>
            <a:r>
              <a:rPr lang="en-US" dirty="0" smtClean="0"/>
              <a:t/>
            </a:r>
            <a:br>
              <a:rPr lang="en-US" dirty="0" smtClean="0"/>
            </a:br>
            <a:endParaRPr lang="en-US" dirty="0"/>
          </a:p>
          <a:p>
            <a:pPr marL="285750" indent="-285750">
              <a:buFont typeface="Arial"/>
              <a:buChar char="•"/>
            </a:pP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600200"/>
            <a:ext cx="1466850" cy="206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809999"/>
            <a:ext cx="1752600" cy="2422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Oval 2"/>
          <p:cNvSpPr/>
          <p:nvPr/>
        </p:nvSpPr>
        <p:spPr>
          <a:xfrm>
            <a:off x="1524000" y="2133600"/>
            <a:ext cx="762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1219200" y="4724400"/>
            <a:ext cx="1524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8848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dirty="0" smtClean="0"/>
              <a:t>Feature Vectors</a:t>
            </a:r>
            <a:endParaRPr lang="en-US" dirty="0"/>
          </a:p>
        </p:txBody>
      </p:sp>
      <p:sp>
        <p:nvSpPr>
          <p:cNvPr id="5" name="TextBox 4"/>
          <p:cNvSpPr txBox="1"/>
          <p:nvPr/>
        </p:nvSpPr>
        <p:spPr>
          <a:xfrm>
            <a:off x="3124200" y="1524000"/>
            <a:ext cx="5791200" cy="1754326"/>
          </a:xfrm>
          <a:prstGeom prst="rect">
            <a:avLst/>
          </a:prstGeom>
          <a:noFill/>
        </p:spPr>
        <p:txBody>
          <a:bodyPr wrap="square" rtlCol="0">
            <a:spAutoFit/>
          </a:bodyPr>
          <a:lstStyle/>
          <a:p>
            <a:r>
              <a:rPr lang="en-US" b="1" dirty="0" smtClean="0"/>
              <a:t>Histogram Feature</a:t>
            </a:r>
          </a:p>
          <a:p>
            <a:endParaRPr lang="en-US" b="1" dirty="0"/>
          </a:p>
          <a:p>
            <a:pPr marL="285750" indent="-285750">
              <a:buFont typeface="Arial"/>
              <a:buChar char="•"/>
            </a:pPr>
            <a:r>
              <a:rPr lang="en-US" dirty="0" smtClean="0"/>
              <a:t>Brandon should insert explanation here with a good example… I don’t know much about it.</a:t>
            </a:r>
            <a:br>
              <a:rPr lang="en-US" dirty="0" smtClean="0"/>
            </a:br>
            <a:endParaRPr lang="en-US" dirty="0"/>
          </a:p>
          <a:p>
            <a:pPr marL="285750" indent="-285750">
              <a:buFont typeface="Arial"/>
              <a:buChar char="•"/>
            </a:pPr>
            <a:endParaRPr lang="en-US" dirty="0"/>
          </a:p>
        </p:txBody>
      </p:sp>
    </p:spTree>
    <p:extLst>
      <p:ext uri="{BB962C8B-B14F-4D97-AF65-F5344CB8AC3E}">
        <p14:creationId xmlns:p14="http://schemas.microsoft.com/office/powerpoint/2010/main" val="3737842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Training Process</a:t>
            </a:r>
            <a:endParaRPr lang="en-US" dirty="0"/>
          </a:p>
        </p:txBody>
      </p:sp>
      <p:sp>
        <p:nvSpPr>
          <p:cNvPr id="4" name="TextBox 3"/>
          <p:cNvSpPr txBox="1"/>
          <p:nvPr/>
        </p:nvSpPr>
        <p:spPr>
          <a:xfrm>
            <a:off x="533400" y="1447800"/>
            <a:ext cx="7696200" cy="830997"/>
          </a:xfrm>
          <a:prstGeom prst="rect">
            <a:avLst/>
          </a:prstGeom>
          <a:noFill/>
        </p:spPr>
        <p:txBody>
          <a:bodyPr wrap="square" rtlCol="0">
            <a:spAutoFit/>
          </a:bodyPr>
          <a:lstStyle/>
          <a:p>
            <a:pPr marL="285750" indent="-285750">
              <a:buFont typeface="Arial"/>
              <a:buChar char="•"/>
            </a:pPr>
            <a:r>
              <a:rPr lang="en-US" sz="1600" dirty="0" smtClean="0"/>
              <a:t>We take the feature vector of each training sample we want and generate a </a:t>
            </a:r>
            <a:r>
              <a:rPr lang="en-US" sz="1600" b="1" dirty="0" smtClean="0"/>
              <a:t>mean vector </a:t>
            </a:r>
            <a:r>
              <a:rPr lang="en-US" sz="1600" dirty="0" smtClean="0"/>
              <a:t>for each feature we’re interested in for each symbol.</a:t>
            </a:r>
          </a:p>
          <a:p>
            <a:r>
              <a:rPr lang="en-US" sz="1600" dirty="0" smtClean="0"/>
              <a:t>      You can see some results for 100 symbols each for our training data below:</a:t>
            </a:r>
            <a:endParaRPr lang="en-US" sz="1600" dirty="0"/>
          </a:p>
        </p:txBody>
      </p:sp>
      <p:pic>
        <p:nvPicPr>
          <p:cNvPr id="5122" name="Picture 2" descr="Z:\home\touma\repos\cp467\data\TestValues\Handwritten\83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276600"/>
            <a:ext cx="1524132" cy="662997"/>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Z:\home\touma\repos\cp467\data\TestValues\Handwritten\4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4191000"/>
            <a:ext cx="1524132" cy="662997"/>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Z:\home\touma\repos\cp467\data\TestValues\Handwritten\67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4038600"/>
            <a:ext cx="1524132" cy="662997"/>
          </a:xfrm>
          <a:prstGeom prst="rect">
            <a:avLst/>
          </a:prstGeom>
          <a:noFill/>
          <a:extLst>
            <a:ext uri="{909E8E84-426E-40DD-AFC4-6F175D3DCCD1}">
              <a14:hiddenFill xmlns:a14="http://schemas.microsoft.com/office/drawing/2010/main">
                <a:solidFill>
                  <a:srgbClr val="FFFFFF"/>
                </a:solidFill>
              </a14:hiddenFill>
            </a:ext>
          </a:extLst>
        </p:spPr>
      </p:pic>
      <p:pic>
        <p:nvPicPr>
          <p:cNvPr id="5125" name="Picture 5" descr="Z:\home\touma\repos\cp467\data\TestValues\Handwritten\79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4853997"/>
            <a:ext cx="1524132" cy="662997"/>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Z:\home\touma\repos\cp467\data\TestValues\Handwritten\08.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3914" y="3796650"/>
            <a:ext cx="1112412" cy="483899"/>
          </a:xfrm>
          <a:prstGeom prst="rect">
            <a:avLst/>
          </a:prstGeom>
          <a:noFill/>
          <a:extLst>
            <a:ext uri="{909E8E84-426E-40DD-AFC4-6F175D3DCCD1}">
              <a14:hiddenFill xmlns:a14="http://schemas.microsoft.com/office/drawing/2010/main">
                <a:solidFill>
                  <a:srgbClr val="FFFFFF"/>
                </a:solidFill>
              </a14:hiddenFill>
            </a:ext>
          </a:extLst>
        </p:spPr>
      </p:pic>
      <p:pic>
        <p:nvPicPr>
          <p:cNvPr id="5127" name="Picture 7" descr="Z:\home\touma\repos\cp467\data\TestValues\Handwritten\14.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7800" y="3287994"/>
            <a:ext cx="1524132" cy="662997"/>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2667132" y="4370098"/>
            <a:ext cx="12192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 name="Rectangle 7"/>
          <p:cNvSpPr/>
          <p:nvPr/>
        </p:nvSpPr>
        <p:spPr>
          <a:xfrm>
            <a:off x="4134394" y="2209800"/>
            <a:ext cx="2799806" cy="4647426"/>
          </a:xfrm>
          <a:prstGeom prst="rect">
            <a:avLst/>
          </a:prstGeom>
          <a:ln>
            <a:solidFill>
              <a:schemeClr val="accent1">
                <a:shade val="95000"/>
                <a:satMod val="105000"/>
              </a:schemeClr>
            </a:solidFill>
          </a:ln>
        </p:spPr>
        <p:txBody>
          <a:bodyPr wrap="square">
            <a:spAutoFit/>
          </a:bodyPr>
          <a:lstStyle/>
          <a:p>
            <a:r>
              <a:rPr lang="en-US" sz="800" dirty="0" smtClean="0">
                <a:latin typeface="Consolas" pitchFamily="49" charset="0"/>
                <a:cs typeface="Consolas" pitchFamily="49" charset="0"/>
              </a:rPr>
              <a:t>'zeros': {</a:t>
            </a:r>
            <a:br>
              <a:rPr lang="en-US" sz="800" dirty="0" smtClean="0">
                <a:latin typeface="Consolas" pitchFamily="49" charset="0"/>
                <a:cs typeface="Consolas" pitchFamily="49" charset="0"/>
              </a:rPr>
            </a:br>
            <a:r>
              <a:rPr lang="en-US" sz="800" dirty="0" smtClean="0">
                <a:latin typeface="Consolas" pitchFamily="49" charset="0"/>
                <a:cs typeface="Consolas" pitchFamily="49" charset="0"/>
              </a:rPr>
              <a:t/>
            </a:r>
            <a:br>
              <a:rPr lang="en-US" sz="800" dirty="0" smtClean="0">
                <a:latin typeface="Consolas" pitchFamily="49" charset="0"/>
                <a:cs typeface="Consolas" pitchFamily="49" charset="0"/>
              </a:rPr>
            </a:br>
            <a:r>
              <a:rPr lang="en-US" sz="800" dirty="0" smtClean="0">
                <a:latin typeface="Consolas" pitchFamily="49" charset="0"/>
                <a:cs typeface="Consolas" pitchFamily="49" charset="0"/>
              </a:rPr>
              <a:t>           '</a:t>
            </a:r>
            <a:r>
              <a:rPr lang="en-US" sz="800" dirty="0" err="1" smtClean="0">
                <a:latin typeface="Consolas" pitchFamily="49" charset="0"/>
                <a:cs typeface="Consolas" pitchFamily="49" charset="0"/>
              </a:rPr>
              <a:t>BottomDiscriminationFeature</a:t>
            </a:r>
            <a:r>
              <a:rPr lang="en-US" sz="800" dirty="0" smtClean="0">
                <a:latin typeface="Consolas" pitchFamily="49" charset="0"/>
                <a:cs typeface="Consolas" pitchFamily="49" charset="0"/>
              </a:rPr>
              <a:t>': [0.05871393522302614,                                                                        0.21661584804084785,</a:t>
            </a:r>
          </a:p>
          <a:p>
            <a:r>
              <a:rPr lang="en-US" sz="800" dirty="0" smtClean="0">
                <a:latin typeface="Consolas" pitchFamily="49" charset="0"/>
                <a:cs typeface="Consolas" pitchFamily="49" charset="0"/>
              </a:rPr>
              <a:t>                                                    0.22341725056649284,</a:t>
            </a:r>
          </a:p>
          <a:p>
            <a:r>
              <a:rPr lang="en-US" sz="800" dirty="0" smtClean="0">
                <a:latin typeface="Consolas" pitchFamily="49" charset="0"/>
                <a:cs typeface="Consolas" pitchFamily="49" charset="0"/>
              </a:rPr>
              <a:t>                                                    0.007615544332210999],</a:t>
            </a:r>
          </a:p>
          <a:p>
            <a:r>
              <a:rPr lang="en-US" sz="800" dirty="0" smtClean="0">
                <a:latin typeface="Consolas" pitchFamily="49" charset="0"/>
                <a:cs typeface="Consolas" pitchFamily="49" charset="0"/>
              </a:rPr>
              <a:t>           '</a:t>
            </a:r>
            <a:r>
              <a:rPr lang="en-US" sz="800" dirty="0" err="1" smtClean="0">
                <a:latin typeface="Consolas" pitchFamily="49" charset="0"/>
                <a:cs typeface="Consolas" pitchFamily="49" charset="0"/>
              </a:rPr>
              <a:t>HistogramFeatureExtractor</a:t>
            </a:r>
            <a:r>
              <a:rPr lang="en-US" sz="800" dirty="0" smtClean="0">
                <a:latin typeface="Consolas" pitchFamily="49" charset="0"/>
                <a:cs typeface="Consolas" pitchFamily="49" charset="0"/>
              </a:rPr>
              <a:t>': [0.00047436771764766005,</a:t>
            </a:r>
          </a:p>
          <a:p>
            <a:r>
              <a:rPr lang="en-US" sz="800" dirty="0" smtClean="0">
                <a:latin typeface="Consolas" pitchFamily="49" charset="0"/>
                <a:cs typeface="Consolas" pitchFamily="49" charset="0"/>
              </a:rPr>
              <a:t>                                         -0.0005919941783967914],</a:t>
            </a:r>
          </a:p>
          <a:p>
            <a:r>
              <a:rPr lang="en-US" sz="800" dirty="0" smtClean="0">
                <a:latin typeface="Consolas" pitchFamily="49" charset="0"/>
                <a:cs typeface="Consolas" pitchFamily="49" charset="0"/>
              </a:rPr>
              <a:t>           '</a:t>
            </a:r>
            <a:r>
              <a:rPr lang="en-US" sz="800" dirty="0" err="1" smtClean="0">
                <a:latin typeface="Consolas" pitchFamily="49" charset="0"/>
                <a:cs typeface="Consolas" pitchFamily="49" charset="0"/>
              </a:rPr>
              <a:t>WeightedVectorsFeatureExtractorX</a:t>
            </a:r>
            <a:r>
              <a:rPr lang="en-US" sz="800" dirty="0" smtClean="0">
                <a:latin typeface="Consolas" pitchFamily="49" charset="0"/>
                <a:cs typeface="Consolas" pitchFamily="49" charset="0"/>
              </a:rPr>
              <a:t>': [0.4414851084936427,</a:t>
            </a:r>
          </a:p>
          <a:p>
            <a:r>
              <a:rPr lang="en-US" sz="800" dirty="0" smtClean="0">
                <a:latin typeface="Consolas" pitchFamily="49" charset="0"/>
                <a:cs typeface="Consolas" pitchFamily="49" charset="0"/>
              </a:rPr>
              <a:t>                                                0.5603675112913566,</a:t>
            </a:r>
          </a:p>
          <a:p>
            <a:r>
              <a:rPr lang="en-US" sz="800" dirty="0" smtClean="0">
                <a:latin typeface="Consolas" pitchFamily="49" charset="0"/>
                <a:cs typeface="Consolas" pitchFamily="49" charset="0"/>
              </a:rPr>
              <a:t>                                                0.2765365224896981,</a:t>
            </a:r>
          </a:p>
          <a:p>
            <a:r>
              <a:rPr lang="en-US" sz="800" dirty="0" smtClean="0">
                <a:latin typeface="Consolas" pitchFamily="49" charset="0"/>
                <a:cs typeface="Consolas" pitchFamily="49" charset="0"/>
              </a:rPr>
              <a:t>                                                0.6491148055217599],</a:t>
            </a:r>
          </a:p>
          <a:p>
            <a:r>
              <a:rPr lang="en-US" sz="800" dirty="0" smtClean="0">
                <a:latin typeface="Consolas" pitchFamily="49" charset="0"/>
                <a:cs typeface="Consolas" pitchFamily="49" charset="0"/>
              </a:rPr>
              <a:t>           '</a:t>
            </a:r>
            <a:r>
              <a:rPr lang="en-US" sz="800" dirty="0" err="1" smtClean="0">
                <a:latin typeface="Consolas" pitchFamily="49" charset="0"/>
                <a:cs typeface="Consolas" pitchFamily="49" charset="0"/>
              </a:rPr>
              <a:t>WeightedVectorsFeatureExtractorY</a:t>
            </a:r>
            <a:r>
              <a:rPr lang="en-US" sz="800" dirty="0" smtClean="0">
                <a:latin typeface="Consolas" pitchFamily="49" charset="0"/>
                <a:cs typeface="Consolas" pitchFamily="49" charset="0"/>
              </a:rPr>
              <a:t>': [0.46564406522813145,</a:t>
            </a:r>
          </a:p>
          <a:p>
            <a:r>
              <a:rPr lang="en-US" sz="800" dirty="0" smtClean="0">
                <a:latin typeface="Consolas" pitchFamily="49" charset="0"/>
                <a:cs typeface="Consolas" pitchFamily="49" charset="0"/>
              </a:rPr>
              <a:t>                                                0.3869420931885088,</a:t>
            </a:r>
          </a:p>
          <a:p>
            <a:r>
              <a:rPr lang="en-US" sz="800" dirty="0" smtClean="0">
                <a:latin typeface="Consolas" pitchFamily="49" charset="0"/>
                <a:cs typeface="Consolas" pitchFamily="49" charset="0"/>
              </a:rPr>
              <a:t>                                                0.5711292429359145,</a:t>
            </a:r>
          </a:p>
          <a:p>
            <a:r>
              <a:rPr lang="en-US" sz="800" dirty="0" smtClean="0">
                <a:latin typeface="Consolas" pitchFamily="49" charset="0"/>
                <a:cs typeface="Consolas" pitchFamily="49" charset="0"/>
              </a:rPr>
              <a:t>                                                0.6057893544647839],</a:t>
            </a:r>
          </a:p>
          <a:p>
            <a:r>
              <a:rPr lang="en-US" sz="800" dirty="0" smtClean="0">
                <a:latin typeface="Consolas" pitchFamily="49" charset="0"/>
                <a:cs typeface="Consolas" pitchFamily="49" charset="0"/>
              </a:rPr>
              <a:t>           '</a:t>
            </a:r>
            <a:r>
              <a:rPr lang="en-US" sz="800" dirty="0" err="1" smtClean="0">
                <a:latin typeface="Consolas" pitchFamily="49" charset="0"/>
                <a:cs typeface="Consolas" pitchFamily="49" charset="0"/>
              </a:rPr>
              <a:t>ZoningFeatureExtractor</a:t>
            </a:r>
            <a:r>
              <a:rPr lang="en-US" sz="800" dirty="0" smtClean="0">
                <a:latin typeface="Consolas" pitchFamily="49" charset="0"/>
                <a:cs typeface="Consolas" pitchFamily="49" charset="0"/>
              </a:rPr>
              <a:t>': [0.23481271715943935,</a:t>
            </a:r>
          </a:p>
          <a:p>
            <a:r>
              <a:rPr lang="en-US" sz="800" dirty="0" smtClean="0">
                <a:latin typeface="Consolas" pitchFamily="49" charset="0"/>
                <a:cs typeface="Consolas" pitchFamily="49" charset="0"/>
              </a:rPr>
              <a:t>                                      0.2615498311871622,</a:t>
            </a:r>
          </a:p>
          <a:p>
            <a:r>
              <a:rPr lang="en-US" sz="800" dirty="0" smtClean="0">
                <a:latin typeface="Consolas" pitchFamily="49" charset="0"/>
                <a:cs typeface="Consolas" pitchFamily="49" charset="0"/>
              </a:rPr>
              <a:t>                                      0.27073900327365197,</a:t>
            </a:r>
          </a:p>
          <a:p>
            <a:r>
              <a:rPr lang="en-US" sz="800" dirty="0" smtClean="0">
                <a:latin typeface="Consolas" pitchFamily="49" charset="0"/>
                <a:cs typeface="Consolas" pitchFamily="49" charset="0"/>
              </a:rPr>
              <a:t>                                      0.23289844837974635]}}</a:t>
            </a:r>
            <a:endParaRPr lang="en-US" sz="800" dirty="0">
              <a:latin typeface="Consolas" pitchFamily="49" charset="0"/>
              <a:cs typeface="Consolas" pitchFamily="49" charset="0"/>
            </a:endParaRPr>
          </a:p>
        </p:txBody>
      </p:sp>
      <p:sp>
        <p:nvSpPr>
          <p:cNvPr id="9" name="Rectangle 8"/>
          <p:cNvSpPr/>
          <p:nvPr/>
        </p:nvSpPr>
        <p:spPr>
          <a:xfrm>
            <a:off x="6984274" y="2209800"/>
            <a:ext cx="2057400" cy="1477328"/>
          </a:xfrm>
          <a:prstGeom prst="rect">
            <a:avLst/>
          </a:prstGeom>
          <a:ln>
            <a:solidFill>
              <a:schemeClr val="accent1">
                <a:shade val="95000"/>
                <a:satMod val="105000"/>
              </a:schemeClr>
            </a:solidFill>
          </a:ln>
        </p:spPr>
        <p:txBody>
          <a:bodyPr wrap="square">
            <a:spAutoFit/>
          </a:bodyPr>
          <a:lstStyle/>
          <a:p>
            <a:r>
              <a:rPr lang="en-US" sz="900" dirty="0" smtClean="0">
                <a:latin typeface="Consolas" pitchFamily="49" charset="0"/>
                <a:cs typeface="Consolas" pitchFamily="49" charset="0"/>
              </a:rPr>
              <a:t> 'twos': {'</a:t>
            </a:r>
            <a:r>
              <a:rPr lang="en-US" sz="900" dirty="0" err="1" smtClean="0">
                <a:latin typeface="Consolas" pitchFamily="49" charset="0"/>
                <a:cs typeface="Consolas" pitchFamily="49" charset="0"/>
              </a:rPr>
              <a:t>BottomDiscriminationFeatureExtractor</a:t>
            </a:r>
            <a:r>
              <a:rPr lang="en-US" sz="900" dirty="0" smtClean="0">
                <a:latin typeface="Consolas" pitchFamily="49" charset="0"/>
                <a:cs typeface="Consolas" pitchFamily="49" charset="0"/>
              </a:rPr>
              <a:t>': [0.11853633947822258,</a:t>
            </a:r>
          </a:p>
          <a:p>
            <a:r>
              <a:rPr lang="en-US" sz="900" dirty="0" smtClean="0">
                <a:latin typeface="Consolas" pitchFamily="49" charset="0"/>
                <a:cs typeface="Consolas" pitchFamily="49" charset="0"/>
              </a:rPr>
              <a:t>                                                   0.22015335413744494,</a:t>
            </a:r>
          </a:p>
          <a:p>
            <a:r>
              <a:rPr lang="en-US" sz="900" dirty="0" smtClean="0">
                <a:latin typeface="Consolas" pitchFamily="49" charset="0"/>
                <a:cs typeface="Consolas" pitchFamily="49" charset="0"/>
              </a:rPr>
              <a:t>                                                   0.06363034074511346,</a:t>
            </a:r>
          </a:p>
          <a:p>
            <a:r>
              <a:rPr lang="en-US" sz="900" dirty="0" smtClean="0">
                <a:latin typeface="Consolas" pitchFamily="49" charset="0"/>
                <a:cs typeface="Consolas" pitchFamily="49" charset="0"/>
              </a:rPr>
              <a:t>                                                   0.014470382479473387],</a:t>
            </a:r>
            <a:endParaRPr lang="en-US" sz="900" dirty="0">
              <a:latin typeface="Consolas" pitchFamily="49" charset="0"/>
              <a:cs typeface="Consolas" pitchFamily="49" charset="0"/>
            </a:endParaRPr>
          </a:p>
        </p:txBody>
      </p:sp>
      <p:sp>
        <p:nvSpPr>
          <p:cNvPr id="16" name="Rectangle 15"/>
          <p:cNvSpPr/>
          <p:nvPr/>
        </p:nvSpPr>
        <p:spPr>
          <a:xfrm>
            <a:off x="6962503" y="3783834"/>
            <a:ext cx="2057400" cy="1477328"/>
          </a:xfrm>
          <a:prstGeom prst="rect">
            <a:avLst/>
          </a:prstGeom>
          <a:ln>
            <a:solidFill>
              <a:schemeClr val="accent1">
                <a:shade val="95000"/>
                <a:satMod val="105000"/>
              </a:schemeClr>
            </a:solidFill>
          </a:ln>
        </p:spPr>
        <p:txBody>
          <a:bodyPr wrap="square">
            <a:spAutoFit/>
          </a:bodyPr>
          <a:lstStyle/>
          <a:p>
            <a:r>
              <a:rPr lang="en-US" sz="900" dirty="0" smtClean="0">
                <a:latin typeface="Consolas" pitchFamily="49" charset="0"/>
                <a:cs typeface="Consolas" pitchFamily="49" charset="0"/>
              </a:rPr>
              <a:t>'ones': {'</a:t>
            </a:r>
            <a:r>
              <a:rPr lang="en-US" sz="900" dirty="0" err="1" smtClean="0">
                <a:latin typeface="Consolas" pitchFamily="49" charset="0"/>
                <a:cs typeface="Consolas" pitchFamily="49" charset="0"/>
              </a:rPr>
              <a:t>BottomDiscriminationFeatureExtractor</a:t>
            </a:r>
            <a:r>
              <a:rPr lang="en-US" sz="900" dirty="0" smtClean="0">
                <a:latin typeface="Consolas" pitchFamily="49" charset="0"/>
                <a:cs typeface="Consolas" pitchFamily="49" charset="0"/>
              </a:rPr>
              <a:t>': [0.034204525390896905,</a:t>
            </a:r>
          </a:p>
          <a:p>
            <a:r>
              <a:rPr lang="en-US" sz="900" dirty="0" smtClean="0">
                <a:latin typeface="Consolas" pitchFamily="49" charset="0"/>
                <a:cs typeface="Consolas" pitchFamily="49" charset="0"/>
              </a:rPr>
              <a:t>                                                   0.16483953602234955,</a:t>
            </a:r>
          </a:p>
          <a:p>
            <a:r>
              <a:rPr lang="en-US" sz="900" dirty="0" smtClean="0">
                <a:latin typeface="Consolas" pitchFamily="49" charset="0"/>
                <a:cs typeface="Consolas" pitchFamily="49" charset="0"/>
              </a:rPr>
              <a:t>                                                   0.08501266178214018,</a:t>
            </a:r>
          </a:p>
          <a:p>
            <a:r>
              <a:rPr lang="en-US" sz="900" dirty="0" smtClean="0">
                <a:latin typeface="Consolas" pitchFamily="49" charset="0"/>
                <a:cs typeface="Consolas" pitchFamily="49" charset="0"/>
              </a:rPr>
              <a:t>                                                   0.12151694764838934],</a:t>
            </a:r>
            <a:endParaRPr lang="en-US" sz="900" dirty="0">
              <a:latin typeface="Consolas" pitchFamily="49" charset="0"/>
              <a:cs typeface="Consolas" pitchFamily="49" charset="0"/>
            </a:endParaRPr>
          </a:p>
        </p:txBody>
      </p:sp>
      <p:sp>
        <p:nvSpPr>
          <p:cNvPr id="17" name="Rectangle 16"/>
          <p:cNvSpPr/>
          <p:nvPr/>
        </p:nvSpPr>
        <p:spPr>
          <a:xfrm>
            <a:off x="7010400" y="5304472"/>
            <a:ext cx="2057400" cy="1477328"/>
          </a:xfrm>
          <a:prstGeom prst="rect">
            <a:avLst/>
          </a:prstGeom>
          <a:ln>
            <a:solidFill>
              <a:schemeClr val="accent1">
                <a:shade val="95000"/>
                <a:satMod val="105000"/>
              </a:schemeClr>
            </a:solidFill>
          </a:ln>
        </p:spPr>
        <p:txBody>
          <a:bodyPr wrap="square">
            <a:spAutoFit/>
          </a:bodyPr>
          <a:lstStyle/>
          <a:p>
            <a:r>
              <a:rPr lang="en-US" sz="900" dirty="0" err="1" smtClean="0">
                <a:latin typeface="Consolas" pitchFamily="49" charset="0"/>
                <a:cs typeface="Consolas" pitchFamily="49" charset="0"/>
              </a:rPr>
              <a:t>sixs</a:t>
            </a:r>
            <a:r>
              <a:rPr lang="en-US" sz="900" dirty="0" smtClean="0">
                <a:latin typeface="Consolas" pitchFamily="49" charset="0"/>
                <a:cs typeface="Consolas" pitchFamily="49" charset="0"/>
              </a:rPr>
              <a:t>': {'</a:t>
            </a:r>
            <a:r>
              <a:rPr lang="en-US" sz="900" dirty="0" err="1" smtClean="0">
                <a:latin typeface="Consolas" pitchFamily="49" charset="0"/>
                <a:cs typeface="Consolas" pitchFamily="49" charset="0"/>
              </a:rPr>
              <a:t>BottomDiscriminationFeatureExtractor</a:t>
            </a:r>
            <a:r>
              <a:rPr lang="en-US" sz="900" dirty="0" smtClean="0">
                <a:latin typeface="Consolas" pitchFamily="49" charset="0"/>
                <a:cs typeface="Consolas" pitchFamily="49" charset="0"/>
              </a:rPr>
              <a:t>': [0.03527426043973663,</a:t>
            </a:r>
          </a:p>
          <a:p>
            <a:r>
              <a:rPr lang="en-US" sz="900" dirty="0" smtClean="0">
                <a:latin typeface="Consolas" pitchFamily="49" charset="0"/>
                <a:cs typeface="Consolas" pitchFamily="49" charset="0"/>
              </a:rPr>
              <a:t>                                                   0.17210978664192936,</a:t>
            </a:r>
          </a:p>
          <a:p>
            <a:r>
              <a:rPr lang="en-US" sz="900" dirty="0" smtClean="0">
                <a:latin typeface="Consolas" pitchFamily="49" charset="0"/>
                <a:cs typeface="Consolas" pitchFamily="49" charset="0"/>
              </a:rPr>
              <a:t>                                                   0.24123427987356544,</a:t>
            </a:r>
          </a:p>
          <a:p>
            <a:r>
              <a:rPr lang="en-US" sz="900" dirty="0" smtClean="0">
                <a:latin typeface="Consolas" pitchFamily="49" charset="0"/>
                <a:cs typeface="Consolas" pitchFamily="49" charset="0"/>
              </a:rPr>
              <a:t>                                                   0.10466517094017094],</a:t>
            </a:r>
            <a:endParaRPr lang="en-US" sz="900" dirty="0">
              <a:latin typeface="Consolas" pitchFamily="49" charset="0"/>
              <a:cs typeface="Consolas" pitchFamily="49" charset="0"/>
            </a:endParaRPr>
          </a:p>
        </p:txBody>
      </p:sp>
    </p:spTree>
    <p:extLst>
      <p:ext uri="{BB962C8B-B14F-4D97-AF65-F5344CB8AC3E}">
        <p14:creationId xmlns:p14="http://schemas.microsoft.com/office/powerpoint/2010/main" val="606377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OCR Process</a:t>
            </a:r>
            <a:endParaRPr lang="en-US" dirty="0"/>
          </a:p>
        </p:txBody>
      </p:sp>
      <p:sp>
        <p:nvSpPr>
          <p:cNvPr id="4" name="TextBox 3"/>
          <p:cNvSpPr txBox="1"/>
          <p:nvPr/>
        </p:nvSpPr>
        <p:spPr>
          <a:xfrm>
            <a:off x="457200" y="1371600"/>
            <a:ext cx="8458200" cy="2031325"/>
          </a:xfrm>
          <a:prstGeom prst="rect">
            <a:avLst/>
          </a:prstGeom>
          <a:noFill/>
        </p:spPr>
        <p:txBody>
          <a:bodyPr wrap="square" rtlCol="0">
            <a:spAutoFit/>
          </a:bodyPr>
          <a:lstStyle/>
          <a:p>
            <a:pPr marL="285750" indent="-285750">
              <a:buFont typeface="Arial"/>
              <a:buChar char="•"/>
            </a:pPr>
            <a:r>
              <a:rPr lang="en-US" dirty="0" smtClean="0"/>
              <a:t>We pre-process the image and extract features the exact same way as if we were training it.</a:t>
            </a:r>
          </a:p>
          <a:p>
            <a:pPr marL="285750" indent="-285750">
              <a:buFont typeface="Arial"/>
              <a:buChar char="•"/>
            </a:pPr>
            <a:endParaRPr lang="en-US" dirty="0"/>
          </a:p>
          <a:p>
            <a:pPr marL="285750" indent="-285750">
              <a:buFont typeface="Arial"/>
              <a:buChar char="•"/>
            </a:pPr>
            <a:r>
              <a:rPr lang="en-US" dirty="0" smtClean="0"/>
              <a:t>Then, we compute a set of differences for each symbol’s </a:t>
            </a:r>
            <a:r>
              <a:rPr lang="en-US" b="1" dirty="0" smtClean="0"/>
              <a:t>mean vector </a:t>
            </a:r>
            <a:r>
              <a:rPr lang="en-US" dirty="0" smtClean="0"/>
              <a:t>in the training database against the extracted features. For each different vector, we then just take the 1-norm:</a:t>
            </a:r>
          </a:p>
          <a:p>
            <a:endParaRPr lang="en-US" dirty="0"/>
          </a:p>
        </p:txBody>
      </p:sp>
      <mc:AlternateContent xmlns:mc="http://schemas.openxmlformats.org/markup-compatibility/2006">
        <mc:Choice xmlns:a14="http://schemas.microsoft.com/office/drawing/2010/main" Requires="a14">
          <p:sp>
            <p:nvSpPr>
              <p:cNvPr id="8" name="TextBox 7"/>
              <p:cNvSpPr txBox="1"/>
              <p:nvPr/>
            </p:nvSpPr>
            <p:spPr>
              <a:xfrm>
                <a:off x="762000" y="3389679"/>
                <a:ext cx="3098387" cy="584775"/>
              </a:xfrm>
              <a:prstGeom prst="rect">
                <a:avLst/>
              </a:prstGeom>
              <a:noFill/>
            </p:spPr>
            <p:txBody>
              <a:bodyPr wrap="square" rtlCol="0">
                <a:spAutoFit/>
              </a:bodyPr>
              <a:lstStyle/>
              <a:p>
                <a:r>
                  <a:rPr lang="en-US" sz="3200" dirty="0" smtClean="0"/>
                  <a:t>|x|</a:t>
                </a:r>
                <a14:m>
                  <m:oMath xmlns:m="http://schemas.openxmlformats.org/officeDocument/2006/math">
                    <m:r>
                      <a:rPr lang="en-US" sz="3200" i="1" smtClean="0">
                        <a:latin typeface="Cambria Math"/>
                      </a:rPr>
                      <m:t>=</m:t>
                    </m:r>
                    <m:r>
                      <a:rPr lang="en-US" sz="3200" b="0" i="1" smtClean="0">
                        <a:latin typeface="Cambria Math"/>
                      </a:rPr>
                      <m:t> </m:t>
                    </m:r>
                    <m:nary>
                      <m:naryPr>
                        <m:chr m:val="∑"/>
                        <m:ctrlPr>
                          <a:rPr lang="en-US" sz="3200" b="0" i="1" smtClean="0">
                            <a:latin typeface="Cambria Math"/>
                          </a:rPr>
                        </m:ctrlPr>
                      </m:naryPr>
                      <m:sub>
                        <m:r>
                          <m:rPr>
                            <m:brk m:alnAt="23"/>
                          </m:rPr>
                          <a:rPr lang="en-US" sz="3200" b="0" i="1" smtClean="0">
                            <a:latin typeface="Cambria Math"/>
                          </a:rPr>
                          <m:t>𝑟</m:t>
                        </m:r>
                        <m:r>
                          <a:rPr lang="en-US" sz="3200" b="0" i="1" smtClean="0">
                            <a:latin typeface="Cambria Math"/>
                          </a:rPr>
                          <m:t>=1</m:t>
                        </m:r>
                      </m:sub>
                      <m:sup>
                        <m:r>
                          <a:rPr lang="en-US" sz="3200" b="0" i="1" smtClean="0">
                            <a:latin typeface="Cambria Math"/>
                          </a:rPr>
                          <m:t>𝑛</m:t>
                        </m:r>
                      </m:sup>
                      <m:e>
                        <m:r>
                          <a:rPr lang="en-US" sz="3200" b="0" i="1" smtClean="0">
                            <a:latin typeface="Cambria Math"/>
                          </a:rPr>
                          <m:t>|</m:t>
                        </m:r>
                        <m:sSub>
                          <m:sSubPr>
                            <m:ctrlPr>
                              <a:rPr lang="en-US" sz="3200" b="0" i="1" smtClean="0">
                                <a:latin typeface="Cambria Math"/>
                              </a:rPr>
                            </m:ctrlPr>
                          </m:sSubPr>
                          <m:e>
                            <m:r>
                              <a:rPr lang="en-US" sz="3200" b="0" i="1" smtClean="0">
                                <a:latin typeface="Cambria Math"/>
                              </a:rPr>
                              <m:t>𝑥</m:t>
                            </m:r>
                          </m:e>
                          <m:sub>
                            <m:r>
                              <a:rPr lang="en-US" sz="3200" b="0" i="1" smtClean="0">
                                <a:latin typeface="Cambria Math"/>
                              </a:rPr>
                              <m:t>𝑟</m:t>
                            </m:r>
                          </m:sub>
                        </m:sSub>
                        <m:r>
                          <a:rPr lang="en-US" sz="3200" b="0" i="1" smtClean="0">
                            <a:latin typeface="Cambria Math"/>
                          </a:rPr>
                          <m:t>|</m:t>
                        </m:r>
                      </m:e>
                    </m:nary>
                  </m:oMath>
                </a14:m>
                <a:endParaRPr lang="en-US" sz="3200" dirty="0"/>
              </a:p>
            </p:txBody>
          </p:sp>
        </mc:Choice>
        <mc:Fallback>
          <p:sp>
            <p:nvSpPr>
              <p:cNvPr id="8" name="TextBox 7"/>
              <p:cNvSpPr txBox="1">
                <a:spLocks noRot="1" noChangeAspect="1" noMove="1" noResize="1" noEditPoints="1" noAdjustHandles="1" noChangeArrowheads="1" noChangeShapeType="1" noTextEdit="1"/>
              </p:cNvSpPr>
              <p:nvPr/>
            </p:nvSpPr>
            <p:spPr>
              <a:xfrm>
                <a:off x="762000" y="3389679"/>
                <a:ext cx="3098387" cy="584775"/>
              </a:xfrm>
              <a:prstGeom prst="rect">
                <a:avLst/>
              </a:prstGeom>
              <a:blipFill rotWithShape="1">
                <a:blip r:embed="rId2"/>
                <a:stretch>
                  <a:fillRect l="-4921" t="-12500" b="-34375"/>
                </a:stretch>
              </a:blipFill>
            </p:spPr>
            <p:txBody>
              <a:bodyPr/>
              <a:lstStyle/>
              <a:p>
                <a:r>
                  <a:rPr lang="en-US">
                    <a:noFill/>
                  </a:rPr>
                  <a:t> </a:t>
                </a:r>
              </a:p>
            </p:txBody>
          </p:sp>
        </mc:Fallback>
      </mc:AlternateContent>
      <p:sp>
        <p:nvSpPr>
          <p:cNvPr id="9" name="TextBox 8"/>
          <p:cNvSpPr txBox="1"/>
          <p:nvPr/>
        </p:nvSpPr>
        <p:spPr>
          <a:xfrm>
            <a:off x="457200" y="4419600"/>
            <a:ext cx="8229600" cy="1477328"/>
          </a:xfrm>
          <a:prstGeom prst="rect">
            <a:avLst/>
          </a:prstGeom>
          <a:noFill/>
        </p:spPr>
        <p:txBody>
          <a:bodyPr wrap="square" rtlCol="0">
            <a:spAutoFit/>
          </a:bodyPr>
          <a:lstStyle/>
          <a:p>
            <a:r>
              <a:rPr lang="en-US" dirty="0" smtClean="0"/>
              <a:t>this then gives a score for each symbol difference that we had obtained. The further away a feature vector was from the guessed symbol, the higher the norm, and thus the score will be.</a:t>
            </a:r>
            <a:br>
              <a:rPr lang="en-US" dirty="0" smtClean="0"/>
            </a:br>
            <a:r>
              <a:rPr lang="en-US" dirty="0" smtClean="0"/>
              <a:t/>
            </a:r>
            <a:br>
              <a:rPr lang="en-US" dirty="0" smtClean="0"/>
            </a:br>
            <a:r>
              <a:rPr lang="en-US" dirty="0" smtClean="0"/>
              <a:t>Then, the symbol that corresponds to the lowest score will be our guess. </a:t>
            </a:r>
            <a:r>
              <a:rPr lang="en-US" b="1" dirty="0" smtClean="0"/>
              <a:t>Unless…</a:t>
            </a:r>
            <a:endParaRPr lang="en-US" b="1" dirty="0"/>
          </a:p>
        </p:txBody>
      </p:sp>
    </p:spTree>
    <p:extLst>
      <p:ext uri="{BB962C8B-B14F-4D97-AF65-F5344CB8AC3E}">
        <p14:creationId xmlns:p14="http://schemas.microsoft.com/office/powerpoint/2010/main" val="2918793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Rejection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4523620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280</TotalTime>
  <Words>596</Words>
  <Application>Microsoft Office PowerPoint</Application>
  <PresentationFormat>On-screen Show (4:3)</PresentationFormat>
  <Paragraphs>73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Mean Vector Clustering w/ 1-Norm</vt:lpstr>
      <vt:lpstr>Pre-processing</vt:lpstr>
      <vt:lpstr>Feature Vectors</vt:lpstr>
      <vt:lpstr>Feature Vectors</vt:lpstr>
      <vt:lpstr>Feature Vectors</vt:lpstr>
      <vt:lpstr>Feature Vectors</vt:lpstr>
      <vt:lpstr>Training Process</vt:lpstr>
      <vt:lpstr>OCR Process</vt:lpstr>
      <vt:lpstr>Rejection</vt:lpstr>
      <vt:lpstr>Rejection: Normal Distributions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Mean Vector Clustering w/ 1-Norm</dc:title>
  <dc:creator>Vaughan Hilts</dc:creator>
  <cp:lastModifiedBy>Vaughan Hilts</cp:lastModifiedBy>
  <cp:revision>24</cp:revision>
  <dcterms:created xsi:type="dcterms:W3CDTF">2015-12-01T22:04:36Z</dcterms:created>
  <dcterms:modified xsi:type="dcterms:W3CDTF">2015-12-02T02:45:14Z</dcterms:modified>
</cp:coreProperties>
</file>