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8" r:id="rId10"/>
    <p:sldId id="264"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94660"/>
  </p:normalViewPr>
  <p:slideViewPr>
    <p:cSldViewPr>
      <p:cViewPr varScale="1">
        <p:scale>
          <a:sx n="111" d="100"/>
          <a:sy n="111" d="100"/>
        </p:scale>
        <p:origin x="-15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a:t>
            </a: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Rejection</a:t>
            </a:r>
            <a:endParaRPr lang="en-US" dirty="0"/>
          </a:p>
        </p:txBody>
      </p:sp>
      <p:sp>
        <p:nvSpPr>
          <p:cNvPr id="5" name="TextBox 4"/>
          <p:cNvSpPr txBox="1"/>
          <p:nvPr/>
        </p:nvSpPr>
        <p:spPr>
          <a:xfrm>
            <a:off x="533400" y="1447800"/>
            <a:ext cx="8153400" cy="646331"/>
          </a:xfrm>
          <a:prstGeom prst="rect">
            <a:avLst/>
          </a:prstGeom>
          <a:noFill/>
        </p:spPr>
        <p:txBody>
          <a:bodyPr wrap="square" rtlCol="0">
            <a:spAutoFit/>
          </a:bodyPr>
          <a:lstStyle/>
          <a:p>
            <a:pPr marL="285750" indent="-285750">
              <a:buFont typeface="Arial"/>
              <a:buChar char="•"/>
            </a:pPr>
            <a:r>
              <a:rPr lang="en-US" dirty="0" smtClean="0"/>
              <a:t>Since not every guess is equal, we need a way of filtering out the obviously bad guesses. (Better to not guess, than to guess wrong in other words)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38400"/>
            <a:ext cx="1762221" cy="1447800"/>
          </a:xfrm>
          <a:prstGeom prst="rect">
            <a:avLst/>
          </a:prstGeom>
        </p:spPr>
      </p:pic>
      <p:sp>
        <p:nvSpPr>
          <p:cNvPr id="7" name="TextBox 6"/>
          <p:cNvSpPr txBox="1"/>
          <p:nvPr/>
        </p:nvSpPr>
        <p:spPr>
          <a:xfrm>
            <a:off x="228600" y="4038600"/>
            <a:ext cx="1762221" cy="923330"/>
          </a:xfrm>
          <a:prstGeom prst="rect">
            <a:avLst/>
          </a:prstGeom>
          <a:noFill/>
        </p:spPr>
        <p:txBody>
          <a:bodyPr wrap="square" rtlCol="0">
            <a:spAutoFit/>
          </a:bodyPr>
          <a:lstStyle/>
          <a:p>
            <a:r>
              <a:rPr lang="en-US" dirty="0" smtClean="0"/>
              <a:t>Is this a 1 or 2? Best to just reject it.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74" y="3671590"/>
            <a:ext cx="1905000" cy="8286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642" y="2895600"/>
            <a:ext cx="1905000" cy="8286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05262"/>
            <a:ext cx="1905000" cy="82867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2747962"/>
            <a:ext cx="1905000" cy="828675"/>
          </a:xfrm>
          <a:prstGeom prst="rect">
            <a:avLst/>
          </a:prstGeom>
        </p:spPr>
      </p:pic>
      <p:sp>
        <p:nvSpPr>
          <p:cNvPr id="12" name="TextBox 11"/>
          <p:cNvSpPr txBox="1"/>
          <p:nvPr/>
        </p:nvSpPr>
        <p:spPr>
          <a:xfrm>
            <a:off x="4953000" y="4743271"/>
            <a:ext cx="3000642" cy="923330"/>
          </a:xfrm>
          <a:prstGeom prst="rect">
            <a:avLst/>
          </a:prstGeom>
          <a:noFill/>
        </p:spPr>
        <p:txBody>
          <a:bodyPr wrap="square" rtlCol="0">
            <a:spAutoFit/>
          </a:bodyPr>
          <a:lstStyle/>
          <a:p>
            <a:r>
              <a:rPr lang="en-US" dirty="0"/>
              <a:t>T</a:t>
            </a:r>
            <a:r>
              <a:rPr lang="en-US" dirty="0" smtClean="0"/>
              <a:t>hese are just plain bad; we wouldn’t want these be picked up as anything at all.</a:t>
            </a:r>
            <a:endParaRPr lang="en-US" dirty="0"/>
          </a:p>
        </p:txBody>
      </p:sp>
    </p:spTree>
    <p:extLst>
      <p:ext uri="{BB962C8B-B14F-4D97-AF65-F5344CB8AC3E}">
        <p14:creationId xmlns:p14="http://schemas.microsoft.com/office/powerpoint/2010/main" val="245236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Rejection: Normal Distributions</a:t>
            </a:r>
            <a:endParaRPr lang="en-US" sz="2800" dirty="0"/>
          </a:p>
        </p:txBody>
      </p:sp>
      <p:sp>
        <p:nvSpPr>
          <p:cNvPr id="3" name="TextBox 2"/>
          <p:cNvSpPr txBox="1"/>
          <p:nvPr/>
        </p:nvSpPr>
        <p:spPr>
          <a:xfrm>
            <a:off x="609600" y="1219200"/>
            <a:ext cx="8001000" cy="923330"/>
          </a:xfrm>
          <a:prstGeom prst="rect">
            <a:avLst/>
          </a:prstGeom>
          <a:noFill/>
        </p:spPr>
        <p:txBody>
          <a:bodyPr wrap="square" rtlCol="0">
            <a:spAutoFit/>
          </a:bodyPr>
          <a:lstStyle/>
          <a:p>
            <a:r>
              <a:rPr lang="en-US" dirty="0" smtClean="0"/>
              <a:t>Given a </a:t>
            </a:r>
            <a:r>
              <a:rPr lang="en-US" b="1" dirty="0" smtClean="0"/>
              <a:t>standard difference score </a:t>
            </a:r>
            <a:r>
              <a:rPr lang="en-US" dirty="0" smtClean="0"/>
              <a:t>we can plot a histogram of the good matches.  This gives us an idea how closely together correct guesses are. This is done on a large and various data sets. If we fit them to a </a:t>
            </a:r>
            <a:r>
              <a:rPr lang="en-US" b="1" dirty="0" smtClean="0"/>
              <a:t>normal curve</a:t>
            </a:r>
            <a:r>
              <a:rPr lang="en-US"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3" y="2142530"/>
            <a:ext cx="4267207" cy="32004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75879"/>
            <a:ext cx="4077495" cy="3058121"/>
          </a:xfrm>
          <a:prstGeom prst="rect">
            <a:avLst/>
          </a:prstGeom>
        </p:spPr>
      </p:pic>
      <p:sp>
        <p:nvSpPr>
          <p:cNvPr id="7" name="TextBox 6"/>
          <p:cNvSpPr txBox="1"/>
          <p:nvPr/>
        </p:nvSpPr>
        <p:spPr>
          <a:xfrm>
            <a:off x="762000" y="5486400"/>
            <a:ext cx="7543800" cy="923330"/>
          </a:xfrm>
          <a:prstGeom prst="rect">
            <a:avLst/>
          </a:prstGeom>
          <a:noFill/>
        </p:spPr>
        <p:txBody>
          <a:bodyPr wrap="square" rtlCol="0">
            <a:spAutoFit/>
          </a:bodyPr>
          <a:lstStyle/>
          <a:p>
            <a:r>
              <a:rPr lang="en-US" dirty="0" smtClean="0"/>
              <a:t>In the case of higher accuracy numbers, data fits the normal curve much better. In cases where accuracy is generally not so good, the curve does not fit well.</a:t>
            </a:r>
            <a:endParaRPr lang="en-US" dirty="0"/>
          </a:p>
        </p:txBody>
      </p:sp>
      <p:sp>
        <p:nvSpPr>
          <p:cNvPr id="8" name="TextBox 7"/>
          <p:cNvSpPr txBox="1"/>
          <p:nvPr/>
        </p:nvSpPr>
        <p:spPr>
          <a:xfrm>
            <a:off x="838200" y="5163979"/>
            <a:ext cx="3505200" cy="246221"/>
          </a:xfrm>
          <a:prstGeom prst="rect">
            <a:avLst/>
          </a:prstGeom>
          <a:noFill/>
        </p:spPr>
        <p:txBody>
          <a:bodyPr wrap="square" rtlCol="0">
            <a:spAutoFit/>
          </a:bodyPr>
          <a:lstStyle/>
          <a:p>
            <a:pPr algn="ctr"/>
            <a:r>
              <a:rPr lang="en-US" sz="1000" b="1" dirty="0" smtClean="0"/>
              <a:t>70-100% accuracy on data (depends on font)</a:t>
            </a:r>
            <a:endParaRPr lang="en-US" sz="1000" b="1" dirty="0"/>
          </a:p>
        </p:txBody>
      </p:sp>
      <p:sp>
        <p:nvSpPr>
          <p:cNvPr id="9" name="TextBox 8"/>
          <p:cNvSpPr txBox="1"/>
          <p:nvPr/>
        </p:nvSpPr>
        <p:spPr>
          <a:xfrm>
            <a:off x="4858147" y="5185617"/>
            <a:ext cx="3505200" cy="246221"/>
          </a:xfrm>
          <a:prstGeom prst="rect">
            <a:avLst/>
          </a:prstGeom>
          <a:noFill/>
        </p:spPr>
        <p:txBody>
          <a:bodyPr wrap="square" rtlCol="0">
            <a:spAutoFit/>
          </a:bodyPr>
          <a:lstStyle/>
          <a:p>
            <a:pPr algn="ctr"/>
            <a:r>
              <a:rPr lang="en-US" sz="1000" b="1" dirty="0" smtClean="0"/>
              <a:t>36% accuracy on data</a:t>
            </a:r>
            <a:endParaRPr lang="en-US" sz="1000" b="1" dirty="0"/>
          </a:p>
        </p:txBody>
      </p:sp>
    </p:spTree>
    <p:extLst>
      <p:ext uri="{BB962C8B-B14F-4D97-AF65-F5344CB8AC3E}">
        <p14:creationId xmlns:p14="http://schemas.microsoft.com/office/powerpoint/2010/main" val="417227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Rejection: Performing the Rejection</a:t>
            </a:r>
            <a:endParaRPr lang="en-US" dirty="0"/>
          </a:p>
        </p:txBody>
      </p:sp>
      <p:sp>
        <p:nvSpPr>
          <p:cNvPr id="4" name="TextBox 3"/>
          <p:cNvSpPr txBox="1"/>
          <p:nvPr/>
        </p:nvSpPr>
        <p:spPr>
          <a:xfrm>
            <a:off x="609600" y="1447800"/>
            <a:ext cx="8229600" cy="4339650"/>
          </a:xfrm>
          <a:prstGeom prst="rect">
            <a:avLst/>
          </a:prstGeom>
          <a:noFill/>
        </p:spPr>
        <p:txBody>
          <a:bodyPr wrap="square" rtlCol="0">
            <a:spAutoFit/>
          </a:bodyPr>
          <a:lstStyle/>
          <a:p>
            <a:r>
              <a:rPr lang="en-US" dirty="0" smtClean="0"/>
              <a:t>If….</a:t>
            </a:r>
          </a:p>
          <a:p>
            <a:endParaRPr lang="en-US" dirty="0"/>
          </a:p>
          <a:p>
            <a:pPr marL="285750" indent="-285750">
              <a:buFont typeface="Arial"/>
              <a:buChar char="•"/>
            </a:pPr>
            <a:r>
              <a:rPr lang="en-US" dirty="0" smtClean="0"/>
              <a:t>We guess a symbol that is known to be approximately normal? We can simply check if the data is </a:t>
            </a:r>
            <a:r>
              <a:rPr lang="en-US" b="1" dirty="0" smtClean="0"/>
              <a:t>two standard deviations. </a:t>
            </a:r>
            <a:r>
              <a:rPr lang="en-US" dirty="0" smtClean="0"/>
              <a:t>This gives 95% confidence to reject if it’s above. (This is adjustable; since we’re “approximately” normal we can tweak to fit our confidence </a:t>
            </a:r>
            <a:r>
              <a:rPr lang="en-US" dirty="0"/>
              <a:t>requirements)</a:t>
            </a:r>
            <a:br>
              <a:rPr lang="en-US" dirty="0"/>
            </a:br>
            <a:r>
              <a:rPr lang="en-US" dirty="0" smtClean="0"/>
              <a:t/>
            </a:r>
            <a:br>
              <a:rPr lang="en-US" dirty="0" smtClean="0"/>
            </a:br>
            <a:r>
              <a:rPr lang="en-US" sz="1200" i="1" dirty="0" smtClean="0"/>
              <a:t>(Based on the work of: </a:t>
            </a:r>
            <a:r>
              <a:rPr lang="en-US" sz="1200" i="1" dirty="0" err="1" smtClean="0"/>
              <a:t>D’Agostino</a:t>
            </a:r>
            <a:r>
              <a:rPr lang="en-US" sz="1200" i="1" dirty="0" smtClean="0"/>
              <a:t>, R. B. (1971), “An omnibus test of normality for moderate and large sample size,” </a:t>
            </a:r>
            <a:r>
              <a:rPr lang="en-US" sz="1200" i="1" dirty="0" err="1" smtClean="0"/>
              <a:t>Biometrika</a:t>
            </a:r>
            <a:r>
              <a:rPr lang="en-US" sz="1200" i="1" dirty="0" smtClean="0"/>
              <a:t>, 58, 341-348)</a:t>
            </a:r>
            <a:endParaRPr lang="en-US" sz="1200" i="1"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We guess a symbol that is known to not be approximately normal? Things are trickier; we could interpolate or take a median value and suffers a 50% confident rate (on the known data). The results are not nearly as nice. Most rejections of good data are because of this.</a:t>
            </a:r>
          </a:p>
          <a:p>
            <a:pPr marL="285750" indent="-285750">
              <a:buFont typeface="Arial"/>
              <a:buChar char="•"/>
            </a:pPr>
            <a:endParaRPr lang="en-US" b="1" dirty="0"/>
          </a:p>
        </p:txBody>
      </p:sp>
    </p:spTree>
    <p:extLst>
      <p:ext uri="{BB962C8B-B14F-4D97-AF65-F5344CB8AC3E}">
        <p14:creationId xmlns:p14="http://schemas.microsoft.com/office/powerpoint/2010/main" val="71172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Post-Mortem</a:t>
            </a:r>
            <a:endParaRPr lang="en-US" dirty="0"/>
          </a:p>
        </p:txBody>
      </p:sp>
      <p:sp>
        <p:nvSpPr>
          <p:cNvPr id="4" name="TextBox 3"/>
          <p:cNvSpPr txBox="1"/>
          <p:nvPr/>
        </p:nvSpPr>
        <p:spPr>
          <a:xfrm>
            <a:off x="609600" y="1447800"/>
            <a:ext cx="3962400" cy="3970318"/>
          </a:xfrm>
          <a:prstGeom prst="rect">
            <a:avLst/>
          </a:prstGeom>
          <a:noFill/>
        </p:spPr>
        <p:txBody>
          <a:bodyPr wrap="square" rtlCol="0">
            <a:spAutoFit/>
          </a:bodyPr>
          <a:lstStyle/>
          <a:p>
            <a:r>
              <a:rPr lang="en-US" b="1" dirty="0" smtClean="0"/>
              <a:t>Advantages</a:t>
            </a:r>
          </a:p>
          <a:p>
            <a:endParaRPr lang="en-US" b="1" dirty="0"/>
          </a:p>
          <a:p>
            <a:pPr marL="285750" indent="-285750">
              <a:buFont typeface="Arial"/>
              <a:buChar char="•"/>
            </a:pPr>
            <a:r>
              <a:rPr lang="en-US" dirty="0" smtClean="0"/>
              <a:t>Implementation is simple, computation is cheap</a:t>
            </a:r>
          </a:p>
          <a:p>
            <a:pPr marL="285750" indent="-285750">
              <a:buFont typeface="Arial"/>
              <a:buChar char="•"/>
            </a:pPr>
            <a:r>
              <a:rPr lang="en-US" dirty="0" smtClean="0"/>
              <a:t>When distributions are normal, rejection gives adjustable confidence</a:t>
            </a:r>
          </a:p>
          <a:p>
            <a:pPr marL="285750" indent="-285750">
              <a:buFont typeface="Arial"/>
              <a:buChar char="•"/>
            </a:pPr>
            <a:r>
              <a:rPr lang="en-US" dirty="0" smtClean="0"/>
              <a:t>Vectors are easy to weight – this allows for adjustments to the score</a:t>
            </a:r>
          </a:p>
          <a:p>
            <a:pPr marL="285750" indent="-285750">
              <a:buFont typeface="Arial"/>
              <a:buChar char="•"/>
            </a:pPr>
            <a:r>
              <a:rPr lang="en-US" dirty="0" smtClean="0"/>
              <a:t>Allows the introduction of new feature vectors with minimal effort</a:t>
            </a:r>
          </a:p>
          <a:p>
            <a:pPr marL="285750" indent="-285750">
              <a:buFont typeface="Arial"/>
              <a:buChar char="•"/>
            </a:pPr>
            <a:r>
              <a:rPr lang="en-US" dirty="0" smtClean="0"/>
              <a:t>Works with both handwritten data and computer fonts</a:t>
            </a:r>
          </a:p>
          <a:p>
            <a:pPr marL="285750" indent="-285750">
              <a:buFont typeface="Arial"/>
              <a:buChar char="•"/>
            </a:pPr>
            <a:r>
              <a:rPr lang="en-US" dirty="0" smtClean="0"/>
              <a:t>Capable of rejecting arbitrary symbols in many cases</a:t>
            </a:r>
          </a:p>
        </p:txBody>
      </p:sp>
      <p:sp>
        <p:nvSpPr>
          <p:cNvPr id="5" name="TextBox 4"/>
          <p:cNvSpPr txBox="1"/>
          <p:nvPr/>
        </p:nvSpPr>
        <p:spPr>
          <a:xfrm>
            <a:off x="4960121" y="1447800"/>
            <a:ext cx="3962400" cy="2862322"/>
          </a:xfrm>
          <a:prstGeom prst="rect">
            <a:avLst/>
          </a:prstGeom>
          <a:noFill/>
        </p:spPr>
        <p:txBody>
          <a:bodyPr wrap="square" rtlCol="0">
            <a:spAutoFit/>
          </a:bodyPr>
          <a:lstStyle/>
          <a:p>
            <a:r>
              <a:rPr lang="en-US" b="1" dirty="0" smtClean="0"/>
              <a:t>Disadvantages</a:t>
            </a:r>
          </a:p>
          <a:p>
            <a:endParaRPr lang="en-US" b="1" dirty="0"/>
          </a:p>
          <a:p>
            <a:pPr marL="285750" indent="-285750">
              <a:buFont typeface="Arial"/>
              <a:buChar char="•"/>
            </a:pPr>
            <a:r>
              <a:rPr lang="en-US" dirty="0" smtClean="0"/>
              <a:t>Poor performance on some symbols (such as 1’s, looks too similar to 2)</a:t>
            </a:r>
          </a:p>
          <a:p>
            <a:pPr marL="285750" indent="-285750">
              <a:buFont typeface="Arial"/>
              <a:buChar char="•"/>
            </a:pPr>
            <a:r>
              <a:rPr lang="en-US" dirty="0" smtClean="0"/>
              <a:t>Scoring system can sometimes introduce bias</a:t>
            </a:r>
          </a:p>
          <a:p>
            <a:pPr marL="285750" indent="-285750">
              <a:buFont typeface="Arial"/>
              <a:buChar char="•"/>
            </a:pPr>
            <a:r>
              <a:rPr lang="en-US" dirty="0" smtClean="0"/>
              <a:t>Rejection is only as good as the accuracy of the symbol detection </a:t>
            </a:r>
          </a:p>
          <a:p>
            <a:pPr marL="285750" indent="-285750">
              <a:buFont typeface="Arial"/>
              <a:buChar char="•"/>
            </a:pPr>
            <a:r>
              <a:rPr lang="en-US" dirty="0" smtClean="0"/>
              <a:t>Rejection requires computing heavy distribution tables on trainings</a:t>
            </a:r>
          </a:p>
        </p:txBody>
      </p:sp>
    </p:spTree>
    <p:extLst>
      <p:ext uri="{BB962C8B-B14F-4D97-AF65-F5344CB8AC3E}">
        <p14:creationId xmlns:p14="http://schemas.microsoft.com/office/powerpoint/2010/main" val="247642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omitted</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970318"/>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a:t>
            </a:r>
            <a:r>
              <a:rPr lang="en-US" dirty="0"/>
              <a:t>vector </a:t>
            </a:r>
            <a:r>
              <a:rPr lang="en-US" dirty="0" smtClean="0"/>
              <a:t>yields </a:t>
            </a:r>
            <a:r>
              <a:rPr lang="en-US" dirty="0"/>
              <a:t>quite good </a:t>
            </a:r>
            <a:r>
              <a:rPr lang="en-US" dirty="0" smtClean="0"/>
              <a:t>results on its own and is simple to implement. The percentage of black pixels is taken for each block in the image. </a:t>
            </a:r>
            <a:endParaRPr lang="en-US" dirty="0"/>
          </a:p>
          <a:p>
            <a:pPr marL="285750" indent="-285750">
              <a:buFont typeface="Arial"/>
              <a:buChar char="•"/>
            </a:pPr>
            <a:endParaRPr lang="en-US" dirty="0" smtClean="0"/>
          </a:p>
          <a:p>
            <a:pPr marL="285750" indent="-285750">
              <a:buFont typeface="Arial"/>
              <a:buChar char="•"/>
            </a:pPr>
            <a:r>
              <a:rPr lang="en-US" dirty="0" smtClean="0"/>
              <a:t>We also added normalization to this feature vector by dividing each value in the vector by the vectors </a:t>
            </a:r>
            <a:r>
              <a:rPr lang="en-US" dirty="0" smtClean="0"/>
              <a:t>sum (weighting)</a:t>
            </a:r>
            <a:endParaRPr lang="en-US" dirty="0" smtClean="0"/>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a:t>
            </a:r>
            <a:r>
              <a:rPr lang="en-US" dirty="0" smtClean="0"/>
              <a:t>image. </a:t>
            </a:r>
            <a:r>
              <a:rPr lang="en-US" dirty="0" smtClean="0"/>
              <a:t>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247317"/>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similar top left segments. The lower left segment for each image has roughly the same pixel ratio.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recorded as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Ratio of Histograms Feature</a:t>
            </a:r>
          </a:p>
          <a:p>
            <a:endParaRPr lang="en-US" b="1" dirty="0"/>
          </a:p>
          <a:p>
            <a:pPr marL="285750" indent="-285750">
              <a:buFont typeface="Arial"/>
              <a:buChar char="•"/>
            </a:pPr>
            <a:r>
              <a:rPr lang="en-US" dirty="0" smtClean="0"/>
              <a:t>Ratio of Histograms works very similar to zoning</a:t>
            </a:r>
            <a:endParaRPr lang="en-US" dirty="0"/>
          </a:p>
          <a:p>
            <a:pPr marL="285750" indent="-285750">
              <a:buFont typeface="Arial"/>
              <a:buChar char="•"/>
            </a:pPr>
            <a:endParaRPr lang="en-US" dirty="0"/>
          </a:p>
          <a:p>
            <a:pPr marL="285750" indent="-285750">
              <a:buFont typeface="Arial"/>
              <a:buChar char="•"/>
            </a:pPr>
            <a:r>
              <a:rPr lang="en-US" dirty="0" smtClean="0"/>
              <a:t>First the percentage of black pixels in </a:t>
            </a:r>
            <a:r>
              <a:rPr lang="en-US" b="1" dirty="0" smtClean="0"/>
              <a:t>N</a:t>
            </a:r>
            <a:r>
              <a:rPr lang="en-US" dirty="0" smtClean="0"/>
              <a:t> </a:t>
            </a:r>
            <a:r>
              <a:rPr lang="en-US" dirty="0" smtClean="0"/>
              <a:t>rows and </a:t>
            </a:r>
            <a:r>
              <a:rPr lang="en-US" b="1" dirty="0" smtClean="0"/>
              <a:t>N</a:t>
            </a:r>
            <a:r>
              <a:rPr lang="en-US" dirty="0" smtClean="0"/>
              <a:t> </a:t>
            </a:r>
            <a:r>
              <a:rPr lang="en-US" dirty="0" smtClean="0"/>
              <a:t>columns are obtained</a:t>
            </a:r>
          </a:p>
          <a:p>
            <a:pPr marL="285750" indent="-285750">
              <a:buFont typeface="Arial"/>
              <a:buChar char="•"/>
            </a:pPr>
            <a:endParaRPr lang="en-US" dirty="0"/>
          </a:p>
          <a:p>
            <a:pPr marL="285750" indent="-285750">
              <a:buFont typeface="Arial"/>
              <a:buChar char="•"/>
            </a:pPr>
            <a:r>
              <a:rPr lang="en-US" dirty="0" smtClean="0"/>
              <a:t>The vector is then populated using the ratio of the percentages between the n rows and columns</a:t>
            </a:r>
          </a:p>
          <a:p>
            <a:pPr marL="285750" indent="-285750">
              <a:buFont typeface="Arial"/>
              <a:buChar char="•"/>
            </a:pPr>
            <a:endParaRPr lang="en-US" dirty="0"/>
          </a:p>
          <a:p>
            <a:pPr marL="285750" indent="-285750">
              <a:buFont typeface="Arial"/>
              <a:buChar char="•"/>
            </a:pPr>
            <a:r>
              <a:rPr lang="en-US" dirty="0" smtClean="0"/>
              <a:t>The vector at position I is equal to  </a:t>
            </a:r>
          </a:p>
          <a:p>
            <a:r>
              <a:rPr lang="en-US" dirty="0"/>
              <a:t> </a:t>
            </a:r>
            <a:r>
              <a:rPr lang="en-US" dirty="0" smtClean="0"/>
              <a:t>    </a:t>
            </a:r>
            <a:r>
              <a:rPr lang="en-US" u="sng" dirty="0" smtClean="0"/>
              <a:t>(</a:t>
            </a:r>
            <a:r>
              <a:rPr lang="en-US" u="sng" dirty="0"/>
              <a:t>the percentage of row </a:t>
            </a:r>
            <a:r>
              <a:rPr lang="en-US" u="sng" dirty="0" err="1"/>
              <a:t>i</a:t>
            </a:r>
            <a:r>
              <a:rPr lang="en-US" u="sng" dirty="0"/>
              <a:t> – the percentage of column </a:t>
            </a:r>
            <a:r>
              <a:rPr lang="en-US" u="sng" dirty="0" err="1"/>
              <a:t>i</a:t>
            </a:r>
            <a:r>
              <a:rPr lang="en-US" u="sng" dirty="0"/>
              <a:t>)</a:t>
            </a:r>
            <a:r>
              <a:rPr lang="en-US" dirty="0"/>
              <a:t> </a:t>
            </a:r>
          </a:p>
          <a:p>
            <a:r>
              <a:rPr lang="en-US" dirty="0"/>
              <a:t>     (the percentage of row </a:t>
            </a:r>
            <a:r>
              <a:rPr lang="en-US" dirty="0" err="1"/>
              <a:t>i</a:t>
            </a:r>
            <a:r>
              <a:rPr lang="en-US" dirty="0" smtClean="0"/>
              <a:t> </a:t>
            </a:r>
            <a:r>
              <a:rPr lang="en-US" dirty="0"/>
              <a:t>+ the percentage of column </a:t>
            </a:r>
            <a:r>
              <a:rPr lang="en-US" dirty="0" err="1"/>
              <a:t>i</a:t>
            </a:r>
            <a:r>
              <a:rPr lang="en-US" dirty="0" smtClean="0"/>
              <a:t>)</a:t>
            </a:r>
            <a:endParaRPr lang="en-US" dirty="0"/>
          </a:p>
          <a:p>
            <a:pPr marL="285750" indent="-285750">
              <a:buFont typeface="Arial"/>
              <a:buChar char="•"/>
            </a:pPr>
            <a:endParaRPr lang="en-US" dirty="0" smtClean="0"/>
          </a:p>
          <a:p>
            <a:pPr marL="285750" indent="-285750">
              <a:buFont typeface="Arial"/>
              <a:buChar char="•"/>
            </a:pPr>
            <a:r>
              <a:rPr lang="en-US" dirty="0" smtClean="0"/>
              <a:t>Because we use the same bounding box as the previous 3 features this results vector is only 2 digits long</a:t>
            </a:r>
          </a:p>
          <a:p>
            <a:pPr marL="285750" indent="-285750">
              <a:buFont typeface="Arial"/>
              <a:buChar char="•"/>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48" y="1752600"/>
            <a:ext cx="2783940"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10658583"/>
              </p:ext>
            </p:extLst>
          </p:nvPr>
        </p:nvGraphicFramePr>
        <p:xfrm>
          <a:off x="762000" y="4495800"/>
          <a:ext cx="1828800" cy="548640"/>
        </p:xfrm>
        <a:graphic>
          <a:graphicData uri="http://schemas.openxmlformats.org/drawingml/2006/table">
            <a:tbl>
              <a:tblPr>
                <a:tableStyleId>{5C22544A-7EE6-4342-B048-85BDC9FD1C3A}</a:tableStyleId>
              </a:tblPr>
              <a:tblGrid>
                <a:gridCol w="609600"/>
                <a:gridCol w="609600"/>
                <a:gridCol w="609600"/>
              </a:tblGrid>
              <a:tr h="182880">
                <a:tc>
                  <a:txBody>
                    <a:bodyPr/>
                    <a:lstStyle/>
                    <a:p>
                      <a:pPr algn="l" fontAlgn="b"/>
                      <a:r>
                        <a:rPr lang="en-US" sz="1100" u="none" strike="noStrike">
                          <a:effectLst/>
                        </a:rPr>
                        <a:t>Rows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0.6375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Columns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0.6125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Vector</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-0.02041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0.02</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every glyph we add.</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2031325"/>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way we </a:t>
            </a:r>
            <a:r>
              <a:rPr lang="en-US" dirty="0" smtClean="0"/>
              <a:t>were to </a:t>
            </a:r>
            <a:r>
              <a:rPr lang="en-US" dirty="0" smtClean="0"/>
              <a:t>train 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we take the           1-norm:</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gives a score for each symbol difference that we had obtained. The further away a feature vector was from the guessed symbol the higher the norm, and by extension the score, will be.</a:t>
            </a:r>
            <a:br>
              <a:rPr lang="en-US" dirty="0" smtClean="0"/>
            </a:br>
            <a:r>
              <a:rPr lang="en-US" dirty="0" smtClean="0"/>
              <a:t/>
            </a:r>
            <a:br>
              <a:rPr lang="en-US" dirty="0" smtClean="0"/>
            </a:br>
            <a:r>
              <a:rPr lang="en-US" dirty="0" smtClean="0"/>
              <a:t>The symbol </a:t>
            </a:r>
            <a:r>
              <a:rPr lang="en-US" smtClean="0"/>
              <a:t>that receives </a:t>
            </a:r>
            <a:r>
              <a:rPr lang="en-US" dirty="0" smtClean="0"/>
              <a:t>the lowest score will be our best guess.</a:t>
            </a:r>
            <a:endParaRPr lang="en-US" b="1" dirty="0"/>
          </a:p>
        </p:txBody>
      </p:sp>
    </p:spTree>
    <p:extLst>
      <p:ext uri="{BB962C8B-B14F-4D97-AF65-F5344CB8AC3E}">
        <p14:creationId xmlns:p14="http://schemas.microsoft.com/office/powerpoint/2010/main" val="29187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 Weighted Norm</a:t>
            </a:r>
            <a:endParaRPr lang="en-US" dirty="0"/>
          </a:p>
        </p:txBody>
      </p:sp>
      <p:sp>
        <p:nvSpPr>
          <p:cNvPr id="4" name="TextBox 3"/>
          <p:cNvSpPr txBox="1"/>
          <p:nvPr/>
        </p:nvSpPr>
        <p:spPr>
          <a:xfrm>
            <a:off x="533400" y="1371600"/>
            <a:ext cx="7848600" cy="4524315"/>
          </a:xfrm>
          <a:prstGeom prst="rect">
            <a:avLst/>
          </a:prstGeom>
          <a:noFill/>
        </p:spPr>
        <p:txBody>
          <a:bodyPr wrap="square" rtlCol="0">
            <a:spAutoFit/>
          </a:bodyPr>
          <a:lstStyle/>
          <a:p>
            <a:r>
              <a:rPr lang="en-US" sz="2400" dirty="0" smtClean="0"/>
              <a:t>Since all vector values are normalized on </a:t>
            </a:r>
            <a:r>
              <a:rPr lang="en-US" sz="2400" b="1" dirty="0" smtClean="0">
                <a:latin typeface="Consolas" pitchFamily="49" charset="0"/>
                <a:cs typeface="Consolas" pitchFamily="49" charset="0"/>
              </a:rPr>
              <a:t>[0…1]</a:t>
            </a:r>
            <a:r>
              <a:rPr lang="en-US" sz="2400" dirty="0" smtClean="0"/>
              <a:t>, </a:t>
            </a:r>
            <a:r>
              <a:rPr lang="en-US" sz="2400" dirty="0" smtClean="0">
                <a:latin typeface="+mj-lt"/>
              </a:rPr>
              <a:t>this means that all features which differ will cap at a maximum norm value (for a 3 slot vector, this is 3).</a:t>
            </a:r>
          </a:p>
          <a:p>
            <a:endParaRPr lang="en-US" sz="2400" dirty="0">
              <a:latin typeface="+mj-lt"/>
            </a:endParaRPr>
          </a:p>
          <a:p>
            <a:r>
              <a:rPr lang="en-US" sz="2400" dirty="0" smtClean="0">
                <a:latin typeface="+mj-lt"/>
              </a:rPr>
              <a:t>This makes every feature potentially equally as important. In our case, we wanted the </a:t>
            </a:r>
            <a:r>
              <a:rPr lang="en-US" sz="2400" b="1" dirty="0" smtClean="0">
                <a:latin typeface="+mj-lt"/>
              </a:rPr>
              <a:t>discriminator feature </a:t>
            </a:r>
            <a:r>
              <a:rPr lang="en-US" sz="2400" dirty="0" smtClean="0">
                <a:latin typeface="+mj-lt"/>
              </a:rPr>
              <a:t>to have more weight in the resulting feature.</a:t>
            </a:r>
          </a:p>
          <a:p>
            <a:endParaRPr lang="en-US" sz="2400" dirty="0">
              <a:latin typeface="+mj-lt"/>
            </a:endParaRPr>
          </a:p>
          <a:p>
            <a:r>
              <a:rPr lang="en-US" sz="2400" dirty="0" smtClean="0">
                <a:latin typeface="+mj-lt"/>
              </a:rPr>
              <a:t>The solution was to simply scale the out vector to a range of </a:t>
            </a:r>
            <a:r>
              <a:rPr lang="en-US" sz="2400" b="1" dirty="0" smtClean="0">
                <a:latin typeface="Consolas" pitchFamily="49" charset="0"/>
                <a:cs typeface="Consolas" pitchFamily="49" charset="0"/>
              </a:rPr>
              <a:t>[0..2]</a:t>
            </a:r>
            <a:r>
              <a:rPr lang="en-US" sz="2400" dirty="0" smtClean="0">
                <a:latin typeface="+mj-lt"/>
              </a:rPr>
              <a:t> instead (multiplication by 2, but any arbitrary weight would be OK) The maximum 1-norm for a (-2, -2, -2) 3 slot difference vector is now 6. </a:t>
            </a:r>
          </a:p>
        </p:txBody>
      </p:sp>
    </p:spTree>
    <p:extLst>
      <p:ext uri="{BB962C8B-B14F-4D97-AF65-F5344CB8AC3E}">
        <p14:creationId xmlns:p14="http://schemas.microsoft.com/office/powerpoint/2010/main" val="26976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1120</Words>
  <Application>Microsoft Office PowerPoint</Application>
  <PresentationFormat>On-screen Show (4:3)</PresentationFormat>
  <Paragraphs>130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lpstr>OCR Process: Weighted Norm</vt:lpstr>
      <vt:lpstr>Rejection</vt:lpstr>
      <vt:lpstr>Rejection: Normal Distributions</vt:lpstr>
      <vt:lpstr>Rejection: Performing the Rejection</vt:lpstr>
      <vt:lpstr>Post-Mortem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Vaughan Hilts</cp:lastModifiedBy>
  <cp:revision>65</cp:revision>
  <dcterms:created xsi:type="dcterms:W3CDTF">2015-12-01T22:04:36Z</dcterms:created>
  <dcterms:modified xsi:type="dcterms:W3CDTF">2015-12-02T05:44:20Z</dcterms:modified>
</cp:coreProperties>
</file>