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3" autoAdjust="0"/>
    <p:restoredTop sz="94660"/>
  </p:normalViewPr>
  <p:slideViewPr>
    <p:cSldViewPr>
      <p:cViewPr varScale="1">
        <p:scale>
          <a:sx n="83" d="100"/>
          <a:sy n="83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64E-AF73-4083-B584-3A95DF554CD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E07-9403-40BE-989B-C7C8ED2DB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3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64E-AF73-4083-B584-3A95DF554CD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E07-9403-40BE-989B-C7C8ED2DB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64E-AF73-4083-B584-3A95DF554CD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E07-9403-40BE-989B-C7C8ED2DB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2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64E-AF73-4083-B584-3A95DF554CD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E07-9403-40BE-989B-C7C8ED2DB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64E-AF73-4083-B584-3A95DF554CD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E07-9403-40BE-989B-C7C8ED2DB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7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64E-AF73-4083-B584-3A95DF554CD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E07-9403-40BE-989B-C7C8ED2DB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8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64E-AF73-4083-B584-3A95DF554CD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E07-9403-40BE-989B-C7C8ED2DB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64E-AF73-4083-B584-3A95DF554CD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E07-9403-40BE-989B-C7C8ED2DB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7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64E-AF73-4083-B584-3A95DF554CD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E07-9403-40BE-989B-C7C8ED2DB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64E-AF73-4083-B584-3A95DF554CD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E07-9403-40BE-989B-C7C8ED2DB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9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64E-AF73-4083-B584-3A95DF554CD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4E07-9403-40BE-989B-C7C8ED2DB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5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064E-AF73-4083-B584-3A95DF554CD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B4E07-9403-40BE-989B-C7C8ED2DB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Mean Vector Clustering w/ 1-Norm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Vaughan Hilts</a:t>
            </a:r>
            <a:br>
              <a:rPr lang="en-US" dirty="0" smtClean="0"/>
            </a:br>
            <a:r>
              <a:rPr lang="en-US" dirty="0" smtClean="0"/>
              <a:t>Brandon Smith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19050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Z:\home\touma\repos\cp467\data\TestValues\Handwritten\57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88" y="838200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Z:\home\touma\repos\cp467\data\TestValues\Handwritten\6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58" y="4800600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:\home\touma\repos\cp467\data\TestValues\Handwritten\6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69698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Z:\home\touma\repos\cp467\data\TestValues\Handwritten\71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34" y="5132098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:\home\touma\repos\cp467\data\TestValues\Handwritten\72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01476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Z:\home\touma\repos\cp467\data\TestValues\Handwritten\72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86200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:\home\touma\repos\cp467\data\TestValues\Handwritten\82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21" y="3760498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Z:\home\touma\repos\cp467\data\TestValues\Handwritten\82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07" y="1743075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Z:\home\touma\repos\cp467\data\TestValues\Handwritten\82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80" y="5638800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Z:\home\touma\repos\cp467\data\TestValues\Handwritten\83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638799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Z:\home\touma\repos\cp467\data\TestValues\Handwritten\83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34" y="3554701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Z:\home\touma\repos\cp467\data\TestValues\Handwritten\935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811" y="381000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Z:\home\touma\repos\cp467\data\TestValues\Handwritten\017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548" y="1453956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Z:\home\touma\repos\cp467\data\TestValues\Handwritten\19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912" y="251403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Z:\home\touma\repos\cp467\data\TestValues\Handwritten\2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6" y="1411576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Z:\home\touma\repos\cp467\data\TestValues\Handwritten\36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34" y="5738486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Z:\home\touma\repos\cp467\data\TestValues\Handwritten\42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648" y="5970297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81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Rejection: Normal Distributions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28800"/>
            <a:ext cx="4455593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 up stray pixels with filters</a:t>
            </a:r>
          </a:p>
          <a:p>
            <a:r>
              <a:rPr lang="en-US" dirty="0" smtClean="0"/>
              <a:t>The image is trimmed to fit the size of the bounding box</a:t>
            </a:r>
          </a:p>
          <a:p>
            <a:r>
              <a:rPr lang="en-US" dirty="0" smtClean="0"/>
              <a:t>Thin images as required, per the implementation of each feature</a:t>
            </a:r>
          </a:p>
          <a:p>
            <a:r>
              <a:rPr lang="en-US" dirty="0" smtClean="0"/>
              <a:t>Map out the feature vectors for each image input</a:t>
            </a:r>
          </a:p>
          <a:p>
            <a:r>
              <a:rPr lang="en-US" dirty="0" smtClean="0"/>
              <a:t>The segmentation problem has been omitted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3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1701" y="2286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dirty="0" smtClean="0"/>
              <a:t>Variable block size is supported for vectors; demonstration purposes to make it clear shows size n = 2 (2x2 grid)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4" y="1447800"/>
            <a:ext cx="23526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24200" y="1524000"/>
            <a:ext cx="5791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Zoning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feature </a:t>
            </a:r>
            <a:r>
              <a:rPr lang="en-US" dirty="0"/>
              <a:t>vector </a:t>
            </a:r>
            <a:r>
              <a:rPr lang="en-US" dirty="0" smtClean="0"/>
              <a:t>yields </a:t>
            </a:r>
            <a:r>
              <a:rPr lang="en-US" dirty="0"/>
              <a:t>quite good </a:t>
            </a:r>
            <a:r>
              <a:rPr lang="en-US" dirty="0" smtClean="0"/>
              <a:t>results on its own and </a:t>
            </a:r>
            <a:r>
              <a:rPr lang="en-US" dirty="0" smtClean="0"/>
              <a:t>is </a:t>
            </a:r>
            <a:r>
              <a:rPr lang="en-US" dirty="0" smtClean="0"/>
              <a:t>simple </a:t>
            </a:r>
            <a:r>
              <a:rPr lang="en-US" dirty="0" smtClean="0"/>
              <a:t>to </a:t>
            </a:r>
            <a:r>
              <a:rPr lang="en-US" dirty="0" smtClean="0"/>
              <a:t>implement. </a:t>
            </a:r>
            <a:r>
              <a:rPr lang="en-US" dirty="0" smtClean="0"/>
              <a:t>The percentage of black pixels</a:t>
            </a:r>
            <a:r>
              <a:rPr lang="en-US" dirty="0" smtClean="0"/>
              <a:t> </a:t>
            </a:r>
            <a:r>
              <a:rPr lang="en-US" dirty="0" smtClean="0"/>
              <a:t>is taken for each </a:t>
            </a:r>
            <a:r>
              <a:rPr lang="en-US" dirty="0" smtClean="0"/>
              <a:t>block in the image. 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also added normalization to this feature vector </a:t>
            </a:r>
            <a:r>
              <a:rPr lang="en-US" dirty="0" smtClean="0"/>
              <a:t>by dividing each value in the vector by the vectors sum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is applied to the entire image, after it has been trimmed by the pre-processor.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4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524000"/>
            <a:ext cx="579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Bottom-Right Discriminator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Zoning is great but due to how our method works – it can produce results that involve ratios producing identical “norms”.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They have identical ratio-differences when you subtract them off in certain sections (consider where they look similar) and take a norm. This makes them a “close” in terms of zoning. How do you decide which is which? Enter the </a:t>
            </a:r>
            <a:r>
              <a:rPr lang="en-US" b="1" dirty="0" smtClean="0"/>
              <a:t>discriminator. </a:t>
            </a:r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apply standard </a:t>
            </a:r>
            <a:r>
              <a:rPr lang="en-US" b="1" dirty="0" smtClean="0"/>
              <a:t>zoning </a:t>
            </a:r>
            <a:r>
              <a:rPr lang="en-US" dirty="0" smtClean="0"/>
              <a:t>on only the bottom-right section of the image (pictured below) which are quite unique! The values are unique now and can break the tie. (Block size applies)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554622"/>
            <a:ext cx="2133600" cy="191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3" y="3886200"/>
            <a:ext cx="179909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94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524000"/>
            <a:ext cx="5791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Centroid Feature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two images to the left </a:t>
            </a:r>
            <a:r>
              <a:rPr lang="en-US" dirty="0" smtClean="0"/>
              <a:t>have </a:t>
            </a:r>
            <a:r>
              <a:rPr lang="en-US" dirty="0" smtClean="0"/>
              <a:t>similar top left </a:t>
            </a:r>
            <a:r>
              <a:rPr lang="en-US" dirty="0" smtClean="0"/>
              <a:t>segments. </a:t>
            </a:r>
            <a:r>
              <a:rPr lang="en-US" dirty="0" smtClean="0"/>
              <a:t>The </a:t>
            </a:r>
            <a:r>
              <a:rPr lang="en-US" dirty="0" smtClean="0"/>
              <a:t>lower left segment for each image has roughly </a:t>
            </a:r>
            <a:r>
              <a:rPr lang="en-US" dirty="0" smtClean="0"/>
              <a:t>the same pixel </a:t>
            </a:r>
            <a:r>
              <a:rPr lang="en-US" dirty="0" smtClean="0"/>
              <a:t>ratio. </a:t>
            </a:r>
            <a:r>
              <a:rPr lang="en-US" dirty="0" smtClean="0"/>
              <a:t>This will make zoning identity them as similar. (And if they were in the bottom-right, the Bottom-Right Discriminator as well)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take the center of gravity of the black pixels (think of each black pixel as a point in a 2D plane) to get a centroid for the </a:t>
            </a:r>
            <a:r>
              <a:rPr lang="en-US" b="1" dirty="0" smtClean="0"/>
              <a:t>X </a:t>
            </a:r>
            <a:r>
              <a:rPr lang="en-US" dirty="0" smtClean="0"/>
              <a:t>and </a:t>
            </a:r>
            <a:r>
              <a:rPr lang="en-US" b="1" dirty="0" smtClean="0"/>
              <a:t>Y </a:t>
            </a:r>
            <a:r>
              <a:rPr lang="en-US" dirty="0" smtClean="0"/>
              <a:t>dimensions on the interval [0..1]. These </a:t>
            </a:r>
            <a:r>
              <a:rPr lang="en-US" dirty="0" smtClean="0"/>
              <a:t>are recorded as </a:t>
            </a:r>
            <a:r>
              <a:rPr lang="en-US" dirty="0" smtClean="0"/>
              <a:t>separate features.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14668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09999"/>
            <a:ext cx="1752600" cy="242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524000" y="2133600"/>
            <a:ext cx="762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7244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524000"/>
            <a:ext cx="5791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Ratio of Histograms Feature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Ratio of Histograms works very similar to zoning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First the percentage of black pixels in n rows and n columns are obtained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vector is then populated using the ratio of the percentages between the n rows and columns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vector at position I is equal to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u="sng" dirty="0" smtClean="0"/>
              <a:t>(</a:t>
            </a:r>
            <a:r>
              <a:rPr lang="en-US" u="sng" dirty="0"/>
              <a:t>the percentage of row </a:t>
            </a:r>
            <a:r>
              <a:rPr lang="en-US" u="sng" dirty="0" err="1"/>
              <a:t>i</a:t>
            </a:r>
            <a:r>
              <a:rPr lang="en-US" u="sng" dirty="0"/>
              <a:t> – the percentage of column </a:t>
            </a:r>
            <a:r>
              <a:rPr lang="en-US" u="sng" dirty="0" err="1"/>
              <a:t>i</a:t>
            </a:r>
            <a:r>
              <a:rPr lang="en-US" u="sng" dirty="0"/>
              <a:t>)</a:t>
            </a:r>
            <a:r>
              <a:rPr lang="en-US" dirty="0"/>
              <a:t> </a:t>
            </a:r>
          </a:p>
          <a:p>
            <a:r>
              <a:rPr lang="en-US" dirty="0"/>
              <a:t>     (the percentage of row </a:t>
            </a:r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/>
              <a:t>+ the percentage of column </a:t>
            </a:r>
            <a:r>
              <a:rPr lang="en-US" dirty="0" err="1"/>
              <a:t>i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Because we use the same bounding box as the previous 3 features this results vector is only 2 digits long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8" y="1752600"/>
            <a:ext cx="278394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58583"/>
              </p:ext>
            </p:extLst>
          </p:nvPr>
        </p:nvGraphicFramePr>
        <p:xfrm>
          <a:off x="762000" y="4495800"/>
          <a:ext cx="18288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4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Training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We take the feature vector of each training sample we want and generate a </a:t>
            </a:r>
            <a:r>
              <a:rPr lang="en-US" sz="1600" b="1" dirty="0" smtClean="0"/>
              <a:t>mean vector </a:t>
            </a:r>
            <a:r>
              <a:rPr lang="en-US" sz="1600" dirty="0" smtClean="0"/>
              <a:t>for each feature we’re interested in for </a:t>
            </a:r>
            <a:r>
              <a:rPr lang="en-US" sz="1600" dirty="0" smtClean="0"/>
              <a:t>every glyph we add.</a:t>
            </a:r>
            <a:endParaRPr lang="en-US" sz="1600" dirty="0" smtClean="0"/>
          </a:p>
          <a:p>
            <a:r>
              <a:rPr lang="en-US" sz="1600" dirty="0" smtClean="0"/>
              <a:t>      You can see some results for 100 symbols each for our training data below:</a:t>
            </a:r>
            <a:endParaRPr lang="en-US" sz="1600" dirty="0"/>
          </a:p>
        </p:txBody>
      </p:sp>
      <p:pic>
        <p:nvPicPr>
          <p:cNvPr id="5122" name="Picture 2" descr="Z:\home\touma\repos\cp467\data\TestValues\Handwritten\8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Z:\home\touma\repos\cp467\data\TestValues\Handwritten\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91000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Z:\home\touma\repos\cp467\data\TestValues\Handwritten\67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38600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Z:\home\touma\repos\cp467\data\TestValues\Handwritten\79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53997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Z:\home\touma\repos\cp467\data\TestValues\Handwritten\0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4" y="3796650"/>
            <a:ext cx="1112412" cy="48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Z:\home\touma\repos\cp467\data\TestValues\Handwritten\1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87994"/>
            <a:ext cx="1524132" cy="6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667132" y="4370098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34394" y="2209800"/>
            <a:ext cx="2799806" cy="464742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'zeros': {</a:t>
            </a:r>
            <a:br>
              <a:rPr lang="en-US" sz="800" dirty="0" smtClean="0">
                <a:latin typeface="Consolas" pitchFamily="49" charset="0"/>
                <a:cs typeface="Consolas" pitchFamily="49" charset="0"/>
              </a:rPr>
            </a:br>
            <a:r>
              <a:rPr lang="en-US" sz="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800" dirty="0" smtClean="0">
                <a:latin typeface="Consolas" pitchFamily="49" charset="0"/>
                <a:cs typeface="Consolas" pitchFamily="49" charset="0"/>
              </a:rPr>
            </a:b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     '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BottomDiscriminationFeature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': [0.05871393522302614,                                                                        0.21661584804084785,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                                              0.22341725056649284,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                                              0.007615544332210999],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     '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HistogramFeatureExtractor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': [0.00047436771764766005,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                                   -0.0005919941783967914],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     '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WeightedVectorsFeatureExtractorX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': [0.4414851084936427,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                                          0.5603675112913566,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                                          0.2765365224896981,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                                          0.6491148055217599],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     '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WeightedVectorsFeatureExtractorY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': [0.46564406522813145,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                                          0.3869420931885088,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                                          0.5711292429359145,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                                          0.6057893544647839],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     '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ZoningFeatureExtractor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': [0.23481271715943935,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                                0.2615498311871622,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                                0.27073900327365197,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                                0.23289844837974635]}}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84274" y="2209800"/>
            <a:ext cx="2057400" cy="147732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onsolas" pitchFamily="49" charset="0"/>
                <a:cs typeface="Consolas" pitchFamily="49" charset="0"/>
              </a:rPr>
              <a:t> 'twos': {'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BottomDiscriminationFeatureExtractor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': [0.11853633947822258,</a:t>
            </a:r>
          </a:p>
          <a:p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                                             0.22015335413744494,</a:t>
            </a:r>
          </a:p>
          <a:p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                                             0.06363034074511346,</a:t>
            </a:r>
          </a:p>
          <a:p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                                             0.014470382479473387],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62503" y="3783834"/>
            <a:ext cx="2057400" cy="147732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onsolas" pitchFamily="49" charset="0"/>
                <a:cs typeface="Consolas" pitchFamily="49" charset="0"/>
              </a:rPr>
              <a:t>'ones': {'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BottomDiscriminationFeatureExtractor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': [0.034204525390896905,</a:t>
            </a:r>
          </a:p>
          <a:p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                                             0.16483953602234955,</a:t>
            </a:r>
          </a:p>
          <a:p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                                             0.08501266178214018,</a:t>
            </a:r>
          </a:p>
          <a:p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                                             0.12151694764838934],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10400" y="5304472"/>
            <a:ext cx="2057400" cy="147732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sixs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': {'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BottomDiscriminationFeatureExtractor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': [0.03527426043973663,</a:t>
            </a:r>
          </a:p>
          <a:p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                                             0.17210978664192936,</a:t>
            </a:r>
          </a:p>
          <a:p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                                             0.24123427987356544,</a:t>
            </a:r>
          </a:p>
          <a:p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                                             0.10466517094017094],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7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OCR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pre-process the image and extract features the exact same way we were train it.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Then, we compute a set of differences for each symbol’s </a:t>
            </a:r>
            <a:r>
              <a:rPr lang="en-US" b="1" dirty="0" smtClean="0"/>
              <a:t>mean vector </a:t>
            </a:r>
            <a:r>
              <a:rPr lang="en-US" dirty="0" smtClean="0"/>
              <a:t>in the training database against the extracted features. For each different vector, we take the </a:t>
            </a:r>
            <a:r>
              <a:rPr lang="en-US" dirty="0" smtClean="0"/>
              <a:t>          1-norm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" y="3389679"/>
                <a:ext cx="30983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|x|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/>
                          </a:rPr>
                          <m:t>𝑟</m:t>
                        </m:r>
                        <m:r>
                          <a:rPr lang="en-US" sz="3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3200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389679"/>
                <a:ext cx="3098387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492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44196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gives a score for each symbol difference that we had obtained. The further away a feature vector was from the guessed symbol the higher the norm, and by extension the score, will be.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symbol </a:t>
            </a:r>
            <a:r>
              <a:rPr lang="en-US" smtClean="0"/>
              <a:t>that </a:t>
            </a:r>
            <a:r>
              <a:rPr lang="en-US" smtClean="0"/>
              <a:t>receives </a:t>
            </a:r>
            <a:r>
              <a:rPr lang="en-US" dirty="0" smtClean="0"/>
              <a:t>the lowest score will be our best guess.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879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6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681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Mean Vector Clustering w/ 1-Norm</vt:lpstr>
      <vt:lpstr>Pre-processing</vt:lpstr>
      <vt:lpstr>Feature Vectors</vt:lpstr>
      <vt:lpstr>Feature Vectors</vt:lpstr>
      <vt:lpstr>Feature Vectors</vt:lpstr>
      <vt:lpstr>Feature Vectors</vt:lpstr>
      <vt:lpstr>Training Process</vt:lpstr>
      <vt:lpstr>OCR Process</vt:lpstr>
      <vt:lpstr>Rejection</vt:lpstr>
      <vt:lpstr>Rejection: Normal Distributions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Vector Clustering w/ 1-Norm</dc:title>
  <dc:creator>Vaughan Hilts</dc:creator>
  <cp:lastModifiedBy>Brandon Smith</cp:lastModifiedBy>
  <cp:revision>38</cp:revision>
  <dcterms:created xsi:type="dcterms:W3CDTF">2015-12-01T22:04:36Z</dcterms:created>
  <dcterms:modified xsi:type="dcterms:W3CDTF">2015-12-02T04:38:45Z</dcterms:modified>
</cp:coreProperties>
</file>