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8" r:id="rId10"/>
    <p:sldId id="264" r:id="rId11"/>
    <p:sldId id="265" r:id="rId12"/>
    <p:sldId id="267"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53" autoAdjust="0"/>
    <p:restoredTop sz="94660"/>
  </p:normalViewPr>
  <p:slideViewPr>
    <p:cSldViewPr>
      <p:cViewPr varScale="1">
        <p:scale>
          <a:sx n="83" d="100"/>
          <a:sy n="83" d="100"/>
        </p:scale>
        <p:origin x="-1378"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28064E-AF73-4083-B584-3A95DF554CDA}"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711133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28064E-AF73-4083-B584-3A95DF554CDA}"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687090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28064E-AF73-4083-B584-3A95DF554CDA}"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3707525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28064E-AF73-4083-B584-3A95DF554CDA}"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975092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28064E-AF73-4083-B584-3A95DF554CDA}"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2789674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28064E-AF73-4083-B584-3A95DF554CDA}" type="datetimeFigureOut">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2794688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28064E-AF73-4083-B584-3A95DF554CDA}" type="datetimeFigureOut">
              <a:rPr lang="en-US" smtClean="0"/>
              <a:t>12/2/2015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94689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28064E-AF73-4083-B584-3A95DF554CDA}" type="datetimeFigureOut">
              <a:rPr lang="en-US" smtClean="0"/>
              <a:t>12/2/2015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4046771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28064E-AF73-4083-B584-3A95DF554CDA}" type="datetimeFigureOut">
              <a:rPr lang="en-US" smtClean="0"/>
              <a:t>12/2/2015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67855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28064E-AF73-4083-B584-3A95DF554CDA}" type="datetimeFigureOut">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1009299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28064E-AF73-4083-B584-3A95DF554CDA}" type="datetimeFigureOut">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2395059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8064E-AF73-4083-B584-3A95DF554CDA}" type="datetimeFigureOut">
              <a:rPr lang="en-US" smtClean="0"/>
              <a:t>12/2/2015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3B4E07-9403-40BE-989B-C7C8ED2DB8D5}" type="slidenum">
              <a:rPr lang="en-US" smtClean="0"/>
              <a:t>‹#›</a:t>
            </a:fld>
            <a:endParaRPr lang="en-US"/>
          </a:p>
        </p:txBody>
      </p:sp>
    </p:spTree>
    <p:extLst>
      <p:ext uri="{BB962C8B-B14F-4D97-AF65-F5344CB8AC3E}">
        <p14:creationId xmlns:p14="http://schemas.microsoft.com/office/powerpoint/2010/main" val="53944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Mean Vector Clustering w/ 1-Norm</a:t>
            </a:r>
            <a:endParaRPr lang="en-US" sz="3600" dirty="0"/>
          </a:p>
        </p:txBody>
      </p:sp>
      <p:sp>
        <p:nvSpPr>
          <p:cNvPr id="3" name="Subtitle 2"/>
          <p:cNvSpPr>
            <a:spLocks noGrp="1"/>
          </p:cNvSpPr>
          <p:nvPr>
            <p:ph type="subTitle" idx="1"/>
          </p:nvPr>
        </p:nvSpPr>
        <p:spPr/>
        <p:txBody>
          <a:bodyPr/>
          <a:lstStyle/>
          <a:p>
            <a:r>
              <a:rPr lang="en-US" dirty="0" smtClean="0"/>
              <a:t>Vaughan Hilts</a:t>
            </a:r>
            <a:br>
              <a:rPr lang="en-US" dirty="0" smtClean="0"/>
            </a:br>
            <a:r>
              <a:rPr lang="en-US" dirty="0" smtClean="0"/>
              <a:t>Brandon Smith</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914400"/>
            <a:ext cx="19050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descr="Z:\home\touma\repos\cp467\data\TestValues\Handwritten\57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1388" y="8382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Z:\home\touma\repos\cp467\data\TestValues\Handwritten\64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8" y="48006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home\touma\repos\cp467\data\TestValues\Handwritten\64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169698"/>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Z:\home\touma\repos\cp467\data\TestValues\Handwritten\71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9934" y="5132098"/>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Z:\home\touma\repos\cp467\data\TestValues\Handwritten\72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2800" y="5101476"/>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Z:\home\touma\repos\cp467\data\TestValues\Handwritten\727.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4200" y="38862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Z:\home\touma\repos\cp467\data\TestValues\Handwritten\820.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44221" y="3760498"/>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Z:\home\touma\repos\cp467\data\TestValues\Handwritten\826.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98407" y="1743075"/>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Z:\home\touma\repos\cp467\data\TestValues\Handwritten\827.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10780" y="56388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Z:\home\touma\repos\cp467\data\TestValues\Handwritten\830.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6800" y="5638799"/>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Z:\home\touma\repos\cp467\data\TestValues\Handwritten\836.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4734" y="3554701"/>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Z:\home\touma\repos\cp467\data\TestValues\Handwritten\935.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91811" y="3810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Z:\home\touma\repos\cp467\data\TestValues\Handwritten\017.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56548" y="1453956"/>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Z:\home\touma\repos\cp467\data\TestValues\Handwritten\19.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34912" y="251403"/>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Z:\home\touma\repos\cp467\data\TestValues\Handwritten\21.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5876" y="1411576"/>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Z:\home\touma\repos\cp467\data\TestValues\Handwritten\36.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38334" y="5738486"/>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Z:\home\touma\repos\cp467\data\TestValues\Handwritten\42.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45648" y="5970297"/>
            <a:ext cx="1524132" cy="662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811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Rejection</a:t>
            </a:r>
            <a:endParaRPr lang="en-US" dirty="0"/>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mtClean="0"/>
              <a:t>Rejection</a:t>
            </a:r>
            <a:endParaRPr lang="en-US" dirty="0"/>
          </a:p>
        </p:txBody>
      </p:sp>
      <p:sp>
        <p:nvSpPr>
          <p:cNvPr id="5" name="TextBox 4"/>
          <p:cNvSpPr txBox="1"/>
          <p:nvPr/>
        </p:nvSpPr>
        <p:spPr>
          <a:xfrm>
            <a:off x="533400" y="1447800"/>
            <a:ext cx="8153400" cy="646331"/>
          </a:xfrm>
          <a:prstGeom prst="rect">
            <a:avLst/>
          </a:prstGeom>
          <a:noFill/>
        </p:spPr>
        <p:txBody>
          <a:bodyPr wrap="square" rtlCol="0">
            <a:spAutoFit/>
          </a:bodyPr>
          <a:lstStyle/>
          <a:p>
            <a:pPr marL="285750" indent="-285750">
              <a:buFont typeface="Arial"/>
              <a:buChar char="•"/>
            </a:pPr>
            <a:r>
              <a:rPr lang="en-US" dirty="0" smtClean="0"/>
              <a:t>Since not every guess is equal, we need a way of filtering out the obviously bad guesses. (Better to not guess, than to guess wrong in other words)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438400"/>
            <a:ext cx="1762221" cy="1447800"/>
          </a:xfrm>
          <a:prstGeom prst="rect">
            <a:avLst/>
          </a:prstGeom>
        </p:spPr>
      </p:pic>
      <p:sp>
        <p:nvSpPr>
          <p:cNvPr id="7" name="TextBox 6"/>
          <p:cNvSpPr txBox="1"/>
          <p:nvPr/>
        </p:nvSpPr>
        <p:spPr>
          <a:xfrm>
            <a:off x="228600" y="4038600"/>
            <a:ext cx="1762221" cy="923330"/>
          </a:xfrm>
          <a:prstGeom prst="rect">
            <a:avLst/>
          </a:prstGeom>
          <a:noFill/>
        </p:spPr>
        <p:txBody>
          <a:bodyPr wrap="square" rtlCol="0">
            <a:spAutoFit/>
          </a:bodyPr>
          <a:lstStyle/>
          <a:p>
            <a:r>
              <a:rPr lang="en-US" dirty="0" smtClean="0"/>
              <a:t>Is this a 1 or 2? Best to just reject it.</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1674" y="3671590"/>
            <a:ext cx="1905000" cy="82867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8642" y="2895600"/>
            <a:ext cx="1905000" cy="828675"/>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4005262"/>
            <a:ext cx="1905000" cy="828675"/>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1000" y="2747962"/>
            <a:ext cx="1905000" cy="828675"/>
          </a:xfrm>
          <a:prstGeom prst="rect">
            <a:avLst/>
          </a:prstGeom>
        </p:spPr>
      </p:pic>
      <p:sp>
        <p:nvSpPr>
          <p:cNvPr id="12" name="TextBox 11"/>
          <p:cNvSpPr txBox="1"/>
          <p:nvPr/>
        </p:nvSpPr>
        <p:spPr>
          <a:xfrm>
            <a:off x="4953000" y="4743271"/>
            <a:ext cx="3000642" cy="923330"/>
          </a:xfrm>
          <a:prstGeom prst="rect">
            <a:avLst/>
          </a:prstGeom>
          <a:noFill/>
        </p:spPr>
        <p:txBody>
          <a:bodyPr wrap="square" rtlCol="0">
            <a:spAutoFit/>
          </a:bodyPr>
          <a:lstStyle/>
          <a:p>
            <a:r>
              <a:rPr lang="en-US" dirty="0"/>
              <a:t>T</a:t>
            </a:r>
            <a:r>
              <a:rPr lang="en-US" dirty="0" smtClean="0"/>
              <a:t>hese are just plain bad; we wouldn’t want these be picked up as anything at all.</a:t>
            </a:r>
            <a:endParaRPr lang="en-US" dirty="0"/>
          </a:p>
        </p:txBody>
      </p:sp>
    </p:spTree>
    <p:extLst>
      <p:ext uri="{BB962C8B-B14F-4D97-AF65-F5344CB8AC3E}">
        <p14:creationId xmlns:p14="http://schemas.microsoft.com/office/powerpoint/2010/main" val="2452362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Rejection: Normal Distributions</a:t>
            </a:r>
            <a:endParaRPr lang="en-US" sz="2800" dirty="0"/>
          </a:p>
        </p:txBody>
      </p:sp>
      <p:sp>
        <p:nvSpPr>
          <p:cNvPr id="3" name="TextBox 2"/>
          <p:cNvSpPr txBox="1"/>
          <p:nvPr/>
        </p:nvSpPr>
        <p:spPr>
          <a:xfrm>
            <a:off x="609600" y="1219200"/>
            <a:ext cx="8001000" cy="923330"/>
          </a:xfrm>
          <a:prstGeom prst="rect">
            <a:avLst/>
          </a:prstGeom>
          <a:noFill/>
        </p:spPr>
        <p:txBody>
          <a:bodyPr wrap="square" rtlCol="0">
            <a:spAutoFit/>
          </a:bodyPr>
          <a:lstStyle/>
          <a:p>
            <a:r>
              <a:rPr lang="en-US" dirty="0" smtClean="0"/>
              <a:t>Given a </a:t>
            </a:r>
            <a:r>
              <a:rPr lang="en-US" b="1" dirty="0" smtClean="0"/>
              <a:t>standard difference score </a:t>
            </a:r>
            <a:r>
              <a:rPr lang="en-US" dirty="0" smtClean="0"/>
              <a:t>we can plot a histogram of the good matches.  This gives us an idea how closely together correct guesses are. This is done on a large and various data sets. If we fit them to a </a:t>
            </a:r>
            <a:r>
              <a:rPr lang="en-US" b="1" dirty="0" smtClean="0"/>
              <a:t>normal curve</a:t>
            </a:r>
            <a:r>
              <a:rPr lang="en-US" dirty="0" smtClean="0"/>
              <a:t>…</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893" y="2142530"/>
            <a:ext cx="4267207" cy="320040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275879"/>
            <a:ext cx="4077495" cy="3058121"/>
          </a:xfrm>
          <a:prstGeom prst="rect">
            <a:avLst/>
          </a:prstGeom>
        </p:spPr>
      </p:pic>
      <p:sp>
        <p:nvSpPr>
          <p:cNvPr id="7" name="TextBox 6"/>
          <p:cNvSpPr txBox="1"/>
          <p:nvPr/>
        </p:nvSpPr>
        <p:spPr>
          <a:xfrm>
            <a:off x="762000" y="5486400"/>
            <a:ext cx="7543800" cy="923330"/>
          </a:xfrm>
          <a:prstGeom prst="rect">
            <a:avLst/>
          </a:prstGeom>
          <a:noFill/>
        </p:spPr>
        <p:txBody>
          <a:bodyPr wrap="square" rtlCol="0">
            <a:spAutoFit/>
          </a:bodyPr>
          <a:lstStyle/>
          <a:p>
            <a:r>
              <a:rPr lang="en-US" dirty="0" smtClean="0"/>
              <a:t>In the case of higher accuracy numbers, data fits the normal curve much better. In cases where accuracy is generally not so good, the curve does not fit well.</a:t>
            </a:r>
            <a:endParaRPr lang="en-US" dirty="0"/>
          </a:p>
        </p:txBody>
      </p:sp>
      <p:sp>
        <p:nvSpPr>
          <p:cNvPr id="8" name="TextBox 7"/>
          <p:cNvSpPr txBox="1"/>
          <p:nvPr/>
        </p:nvSpPr>
        <p:spPr>
          <a:xfrm>
            <a:off x="838200" y="5163979"/>
            <a:ext cx="3505200" cy="246221"/>
          </a:xfrm>
          <a:prstGeom prst="rect">
            <a:avLst/>
          </a:prstGeom>
          <a:noFill/>
        </p:spPr>
        <p:txBody>
          <a:bodyPr wrap="square" rtlCol="0">
            <a:spAutoFit/>
          </a:bodyPr>
          <a:lstStyle/>
          <a:p>
            <a:pPr algn="ctr"/>
            <a:r>
              <a:rPr lang="en-US" sz="1000" b="1" dirty="0" smtClean="0"/>
              <a:t>70-100% accuracy on data (depends on font)</a:t>
            </a:r>
            <a:endParaRPr lang="en-US" sz="1000" b="1" dirty="0"/>
          </a:p>
        </p:txBody>
      </p:sp>
      <p:sp>
        <p:nvSpPr>
          <p:cNvPr id="9" name="TextBox 8"/>
          <p:cNvSpPr txBox="1"/>
          <p:nvPr/>
        </p:nvSpPr>
        <p:spPr>
          <a:xfrm>
            <a:off x="4858147" y="5185617"/>
            <a:ext cx="3505200" cy="246221"/>
          </a:xfrm>
          <a:prstGeom prst="rect">
            <a:avLst/>
          </a:prstGeom>
          <a:noFill/>
        </p:spPr>
        <p:txBody>
          <a:bodyPr wrap="square" rtlCol="0">
            <a:spAutoFit/>
          </a:bodyPr>
          <a:lstStyle/>
          <a:p>
            <a:pPr algn="ctr"/>
            <a:r>
              <a:rPr lang="en-US" sz="1000" b="1" dirty="0" smtClean="0"/>
              <a:t>36% accuracy on data</a:t>
            </a:r>
            <a:endParaRPr lang="en-US" sz="1000" b="1" dirty="0"/>
          </a:p>
        </p:txBody>
      </p:sp>
    </p:spTree>
    <p:extLst>
      <p:ext uri="{BB962C8B-B14F-4D97-AF65-F5344CB8AC3E}">
        <p14:creationId xmlns:p14="http://schemas.microsoft.com/office/powerpoint/2010/main" val="4172277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Rejection: Performing the Rejection</a:t>
            </a:r>
            <a:endParaRPr lang="en-US" dirty="0"/>
          </a:p>
        </p:txBody>
      </p:sp>
      <p:sp>
        <p:nvSpPr>
          <p:cNvPr id="4" name="TextBox 3"/>
          <p:cNvSpPr txBox="1"/>
          <p:nvPr/>
        </p:nvSpPr>
        <p:spPr>
          <a:xfrm>
            <a:off x="609600" y="1447800"/>
            <a:ext cx="8229600" cy="4339650"/>
          </a:xfrm>
          <a:prstGeom prst="rect">
            <a:avLst/>
          </a:prstGeom>
          <a:noFill/>
        </p:spPr>
        <p:txBody>
          <a:bodyPr wrap="square" rtlCol="0">
            <a:spAutoFit/>
          </a:bodyPr>
          <a:lstStyle/>
          <a:p>
            <a:endParaRPr lang="en-US" dirty="0" smtClean="0"/>
          </a:p>
          <a:p>
            <a:pPr marL="285750" indent="-285750">
              <a:buFont typeface="Arial"/>
              <a:buChar char="•"/>
            </a:pPr>
            <a:r>
              <a:rPr lang="en-US" dirty="0" smtClean="0"/>
              <a:t>If we </a:t>
            </a:r>
            <a:r>
              <a:rPr lang="en-US" dirty="0" smtClean="0"/>
              <a:t>guess a symbol that is known to be approximately </a:t>
            </a:r>
            <a:r>
              <a:rPr lang="en-US" dirty="0" smtClean="0"/>
              <a:t>normal then we </a:t>
            </a:r>
            <a:r>
              <a:rPr lang="en-US" dirty="0" smtClean="0"/>
              <a:t>can </a:t>
            </a:r>
            <a:r>
              <a:rPr lang="en-US" dirty="0" smtClean="0"/>
              <a:t>check </a:t>
            </a:r>
            <a:r>
              <a:rPr lang="en-US" dirty="0" smtClean="0"/>
              <a:t>if the </a:t>
            </a:r>
            <a:r>
              <a:rPr lang="en-US" dirty="0" smtClean="0"/>
              <a:t>delta</a:t>
            </a:r>
            <a:r>
              <a:rPr lang="en-US" dirty="0" smtClean="0"/>
              <a:t> is within </a:t>
            </a:r>
            <a:r>
              <a:rPr lang="en-US" b="1" dirty="0" smtClean="0"/>
              <a:t>two standard </a:t>
            </a:r>
            <a:r>
              <a:rPr lang="en-US" b="1" dirty="0" smtClean="0"/>
              <a:t>deviations </a:t>
            </a:r>
            <a:r>
              <a:rPr lang="en-US" dirty="0" smtClean="0"/>
              <a:t>of the mean</a:t>
            </a:r>
            <a:r>
              <a:rPr lang="en-US" b="1" dirty="0" smtClean="0"/>
              <a:t>. </a:t>
            </a:r>
            <a:r>
              <a:rPr lang="en-US" dirty="0" smtClean="0"/>
              <a:t>This </a:t>
            </a:r>
            <a:r>
              <a:rPr lang="en-US" dirty="0" smtClean="0"/>
              <a:t>gives us </a:t>
            </a:r>
            <a:r>
              <a:rPr lang="en-US" dirty="0" smtClean="0"/>
              <a:t>95</a:t>
            </a:r>
            <a:r>
              <a:rPr lang="en-US" dirty="0" smtClean="0"/>
              <a:t>%  </a:t>
            </a:r>
            <a:r>
              <a:rPr lang="en-US" dirty="0" smtClean="0"/>
              <a:t>confidence </a:t>
            </a:r>
            <a:r>
              <a:rPr lang="en-US" dirty="0" smtClean="0"/>
              <a:t>that we should reject the glyph </a:t>
            </a:r>
            <a:r>
              <a:rPr lang="en-US" dirty="0" smtClean="0"/>
              <a:t>if it’s </a:t>
            </a:r>
            <a:r>
              <a:rPr lang="en-US" dirty="0" smtClean="0"/>
              <a:t>outside the threshold. </a:t>
            </a:r>
            <a:r>
              <a:rPr lang="en-US" dirty="0" smtClean="0"/>
              <a:t>(This is adjustable; since we’re “approximately” normal we can tweak to fit our confidence </a:t>
            </a:r>
            <a:r>
              <a:rPr lang="en-US" dirty="0"/>
              <a:t>requirements)</a:t>
            </a:r>
            <a:br>
              <a:rPr lang="en-US" dirty="0"/>
            </a:br>
            <a:r>
              <a:rPr lang="en-US" dirty="0" smtClean="0"/>
              <a:t/>
            </a:r>
            <a:br>
              <a:rPr lang="en-US" dirty="0" smtClean="0"/>
            </a:br>
            <a:r>
              <a:rPr lang="en-US" sz="1200" i="1" dirty="0" smtClean="0"/>
              <a:t>(Based on the work of: </a:t>
            </a:r>
            <a:r>
              <a:rPr lang="en-US" sz="1200" i="1" dirty="0" err="1" smtClean="0"/>
              <a:t>D’Agostino</a:t>
            </a:r>
            <a:r>
              <a:rPr lang="en-US" sz="1200" i="1" dirty="0" smtClean="0"/>
              <a:t>, R. B. (1971), “An omnibus test of normality for moderate and large sample size,” </a:t>
            </a:r>
            <a:r>
              <a:rPr lang="en-US" sz="1200" i="1" dirty="0" err="1" smtClean="0"/>
              <a:t>Biometrika</a:t>
            </a:r>
            <a:r>
              <a:rPr lang="en-US" sz="1200" i="1" dirty="0" smtClean="0"/>
              <a:t>, 58, 341-348)</a:t>
            </a:r>
            <a:endParaRPr lang="en-US" sz="1200" i="1" dirty="0"/>
          </a:p>
          <a:p>
            <a:pPr marL="285750" indent="-285750">
              <a:buFont typeface="Arial"/>
              <a:buChar char="•"/>
            </a:pPr>
            <a:endParaRPr lang="en-US" dirty="0" smtClean="0"/>
          </a:p>
          <a:p>
            <a:pPr marL="285750" indent="-285750">
              <a:buFont typeface="Arial"/>
              <a:buChar char="•"/>
            </a:pPr>
            <a:endParaRPr lang="en-US" dirty="0"/>
          </a:p>
          <a:p>
            <a:pPr marL="285750" indent="-285750">
              <a:buFont typeface="Arial"/>
              <a:buChar char="•"/>
            </a:pPr>
            <a:r>
              <a:rPr lang="en-US" dirty="0" smtClean="0"/>
              <a:t>If we </a:t>
            </a:r>
            <a:r>
              <a:rPr lang="en-US" dirty="0" smtClean="0"/>
              <a:t>guess a symbol </a:t>
            </a:r>
            <a:r>
              <a:rPr lang="en-US" dirty="0" smtClean="0"/>
              <a:t>is </a:t>
            </a:r>
            <a:r>
              <a:rPr lang="en-US" dirty="0" smtClean="0"/>
              <a:t>known </a:t>
            </a:r>
            <a:r>
              <a:rPr lang="en-US" dirty="0" smtClean="0"/>
              <a:t>to not </a:t>
            </a:r>
            <a:r>
              <a:rPr lang="en-US" dirty="0" smtClean="0"/>
              <a:t>be approximately </a:t>
            </a:r>
            <a:r>
              <a:rPr lang="en-US" dirty="0" smtClean="0"/>
              <a:t>normal things </a:t>
            </a:r>
            <a:r>
              <a:rPr lang="en-US" dirty="0" smtClean="0"/>
              <a:t>are </a:t>
            </a:r>
            <a:r>
              <a:rPr lang="en-US" dirty="0" smtClean="0"/>
              <a:t>trickier. We </a:t>
            </a:r>
            <a:r>
              <a:rPr lang="en-US" dirty="0" smtClean="0"/>
              <a:t>could interpolate or take a median value and suffers a 50% </a:t>
            </a:r>
            <a:r>
              <a:rPr lang="en-US" dirty="0" smtClean="0"/>
              <a:t>confidence </a:t>
            </a:r>
            <a:r>
              <a:rPr lang="en-US" dirty="0" smtClean="0"/>
              <a:t>rate (on the known data). The results are not nearly as nice. Most rejections of good data are because of this.</a:t>
            </a:r>
          </a:p>
          <a:p>
            <a:pPr marL="285750" indent="-285750">
              <a:buFont typeface="Arial"/>
              <a:buChar char="•"/>
            </a:pPr>
            <a:endParaRPr lang="en-US" b="1" dirty="0"/>
          </a:p>
        </p:txBody>
      </p:sp>
    </p:spTree>
    <p:extLst>
      <p:ext uri="{BB962C8B-B14F-4D97-AF65-F5344CB8AC3E}">
        <p14:creationId xmlns:p14="http://schemas.microsoft.com/office/powerpoint/2010/main" val="711729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Post-Mortem</a:t>
            </a:r>
            <a:endParaRPr lang="en-US" dirty="0"/>
          </a:p>
        </p:txBody>
      </p:sp>
      <p:sp>
        <p:nvSpPr>
          <p:cNvPr id="4" name="TextBox 3"/>
          <p:cNvSpPr txBox="1"/>
          <p:nvPr/>
        </p:nvSpPr>
        <p:spPr>
          <a:xfrm>
            <a:off x="609600" y="1447800"/>
            <a:ext cx="3962400" cy="3970318"/>
          </a:xfrm>
          <a:prstGeom prst="rect">
            <a:avLst/>
          </a:prstGeom>
          <a:noFill/>
        </p:spPr>
        <p:txBody>
          <a:bodyPr wrap="square" rtlCol="0">
            <a:spAutoFit/>
          </a:bodyPr>
          <a:lstStyle/>
          <a:p>
            <a:r>
              <a:rPr lang="en-US" b="1" dirty="0" smtClean="0"/>
              <a:t>Advantages</a:t>
            </a:r>
          </a:p>
          <a:p>
            <a:endParaRPr lang="en-US" b="1" dirty="0"/>
          </a:p>
          <a:p>
            <a:pPr marL="285750" indent="-285750">
              <a:buFont typeface="Arial"/>
              <a:buChar char="•"/>
            </a:pPr>
            <a:r>
              <a:rPr lang="en-US" dirty="0" smtClean="0"/>
              <a:t>Implementation is simple, computation is cheap</a:t>
            </a:r>
          </a:p>
          <a:p>
            <a:pPr marL="285750" indent="-285750">
              <a:buFont typeface="Arial"/>
              <a:buChar char="•"/>
            </a:pPr>
            <a:r>
              <a:rPr lang="en-US" dirty="0" smtClean="0"/>
              <a:t>When distributions are normal, rejection gives adjustable confidence</a:t>
            </a:r>
          </a:p>
          <a:p>
            <a:pPr marL="285750" indent="-285750">
              <a:buFont typeface="Arial"/>
              <a:buChar char="•"/>
            </a:pPr>
            <a:r>
              <a:rPr lang="en-US" dirty="0" smtClean="0"/>
              <a:t>Vectors are easy to weight – this allows for adjustments to the score</a:t>
            </a:r>
          </a:p>
          <a:p>
            <a:pPr marL="285750" indent="-285750">
              <a:buFont typeface="Arial"/>
              <a:buChar char="•"/>
            </a:pPr>
            <a:r>
              <a:rPr lang="en-US" dirty="0" smtClean="0"/>
              <a:t>Allows the introduction of new feature vectors with minimal effort</a:t>
            </a:r>
          </a:p>
          <a:p>
            <a:pPr marL="285750" indent="-285750">
              <a:buFont typeface="Arial"/>
              <a:buChar char="•"/>
            </a:pPr>
            <a:r>
              <a:rPr lang="en-US" dirty="0" smtClean="0"/>
              <a:t>Works with both handwritten data and computer fonts</a:t>
            </a:r>
          </a:p>
          <a:p>
            <a:pPr marL="285750" indent="-285750">
              <a:buFont typeface="Arial"/>
              <a:buChar char="•"/>
            </a:pPr>
            <a:r>
              <a:rPr lang="en-US" dirty="0" smtClean="0"/>
              <a:t>Capable of rejecting arbitrary symbols in many cases</a:t>
            </a:r>
          </a:p>
        </p:txBody>
      </p:sp>
      <p:sp>
        <p:nvSpPr>
          <p:cNvPr id="5" name="TextBox 4"/>
          <p:cNvSpPr txBox="1"/>
          <p:nvPr/>
        </p:nvSpPr>
        <p:spPr>
          <a:xfrm>
            <a:off x="4960121" y="1447800"/>
            <a:ext cx="3962400" cy="2862322"/>
          </a:xfrm>
          <a:prstGeom prst="rect">
            <a:avLst/>
          </a:prstGeom>
          <a:noFill/>
        </p:spPr>
        <p:txBody>
          <a:bodyPr wrap="square" rtlCol="0">
            <a:spAutoFit/>
          </a:bodyPr>
          <a:lstStyle/>
          <a:p>
            <a:r>
              <a:rPr lang="en-US" b="1" dirty="0" smtClean="0"/>
              <a:t>Disadvantages</a:t>
            </a:r>
          </a:p>
          <a:p>
            <a:endParaRPr lang="en-US" b="1" dirty="0"/>
          </a:p>
          <a:p>
            <a:pPr marL="285750" indent="-285750">
              <a:buFont typeface="Arial"/>
              <a:buChar char="•"/>
            </a:pPr>
            <a:r>
              <a:rPr lang="en-US" dirty="0" smtClean="0"/>
              <a:t>Poor performance on some symbols (such as 1’s, </a:t>
            </a:r>
            <a:r>
              <a:rPr lang="en-US" dirty="0" smtClean="0"/>
              <a:t>which look similar to 2’s)</a:t>
            </a:r>
            <a:endParaRPr lang="en-US" dirty="0" smtClean="0"/>
          </a:p>
          <a:p>
            <a:pPr marL="285750" indent="-285750">
              <a:buFont typeface="Arial"/>
              <a:buChar char="•"/>
            </a:pPr>
            <a:r>
              <a:rPr lang="en-US" dirty="0" smtClean="0"/>
              <a:t>Scoring system can sometimes introduce bias</a:t>
            </a:r>
          </a:p>
          <a:p>
            <a:pPr marL="285750" indent="-285750">
              <a:buFont typeface="Arial"/>
              <a:buChar char="•"/>
            </a:pPr>
            <a:r>
              <a:rPr lang="en-US" dirty="0" smtClean="0"/>
              <a:t>Rejection is only as good as the accuracy of the symbol detection </a:t>
            </a:r>
          </a:p>
          <a:p>
            <a:pPr marL="285750" indent="-285750">
              <a:buFont typeface="Arial"/>
              <a:buChar char="•"/>
            </a:pPr>
            <a:r>
              <a:rPr lang="en-US" dirty="0" smtClean="0"/>
              <a:t>Rejection requires computing heavy distribution tables on trainings</a:t>
            </a:r>
          </a:p>
        </p:txBody>
      </p:sp>
    </p:spTree>
    <p:extLst>
      <p:ext uri="{BB962C8B-B14F-4D97-AF65-F5344CB8AC3E}">
        <p14:creationId xmlns:p14="http://schemas.microsoft.com/office/powerpoint/2010/main" val="2476428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Pre-processing</a:t>
            </a:r>
            <a:endParaRPr lang="en-US" dirty="0"/>
          </a:p>
        </p:txBody>
      </p:sp>
      <p:sp>
        <p:nvSpPr>
          <p:cNvPr id="3" name="Content Placeholder 2"/>
          <p:cNvSpPr>
            <a:spLocks noGrp="1"/>
          </p:cNvSpPr>
          <p:nvPr>
            <p:ph idx="1"/>
          </p:nvPr>
        </p:nvSpPr>
        <p:spPr/>
        <p:txBody>
          <a:bodyPr>
            <a:normAutofit/>
          </a:bodyPr>
          <a:lstStyle/>
          <a:p>
            <a:r>
              <a:rPr lang="en-US" dirty="0" smtClean="0"/>
              <a:t>Clean up stray pixels with filters</a:t>
            </a:r>
          </a:p>
          <a:p>
            <a:r>
              <a:rPr lang="en-US" dirty="0" smtClean="0"/>
              <a:t>The image is trimmed to fit the size of the bounding box</a:t>
            </a:r>
          </a:p>
          <a:p>
            <a:r>
              <a:rPr lang="en-US" dirty="0" smtClean="0"/>
              <a:t>Thin images as required, per the implementation of each feature</a:t>
            </a:r>
          </a:p>
          <a:p>
            <a:r>
              <a:rPr lang="en-US" dirty="0" smtClean="0"/>
              <a:t>Map out the feature vectors for each image input</a:t>
            </a:r>
          </a:p>
          <a:p>
            <a:r>
              <a:rPr lang="en-US" dirty="0" smtClean="0"/>
              <a:t>The segmentation problem has been omitted</a:t>
            </a:r>
            <a:endParaRPr lang="en-US" dirty="0"/>
          </a:p>
        </p:txBody>
      </p:sp>
    </p:spTree>
    <p:extLst>
      <p:ext uri="{BB962C8B-B14F-4D97-AF65-F5344CB8AC3E}">
        <p14:creationId xmlns:p14="http://schemas.microsoft.com/office/powerpoint/2010/main" val="3209737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Feature Vectors</a:t>
            </a:r>
            <a:endParaRPr lang="en-US" dirty="0"/>
          </a:p>
        </p:txBody>
      </p:sp>
      <p:sp>
        <p:nvSpPr>
          <p:cNvPr id="4" name="TextBox 3"/>
          <p:cNvSpPr txBox="1"/>
          <p:nvPr/>
        </p:nvSpPr>
        <p:spPr>
          <a:xfrm>
            <a:off x="4671701" y="228600"/>
            <a:ext cx="4114800" cy="923330"/>
          </a:xfrm>
          <a:prstGeom prst="rect">
            <a:avLst/>
          </a:prstGeom>
          <a:noFill/>
        </p:spPr>
        <p:txBody>
          <a:bodyPr wrap="square" rtlCol="0">
            <a:spAutoFit/>
          </a:bodyPr>
          <a:lstStyle/>
          <a:p>
            <a:r>
              <a:rPr lang="en-US" b="1" dirty="0" smtClean="0"/>
              <a:t>Note: </a:t>
            </a:r>
            <a:r>
              <a:rPr lang="en-US" dirty="0" smtClean="0"/>
              <a:t>Variable block size is supported for vectors; demonstration purposes to make it clear shows size n = 2 (2x2 grid)</a:t>
            </a:r>
            <a:endParaRPr lang="en-US"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004" y="1447800"/>
            <a:ext cx="2352675"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124200" y="1524000"/>
            <a:ext cx="5791200" cy="3970318"/>
          </a:xfrm>
          <a:prstGeom prst="rect">
            <a:avLst/>
          </a:prstGeom>
          <a:noFill/>
        </p:spPr>
        <p:txBody>
          <a:bodyPr wrap="square" rtlCol="0">
            <a:spAutoFit/>
          </a:bodyPr>
          <a:lstStyle/>
          <a:p>
            <a:r>
              <a:rPr lang="en-US" b="1" dirty="0" smtClean="0"/>
              <a:t>Zoning</a:t>
            </a:r>
          </a:p>
          <a:p>
            <a:endParaRPr lang="en-US" b="1" dirty="0"/>
          </a:p>
          <a:p>
            <a:pPr marL="285750" indent="-285750">
              <a:buFont typeface="Arial"/>
              <a:buChar char="•"/>
            </a:pPr>
            <a:r>
              <a:rPr lang="en-US" dirty="0" smtClean="0"/>
              <a:t>This feature </a:t>
            </a:r>
            <a:r>
              <a:rPr lang="en-US" dirty="0"/>
              <a:t>vector </a:t>
            </a:r>
            <a:r>
              <a:rPr lang="en-US" dirty="0" smtClean="0"/>
              <a:t>yields </a:t>
            </a:r>
            <a:r>
              <a:rPr lang="en-US" dirty="0"/>
              <a:t>quite good </a:t>
            </a:r>
            <a:r>
              <a:rPr lang="en-US" dirty="0" smtClean="0"/>
              <a:t>results on its own and is simple to implement. The percentage of black pixels is taken for each block in the image. </a:t>
            </a:r>
            <a:endParaRPr lang="en-US" dirty="0"/>
          </a:p>
          <a:p>
            <a:pPr marL="285750" indent="-285750">
              <a:buFont typeface="Arial"/>
              <a:buChar char="•"/>
            </a:pPr>
            <a:endParaRPr lang="en-US" dirty="0" smtClean="0"/>
          </a:p>
          <a:p>
            <a:pPr marL="285750" indent="-285750">
              <a:buFont typeface="Arial"/>
              <a:buChar char="•"/>
            </a:pPr>
            <a:r>
              <a:rPr lang="en-US" dirty="0" smtClean="0"/>
              <a:t>We also added normalization to this feature vector by dividing each value in the vector by the vectors sum (weighting)</a:t>
            </a:r>
          </a:p>
          <a:p>
            <a:pPr marL="285750" indent="-285750">
              <a:buFont typeface="Arial"/>
              <a:buChar char="•"/>
            </a:pPr>
            <a:endParaRPr lang="en-US" dirty="0"/>
          </a:p>
          <a:p>
            <a:pPr marL="285750" indent="-285750">
              <a:buFont typeface="Arial"/>
              <a:buChar char="•"/>
            </a:pPr>
            <a:r>
              <a:rPr lang="en-US" dirty="0" smtClean="0"/>
              <a:t>This is applied to the entire image, after it has been trimmed by the pre-processor.</a:t>
            </a:r>
          </a:p>
          <a:p>
            <a:pPr marL="285750" indent="-285750">
              <a:buFont typeface="Arial"/>
              <a:buChar char="•"/>
            </a:pPr>
            <a:endParaRPr lang="en-US" dirty="0"/>
          </a:p>
          <a:p>
            <a:pPr marL="285750" indent="-285750">
              <a:buFont typeface="Arial"/>
              <a:buChar char="•"/>
            </a:pPr>
            <a:endParaRPr lang="en-US" dirty="0"/>
          </a:p>
        </p:txBody>
      </p:sp>
    </p:spTree>
    <p:extLst>
      <p:ext uri="{BB962C8B-B14F-4D97-AF65-F5344CB8AC3E}">
        <p14:creationId xmlns:p14="http://schemas.microsoft.com/office/powerpoint/2010/main" val="2770745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smtClean="0"/>
              <a:t>Feature Vectors</a:t>
            </a:r>
            <a:endParaRPr lang="en-US" dirty="0"/>
          </a:p>
        </p:txBody>
      </p:sp>
      <p:sp>
        <p:nvSpPr>
          <p:cNvPr id="5" name="TextBox 4"/>
          <p:cNvSpPr txBox="1"/>
          <p:nvPr/>
        </p:nvSpPr>
        <p:spPr>
          <a:xfrm>
            <a:off x="3124200" y="1524000"/>
            <a:ext cx="5791200" cy="4801314"/>
          </a:xfrm>
          <a:prstGeom prst="rect">
            <a:avLst/>
          </a:prstGeom>
          <a:noFill/>
        </p:spPr>
        <p:txBody>
          <a:bodyPr wrap="square" rtlCol="0">
            <a:spAutoFit/>
          </a:bodyPr>
          <a:lstStyle/>
          <a:p>
            <a:r>
              <a:rPr lang="en-US" b="1" dirty="0" smtClean="0"/>
              <a:t>Bottom-Right Discriminator</a:t>
            </a:r>
          </a:p>
          <a:p>
            <a:endParaRPr lang="en-US" b="1" dirty="0"/>
          </a:p>
          <a:p>
            <a:pPr marL="285750" indent="-285750">
              <a:buFont typeface="Arial"/>
              <a:buChar char="•"/>
            </a:pPr>
            <a:r>
              <a:rPr lang="en-US" dirty="0" smtClean="0"/>
              <a:t>Zoning is great but due to how our method works – it can produce results that involve ratios producing identical “norms”.</a:t>
            </a:r>
          </a:p>
          <a:p>
            <a:pPr marL="285750" indent="-285750">
              <a:buFont typeface="Arial"/>
              <a:buChar char="•"/>
            </a:pPr>
            <a:endParaRPr lang="en-US" dirty="0"/>
          </a:p>
          <a:p>
            <a:pPr marL="285750" indent="-285750">
              <a:buFont typeface="Arial"/>
              <a:buChar char="•"/>
            </a:pPr>
            <a:r>
              <a:rPr lang="en-US" dirty="0" smtClean="0"/>
              <a:t>They have identical ratio-differences when you subtract them off in certain sections (consider where they look similar) and take a norm. This makes them a “close” in terms of zoning. How do you decide which is which? Enter the </a:t>
            </a:r>
            <a:r>
              <a:rPr lang="en-US" b="1" dirty="0" smtClean="0"/>
              <a:t>discriminator. </a:t>
            </a:r>
          </a:p>
          <a:p>
            <a:pPr marL="285750" indent="-285750">
              <a:buFont typeface="Arial"/>
              <a:buChar char="•"/>
            </a:pPr>
            <a:endParaRPr lang="en-US" b="1" dirty="0"/>
          </a:p>
          <a:p>
            <a:pPr marL="285750" indent="-285750">
              <a:buFont typeface="Arial"/>
              <a:buChar char="•"/>
            </a:pPr>
            <a:r>
              <a:rPr lang="en-US" dirty="0" smtClean="0"/>
              <a:t>We apply standard </a:t>
            </a:r>
            <a:r>
              <a:rPr lang="en-US" b="1" dirty="0" smtClean="0"/>
              <a:t>zoning </a:t>
            </a:r>
            <a:r>
              <a:rPr lang="en-US" dirty="0" smtClean="0"/>
              <a:t>on only the bottom-right section of the image. The values are unique now and can break the tie. (Block size applies)</a:t>
            </a:r>
          </a:p>
          <a:p>
            <a:pPr marL="285750" indent="-285750">
              <a:buFont typeface="Arial"/>
              <a:buChar char="•"/>
            </a:pPr>
            <a:endParaRPr lang="en-US" dirty="0"/>
          </a:p>
          <a:p>
            <a:pPr marL="285750" indent="-285750">
              <a:buFont typeface="Arial"/>
              <a:buChar char="•"/>
            </a:pPr>
            <a:endParaRPr lang="en-US" dirty="0"/>
          </a:p>
        </p:txBody>
      </p:sp>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1" y="1554622"/>
            <a:ext cx="2133600" cy="1916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653" y="3886200"/>
            <a:ext cx="1799095"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3941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smtClean="0"/>
              <a:t>Feature Vectors</a:t>
            </a:r>
            <a:endParaRPr lang="en-US" dirty="0"/>
          </a:p>
        </p:txBody>
      </p:sp>
      <p:sp>
        <p:nvSpPr>
          <p:cNvPr id="5" name="TextBox 4"/>
          <p:cNvSpPr txBox="1"/>
          <p:nvPr/>
        </p:nvSpPr>
        <p:spPr>
          <a:xfrm>
            <a:off x="3124200" y="1524000"/>
            <a:ext cx="5791200" cy="4247317"/>
          </a:xfrm>
          <a:prstGeom prst="rect">
            <a:avLst/>
          </a:prstGeom>
          <a:noFill/>
        </p:spPr>
        <p:txBody>
          <a:bodyPr wrap="square" rtlCol="0">
            <a:spAutoFit/>
          </a:bodyPr>
          <a:lstStyle/>
          <a:p>
            <a:r>
              <a:rPr lang="en-US" b="1" dirty="0" smtClean="0"/>
              <a:t>Centroid Feature</a:t>
            </a:r>
          </a:p>
          <a:p>
            <a:endParaRPr lang="en-US" b="1" dirty="0"/>
          </a:p>
          <a:p>
            <a:pPr marL="285750" indent="-285750">
              <a:buFont typeface="Arial"/>
              <a:buChar char="•"/>
            </a:pPr>
            <a:r>
              <a:rPr lang="en-US" dirty="0" smtClean="0"/>
              <a:t>The two images to the left have similar top left segments. The lower left segment for each image has roughly the same pixel ratio. This will make zoning identity them as similar. (And if they were in the bottom-right, the Bottom-Right Discriminator as well)</a:t>
            </a:r>
            <a:endParaRPr lang="en-US" dirty="0"/>
          </a:p>
          <a:p>
            <a:endParaRPr lang="en-US" dirty="0" smtClean="0"/>
          </a:p>
          <a:p>
            <a:pPr marL="285750" indent="-285750">
              <a:buFont typeface="Arial"/>
              <a:buChar char="•"/>
            </a:pPr>
            <a:r>
              <a:rPr lang="en-US" dirty="0" smtClean="0"/>
              <a:t>We take the center of gravity of the black pixels (think of each black pixel as a point in a 2D plane) to get a centroid for the </a:t>
            </a:r>
            <a:r>
              <a:rPr lang="en-US" b="1" dirty="0" smtClean="0"/>
              <a:t>X </a:t>
            </a:r>
            <a:r>
              <a:rPr lang="en-US" dirty="0" smtClean="0"/>
              <a:t>and </a:t>
            </a:r>
            <a:r>
              <a:rPr lang="en-US" b="1" dirty="0" smtClean="0"/>
              <a:t>Y </a:t>
            </a:r>
            <a:r>
              <a:rPr lang="en-US" dirty="0" smtClean="0"/>
              <a:t>dimensions on the interval [0..1]. These are recorded as separate features. </a:t>
            </a:r>
            <a:br>
              <a:rPr lang="en-US" dirty="0" smtClean="0"/>
            </a:br>
            <a:r>
              <a:rPr lang="en-US" dirty="0" smtClean="0"/>
              <a:t/>
            </a:r>
            <a:br>
              <a:rPr lang="en-US" dirty="0" smtClean="0"/>
            </a:br>
            <a:endParaRPr lang="en-US" dirty="0"/>
          </a:p>
          <a:p>
            <a:pPr marL="285750" indent="-285750">
              <a:buFont typeface="Arial"/>
              <a:buChar char="•"/>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00200"/>
            <a:ext cx="1466850"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809999"/>
            <a:ext cx="1752600" cy="2422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a:xfrm>
            <a:off x="1524000" y="2133600"/>
            <a:ext cx="762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1219200" y="4724400"/>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8848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smtClean="0"/>
              <a:t>Feature Vectors</a:t>
            </a:r>
            <a:endParaRPr lang="en-US" dirty="0"/>
          </a:p>
        </p:txBody>
      </p:sp>
      <p:sp>
        <p:nvSpPr>
          <p:cNvPr id="5" name="TextBox 4"/>
          <p:cNvSpPr txBox="1"/>
          <p:nvPr/>
        </p:nvSpPr>
        <p:spPr>
          <a:xfrm>
            <a:off x="3124200" y="1524000"/>
            <a:ext cx="5791200" cy="4801314"/>
          </a:xfrm>
          <a:prstGeom prst="rect">
            <a:avLst/>
          </a:prstGeom>
          <a:noFill/>
        </p:spPr>
        <p:txBody>
          <a:bodyPr wrap="square" rtlCol="0">
            <a:spAutoFit/>
          </a:bodyPr>
          <a:lstStyle/>
          <a:p>
            <a:r>
              <a:rPr lang="en-US" b="1" dirty="0" smtClean="0"/>
              <a:t>Ratio of Histograms Feature</a:t>
            </a:r>
          </a:p>
          <a:p>
            <a:endParaRPr lang="en-US" b="1" dirty="0"/>
          </a:p>
          <a:p>
            <a:pPr marL="285750" indent="-285750">
              <a:buFont typeface="Arial"/>
              <a:buChar char="•"/>
            </a:pPr>
            <a:r>
              <a:rPr lang="en-US" dirty="0" smtClean="0"/>
              <a:t>Ratio of Histograms works very similar to zoning</a:t>
            </a:r>
            <a:endParaRPr lang="en-US" dirty="0"/>
          </a:p>
          <a:p>
            <a:pPr marL="285750" indent="-285750">
              <a:buFont typeface="Arial"/>
              <a:buChar char="•"/>
            </a:pPr>
            <a:endParaRPr lang="en-US" dirty="0"/>
          </a:p>
          <a:p>
            <a:pPr marL="285750" indent="-285750">
              <a:buFont typeface="Arial"/>
              <a:buChar char="•"/>
            </a:pPr>
            <a:r>
              <a:rPr lang="en-US" dirty="0" smtClean="0"/>
              <a:t>First the percentage of black pixels in </a:t>
            </a:r>
            <a:r>
              <a:rPr lang="en-US" b="1" dirty="0" smtClean="0"/>
              <a:t>N</a:t>
            </a:r>
            <a:r>
              <a:rPr lang="en-US" dirty="0" smtClean="0"/>
              <a:t> rows and </a:t>
            </a:r>
            <a:r>
              <a:rPr lang="en-US" b="1" dirty="0" smtClean="0"/>
              <a:t>N</a:t>
            </a:r>
            <a:r>
              <a:rPr lang="en-US" dirty="0" smtClean="0"/>
              <a:t> columns are obtained</a:t>
            </a:r>
          </a:p>
          <a:p>
            <a:pPr marL="285750" indent="-285750">
              <a:buFont typeface="Arial"/>
              <a:buChar char="•"/>
            </a:pPr>
            <a:endParaRPr lang="en-US" dirty="0"/>
          </a:p>
          <a:p>
            <a:pPr marL="285750" indent="-285750">
              <a:buFont typeface="Arial"/>
              <a:buChar char="•"/>
            </a:pPr>
            <a:r>
              <a:rPr lang="en-US" dirty="0" smtClean="0"/>
              <a:t>The vector is then populated using the ratio of the percentages between the n rows and columns</a:t>
            </a:r>
          </a:p>
          <a:p>
            <a:pPr marL="285750" indent="-285750">
              <a:buFont typeface="Arial"/>
              <a:buChar char="•"/>
            </a:pPr>
            <a:endParaRPr lang="en-US" dirty="0"/>
          </a:p>
          <a:p>
            <a:pPr marL="285750" indent="-285750">
              <a:buFont typeface="Arial"/>
              <a:buChar char="•"/>
            </a:pPr>
            <a:r>
              <a:rPr lang="en-US" dirty="0" smtClean="0"/>
              <a:t>The vector at position I is equal to  </a:t>
            </a:r>
          </a:p>
          <a:p>
            <a:r>
              <a:rPr lang="en-US" dirty="0"/>
              <a:t> </a:t>
            </a:r>
            <a:r>
              <a:rPr lang="en-US" dirty="0" smtClean="0"/>
              <a:t>    </a:t>
            </a:r>
            <a:r>
              <a:rPr lang="en-US" u="sng" dirty="0" smtClean="0"/>
              <a:t>(</a:t>
            </a:r>
            <a:r>
              <a:rPr lang="en-US" u="sng" dirty="0"/>
              <a:t>the percentage of row </a:t>
            </a:r>
            <a:r>
              <a:rPr lang="en-US" u="sng" dirty="0" err="1"/>
              <a:t>i</a:t>
            </a:r>
            <a:r>
              <a:rPr lang="en-US" u="sng" dirty="0"/>
              <a:t> – the percentage of column </a:t>
            </a:r>
            <a:r>
              <a:rPr lang="en-US" u="sng" dirty="0" err="1"/>
              <a:t>i</a:t>
            </a:r>
            <a:r>
              <a:rPr lang="en-US" u="sng" dirty="0"/>
              <a:t>)</a:t>
            </a:r>
            <a:r>
              <a:rPr lang="en-US" dirty="0"/>
              <a:t> </a:t>
            </a:r>
          </a:p>
          <a:p>
            <a:r>
              <a:rPr lang="en-US" dirty="0"/>
              <a:t>     (the percentage of row </a:t>
            </a:r>
            <a:r>
              <a:rPr lang="en-US" dirty="0" err="1"/>
              <a:t>i</a:t>
            </a:r>
            <a:r>
              <a:rPr lang="en-US" dirty="0" smtClean="0"/>
              <a:t> </a:t>
            </a:r>
            <a:r>
              <a:rPr lang="en-US" dirty="0"/>
              <a:t>+ the percentage of column </a:t>
            </a:r>
            <a:r>
              <a:rPr lang="en-US" dirty="0" err="1"/>
              <a:t>i</a:t>
            </a:r>
            <a:r>
              <a:rPr lang="en-US" dirty="0" smtClean="0"/>
              <a:t>)</a:t>
            </a:r>
            <a:endParaRPr lang="en-US" dirty="0"/>
          </a:p>
          <a:p>
            <a:pPr marL="285750" indent="-285750">
              <a:buFont typeface="Arial"/>
              <a:buChar char="•"/>
            </a:pPr>
            <a:endParaRPr lang="en-US" dirty="0" smtClean="0"/>
          </a:p>
          <a:p>
            <a:pPr marL="285750" indent="-285750">
              <a:buFont typeface="Arial"/>
              <a:buChar char="•"/>
            </a:pPr>
            <a:r>
              <a:rPr lang="en-US" dirty="0" smtClean="0"/>
              <a:t>Because we use the same bounding box as the previous 3 features this results vector is only 2 digits long</a:t>
            </a:r>
          </a:p>
          <a:p>
            <a:pPr marL="285750" indent="-285750">
              <a:buFont typeface="Arial"/>
              <a:buChar char="•"/>
            </a:pPr>
            <a:endParaRPr lang="en-US"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548" y="1752600"/>
            <a:ext cx="2783940" cy="2255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Table 2"/>
          <p:cNvGraphicFramePr>
            <a:graphicFrameLocks noGrp="1"/>
          </p:cNvGraphicFramePr>
          <p:nvPr>
            <p:extLst>
              <p:ext uri="{D42A27DB-BD31-4B8C-83A1-F6EECF244321}">
                <p14:modId xmlns:p14="http://schemas.microsoft.com/office/powerpoint/2010/main" val="2010658583"/>
              </p:ext>
            </p:extLst>
          </p:nvPr>
        </p:nvGraphicFramePr>
        <p:xfrm>
          <a:off x="762000" y="4495800"/>
          <a:ext cx="1828800" cy="548640"/>
        </p:xfrm>
        <a:graphic>
          <a:graphicData uri="http://schemas.openxmlformats.org/drawingml/2006/table">
            <a:tbl>
              <a:tblPr>
                <a:tableStyleId>{5C22544A-7EE6-4342-B048-85BDC9FD1C3A}</a:tableStyleId>
              </a:tblPr>
              <a:tblGrid>
                <a:gridCol w="609600"/>
                <a:gridCol w="609600"/>
                <a:gridCol w="609600"/>
              </a:tblGrid>
              <a:tr h="182880">
                <a:tc>
                  <a:txBody>
                    <a:bodyPr/>
                    <a:lstStyle/>
                    <a:p>
                      <a:pPr algn="l" fontAlgn="b"/>
                      <a:r>
                        <a:rPr lang="en-US" sz="1100" u="none" strike="noStrike">
                          <a:effectLst/>
                        </a:rPr>
                        <a:t>Rows</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0.6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0.6375</a:t>
                      </a:r>
                      <a:endParaRPr lang="en-US" sz="1100" b="0" i="0" u="none" strike="noStrike">
                        <a:solidFill>
                          <a:srgbClr val="000000"/>
                        </a:solidFill>
                        <a:effectLst/>
                        <a:latin typeface="Calibri"/>
                      </a:endParaRPr>
                    </a:p>
                  </a:txBody>
                  <a:tcPr marL="7620" marR="7620" marT="7620" marB="0" anchor="b"/>
                </a:tc>
              </a:tr>
              <a:tr h="182880">
                <a:tc>
                  <a:txBody>
                    <a:bodyPr/>
                    <a:lstStyle/>
                    <a:p>
                      <a:pPr algn="l" fontAlgn="b"/>
                      <a:r>
                        <a:rPr lang="en-US" sz="1100" u="none" strike="noStrike">
                          <a:effectLst/>
                        </a:rPr>
                        <a:t>Columns</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0.625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0.6125</a:t>
                      </a:r>
                      <a:endParaRPr lang="en-US" sz="1100" b="0" i="0" u="none" strike="noStrike">
                        <a:solidFill>
                          <a:srgbClr val="000000"/>
                        </a:solidFill>
                        <a:effectLst/>
                        <a:latin typeface="Calibri"/>
                      </a:endParaRPr>
                    </a:p>
                  </a:txBody>
                  <a:tcPr marL="7620" marR="7620" marT="7620" marB="0" anchor="b"/>
                </a:tc>
              </a:tr>
              <a:tr h="182880">
                <a:tc>
                  <a:txBody>
                    <a:bodyPr/>
                    <a:lstStyle/>
                    <a:p>
                      <a:pPr algn="l" fontAlgn="b"/>
                      <a:r>
                        <a:rPr lang="en-US" sz="1100" u="none" strike="noStrike">
                          <a:effectLst/>
                        </a:rPr>
                        <a:t>Vector</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-0.02041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0.02</a:t>
                      </a:r>
                      <a:endParaRPr lang="en-US" sz="1100" b="0" i="0" u="none" strike="noStrike" dirty="0">
                        <a:solidFill>
                          <a:srgbClr val="000000"/>
                        </a:solidFill>
                        <a:effectLst/>
                        <a:latin typeface="Calibri"/>
                      </a:endParaRPr>
                    </a:p>
                  </a:txBody>
                  <a:tcPr marL="7620" marR="7620" marT="7620" marB="0" anchor="b"/>
                </a:tc>
              </a:tr>
            </a:tbl>
          </a:graphicData>
        </a:graphic>
      </p:graphicFrame>
    </p:spTree>
    <p:extLst>
      <p:ext uri="{BB962C8B-B14F-4D97-AF65-F5344CB8AC3E}">
        <p14:creationId xmlns:p14="http://schemas.microsoft.com/office/powerpoint/2010/main" val="3737842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Training Process</a:t>
            </a:r>
            <a:endParaRPr lang="en-US" dirty="0"/>
          </a:p>
        </p:txBody>
      </p:sp>
      <p:sp>
        <p:nvSpPr>
          <p:cNvPr id="4" name="TextBox 3"/>
          <p:cNvSpPr txBox="1"/>
          <p:nvPr/>
        </p:nvSpPr>
        <p:spPr>
          <a:xfrm>
            <a:off x="533400" y="1447800"/>
            <a:ext cx="7696200" cy="830997"/>
          </a:xfrm>
          <a:prstGeom prst="rect">
            <a:avLst/>
          </a:prstGeom>
          <a:noFill/>
        </p:spPr>
        <p:txBody>
          <a:bodyPr wrap="square" rtlCol="0">
            <a:spAutoFit/>
          </a:bodyPr>
          <a:lstStyle/>
          <a:p>
            <a:pPr marL="285750" indent="-285750">
              <a:buFont typeface="Arial"/>
              <a:buChar char="•"/>
            </a:pPr>
            <a:r>
              <a:rPr lang="en-US" sz="1600" dirty="0" smtClean="0"/>
              <a:t>We take the feature vector of each training sample we want and generate a </a:t>
            </a:r>
            <a:r>
              <a:rPr lang="en-US" sz="1600" b="1" dirty="0" smtClean="0"/>
              <a:t>mean vector </a:t>
            </a:r>
            <a:r>
              <a:rPr lang="en-US" sz="1600" dirty="0" smtClean="0"/>
              <a:t>for each feature we’re interested in for every glyph we add.</a:t>
            </a:r>
          </a:p>
          <a:p>
            <a:r>
              <a:rPr lang="en-US" sz="1600" dirty="0" smtClean="0"/>
              <a:t>      You can see some results for 100 symbols each for our training data below:</a:t>
            </a:r>
            <a:endParaRPr lang="en-US" sz="1600" dirty="0"/>
          </a:p>
        </p:txBody>
      </p:sp>
      <p:pic>
        <p:nvPicPr>
          <p:cNvPr id="5122" name="Picture 2" descr="Z:\home\touma\repos\cp467\data\TestValues\Handwritten\83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2766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Z:\home\touma\repos\cp467\data\TestValues\Handwritten\4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1910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Z:\home\touma\repos\cp467\data\TestValues\Handwritten\67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0386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Z:\home\touma\repos\cp467\data\TestValues\Handwritten\79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853997"/>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Z:\home\touma\repos\cp467\data\TestValues\Handwritten\0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914" y="3796650"/>
            <a:ext cx="1112412" cy="483899"/>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7" descr="Z:\home\touma\repos\cp467\data\TestValues\Handwritten\1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3287994"/>
            <a:ext cx="1524132" cy="66299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2667132" y="4370098"/>
            <a:ext cx="1219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Rectangle 7"/>
          <p:cNvSpPr/>
          <p:nvPr/>
        </p:nvSpPr>
        <p:spPr>
          <a:xfrm>
            <a:off x="4134394" y="2209800"/>
            <a:ext cx="2799806" cy="4647426"/>
          </a:xfrm>
          <a:prstGeom prst="rect">
            <a:avLst/>
          </a:prstGeom>
          <a:ln>
            <a:solidFill>
              <a:schemeClr val="accent1">
                <a:shade val="95000"/>
                <a:satMod val="105000"/>
              </a:schemeClr>
            </a:solidFill>
          </a:ln>
        </p:spPr>
        <p:txBody>
          <a:bodyPr wrap="square">
            <a:spAutoFit/>
          </a:bodyPr>
          <a:lstStyle/>
          <a:p>
            <a:r>
              <a:rPr lang="en-US" sz="800" dirty="0" smtClean="0">
                <a:latin typeface="Consolas" pitchFamily="49" charset="0"/>
                <a:cs typeface="Consolas" pitchFamily="49" charset="0"/>
              </a:rPr>
              <a:t>'zeros': {</a:t>
            </a:r>
            <a:br>
              <a:rPr lang="en-US" sz="800" dirty="0" smtClean="0">
                <a:latin typeface="Consolas" pitchFamily="49" charset="0"/>
                <a:cs typeface="Consolas" pitchFamily="49" charset="0"/>
              </a:rPr>
            </a:br>
            <a:r>
              <a:rPr lang="en-US" sz="800" dirty="0" smtClean="0">
                <a:latin typeface="Consolas" pitchFamily="49" charset="0"/>
                <a:cs typeface="Consolas" pitchFamily="49" charset="0"/>
              </a:rPr>
              <a:t/>
            </a:r>
            <a:br>
              <a:rPr lang="en-US" sz="800" dirty="0" smtClean="0">
                <a:latin typeface="Consolas" pitchFamily="49" charset="0"/>
                <a:cs typeface="Consolas" pitchFamily="49" charset="0"/>
              </a:rPr>
            </a:br>
            <a:r>
              <a:rPr lang="en-US" sz="800" dirty="0" smtClean="0">
                <a:latin typeface="Consolas" pitchFamily="49" charset="0"/>
                <a:cs typeface="Consolas" pitchFamily="49" charset="0"/>
              </a:rPr>
              <a:t>           '</a:t>
            </a:r>
            <a:r>
              <a:rPr lang="en-US" sz="800" dirty="0" err="1" smtClean="0">
                <a:latin typeface="Consolas" pitchFamily="49" charset="0"/>
                <a:cs typeface="Consolas" pitchFamily="49" charset="0"/>
              </a:rPr>
              <a:t>BottomDiscriminationFeature</a:t>
            </a:r>
            <a:r>
              <a:rPr lang="en-US" sz="800" dirty="0" smtClean="0">
                <a:latin typeface="Consolas" pitchFamily="49" charset="0"/>
                <a:cs typeface="Consolas" pitchFamily="49" charset="0"/>
              </a:rPr>
              <a:t>': [0.05871393522302614,                                                                        0.21661584804084785,</a:t>
            </a:r>
          </a:p>
          <a:p>
            <a:r>
              <a:rPr lang="en-US" sz="800" dirty="0" smtClean="0">
                <a:latin typeface="Consolas" pitchFamily="49" charset="0"/>
                <a:cs typeface="Consolas" pitchFamily="49" charset="0"/>
              </a:rPr>
              <a:t>                                                    0.22341725056649284,</a:t>
            </a:r>
          </a:p>
          <a:p>
            <a:r>
              <a:rPr lang="en-US" sz="800" dirty="0" smtClean="0">
                <a:latin typeface="Consolas" pitchFamily="49" charset="0"/>
                <a:cs typeface="Consolas" pitchFamily="49" charset="0"/>
              </a:rPr>
              <a:t>                                                    0.007615544332210999],</a:t>
            </a:r>
          </a:p>
          <a:p>
            <a:r>
              <a:rPr lang="en-US" sz="800" dirty="0" smtClean="0">
                <a:latin typeface="Consolas" pitchFamily="49" charset="0"/>
                <a:cs typeface="Consolas" pitchFamily="49" charset="0"/>
              </a:rPr>
              <a:t>           '</a:t>
            </a:r>
            <a:r>
              <a:rPr lang="en-US" sz="800" dirty="0" err="1" smtClean="0">
                <a:latin typeface="Consolas" pitchFamily="49" charset="0"/>
                <a:cs typeface="Consolas" pitchFamily="49" charset="0"/>
              </a:rPr>
              <a:t>HistogramFeatureExtractor</a:t>
            </a:r>
            <a:r>
              <a:rPr lang="en-US" sz="800" dirty="0" smtClean="0">
                <a:latin typeface="Consolas" pitchFamily="49" charset="0"/>
                <a:cs typeface="Consolas" pitchFamily="49" charset="0"/>
              </a:rPr>
              <a:t>': [0.00047436771764766005,</a:t>
            </a:r>
          </a:p>
          <a:p>
            <a:r>
              <a:rPr lang="en-US" sz="800" dirty="0" smtClean="0">
                <a:latin typeface="Consolas" pitchFamily="49" charset="0"/>
                <a:cs typeface="Consolas" pitchFamily="49" charset="0"/>
              </a:rPr>
              <a:t>                                         -0.0005919941783967914],</a:t>
            </a:r>
          </a:p>
          <a:p>
            <a:r>
              <a:rPr lang="en-US" sz="800" dirty="0" smtClean="0">
                <a:latin typeface="Consolas" pitchFamily="49" charset="0"/>
                <a:cs typeface="Consolas" pitchFamily="49" charset="0"/>
              </a:rPr>
              <a:t>           '</a:t>
            </a:r>
            <a:r>
              <a:rPr lang="en-US" sz="800" dirty="0" err="1" smtClean="0">
                <a:latin typeface="Consolas" pitchFamily="49" charset="0"/>
                <a:cs typeface="Consolas" pitchFamily="49" charset="0"/>
              </a:rPr>
              <a:t>WeightedVectorsFeatureExtractorX</a:t>
            </a:r>
            <a:r>
              <a:rPr lang="en-US" sz="800" dirty="0" smtClean="0">
                <a:latin typeface="Consolas" pitchFamily="49" charset="0"/>
                <a:cs typeface="Consolas" pitchFamily="49" charset="0"/>
              </a:rPr>
              <a:t>': [0.4414851084936427,</a:t>
            </a:r>
          </a:p>
          <a:p>
            <a:r>
              <a:rPr lang="en-US" sz="800" dirty="0" smtClean="0">
                <a:latin typeface="Consolas" pitchFamily="49" charset="0"/>
                <a:cs typeface="Consolas" pitchFamily="49" charset="0"/>
              </a:rPr>
              <a:t>                                                0.5603675112913566,</a:t>
            </a:r>
          </a:p>
          <a:p>
            <a:r>
              <a:rPr lang="en-US" sz="800" dirty="0" smtClean="0">
                <a:latin typeface="Consolas" pitchFamily="49" charset="0"/>
                <a:cs typeface="Consolas" pitchFamily="49" charset="0"/>
              </a:rPr>
              <a:t>                                                0.2765365224896981,</a:t>
            </a:r>
          </a:p>
          <a:p>
            <a:r>
              <a:rPr lang="en-US" sz="800" dirty="0" smtClean="0">
                <a:latin typeface="Consolas" pitchFamily="49" charset="0"/>
                <a:cs typeface="Consolas" pitchFamily="49" charset="0"/>
              </a:rPr>
              <a:t>                                                0.6491148055217599],</a:t>
            </a:r>
          </a:p>
          <a:p>
            <a:r>
              <a:rPr lang="en-US" sz="800" dirty="0" smtClean="0">
                <a:latin typeface="Consolas" pitchFamily="49" charset="0"/>
                <a:cs typeface="Consolas" pitchFamily="49" charset="0"/>
              </a:rPr>
              <a:t>           '</a:t>
            </a:r>
            <a:r>
              <a:rPr lang="en-US" sz="800" dirty="0" err="1" smtClean="0">
                <a:latin typeface="Consolas" pitchFamily="49" charset="0"/>
                <a:cs typeface="Consolas" pitchFamily="49" charset="0"/>
              </a:rPr>
              <a:t>WeightedVectorsFeatureExtractorY</a:t>
            </a:r>
            <a:r>
              <a:rPr lang="en-US" sz="800" dirty="0" smtClean="0">
                <a:latin typeface="Consolas" pitchFamily="49" charset="0"/>
                <a:cs typeface="Consolas" pitchFamily="49" charset="0"/>
              </a:rPr>
              <a:t>': [0.46564406522813145,</a:t>
            </a:r>
          </a:p>
          <a:p>
            <a:r>
              <a:rPr lang="en-US" sz="800" dirty="0" smtClean="0">
                <a:latin typeface="Consolas" pitchFamily="49" charset="0"/>
                <a:cs typeface="Consolas" pitchFamily="49" charset="0"/>
              </a:rPr>
              <a:t>                                                0.3869420931885088,</a:t>
            </a:r>
          </a:p>
          <a:p>
            <a:r>
              <a:rPr lang="en-US" sz="800" dirty="0" smtClean="0">
                <a:latin typeface="Consolas" pitchFamily="49" charset="0"/>
                <a:cs typeface="Consolas" pitchFamily="49" charset="0"/>
              </a:rPr>
              <a:t>                                                0.5711292429359145,</a:t>
            </a:r>
          </a:p>
          <a:p>
            <a:r>
              <a:rPr lang="en-US" sz="800" dirty="0" smtClean="0">
                <a:latin typeface="Consolas" pitchFamily="49" charset="0"/>
                <a:cs typeface="Consolas" pitchFamily="49" charset="0"/>
              </a:rPr>
              <a:t>                                                0.6057893544647839],</a:t>
            </a:r>
          </a:p>
          <a:p>
            <a:r>
              <a:rPr lang="en-US" sz="800" dirty="0" smtClean="0">
                <a:latin typeface="Consolas" pitchFamily="49" charset="0"/>
                <a:cs typeface="Consolas" pitchFamily="49" charset="0"/>
              </a:rPr>
              <a:t>           '</a:t>
            </a:r>
            <a:r>
              <a:rPr lang="en-US" sz="800" dirty="0" err="1" smtClean="0">
                <a:latin typeface="Consolas" pitchFamily="49" charset="0"/>
                <a:cs typeface="Consolas" pitchFamily="49" charset="0"/>
              </a:rPr>
              <a:t>ZoningFeatureExtractor</a:t>
            </a:r>
            <a:r>
              <a:rPr lang="en-US" sz="800" dirty="0" smtClean="0">
                <a:latin typeface="Consolas" pitchFamily="49" charset="0"/>
                <a:cs typeface="Consolas" pitchFamily="49" charset="0"/>
              </a:rPr>
              <a:t>': [0.23481271715943935,</a:t>
            </a:r>
          </a:p>
          <a:p>
            <a:r>
              <a:rPr lang="en-US" sz="800" dirty="0" smtClean="0">
                <a:latin typeface="Consolas" pitchFamily="49" charset="0"/>
                <a:cs typeface="Consolas" pitchFamily="49" charset="0"/>
              </a:rPr>
              <a:t>                                      0.2615498311871622,</a:t>
            </a:r>
          </a:p>
          <a:p>
            <a:r>
              <a:rPr lang="en-US" sz="800" dirty="0" smtClean="0">
                <a:latin typeface="Consolas" pitchFamily="49" charset="0"/>
                <a:cs typeface="Consolas" pitchFamily="49" charset="0"/>
              </a:rPr>
              <a:t>                                      0.27073900327365197,</a:t>
            </a:r>
          </a:p>
          <a:p>
            <a:r>
              <a:rPr lang="en-US" sz="800" dirty="0" smtClean="0">
                <a:latin typeface="Consolas" pitchFamily="49" charset="0"/>
                <a:cs typeface="Consolas" pitchFamily="49" charset="0"/>
              </a:rPr>
              <a:t>                                      0.23289844837974635]}}</a:t>
            </a:r>
            <a:endParaRPr lang="en-US" sz="800" dirty="0">
              <a:latin typeface="Consolas" pitchFamily="49" charset="0"/>
              <a:cs typeface="Consolas" pitchFamily="49" charset="0"/>
            </a:endParaRPr>
          </a:p>
        </p:txBody>
      </p:sp>
      <p:sp>
        <p:nvSpPr>
          <p:cNvPr id="9" name="Rectangle 8"/>
          <p:cNvSpPr/>
          <p:nvPr/>
        </p:nvSpPr>
        <p:spPr>
          <a:xfrm>
            <a:off x="6984274" y="2209800"/>
            <a:ext cx="2057400" cy="1477328"/>
          </a:xfrm>
          <a:prstGeom prst="rect">
            <a:avLst/>
          </a:prstGeom>
          <a:ln>
            <a:solidFill>
              <a:schemeClr val="accent1">
                <a:shade val="95000"/>
                <a:satMod val="105000"/>
              </a:schemeClr>
            </a:solidFill>
          </a:ln>
        </p:spPr>
        <p:txBody>
          <a:bodyPr wrap="square">
            <a:spAutoFit/>
          </a:bodyPr>
          <a:lstStyle/>
          <a:p>
            <a:r>
              <a:rPr lang="en-US" sz="900" dirty="0" smtClean="0">
                <a:latin typeface="Consolas" pitchFamily="49" charset="0"/>
                <a:cs typeface="Consolas" pitchFamily="49" charset="0"/>
              </a:rPr>
              <a:t> 'twos': {'</a:t>
            </a:r>
            <a:r>
              <a:rPr lang="en-US" sz="900" dirty="0" err="1" smtClean="0">
                <a:latin typeface="Consolas" pitchFamily="49" charset="0"/>
                <a:cs typeface="Consolas" pitchFamily="49" charset="0"/>
              </a:rPr>
              <a:t>BottomDiscriminationFeatureExtractor</a:t>
            </a:r>
            <a:r>
              <a:rPr lang="en-US" sz="900" dirty="0" smtClean="0">
                <a:latin typeface="Consolas" pitchFamily="49" charset="0"/>
                <a:cs typeface="Consolas" pitchFamily="49" charset="0"/>
              </a:rPr>
              <a:t>': [0.11853633947822258,</a:t>
            </a:r>
          </a:p>
          <a:p>
            <a:r>
              <a:rPr lang="en-US" sz="900" dirty="0" smtClean="0">
                <a:latin typeface="Consolas" pitchFamily="49" charset="0"/>
                <a:cs typeface="Consolas" pitchFamily="49" charset="0"/>
              </a:rPr>
              <a:t>                                                   0.22015335413744494,</a:t>
            </a:r>
          </a:p>
          <a:p>
            <a:r>
              <a:rPr lang="en-US" sz="900" dirty="0" smtClean="0">
                <a:latin typeface="Consolas" pitchFamily="49" charset="0"/>
                <a:cs typeface="Consolas" pitchFamily="49" charset="0"/>
              </a:rPr>
              <a:t>                                                   0.06363034074511346,</a:t>
            </a:r>
          </a:p>
          <a:p>
            <a:r>
              <a:rPr lang="en-US" sz="900" dirty="0" smtClean="0">
                <a:latin typeface="Consolas" pitchFamily="49" charset="0"/>
                <a:cs typeface="Consolas" pitchFamily="49" charset="0"/>
              </a:rPr>
              <a:t>                                                   0.014470382479473387],</a:t>
            </a:r>
            <a:endParaRPr lang="en-US" sz="900" dirty="0">
              <a:latin typeface="Consolas" pitchFamily="49" charset="0"/>
              <a:cs typeface="Consolas" pitchFamily="49" charset="0"/>
            </a:endParaRPr>
          </a:p>
        </p:txBody>
      </p:sp>
      <p:sp>
        <p:nvSpPr>
          <p:cNvPr id="16" name="Rectangle 15"/>
          <p:cNvSpPr/>
          <p:nvPr/>
        </p:nvSpPr>
        <p:spPr>
          <a:xfrm>
            <a:off x="6962503" y="3783834"/>
            <a:ext cx="2057400" cy="1477328"/>
          </a:xfrm>
          <a:prstGeom prst="rect">
            <a:avLst/>
          </a:prstGeom>
          <a:ln>
            <a:solidFill>
              <a:schemeClr val="accent1">
                <a:shade val="95000"/>
                <a:satMod val="105000"/>
              </a:schemeClr>
            </a:solidFill>
          </a:ln>
        </p:spPr>
        <p:txBody>
          <a:bodyPr wrap="square">
            <a:spAutoFit/>
          </a:bodyPr>
          <a:lstStyle/>
          <a:p>
            <a:r>
              <a:rPr lang="en-US" sz="900" dirty="0" smtClean="0">
                <a:latin typeface="Consolas" pitchFamily="49" charset="0"/>
                <a:cs typeface="Consolas" pitchFamily="49" charset="0"/>
              </a:rPr>
              <a:t>'ones': {'</a:t>
            </a:r>
            <a:r>
              <a:rPr lang="en-US" sz="900" dirty="0" err="1" smtClean="0">
                <a:latin typeface="Consolas" pitchFamily="49" charset="0"/>
                <a:cs typeface="Consolas" pitchFamily="49" charset="0"/>
              </a:rPr>
              <a:t>BottomDiscriminationFeatureExtractor</a:t>
            </a:r>
            <a:r>
              <a:rPr lang="en-US" sz="900" dirty="0" smtClean="0">
                <a:latin typeface="Consolas" pitchFamily="49" charset="0"/>
                <a:cs typeface="Consolas" pitchFamily="49" charset="0"/>
              </a:rPr>
              <a:t>': [0.034204525390896905,</a:t>
            </a:r>
          </a:p>
          <a:p>
            <a:r>
              <a:rPr lang="en-US" sz="900" dirty="0" smtClean="0">
                <a:latin typeface="Consolas" pitchFamily="49" charset="0"/>
                <a:cs typeface="Consolas" pitchFamily="49" charset="0"/>
              </a:rPr>
              <a:t>                                                   0.16483953602234955,</a:t>
            </a:r>
          </a:p>
          <a:p>
            <a:r>
              <a:rPr lang="en-US" sz="900" dirty="0" smtClean="0">
                <a:latin typeface="Consolas" pitchFamily="49" charset="0"/>
                <a:cs typeface="Consolas" pitchFamily="49" charset="0"/>
              </a:rPr>
              <a:t>                                                   0.08501266178214018,</a:t>
            </a:r>
          </a:p>
          <a:p>
            <a:r>
              <a:rPr lang="en-US" sz="900" dirty="0" smtClean="0">
                <a:latin typeface="Consolas" pitchFamily="49" charset="0"/>
                <a:cs typeface="Consolas" pitchFamily="49" charset="0"/>
              </a:rPr>
              <a:t>                                                   0.12151694764838934],</a:t>
            </a:r>
            <a:endParaRPr lang="en-US" sz="900" dirty="0">
              <a:latin typeface="Consolas" pitchFamily="49" charset="0"/>
              <a:cs typeface="Consolas" pitchFamily="49" charset="0"/>
            </a:endParaRPr>
          </a:p>
        </p:txBody>
      </p:sp>
      <p:sp>
        <p:nvSpPr>
          <p:cNvPr id="17" name="Rectangle 16"/>
          <p:cNvSpPr/>
          <p:nvPr/>
        </p:nvSpPr>
        <p:spPr>
          <a:xfrm>
            <a:off x="7010400" y="5304472"/>
            <a:ext cx="2057400" cy="1477328"/>
          </a:xfrm>
          <a:prstGeom prst="rect">
            <a:avLst/>
          </a:prstGeom>
          <a:ln>
            <a:solidFill>
              <a:schemeClr val="accent1">
                <a:shade val="95000"/>
                <a:satMod val="105000"/>
              </a:schemeClr>
            </a:solidFill>
          </a:ln>
        </p:spPr>
        <p:txBody>
          <a:bodyPr wrap="square">
            <a:spAutoFit/>
          </a:bodyPr>
          <a:lstStyle/>
          <a:p>
            <a:r>
              <a:rPr lang="en-US" sz="900" dirty="0" err="1" smtClean="0">
                <a:latin typeface="Consolas" pitchFamily="49" charset="0"/>
                <a:cs typeface="Consolas" pitchFamily="49" charset="0"/>
              </a:rPr>
              <a:t>sixs</a:t>
            </a:r>
            <a:r>
              <a:rPr lang="en-US" sz="900" dirty="0" smtClean="0">
                <a:latin typeface="Consolas" pitchFamily="49" charset="0"/>
                <a:cs typeface="Consolas" pitchFamily="49" charset="0"/>
              </a:rPr>
              <a:t>': {'</a:t>
            </a:r>
            <a:r>
              <a:rPr lang="en-US" sz="900" dirty="0" err="1" smtClean="0">
                <a:latin typeface="Consolas" pitchFamily="49" charset="0"/>
                <a:cs typeface="Consolas" pitchFamily="49" charset="0"/>
              </a:rPr>
              <a:t>BottomDiscriminationFeatureExtractor</a:t>
            </a:r>
            <a:r>
              <a:rPr lang="en-US" sz="900" dirty="0" smtClean="0">
                <a:latin typeface="Consolas" pitchFamily="49" charset="0"/>
                <a:cs typeface="Consolas" pitchFamily="49" charset="0"/>
              </a:rPr>
              <a:t>': [0.03527426043973663,</a:t>
            </a:r>
          </a:p>
          <a:p>
            <a:r>
              <a:rPr lang="en-US" sz="900" dirty="0" smtClean="0">
                <a:latin typeface="Consolas" pitchFamily="49" charset="0"/>
                <a:cs typeface="Consolas" pitchFamily="49" charset="0"/>
              </a:rPr>
              <a:t>                                                   0.17210978664192936,</a:t>
            </a:r>
          </a:p>
          <a:p>
            <a:r>
              <a:rPr lang="en-US" sz="900" dirty="0" smtClean="0">
                <a:latin typeface="Consolas" pitchFamily="49" charset="0"/>
                <a:cs typeface="Consolas" pitchFamily="49" charset="0"/>
              </a:rPr>
              <a:t>                                                   0.24123427987356544,</a:t>
            </a:r>
          </a:p>
          <a:p>
            <a:r>
              <a:rPr lang="en-US" sz="900" dirty="0" smtClean="0">
                <a:latin typeface="Consolas" pitchFamily="49" charset="0"/>
                <a:cs typeface="Consolas" pitchFamily="49" charset="0"/>
              </a:rPr>
              <a:t>                                                   0.10466517094017094],</a:t>
            </a:r>
            <a:endParaRPr lang="en-US" sz="900" dirty="0">
              <a:latin typeface="Consolas" pitchFamily="49" charset="0"/>
              <a:cs typeface="Consolas" pitchFamily="49" charset="0"/>
            </a:endParaRPr>
          </a:p>
        </p:txBody>
      </p:sp>
    </p:spTree>
    <p:extLst>
      <p:ext uri="{BB962C8B-B14F-4D97-AF65-F5344CB8AC3E}">
        <p14:creationId xmlns:p14="http://schemas.microsoft.com/office/powerpoint/2010/main" val="606377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OCR Process</a:t>
            </a:r>
            <a:endParaRPr lang="en-US" dirty="0"/>
          </a:p>
        </p:txBody>
      </p:sp>
      <p:sp>
        <p:nvSpPr>
          <p:cNvPr id="4" name="TextBox 3"/>
          <p:cNvSpPr txBox="1"/>
          <p:nvPr/>
        </p:nvSpPr>
        <p:spPr>
          <a:xfrm>
            <a:off x="457200" y="1371600"/>
            <a:ext cx="8458200" cy="2031325"/>
          </a:xfrm>
          <a:prstGeom prst="rect">
            <a:avLst/>
          </a:prstGeom>
          <a:noFill/>
        </p:spPr>
        <p:txBody>
          <a:bodyPr wrap="square" rtlCol="0">
            <a:spAutoFit/>
          </a:bodyPr>
          <a:lstStyle/>
          <a:p>
            <a:pPr marL="285750" indent="-285750">
              <a:buFont typeface="Arial"/>
              <a:buChar char="•"/>
            </a:pPr>
            <a:r>
              <a:rPr lang="en-US" dirty="0" smtClean="0"/>
              <a:t>We pre-process the image and extract features the exact same way we were to train it.</a:t>
            </a:r>
          </a:p>
          <a:p>
            <a:pPr marL="285750" indent="-285750">
              <a:buFont typeface="Arial"/>
              <a:buChar char="•"/>
            </a:pPr>
            <a:endParaRPr lang="en-US" dirty="0"/>
          </a:p>
          <a:p>
            <a:pPr marL="285750" indent="-285750">
              <a:buFont typeface="Arial"/>
              <a:buChar char="•"/>
            </a:pPr>
            <a:r>
              <a:rPr lang="en-US" dirty="0" smtClean="0"/>
              <a:t>Then, we compute a set of differences for each symbol’s </a:t>
            </a:r>
            <a:r>
              <a:rPr lang="en-US" b="1" dirty="0" smtClean="0"/>
              <a:t>mean vector </a:t>
            </a:r>
            <a:r>
              <a:rPr lang="en-US" dirty="0" smtClean="0"/>
              <a:t>in the training database against the extracted features. For each different vector, we take the           1-norm:</a:t>
            </a:r>
          </a:p>
          <a:p>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762000" y="3389679"/>
                <a:ext cx="3098387" cy="584775"/>
              </a:xfrm>
              <a:prstGeom prst="rect">
                <a:avLst/>
              </a:prstGeom>
              <a:noFill/>
            </p:spPr>
            <p:txBody>
              <a:bodyPr wrap="square" rtlCol="0">
                <a:spAutoFit/>
              </a:bodyPr>
              <a:lstStyle/>
              <a:p>
                <a:r>
                  <a:rPr lang="en-US" sz="3200" dirty="0" smtClean="0"/>
                  <a:t>|x|</a:t>
                </a:r>
                <a14:m>
                  <m:oMath xmlns:m="http://schemas.openxmlformats.org/officeDocument/2006/math">
                    <m:r>
                      <a:rPr lang="en-US" sz="3200" i="1" smtClean="0">
                        <a:latin typeface="Cambria Math"/>
                      </a:rPr>
                      <m:t>=</m:t>
                    </m:r>
                    <m:r>
                      <a:rPr lang="en-US" sz="3200" b="0" i="1" smtClean="0">
                        <a:latin typeface="Cambria Math"/>
                      </a:rPr>
                      <m:t> </m:t>
                    </m:r>
                    <m:nary>
                      <m:naryPr>
                        <m:chr m:val="∑"/>
                        <m:ctrlPr>
                          <a:rPr lang="en-US" sz="3200" b="0" i="1" smtClean="0">
                            <a:latin typeface="Cambria Math"/>
                          </a:rPr>
                        </m:ctrlPr>
                      </m:naryPr>
                      <m:sub>
                        <m:r>
                          <m:rPr>
                            <m:brk m:alnAt="23"/>
                          </m:rPr>
                          <a:rPr lang="en-US" sz="3200" b="0" i="1" smtClean="0">
                            <a:latin typeface="Cambria Math"/>
                          </a:rPr>
                          <m:t>𝑟</m:t>
                        </m:r>
                        <m:r>
                          <a:rPr lang="en-US" sz="3200" b="0" i="1" smtClean="0">
                            <a:latin typeface="Cambria Math"/>
                          </a:rPr>
                          <m:t>=1</m:t>
                        </m:r>
                      </m:sub>
                      <m:sup>
                        <m:r>
                          <a:rPr lang="en-US" sz="3200" b="0" i="1" smtClean="0">
                            <a:latin typeface="Cambria Math"/>
                          </a:rPr>
                          <m:t>𝑛</m:t>
                        </m:r>
                      </m:sup>
                      <m:e>
                        <m:r>
                          <a:rPr lang="en-US" sz="3200" b="0" i="1" smtClean="0">
                            <a:latin typeface="Cambria Math"/>
                          </a:rPr>
                          <m:t>|</m:t>
                        </m:r>
                        <m:sSub>
                          <m:sSubPr>
                            <m:ctrlPr>
                              <a:rPr lang="en-US" sz="3200" b="0" i="1" smtClean="0">
                                <a:latin typeface="Cambria Math"/>
                              </a:rPr>
                            </m:ctrlPr>
                          </m:sSubPr>
                          <m:e>
                            <m:r>
                              <a:rPr lang="en-US" sz="3200" b="0" i="1" smtClean="0">
                                <a:latin typeface="Cambria Math"/>
                              </a:rPr>
                              <m:t>𝑥</m:t>
                            </m:r>
                          </m:e>
                          <m:sub>
                            <m:r>
                              <a:rPr lang="en-US" sz="3200" b="0" i="1" smtClean="0">
                                <a:latin typeface="Cambria Math"/>
                              </a:rPr>
                              <m:t>𝑟</m:t>
                            </m:r>
                          </m:sub>
                        </m:sSub>
                        <m:r>
                          <a:rPr lang="en-US" sz="3200" b="0" i="1" smtClean="0">
                            <a:latin typeface="Cambria Math"/>
                          </a:rPr>
                          <m:t>|</m:t>
                        </m:r>
                      </m:e>
                    </m:nary>
                  </m:oMath>
                </a14:m>
                <a:endParaRPr lang="en-US" sz="3200" dirty="0"/>
              </a:p>
            </p:txBody>
          </p:sp>
        </mc:Choice>
        <mc:Fallback xmlns="">
          <p:sp>
            <p:nvSpPr>
              <p:cNvPr id="8" name="TextBox 7"/>
              <p:cNvSpPr txBox="1">
                <a:spLocks noRot="1" noChangeAspect="1" noMove="1" noResize="1" noEditPoints="1" noAdjustHandles="1" noChangeArrowheads="1" noChangeShapeType="1" noTextEdit="1"/>
              </p:cNvSpPr>
              <p:nvPr/>
            </p:nvSpPr>
            <p:spPr>
              <a:xfrm>
                <a:off x="762000" y="3389679"/>
                <a:ext cx="3098387" cy="584775"/>
              </a:xfrm>
              <a:prstGeom prst="rect">
                <a:avLst/>
              </a:prstGeom>
              <a:blipFill rotWithShape="1">
                <a:blip r:embed="rId2"/>
                <a:stretch>
                  <a:fillRect l="-4921" t="-12500" b="-34375"/>
                </a:stretch>
              </a:blipFill>
            </p:spPr>
            <p:txBody>
              <a:bodyPr/>
              <a:lstStyle/>
              <a:p>
                <a:r>
                  <a:rPr lang="en-US">
                    <a:noFill/>
                  </a:rPr>
                  <a:t> </a:t>
                </a:r>
              </a:p>
            </p:txBody>
          </p:sp>
        </mc:Fallback>
      </mc:AlternateContent>
      <p:sp>
        <p:nvSpPr>
          <p:cNvPr id="9" name="TextBox 8"/>
          <p:cNvSpPr txBox="1"/>
          <p:nvPr/>
        </p:nvSpPr>
        <p:spPr>
          <a:xfrm>
            <a:off x="457200" y="4419600"/>
            <a:ext cx="8229600" cy="1477328"/>
          </a:xfrm>
          <a:prstGeom prst="rect">
            <a:avLst/>
          </a:prstGeom>
          <a:noFill/>
        </p:spPr>
        <p:txBody>
          <a:bodyPr wrap="square" rtlCol="0">
            <a:spAutoFit/>
          </a:bodyPr>
          <a:lstStyle/>
          <a:p>
            <a:r>
              <a:rPr lang="en-US" dirty="0" smtClean="0"/>
              <a:t>this gives a score for each symbol difference that we had obtained. The further away a feature vector was from the guessed symbol the higher the norm, and by extension the score, will be.</a:t>
            </a:r>
            <a:br>
              <a:rPr lang="en-US" dirty="0" smtClean="0"/>
            </a:br>
            <a:r>
              <a:rPr lang="en-US" dirty="0" smtClean="0"/>
              <a:t/>
            </a:r>
            <a:br>
              <a:rPr lang="en-US" dirty="0" smtClean="0"/>
            </a:br>
            <a:r>
              <a:rPr lang="en-US" dirty="0" smtClean="0"/>
              <a:t>The symbol </a:t>
            </a:r>
            <a:r>
              <a:rPr lang="en-US" smtClean="0"/>
              <a:t>that receives </a:t>
            </a:r>
            <a:r>
              <a:rPr lang="en-US" dirty="0" smtClean="0"/>
              <a:t>the lowest score will be our best guess.</a:t>
            </a:r>
            <a:endParaRPr lang="en-US" b="1" dirty="0"/>
          </a:p>
        </p:txBody>
      </p:sp>
    </p:spTree>
    <p:extLst>
      <p:ext uri="{BB962C8B-B14F-4D97-AF65-F5344CB8AC3E}">
        <p14:creationId xmlns:p14="http://schemas.microsoft.com/office/powerpoint/2010/main" val="2918793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OCR Process: Weighted Norm</a:t>
            </a:r>
            <a:endParaRPr lang="en-US" dirty="0"/>
          </a:p>
        </p:txBody>
      </p:sp>
      <p:sp>
        <p:nvSpPr>
          <p:cNvPr id="4" name="TextBox 3"/>
          <p:cNvSpPr txBox="1"/>
          <p:nvPr/>
        </p:nvSpPr>
        <p:spPr>
          <a:xfrm>
            <a:off x="533400" y="1371600"/>
            <a:ext cx="7848600" cy="4524315"/>
          </a:xfrm>
          <a:prstGeom prst="rect">
            <a:avLst/>
          </a:prstGeom>
          <a:noFill/>
        </p:spPr>
        <p:txBody>
          <a:bodyPr wrap="square" rtlCol="0">
            <a:spAutoFit/>
          </a:bodyPr>
          <a:lstStyle/>
          <a:p>
            <a:r>
              <a:rPr lang="en-US" sz="2400" dirty="0" smtClean="0"/>
              <a:t>Since all vector values are normalized on </a:t>
            </a:r>
            <a:r>
              <a:rPr lang="en-US" sz="2400" b="1" dirty="0" smtClean="0">
                <a:latin typeface="Consolas" pitchFamily="49" charset="0"/>
                <a:cs typeface="Consolas" pitchFamily="49" charset="0"/>
              </a:rPr>
              <a:t>[0…1]</a:t>
            </a:r>
            <a:r>
              <a:rPr lang="en-US" sz="2400" dirty="0" smtClean="0"/>
              <a:t>, </a:t>
            </a:r>
            <a:r>
              <a:rPr lang="en-US" sz="2400" dirty="0" smtClean="0">
                <a:latin typeface="+mj-lt"/>
              </a:rPr>
              <a:t>this means that all features which differ will cap at a maximum norm value (for a 3 slot vector, this is 3).</a:t>
            </a:r>
          </a:p>
          <a:p>
            <a:endParaRPr lang="en-US" sz="2400" dirty="0">
              <a:latin typeface="+mj-lt"/>
            </a:endParaRPr>
          </a:p>
          <a:p>
            <a:r>
              <a:rPr lang="en-US" sz="2400" dirty="0" smtClean="0">
                <a:latin typeface="+mj-lt"/>
              </a:rPr>
              <a:t>This makes every feature potentially equally as important. In our case, we wanted the </a:t>
            </a:r>
            <a:r>
              <a:rPr lang="en-US" sz="2400" b="1" dirty="0" smtClean="0">
                <a:latin typeface="+mj-lt"/>
              </a:rPr>
              <a:t>discriminator feature </a:t>
            </a:r>
            <a:r>
              <a:rPr lang="en-US" sz="2400" dirty="0" smtClean="0">
                <a:latin typeface="+mj-lt"/>
              </a:rPr>
              <a:t>to have more weight in the resulting feature.</a:t>
            </a:r>
          </a:p>
          <a:p>
            <a:endParaRPr lang="en-US" sz="2400" dirty="0">
              <a:latin typeface="+mj-lt"/>
            </a:endParaRPr>
          </a:p>
          <a:p>
            <a:r>
              <a:rPr lang="en-US" sz="2400" dirty="0" smtClean="0">
                <a:latin typeface="+mj-lt"/>
              </a:rPr>
              <a:t>The solution was to simply scale the out vector to a range of </a:t>
            </a:r>
            <a:r>
              <a:rPr lang="en-US" sz="2400" b="1" dirty="0" smtClean="0">
                <a:latin typeface="Consolas" pitchFamily="49" charset="0"/>
                <a:cs typeface="Consolas" pitchFamily="49" charset="0"/>
              </a:rPr>
              <a:t>[0..2]</a:t>
            </a:r>
            <a:r>
              <a:rPr lang="en-US" sz="2400" dirty="0" smtClean="0">
                <a:latin typeface="+mj-lt"/>
              </a:rPr>
              <a:t> instead (multiplication by 2, but any arbitrary weight would be OK) The maximum 1-norm for a (-2, -2, -2) 3 slot difference vector is now 6. </a:t>
            </a:r>
          </a:p>
        </p:txBody>
      </p:sp>
    </p:spTree>
    <p:extLst>
      <p:ext uri="{BB962C8B-B14F-4D97-AF65-F5344CB8AC3E}">
        <p14:creationId xmlns:p14="http://schemas.microsoft.com/office/powerpoint/2010/main" val="269769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TotalTime>
  <Words>1129</Words>
  <Application>Microsoft Office PowerPoint</Application>
  <PresentationFormat>On-screen Show (4:3)</PresentationFormat>
  <Paragraphs>129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Mean Vector Clustering w/ 1-Norm</vt:lpstr>
      <vt:lpstr>Pre-processing</vt:lpstr>
      <vt:lpstr>Feature Vectors</vt:lpstr>
      <vt:lpstr>Feature Vectors</vt:lpstr>
      <vt:lpstr>Feature Vectors</vt:lpstr>
      <vt:lpstr>Feature Vectors</vt:lpstr>
      <vt:lpstr>Training Process</vt:lpstr>
      <vt:lpstr>OCR Process</vt:lpstr>
      <vt:lpstr>OCR Process: Weighted Norm</vt:lpstr>
      <vt:lpstr>Rejection</vt:lpstr>
      <vt:lpstr>Rejection: Normal Distributions</vt:lpstr>
      <vt:lpstr>Rejection: Performing the Rejection</vt:lpstr>
      <vt:lpstr>Post-Mortem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 Vector Clustering w/ 1-Norm</dc:title>
  <dc:creator>Vaughan Hilts</dc:creator>
  <cp:lastModifiedBy>Brandon Smith</cp:lastModifiedBy>
  <cp:revision>69</cp:revision>
  <dcterms:created xsi:type="dcterms:W3CDTF">2015-12-01T22:04:36Z</dcterms:created>
  <dcterms:modified xsi:type="dcterms:W3CDTF">2015-12-02T05:59:09Z</dcterms:modified>
</cp:coreProperties>
</file>