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34" r:id="rId1"/>
  </p:sldMasterIdLst>
  <p:notesMasterIdLst>
    <p:notesMasterId r:id="rId8"/>
  </p:notesMasterIdLst>
  <p:handoutMasterIdLst>
    <p:handoutMasterId r:id="rId9"/>
  </p:handoutMasterIdLst>
  <p:sldIdLst>
    <p:sldId id="262" r:id="rId2"/>
    <p:sldId id="258" r:id="rId3"/>
    <p:sldId id="257" r:id="rId4"/>
    <p:sldId id="261" r:id="rId5"/>
    <p:sldId id="259" r:id="rId6"/>
    <p:sldId id="260" r:id="rId7"/>
  </p:sldIdLst>
  <p:sldSz cx="12192000" cy="6858000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40">
          <p15:clr>
            <a:srgbClr val="A4A3A4"/>
          </p15:clr>
        </p15:guide>
        <p15:guide id="4" orient="horz" pos="384" userDrawn="1">
          <p15:clr>
            <a:srgbClr val="A4A3A4"/>
          </p15:clr>
        </p15:guide>
        <p15:guide id="5" orient="horz" pos="4272">
          <p15:clr>
            <a:srgbClr val="A4A3A4"/>
          </p15:clr>
        </p15:guide>
        <p15:guide id="6" orient="horz" pos="2928" userDrawn="1">
          <p15:clr>
            <a:srgbClr val="A4A3A4"/>
          </p15:clr>
        </p15:guide>
        <p15:guide id="7" orient="horz" pos="3792">
          <p15:clr>
            <a:srgbClr val="A4A3A4"/>
          </p15:clr>
        </p15:guide>
        <p15:guide id="8" orient="horz" pos="912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557">
          <p15:clr>
            <a:srgbClr val="A4A3A4"/>
          </p15:clr>
        </p15:guide>
        <p15:guide id="1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wne, Kari" initials="BK" lastIdx="17" clrIdx="0">
    <p:extLst>
      <p:ext uri="{19B8F6BF-5375-455C-9EA6-DF929625EA0E}">
        <p15:presenceInfo xmlns:p15="http://schemas.microsoft.com/office/powerpoint/2012/main" userId="S::kbrowne@bmc.com::d4b82e66-1c62-4a99-90eb-c76ade05aa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C2D8"/>
    <a:srgbClr val="FF6700"/>
    <a:srgbClr val="0B5B97"/>
    <a:srgbClr val="FB7C00"/>
    <a:srgbClr val="EE7700"/>
    <a:srgbClr val="26B1C9"/>
    <a:srgbClr val="2FB8C9"/>
    <a:srgbClr val="2CA5B2"/>
    <a:srgbClr val="31B9C9"/>
    <a:srgbClr val="239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94799" autoAdjust="0"/>
  </p:normalViewPr>
  <p:slideViewPr>
    <p:cSldViewPr snapToGrid="0" showGuides="1">
      <p:cViewPr varScale="1">
        <p:scale>
          <a:sx n="78" d="100"/>
          <a:sy n="78" d="100"/>
        </p:scale>
        <p:origin x="595" y="62"/>
      </p:cViewPr>
      <p:guideLst>
        <p:guide orient="horz" pos="2208"/>
        <p:guide pos="3840"/>
        <p:guide orient="horz" pos="1840"/>
        <p:guide orient="horz" pos="384"/>
        <p:guide orient="horz" pos="4272"/>
        <p:guide orient="horz" pos="2928"/>
        <p:guide orient="horz" pos="3792"/>
        <p:guide orient="horz" pos="912"/>
        <p:guide pos="2640"/>
        <p:guide pos="5040"/>
        <p:guide pos="557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2916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1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1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ABB7121-B909-45D5-8C29-CBEA6EB3F274}" type="datetimeFigureOut">
              <a:rPr lang="en-US"/>
              <a:pPr>
                <a:defRPr/>
              </a:pPr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0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0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D711676-8186-4A29-AB5E-6FCE11ED5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43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96A071-2236-4477-BC26-3CC761F181EF}" type="datetimeFigureOut">
              <a:rPr lang="en-US"/>
              <a:pPr>
                <a:defRPr/>
              </a:pPr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07403D9-B669-4A24-BB2D-C1EEDEB5C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5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All the AIML stack libraries used are python’s OOTB libraries. No other 3</a:t>
            </a:r>
            <a:r>
              <a:rPr lang="en-IN" baseline="30000" dirty="0"/>
              <a:t>rd</a:t>
            </a:r>
            <a:r>
              <a:rPr lang="en-IN" dirty="0"/>
              <a:t> party tools </a:t>
            </a:r>
            <a:r>
              <a:rPr lang="en-IN"/>
              <a:t>or libraries </a:t>
            </a:r>
            <a:r>
              <a:rPr lang="en-IN" dirty="0"/>
              <a:t>are used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7403D9-B669-4A24-BB2D-C1EEDEB5CF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9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1" r="11111" b="26945"/>
          <a:stretch/>
        </p:blipFill>
        <p:spPr>
          <a:xfrm>
            <a:off x="-19050" y="-38101"/>
            <a:ext cx="12211050" cy="6915151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-19050" y="-38101"/>
            <a:ext cx="12211050" cy="6915151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2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vider_02_Circle Image Orang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487C3F6-22EF-4BD5-8921-3AB26689DB7E}"/>
              </a:ext>
            </a:extLst>
          </p:cNvPr>
          <p:cNvSpPr txBox="1">
            <a:spLocks/>
          </p:cNvSpPr>
          <p:nvPr userDrawn="1"/>
        </p:nvSpPr>
        <p:spPr>
          <a:xfrm>
            <a:off x="320778" y="2434743"/>
            <a:ext cx="4874589" cy="3908287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0" indent="0" algn="l" defTabSz="457101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5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797" indent="-285690" algn="l" defTabSz="457101" rtl="0" eaLnBrk="1" latinLnBrk="0" hangingPunct="1"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2760" indent="-228553" algn="l" defTabSz="457101" rtl="0" eaLnBrk="1" latinLnBrk="0" hangingPunct="1">
              <a:spcBef>
                <a:spcPct val="20000"/>
              </a:spcBef>
              <a:spcAft>
                <a:spcPts val="1200"/>
              </a:spcAft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99867" indent="-228553" algn="l" defTabSz="457101" rtl="0" eaLnBrk="1" latinLnBrk="0" hangingPunct="1">
              <a:spcBef>
                <a:spcPct val="20000"/>
              </a:spcBef>
              <a:spcAft>
                <a:spcPts val="1200"/>
              </a:spcAft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6971" indent="-228553" algn="l" defTabSz="457101" rtl="0" eaLnBrk="1" latinLnBrk="0" hangingPunct="1">
              <a:spcBef>
                <a:spcPct val="20000"/>
              </a:spcBef>
              <a:spcAft>
                <a:spcPts val="1200"/>
              </a:spcAft>
              <a:buFont typeface="Arial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079" indent="-228553" algn="l" defTabSz="45710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80" indent="-228553" algn="l" defTabSz="45710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87" indent="-228553" algn="l" defTabSz="45710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91" indent="-228553" algn="l" defTabSz="45710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9C445DF-6359-4937-9D3E-7CDD628EA722}"/>
              </a:ext>
            </a:extLst>
          </p:cNvPr>
          <p:cNvSpPr txBox="1">
            <a:spLocks/>
          </p:cNvSpPr>
          <p:nvPr userDrawn="1"/>
        </p:nvSpPr>
        <p:spPr>
          <a:xfrm>
            <a:off x="450265" y="1394470"/>
            <a:ext cx="5645735" cy="76542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457101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797" indent="-285690" algn="l" defTabSz="45710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2760" indent="-228553" algn="l" defTabSz="45710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99867" indent="-228553" algn="l" defTabSz="45710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6971" indent="-228553" algn="l" defTabSz="45710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079" indent="-228553" algn="l" defTabSz="45710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80" indent="-228553" algn="l" defTabSz="45710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87" indent="-228553" algn="l" defTabSz="45710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91" indent="-228553" algn="l" defTabSz="45710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95296B86-88C6-4139-8F81-0A4D7BAAA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396" y="2434743"/>
            <a:ext cx="4700067" cy="3226031"/>
          </a:xfrm>
        </p:spPr>
        <p:txBody>
          <a:bodyPr rIns="0" anchor="t">
            <a:noAutofit/>
          </a:bodyPr>
          <a:lstStyle>
            <a:lvl1pPr algn="l" defTabSz="457101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en-US" sz="4000" b="0" kern="1200" cap="none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Divider title or description can go here up to 5 lines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6B2A3E-7B18-4E56-9853-3F8353F0DA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929" y="1526835"/>
            <a:ext cx="4700067" cy="825840"/>
          </a:xfrm>
        </p:spPr>
        <p:txBody>
          <a:bodyPr anchor="b"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Section Name Here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E32DC0-4607-4A52-A2BB-B6E5E0689FEB}"/>
              </a:ext>
            </a:extLst>
          </p:cNvPr>
          <p:cNvSpPr/>
          <p:nvPr userDrawn="1"/>
        </p:nvSpPr>
        <p:spPr>
          <a:xfrm>
            <a:off x="12846729" y="5167879"/>
            <a:ext cx="777922" cy="723332"/>
          </a:xfrm>
          <a:prstGeom prst="rect">
            <a:avLst/>
          </a:prstGeom>
          <a:gradFill>
            <a:gsLst>
              <a:gs pos="88000">
                <a:srgbClr val="0F77C5"/>
              </a:gs>
              <a:gs pos="19000">
                <a:srgbClr val="0091DC">
                  <a:alpha val="79000"/>
                </a:srgbClr>
              </a:gs>
              <a:gs pos="100000">
                <a:srgbClr val="0F77C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4C1955-C1BE-426B-ACD3-0962CEFA07C8}"/>
              </a:ext>
            </a:extLst>
          </p:cNvPr>
          <p:cNvSpPr/>
          <p:nvPr userDrawn="1"/>
        </p:nvSpPr>
        <p:spPr>
          <a:xfrm>
            <a:off x="12846729" y="6123222"/>
            <a:ext cx="777922" cy="723332"/>
          </a:xfrm>
          <a:prstGeom prst="rect">
            <a:avLst/>
          </a:prstGeom>
          <a:gradFill>
            <a:gsLst>
              <a:gs pos="100000">
                <a:srgbClr val="FD5001"/>
              </a:gs>
              <a:gs pos="10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07489" y="153888"/>
            <a:ext cx="11221279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7489" y="1825625"/>
            <a:ext cx="11221279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017" y="6356350"/>
            <a:ext cx="1059879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kern="0" dirty="0">
                <a:solidFill>
                  <a:srgbClr val="A7A99D"/>
                </a:solidFill>
              </a:rPr>
              <a:t>© Copyright 2019 BMC Software,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B3541E-78C6-4B12-B1EA-443EC4F38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008" y="6356350"/>
            <a:ext cx="560759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18EA-6EE5-49E4-B186-E0492C44FF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7" r:id="rId1"/>
    <p:sldLayoutId id="2147484897" r:id="rId2"/>
  </p:sldLayoutIdLst>
  <p:hf hdr="0" dt="0"/>
  <p:txStyles>
    <p:titleStyle>
      <a:lvl1pPr algn="l" defTabSz="457101" rtl="0" eaLnBrk="1" latinLnBrk="0" hangingPunct="1">
        <a:spcBef>
          <a:spcPct val="0"/>
        </a:spcBef>
        <a:buNone/>
        <a:defRPr lang="en-US" sz="4800" b="1" kern="1200" cap="none" baseline="0" dirty="0">
          <a:solidFill>
            <a:schemeClr val="accent3"/>
          </a:solidFill>
          <a:latin typeface="+mn-lt"/>
          <a:ea typeface="+mn-ea"/>
          <a:cs typeface="+mn-cs"/>
        </a:defRPr>
      </a:lvl1pPr>
    </p:titleStyle>
    <p:bodyStyle>
      <a:lvl1pPr marL="0" indent="0" algn="l" defTabSz="457101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797" indent="-285690" algn="l" defTabSz="457101" rtl="0" eaLnBrk="1" latinLnBrk="0" hangingPunct="1">
        <a:spcBef>
          <a:spcPct val="200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2760" indent="-228553" algn="l" defTabSz="457101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599867" indent="-228553" algn="l" defTabSz="457101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6971" indent="-228553" algn="l" defTabSz="457101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079" indent="-228553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80" indent="-228553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87" indent="-228553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91" indent="-228553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9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3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1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9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3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0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9A771A51-7ADD-4F6D-A8FC-3B2AD02D4F94}"/>
              </a:ext>
            </a:extLst>
          </p:cNvPr>
          <p:cNvSpPr txBox="1">
            <a:spLocks/>
          </p:cNvSpPr>
          <p:nvPr/>
        </p:nvSpPr>
        <p:spPr>
          <a:xfrm>
            <a:off x="468017" y="2495859"/>
            <a:ext cx="6859208" cy="707886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GB" sz="8000" dirty="0">
              <a:solidFill>
                <a:schemeClr val="bg1"/>
              </a:solidFill>
              <a:latin typeface="FreightSans Pro Black" panose="02000A03040000020004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FAB3F62C-1001-4663-8FA1-E0D8B103F85D}"/>
              </a:ext>
            </a:extLst>
          </p:cNvPr>
          <p:cNvSpPr txBox="1">
            <a:spLocks/>
          </p:cNvSpPr>
          <p:nvPr/>
        </p:nvSpPr>
        <p:spPr>
          <a:xfrm>
            <a:off x="617312" y="2645847"/>
            <a:ext cx="8321040" cy="707886"/>
          </a:xfrm>
          <a:prstGeom prst="rect">
            <a:avLst/>
          </a:prstGeom>
        </p:spPr>
        <p:txBody>
          <a:bodyPr anchor="ctr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60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Smart Recommendation System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F55D9A-E46C-41CE-B44A-D9F341DA0468}"/>
              </a:ext>
            </a:extLst>
          </p:cNvPr>
          <p:cNvGrpSpPr/>
          <p:nvPr/>
        </p:nvGrpSpPr>
        <p:grpSpPr>
          <a:xfrm>
            <a:off x="474486" y="4197610"/>
            <a:ext cx="1853429" cy="1766605"/>
            <a:chOff x="474486" y="4197610"/>
            <a:chExt cx="1853429" cy="1766605"/>
          </a:xfrm>
        </p:grpSpPr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B1C8AF3B-7D82-46F5-A42B-8725A12FD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605" y="4197610"/>
              <a:ext cx="1371600" cy="1371600"/>
            </a:xfrm>
            <a:prstGeom prst="ellipse">
              <a:avLst/>
            </a:prstGeom>
            <a:ln w="19050" cap="rnd">
              <a:solidFill>
                <a:schemeClr val="bg1">
                  <a:lumMod val="75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B43A4C-81DB-4728-B3F4-F503387A38E8}"/>
                </a:ext>
              </a:extLst>
            </p:cNvPr>
            <p:cNvSpPr txBox="1"/>
            <p:nvPr/>
          </p:nvSpPr>
          <p:spPr>
            <a:xfrm>
              <a:off x="474486" y="5625661"/>
              <a:ext cx="185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Himanshu Singhvi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50F6F4-15DB-46B3-AEE3-2D8045B8622A}"/>
              </a:ext>
            </a:extLst>
          </p:cNvPr>
          <p:cNvGrpSpPr/>
          <p:nvPr/>
        </p:nvGrpSpPr>
        <p:grpSpPr>
          <a:xfrm>
            <a:off x="2405116" y="4197610"/>
            <a:ext cx="1853429" cy="1766605"/>
            <a:chOff x="474486" y="4197610"/>
            <a:chExt cx="1853429" cy="1766605"/>
          </a:xfrm>
        </p:grpSpPr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403CF814-0A14-4726-BCF0-D4EA0194F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605" y="4197610"/>
              <a:ext cx="1371600" cy="1371600"/>
            </a:xfrm>
            <a:prstGeom prst="ellipse">
              <a:avLst/>
            </a:prstGeom>
            <a:ln w="19050" cap="rnd">
              <a:solidFill>
                <a:schemeClr val="bg1">
                  <a:lumMod val="75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F5D0E9-2DDF-4C66-88A3-F3C05B7A389B}"/>
                </a:ext>
              </a:extLst>
            </p:cNvPr>
            <p:cNvSpPr txBox="1"/>
            <p:nvPr/>
          </p:nvSpPr>
          <p:spPr>
            <a:xfrm>
              <a:off x="474486" y="5625661"/>
              <a:ext cx="185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Rakesh Aggarwal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8FD056-6DEC-45CC-A04F-D49CEDA8AD86}"/>
              </a:ext>
            </a:extLst>
          </p:cNvPr>
          <p:cNvGrpSpPr/>
          <p:nvPr/>
        </p:nvGrpSpPr>
        <p:grpSpPr>
          <a:xfrm>
            <a:off x="4335745" y="4197610"/>
            <a:ext cx="1853429" cy="1766605"/>
            <a:chOff x="474486" y="4197610"/>
            <a:chExt cx="1853429" cy="1766605"/>
          </a:xfrm>
        </p:grpSpPr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8AA55F7E-FDF7-4B63-8B6D-D9378F09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605" y="4197610"/>
              <a:ext cx="1371600" cy="1371600"/>
            </a:xfrm>
            <a:prstGeom prst="ellipse">
              <a:avLst/>
            </a:prstGeom>
            <a:ln w="19050" cap="rnd">
              <a:solidFill>
                <a:schemeClr val="bg1">
                  <a:lumMod val="75000"/>
                </a:schemeClr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FDD4CC-2714-490E-BB8A-030D21DD7F64}"/>
                </a:ext>
              </a:extLst>
            </p:cNvPr>
            <p:cNvSpPr txBox="1"/>
            <p:nvPr/>
          </p:nvSpPr>
          <p:spPr>
            <a:xfrm>
              <a:off x="474486" y="5625661"/>
              <a:ext cx="185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Amit Jaiswal</a:t>
              </a:r>
            </a:p>
          </p:txBody>
        </p:sp>
      </p:grpSp>
      <p:pic>
        <p:nvPicPr>
          <p:cNvPr id="6" name="Picture 5" descr="A young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48DFDD4E-34D2-4D8D-BCCA-55137D2C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67" y="4114953"/>
            <a:ext cx="1487810" cy="149274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EFC52A-C1AE-4AD6-AEEB-607CC3E61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347" y="4114952"/>
            <a:ext cx="1492745" cy="149274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9889EB-D85E-4380-A274-5C8FA515F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83" y="4137037"/>
            <a:ext cx="1492745" cy="149274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464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4F0612-9703-4556-A3C0-F057B7AA4A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209" y="528460"/>
            <a:ext cx="9829729" cy="825840"/>
          </a:xfrm>
        </p:spPr>
        <p:txBody>
          <a:bodyPr anchor="t">
            <a:normAutofit/>
          </a:bodyPr>
          <a:lstStyle/>
          <a:p>
            <a:r>
              <a:rPr lang="en-US" sz="4400" dirty="0"/>
              <a:t>Problem Statement </a:t>
            </a:r>
            <a:r>
              <a:rPr lang="en-US" dirty="0"/>
              <a:t>(Persona: Support Manager)</a:t>
            </a:r>
            <a:endParaRPr lang="en-US" sz="4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1FDF99-700C-4AF4-A4F9-5DE5142C2F81}"/>
              </a:ext>
            </a:extLst>
          </p:cNvPr>
          <p:cNvGrpSpPr/>
          <p:nvPr/>
        </p:nvGrpSpPr>
        <p:grpSpPr>
          <a:xfrm>
            <a:off x="401749" y="2298962"/>
            <a:ext cx="2260076" cy="2260076"/>
            <a:chOff x="401749" y="2298962"/>
            <a:chExt cx="2260076" cy="22600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D550095-04C0-4E05-8306-37A4F83EC4BC}"/>
                </a:ext>
              </a:extLst>
            </p:cNvPr>
            <p:cNvGrpSpPr/>
            <p:nvPr/>
          </p:nvGrpSpPr>
          <p:grpSpPr>
            <a:xfrm>
              <a:off x="401749" y="2298962"/>
              <a:ext cx="2260076" cy="2260076"/>
              <a:chOff x="1694179" y="1676048"/>
              <a:chExt cx="1077274" cy="107727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3FAE498-1AFA-49AA-9B37-D118CE3093F4}"/>
                  </a:ext>
                </a:extLst>
              </p:cNvPr>
              <p:cNvSpPr/>
              <p:nvPr/>
            </p:nvSpPr>
            <p:spPr>
              <a:xfrm flipH="1">
                <a:off x="1694179" y="1676048"/>
                <a:ext cx="1077274" cy="1077274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25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E94727E-28C1-4F3F-AAC7-647A448DEC0A}"/>
                  </a:ext>
                </a:extLst>
              </p:cNvPr>
              <p:cNvSpPr/>
              <p:nvPr/>
            </p:nvSpPr>
            <p:spPr>
              <a:xfrm flipH="1">
                <a:off x="1805622" y="1787490"/>
                <a:ext cx="854389" cy="854389"/>
              </a:xfrm>
              <a:prstGeom prst="ellipse">
                <a:avLst/>
              </a:prstGeom>
              <a:solidFill>
                <a:srgbClr val="FF6700"/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15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oogle Shape;13333;p63">
              <a:extLst>
                <a:ext uri="{FF2B5EF4-FFF2-40B4-BE49-F238E27FC236}">
                  <a16:creationId xmlns:a16="http://schemas.microsoft.com/office/drawing/2014/main" id="{8360AF23-50EF-484D-AEA2-0214E6C04B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3147" y="2880359"/>
              <a:ext cx="1097280" cy="1097280"/>
              <a:chOff x="4667216" y="2915382"/>
              <a:chExt cx="320273" cy="318395"/>
            </a:xfrm>
            <a:solidFill>
              <a:schemeClr val="bg1"/>
            </a:solidFill>
          </p:grpSpPr>
          <p:sp>
            <p:nvSpPr>
              <p:cNvPr id="9" name="Google Shape;13334;p63">
                <a:extLst>
                  <a:ext uri="{FF2B5EF4-FFF2-40B4-BE49-F238E27FC236}">
                    <a16:creationId xmlns:a16="http://schemas.microsoft.com/office/drawing/2014/main" id="{5A305199-DB06-4519-A58C-77200C2BD547}"/>
                  </a:ext>
                </a:extLst>
              </p:cNvPr>
              <p:cNvSpPr/>
              <p:nvPr/>
            </p:nvSpPr>
            <p:spPr>
              <a:xfrm>
                <a:off x="4686154" y="2938140"/>
                <a:ext cx="166789" cy="163734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5144" extrusionOk="0">
                    <a:moveTo>
                      <a:pt x="2668" y="0"/>
                    </a:moveTo>
                    <a:cubicBezTo>
                      <a:pt x="2013" y="0"/>
                      <a:pt x="1358" y="250"/>
                      <a:pt x="858" y="750"/>
                    </a:cubicBezTo>
                    <a:cubicBezTo>
                      <a:pt x="620" y="989"/>
                      <a:pt x="429" y="1286"/>
                      <a:pt x="298" y="1608"/>
                    </a:cubicBezTo>
                    <a:cubicBezTo>
                      <a:pt x="263" y="1679"/>
                      <a:pt x="298" y="1762"/>
                      <a:pt x="370" y="1798"/>
                    </a:cubicBezTo>
                    <a:cubicBezTo>
                      <a:pt x="388" y="1804"/>
                      <a:pt x="407" y="1807"/>
                      <a:pt x="426" y="1807"/>
                    </a:cubicBezTo>
                    <a:cubicBezTo>
                      <a:pt x="484" y="1807"/>
                      <a:pt x="542" y="1780"/>
                      <a:pt x="560" y="1727"/>
                    </a:cubicBezTo>
                    <a:cubicBezTo>
                      <a:pt x="679" y="1441"/>
                      <a:pt x="846" y="1191"/>
                      <a:pt x="1060" y="977"/>
                    </a:cubicBezTo>
                    <a:cubicBezTo>
                      <a:pt x="1495" y="536"/>
                      <a:pt x="2075" y="316"/>
                      <a:pt x="2656" y="316"/>
                    </a:cubicBezTo>
                    <a:cubicBezTo>
                      <a:pt x="3236" y="316"/>
                      <a:pt x="3817" y="536"/>
                      <a:pt x="4251" y="977"/>
                    </a:cubicBezTo>
                    <a:cubicBezTo>
                      <a:pt x="4692" y="1405"/>
                      <a:pt x="4930" y="1977"/>
                      <a:pt x="4930" y="2584"/>
                    </a:cubicBezTo>
                    <a:cubicBezTo>
                      <a:pt x="4930" y="3191"/>
                      <a:pt x="4692" y="3763"/>
                      <a:pt x="4251" y="4191"/>
                    </a:cubicBezTo>
                    <a:cubicBezTo>
                      <a:pt x="3823" y="4620"/>
                      <a:pt x="3263" y="4858"/>
                      <a:pt x="2644" y="4858"/>
                    </a:cubicBezTo>
                    <a:cubicBezTo>
                      <a:pt x="2037" y="4858"/>
                      <a:pt x="1477" y="4620"/>
                      <a:pt x="1037" y="4191"/>
                    </a:cubicBezTo>
                    <a:cubicBezTo>
                      <a:pt x="536" y="3679"/>
                      <a:pt x="298" y="2989"/>
                      <a:pt x="405" y="2274"/>
                    </a:cubicBezTo>
                    <a:cubicBezTo>
                      <a:pt x="417" y="2191"/>
                      <a:pt x="358" y="2120"/>
                      <a:pt x="286" y="2108"/>
                    </a:cubicBezTo>
                    <a:cubicBezTo>
                      <a:pt x="279" y="2107"/>
                      <a:pt x="272" y="2106"/>
                      <a:pt x="265" y="2106"/>
                    </a:cubicBezTo>
                    <a:cubicBezTo>
                      <a:pt x="191" y="2106"/>
                      <a:pt x="131" y="2162"/>
                      <a:pt x="120" y="2227"/>
                    </a:cubicBezTo>
                    <a:cubicBezTo>
                      <a:pt x="1" y="3024"/>
                      <a:pt x="263" y="3822"/>
                      <a:pt x="846" y="4394"/>
                    </a:cubicBezTo>
                    <a:cubicBezTo>
                      <a:pt x="1334" y="4894"/>
                      <a:pt x="1977" y="5144"/>
                      <a:pt x="2668" y="5144"/>
                    </a:cubicBezTo>
                    <a:cubicBezTo>
                      <a:pt x="3346" y="5144"/>
                      <a:pt x="3989" y="4870"/>
                      <a:pt x="4477" y="4394"/>
                    </a:cubicBezTo>
                    <a:cubicBezTo>
                      <a:pt x="4966" y="3906"/>
                      <a:pt x="5228" y="3263"/>
                      <a:pt x="5228" y="2584"/>
                    </a:cubicBezTo>
                    <a:cubicBezTo>
                      <a:pt x="5239" y="1870"/>
                      <a:pt x="4966" y="1227"/>
                      <a:pt x="4477" y="750"/>
                    </a:cubicBezTo>
                    <a:cubicBezTo>
                      <a:pt x="3977" y="250"/>
                      <a:pt x="3323" y="0"/>
                      <a:pt x="2668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3335;p63">
                <a:extLst>
                  <a:ext uri="{FF2B5EF4-FFF2-40B4-BE49-F238E27FC236}">
                    <a16:creationId xmlns:a16="http://schemas.microsoft.com/office/drawing/2014/main" id="{B7745D32-06E0-4389-9F51-F4834556A266}"/>
                  </a:ext>
                </a:extLst>
              </p:cNvPr>
              <p:cNvSpPr/>
              <p:nvPr/>
            </p:nvSpPr>
            <p:spPr>
              <a:xfrm>
                <a:off x="4667216" y="2915382"/>
                <a:ext cx="320273" cy="31839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10003" extrusionOk="0">
                    <a:moveTo>
                      <a:pt x="5668" y="5502"/>
                    </a:moveTo>
                    <a:lnTo>
                      <a:pt x="5977" y="5811"/>
                    </a:lnTo>
                    <a:lnTo>
                      <a:pt x="5799" y="5990"/>
                    </a:lnTo>
                    <a:lnTo>
                      <a:pt x="5489" y="5680"/>
                    </a:lnTo>
                    <a:lnTo>
                      <a:pt x="5584" y="5585"/>
                    </a:lnTo>
                    <a:lnTo>
                      <a:pt x="5668" y="5502"/>
                    </a:lnTo>
                    <a:close/>
                    <a:moveTo>
                      <a:pt x="8347" y="7597"/>
                    </a:moveTo>
                    <a:lnTo>
                      <a:pt x="8501" y="7752"/>
                    </a:lnTo>
                    <a:lnTo>
                      <a:pt x="7739" y="8502"/>
                    </a:lnTo>
                    <a:lnTo>
                      <a:pt x="7585" y="8359"/>
                    </a:lnTo>
                    <a:lnTo>
                      <a:pt x="8347" y="7597"/>
                    </a:lnTo>
                    <a:close/>
                    <a:moveTo>
                      <a:pt x="8704" y="7954"/>
                    </a:moveTo>
                    <a:lnTo>
                      <a:pt x="8894" y="8157"/>
                    </a:lnTo>
                    <a:lnTo>
                      <a:pt x="8132" y="8907"/>
                    </a:lnTo>
                    <a:lnTo>
                      <a:pt x="7989" y="8764"/>
                    </a:lnTo>
                    <a:lnTo>
                      <a:pt x="7942" y="8716"/>
                    </a:lnTo>
                    <a:lnTo>
                      <a:pt x="8704" y="7954"/>
                    </a:lnTo>
                    <a:close/>
                    <a:moveTo>
                      <a:pt x="9097" y="8359"/>
                    </a:moveTo>
                    <a:lnTo>
                      <a:pt x="9621" y="8895"/>
                    </a:lnTo>
                    <a:cubicBezTo>
                      <a:pt x="9728" y="8966"/>
                      <a:pt x="9728" y="9121"/>
                      <a:pt x="9644" y="9228"/>
                    </a:cubicBezTo>
                    <a:lnTo>
                      <a:pt x="9216" y="9657"/>
                    </a:lnTo>
                    <a:cubicBezTo>
                      <a:pt x="9168" y="9699"/>
                      <a:pt x="9109" y="9719"/>
                      <a:pt x="9048" y="9719"/>
                    </a:cubicBezTo>
                    <a:cubicBezTo>
                      <a:pt x="8987" y="9719"/>
                      <a:pt x="8924" y="9699"/>
                      <a:pt x="8871" y="9657"/>
                    </a:cubicBezTo>
                    <a:lnTo>
                      <a:pt x="8335" y="9121"/>
                    </a:lnTo>
                    <a:lnTo>
                      <a:pt x="9097" y="8359"/>
                    </a:lnTo>
                    <a:close/>
                    <a:moveTo>
                      <a:pt x="3282" y="1"/>
                    </a:moveTo>
                    <a:cubicBezTo>
                      <a:pt x="2441" y="1"/>
                      <a:pt x="1602" y="322"/>
                      <a:pt x="965" y="965"/>
                    </a:cubicBezTo>
                    <a:cubicBezTo>
                      <a:pt x="334" y="1584"/>
                      <a:pt x="0" y="2406"/>
                      <a:pt x="0" y="3287"/>
                    </a:cubicBezTo>
                    <a:cubicBezTo>
                      <a:pt x="0" y="4156"/>
                      <a:pt x="334" y="4978"/>
                      <a:pt x="965" y="5609"/>
                    </a:cubicBezTo>
                    <a:cubicBezTo>
                      <a:pt x="1608" y="6240"/>
                      <a:pt x="2441" y="6573"/>
                      <a:pt x="3286" y="6573"/>
                    </a:cubicBezTo>
                    <a:cubicBezTo>
                      <a:pt x="3989" y="6573"/>
                      <a:pt x="4703" y="6347"/>
                      <a:pt x="5275" y="5883"/>
                    </a:cubicBezTo>
                    <a:lnTo>
                      <a:pt x="5608" y="6216"/>
                    </a:lnTo>
                    <a:cubicBezTo>
                      <a:pt x="5477" y="6418"/>
                      <a:pt x="5501" y="6692"/>
                      <a:pt x="5680" y="6871"/>
                    </a:cubicBezTo>
                    <a:lnTo>
                      <a:pt x="6370" y="7561"/>
                    </a:lnTo>
                    <a:cubicBezTo>
                      <a:pt x="6400" y="7585"/>
                      <a:pt x="6436" y="7597"/>
                      <a:pt x="6471" y="7597"/>
                    </a:cubicBezTo>
                    <a:cubicBezTo>
                      <a:pt x="6507" y="7597"/>
                      <a:pt x="6543" y="7585"/>
                      <a:pt x="6573" y="7561"/>
                    </a:cubicBezTo>
                    <a:cubicBezTo>
                      <a:pt x="6632" y="7502"/>
                      <a:pt x="6632" y="7407"/>
                      <a:pt x="6573" y="7347"/>
                    </a:cubicBezTo>
                    <a:lnTo>
                      <a:pt x="5894" y="6668"/>
                    </a:lnTo>
                    <a:cubicBezTo>
                      <a:pt x="5799" y="6573"/>
                      <a:pt x="5799" y="6418"/>
                      <a:pt x="5894" y="6323"/>
                    </a:cubicBezTo>
                    <a:lnTo>
                      <a:pt x="6323" y="5895"/>
                    </a:lnTo>
                    <a:cubicBezTo>
                      <a:pt x="6370" y="5847"/>
                      <a:pt x="6430" y="5811"/>
                      <a:pt x="6489" y="5811"/>
                    </a:cubicBezTo>
                    <a:cubicBezTo>
                      <a:pt x="6549" y="5811"/>
                      <a:pt x="6608" y="5847"/>
                      <a:pt x="6644" y="5895"/>
                    </a:cubicBezTo>
                    <a:lnTo>
                      <a:pt x="8156" y="7395"/>
                    </a:lnTo>
                    <a:lnTo>
                      <a:pt x="7394" y="8157"/>
                    </a:lnTo>
                    <a:lnTo>
                      <a:pt x="6966" y="7716"/>
                    </a:lnTo>
                    <a:cubicBezTo>
                      <a:pt x="6936" y="7686"/>
                      <a:pt x="6897" y="7672"/>
                      <a:pt x="6858" y="7672"/>
                    </a:cubicBezTo>
                    <a:cubicBezTo>
                      <a:pt x="6820" y="7672"/>
                      <a:pt x="6781" y="7686"/>
                      <a:pt x="6751" y="7716"/>
                    </a:cubicBezTo>
                    <a:cubicBezTo>
                      <a:pt x="6692" y="7776"/>
                      <a:pt x="6692" y="7871"/>
                      <a:pt x="6751" y="7930"/>
                    </a:cubicBezTo>
                    <a:lnTo>
                      <a:pt x="8668" y="9847"/>
                    </a:lnTo>
                    <a:cubicBezTo>
                      <a:pt x="8775" y="9955"/>
                      <a:pt x="8906" y="10002"/>
                      <a:pt x="9049" y="10002"/>
                    </a:cubicBezTo>
                    <a:cubicBezTo>
                      <a:pt x="9180" y="10002"/>
                      <a:pt x="9311" y="9955"/>
                      <a:pt x="9418" y="9847"/>
                    </a:cubicBezTo>
                    <a:lnTo>
                      <a:pt x="9847" y="9419"/>
                    </a:lnTo>
                    <a:cubicBezTo>
                      <a:pt x="10061" y="9228"/>
                      <a:pt x="10061" y="8883"/>
                      <a:pt x="9847" y="8669"/>
                    </a:cubicBezTo>
                    <a:lnTo>
                      <a:pt x="6858" y="5680"/>
                    </a:lnTo>
                    <a:cubicBezTo>
                      <a:pt x="6751" y="5573"/>
                      <a:pt x="6620" y="5525"/>
                      <a:pt x="6489" y="5525"/>
                    </a:cubicBezTo>
                    <a:cubicBezTo>
                      <a:pt x="6382" y="5525"/>
                      <a:pt x="6299" y="5561"/>
                      <a:pt x="6204" y="5609"/>
                    </a:cubicBezTo>
                    <a:lnTo>
                      <a:pt x="5870" y="5275"/>
                    </a:lnTo>
                    <a:cubicBezTo>
                      <a:pt x="6144" y="4930"/>
                      <a:pt x="6334" y="4537"/>
                      <a:pt x="6454" y="4097"/>
                    </a:cubicBezTo>
                    <a:cubicBezTo>
                      <a:pt x="6465" y="4025"/>
                      <a:pt x="6430" y="3942"/>
                      <a:pt x="6346" y="3918"/>
                    </a:cubicBezTo>
                    <a:cubicBezTo>
                      <a:pt x="6339" y="3917"/>
                      <a:pt x="6332" y="3916"/>
                      <a:pt x="6324" y="3916"/>
                    </a:cubicBezTo>
                    <a:cubicBezTo>
                      <a:pt x="6258" y="3916"/>
                      <a:pt x="6189" y="3961"/>
                      <a:pt x="6168" y="4025"/>
                    </a:cubicBezTo>
                    <a:cubicBezTo>
                      <a:pt x="6037" y="4537"/>
                      <a:pt x="5775" y="5013"/>
                      <a:pt x="5394" y="5383"/>
                    </a:cubicBezTo>
                    <a:cubicBezTo>
                      <a:pt x="4816" y="5960"/>
                      <a:pt x="4051" y="6249"/>
                      <a:pt x="3285" y="6249"/>
                    </a:cubicBezTo>
                    <a:cubicBezTo>
                      <a:pt x="2519" y="6249"/>
                      <a:pt x="1751" y="5960"/>
                      <a:pt x="1167" y="5383"/>
                    </a:cubicBezTo>
                    <a:cubicBezTo>
                      <a:pt x="608" y="4823"/>
                      <a:pt x="298" y="4073"/>
                      <a:pt x="298" y="3263"/>
                    </a:cubicBezTo>
                    <a:cubicBezTo>
                      <a:pt x="298" y="2466"/>
                      <a:pt x="608" y="1715"/>
                      <a:pt x="1167" y="1156"/>
                    </a:cubicBezTo>
                    <a:cubicBezTo>
                      <a:pt x="1751" y="572"/>
                      <a:pt x="2519" y="281"/>
                      <a:pt x="3285" y="281"/>
                    </a:cubicBezTo>
                    <a:cubicBezTo>
                      <a:pt x="4051" y="281"/>
                      <a:pt x="4816" y="572"/>
                      <a:pt x="5394" y="1156"/>
                    </a:cubicBezTo>
                    <a:cubicBezTo>
                      <a:pt x="6013" y="1763"/>
                      <a:pt x="6323" y="2608"/>
                      <a:pt x="6263" y="3478"/>
                    </a:cubicBezTo>
                    <a:cubicBezTo>
                      <a:pt x="6263" y="3549"/>
                      <a:pt x="6323" y="3620"/>
                      <a:pt x="6394" y="3644"/>
                    </a:cubicBezTo>
                    <a:cubicBezTo>
                      <a:pt x="6465" y="3644"/>
                      <a:pt x="6549" y="3585"/>
                      <a:pt x="6561" y="3501"/>
                    </a:cubicBezTo>
                    <a:cubicBezTo>
                      <a:pt x="6620" y="2549"/>
                      <a:pt x="6275" y="1632"/>
                      <a:pt x="5608" y="965"/>
                    </a:cubicBezTo>
                    <a:cubicBezTo>
                      <a:pt x="4965" y="322"/>
                      <a:pt x="4123" y="1"/>
                      <a:pt x="3282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3336;p63">
                <a:extLst>
                  <a:ext uri="{FF2B5EF4-FFF2-40B4-BE49-F238E27FC236}">
                    <a16:creationId xmlns:a16="http://schemas.microsoft.com/office/drawing/2014/main" id="{D73D749A-A110-4701-999D-68581D5D1BD5}"/>
                  </a:ext>
                </a:extLst>
              </p:cNvPr>
              <p:cNvSpPr/>
              <p:nvPr/>
            </p:nvSpPr>
            <p:spPr>
              <a:xfrm>
                <a:off x="4733899" y="2960772"/>
                <a:ext cx="75469" cy="86546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2719" extrusionOk="0">
                    <a:moveTo>
                      <a:pt x="1218" y="276"/>
                    </a:moveTo>
                    <a:cubicBezTo>
                      <a:pt x="1233" y="276"/>
                      <a:pt x="1248" y="277"/>
                      <a:pt x="1263" y="278"/>
                    </a:cubicBezTo>
                    <a:cubicBezTo>
                      <a:pt x="1703" y="313"/>
                      <a:pt x="2061" y="647"/>
                      <a:pt x="2084" y="1099"/>
                    </a:cubicBezTo>
                    <a:cubicBezTo>
                      <a:pt x="2073" y="1456"/>
                      <a:pt x="1858" y="1802"/>
                      <a:pt x="1537" y="1944"/>
                    </a:cubicBezTo>
                    <a:cubicBezTo>
                      <a:pt x="1430" y="1992"/>
                      <a:pt x="1370" y="2099"/>
                      <a:pt x="1370" y="2218"/>
                    </a:cubicBezTo>
                    <a:cubicBezTo>
                      <a:pt x="1370" y="2313"/>
                      <a:pt x="1275" y="2409"/>
                      <a:pt x="1180" y="2409"/>
                    </a:cubicBezTo>
                    <a:cubicBezTo>
                      <a:pt x="1072" y="2409"/>
                      <a:pt x="989" y="2313"/>
                      <a:pt x="989" y="2218"/>
                    </a:cubicBezTo>
                    <a:cubicBezTo>
                      <a:pt x="989" y="1944"/>
                      <a:pt x="1132" y="1694"/>
                      <a:pt x="1382" y="1587"/>
                    </a:cubicBezTo>
                    <a:cubicBezTo>
                      <a:pt x="1561" y="1504"/>
                      <a:pt x="1680" y="1325"/>
                      <a:pt x="1668" y="1111"/>
                    </a:cubicBezTo>
                    <a:cubicBezTo>
                      <a:pt x="1656" y="873"/>
                      <a:pt x="1465" y="682"/>
                      <a:pt x="1227" y="670"/>
                    </a:cubicBezTo>
                    <a:lnTo>
                      <a:pt x="1191" y="670"/>
                    </a:lnTo>
                    <a:cubicBezTo>
                      <a:pt x="1072" y="670"/>
                      <a:pt x="953" y="706"/>
                      <a:pt x="870" y="801"/>
                    </a:cubicBezTo>
                    <a:cubicBezTo>
                      <a:pt x="763" y="885"/>
                      <a:pt x="715" y="1028"/>
                      <a:pt x="715" y="1159"/>
                    </a:cubicBezTo>
                    <a:cubicBezTo>
                      <a:pt x="715" y="1266"/>
                      <a:pt x="632" y="1349"/>
                      <a:pt x="525" y="1349"/>
                    </a:cubicBezTo>
                    <a:cubicBezTo>
                      <a:pt x="418" y="1349"/>
                      <a:pt x="334" y="1266"/>
                      <a:pt x="334" y="1159"/>
                    </a:cubicBezTo>
                    <a:cubicBezTo>
                      <a:pt x="334" y="920"/>
                      <a:pt x="429" y="682"/>
                      <a:pt x="608" y="516"/>
                    </a:cubicBezTo>
                    <a:cubicBezTo>
                      <a:pt x="775" y="359"/>
                      <a:pt x="995" y="276"/>
                      <a:pt x="1218" y="276"/>
                    </a:cubicBezTo>
                    <a:close/>
                    <a:moveTo>
                      <a:pt x="1163" y="0"/>
                    </a:moveTo>
                    <a:cubicBezTo>
                      <a:pt x="872" y="0"/>
                      <a:pt x="586" y="108"/>
                      <a:pt x="370" y="313"/>
                    </a:cubicBezTo>
                    <a:cubicBezTo>
                      <a:pt x="132" y="539"/>
                      <a:pt x="1" y="849"/>
                      <a:pt x="1" y="1159"/>
                    </a:cubicBezTo>
                    <a:cubicBezTo>
                      <a:pt x="1" y="1432"/>
                      <a:pt x="227" y="1647"/>
                      <a:pt x="489" y="1647"/>
                    </a:cubicBezTo>
                    <a:cubicBezTo>
                      <a:pt x="763" y="1647"/>
                      <a:pt x="989" y="1432"/>
                      <a:pt x="989" y="1159"/>
                    </a:cubicBezTo>
                    <a:cubicBezTo>
                      <a:pt x="989" y="1099"/>
                      <a:pt x="1001" y="1051"/>
                      <a:pt x="1049" y="1028"/>
                    </a:cubicBezTo>
                    <a:cubicBezTo>
                      <a:pt x="1078" y="998"/>
                      <a:pt x="1115" y="977"/>
                      <a:pt x="1161" y="977"/>
                    </a:cubicBezTo>
                    <a:cubicBezTo>
                      <a:pt x="1171" y="977"/>
                      <a:pt x="1181" y="978"/>
                      <a:pt x="1191" y="980"/>
                    </a:cubicBezTo>
                    <a:cubicBezTo>
                      <a:pt x="1287" y="980"/>
                      <a:pt x="1358" y="1075"/>
                      <a:pt x="1370" y="1159"/>
                    </a:cubicBezTo>
                    <a:cubicBezTo>
                      <a:pt x="1370" y="1230"/>
                      <a:pt x="1322" y="1313"/>
                      <a:pt x="1263" y="1337"/>
                    </a:cubicBezTo>
                    <a:cubicBezTo>
                      <a:pt x="930" y="1504"/>
                      <a:pt x="703" y="1849"/>
                      <a:pt x="703" y="2230"/>
                    </a:cubicBezTo>
                    <a:cubicBezTo>
                      <a:pt x="703" y="2504"/>
                      <a:pt x="930" y="2718"/>
                      <a:pt x="1191" y="2718"/>
                    </a:cubicBezTo>
                    <a:cubicBezTo>
                      <a:pt x="1465" y="2718"/>
                      <a:pt x="1680" y="2504"/>
                      <a:pt x="1680" y="2230"/>
                    </a:cubicBezTo>
                    <a:lnTo>
                      <a:pt x="1680" y="2218"/>
                    </a:lnTo>
                    <a:cubicBezTo>
                      <a:pt x="2096" y="2004"/>
                      <a:pt x="2370" y="1563"/>
                      <a:pt x="2334" y="1087"/>
                    </a:cubicBezTo>
                    <a:cubicBezTo>
                      <a:pt x="2311" y="504"/>
                      <a:pt x="1834" y="27"/>
                      <a:pt x="1251" y="4"/>
                    </a:cubicBezTo>
                    <a:cubicBezTo>
                      <a:pt x="1222" y="1"/>
                      <a:pt x="1192" y="0"/>
                      <a:pt x="1163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3337;p63">
                <a:extLst>
                  <a:ext uri="{FF2B5EF4-FFF2-40B4-BE49-F238E27FC236}">
                    <a16:creationId xmlns:a16="http://schemas.microsoft.com/office/drawing/2014/main" id="{E0FA35C6-720A-4801-8217-AEA0CBE7E3AF}"/>
                  </a:ext>
                </a:extLst>
              </p:cNvPr>
              <p:cNvSpPr/>
              <p:nvPr/>
            </p:nvSpPr>
            <p:spPr>
              <a:xfrm>
                <a:off x="4755894" y="3048431"/>
                <a:ext cx="31098" cy="3224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013" extrusionOk="0">
                    <a:moveTo>
                      <a:pt x="489" y="298"/>
                    </a:moveTo>
                    <a:cubicBezTo>
                      <a:pt x="596" y="298"/>
                      <a:pt x="679" y="381"/>
                      <a:pt x="679" y="488"/>
                    </a:cubicBezTo>
                    <a:lnTo>
                      <a:pt x="679" y="500"/>
                    </a:lnTo>
                    <a:cubicBezTo>
                      <a:pt x="679" y="607"/>
                      <a:pt x="596" y="702"/>
                      <a:pt x="489" y="702"/>
                    </a:cubicBezTo>
                    <a:cubicBezTo>
                      <a:pt x="381" y="702"/>
                      <a:pt x="298" y="607"/>
                      <a:pt x="298" y="500"/>
                    </a:cubicBezTo>
                    <a:lnTo>
                      <a:pt x="298" y="488"/>
                    </a:lnTo>
                    <a:cubicBezTo>
                      <a:pt x="298" y="381"/>
                      <a:pt x="381" y="298"/>
                      <a:pt x="489" y="298"/>
                    </a:cubicBezTo>
                    <a:close/>
                    <a:moveTo>
                      <a:pt x="489" y="0"/>
                    </a:moveTo>
                    <a:cubicBezTo>
                      <a:pt x="215" y="0"/>
                      <a:pt x="0" y="226"/>
                      <a:pt x="0" y="488"/>
                    </a:cubicBezTo>
                    <a:lnTo>
                      <a:pt x="0" y="524"/>
                    </a:lnTo>
                    <a:cubicBezTo>
                      <a:pt x="0" y="786"/>
                      <a:pt x="215" y="1012"/>
                      <a:pt x="489" y="1012"/>
                    </a:cubicBezTo>
                    <a:cubicBezTo>
                      <a:pt x="751" y="1012"/>
                      <a:pt x="977" y="786"/>
                      <a:pt x="977" y="524"/>
                    </a:cubicBezTo>
                    <a:lnTo>
                      <a:pt x="977" y="488"/>
                    </a:lnTo>
                    <a:cubicBezTo>
                      <a:pt x="977" y="226"/>
                      <a:pt x="751" y="0"/>
                      <a:pt x="489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F19DCF-11C5-4E7D-8BF3-08F6FC34C3F3}"/>
              </a:ext>
            </a:extLst>
          </p:cNvPr>
          <p:cNvGrpSpPr/>
          <p:nvPr/>
        </p:nvGrpSpPr>
        <p:grpSpPr>
          <a:xfrm>
            <a:off x="3205384" y="1643504"/>
            <a:ext cx="7938585" cy="830997"/>
            <a:chOff x="3205384" y="1643504"/>
            <a:chExt cx="7938585" cy="8309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881B2B-734A-429B-9313-9DF132E2E251}"/>
                </a:ext>
              </a:extLst>
            </p:cNvPr>
            <p:cNvSpPr txBox="1"/>
            <p:nvPr/>
          </p:nvSpPr>
          <p:spPr>
            <a:xfrm>
              <a:off x="3205384" y="1806731"/>
              <a:ext cx="1847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613058-2FC2-4E55-91C7-B03AD76CCB93}"/>
                </a:ext>
              </a:extLst>
            </p:cNvPr>
            <p:cNvSpPr txBox="1"/>
            <p:nvPr/>
          </p:nvSpPr>
          <p:spPr>
            <a:xfrm>
              <a:off x="3825910" y="1643504"/>
              <a:ext cx="7318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We encounter approx. 25 cases per day in service cloud for </a:t>
              </a:r>
              <a:r>
                <a:rPr lang="en-IN" sz="2400" dirty="0" err="1">
                  <a:solidFill>
                    <a:schemeClr val="bg1"/>
                  </a:solidFill>
                </a:rPr>
                <a:t>Remedyforce</a:t>
              </a:r>
              <a:r>
                <a:rPr lang="en-IN" sz="2400" dirty="0">
                  <a:solidFill>
                    <a:schemeClr val="bg1"/>
                  </a:solidFill>
                </a:rPr>
                <a:t>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3BEB91-F529-4348-B935-94ED23845E4D}"/>
              </a:ext>
            </a:extLst>
          </p:cNvPr>
          <p:cNvGrpSpPr/>
          <p:nvPr/>
        </p:nvGrpSpPr>
        <p:grpSpPr>
          <a:xfrm>
            <a:off x="3319966" y="3238500"/>
            <a:ext cx="7824528" cy="523220"/>
            <a:chOff x="3319966" y="3238500"/>
            <a:chExt cx="7824528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857576-E34B-4E72-938B-C94896F4AF5E}"/>
                </a:ext>
              </a:extLst>
            </p:cNvPr>
            <p:cNvSpPr txBox="1"/>
            <p:nvPr/>
          </p:nvSpPr>
          <p:spPr>
            <a:xfrm>
              <a:off x="3319966" y="3238500"/>
              <a:ext cx="1847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2A66BC-EDF9-49EA-9135-13C1E8B9012F}"/>
                </a:ext>
              </a:extLst>
            </p:cNvPr>
            <p:cNvSpPr txBox="1"/>
            <p:nvPr/>
          </p:nvSpPr>
          <p:spPr>
            <a:xfrm>
              <a:off x="3829294" y="3255553"/>
              <a:ext cx="731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Support process includes manual steps thereon. ​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C7E7BC-7922-4134-A855-1BC054C977DE}"/>
              </a:ext>
            </a:extLst>
          </p:cNvPr>
          <p:cNvGrpSpPr/>
          <p:nvPr/>
        </p:nvGrpSpPr>
        <p:grpSpPr>
          <a:xfrm>
            <a:off x="3216965" y="4670272"/>
            <a:ext cx="7954168" cy="523220"/>
            <a:chOff x="3216965" y="4670272"/>
            <a:chExt cx="7954168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F83FFF-1E5B-47F6-B12F-04AFDAC55861}"/>
                </a:ext>
              </a:extLst>
            </p:cNvPr>
            <p:cNvSpPr txBox="1"/>
            <p:nvPr/>
          </p:nvSpPr>
          <p:spPr>
            <a:xfrm>
              <a:off x="3216965" y="4670272"/>
              <a:ext cx="1847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526291-DACD-4001-8DEF-1B1D7EEAF01E}"/>
                </a:ext>
              </a:extLst>
            </p:cNvPr>
            <p:cNvSpPr txBox="1"/>
            <p:nvPr/>
          </p:nvSpPr>
          <p:spPr>
            <a:xfrm>
              <a:off x="3855933" y="4720906"/>
              <a:ext cx="731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Tedious process to get visibility of ongoing case health.</a:t>
              </a:r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83196369-EA9E-4D32-B878-7EF2E392C337}"/>
              </a:ext>
            </a:extLst>
          </p:cNvPr>
          <p:cNvSpPr>
            <a:spLocks/>
          </p:cNvSpPr>
          <p:nvPr/>
        </p:nvSpPr>
        <p:spPr bwMode="auto">
          <a:xfrm rot="5400000">
            <a:off x="3109298" y="1789050"/>
            <a:ext cx="584797" cy="497006"/>
          </a:xfrm>
          <a:custGeom>
            <a:avLst/>
            <a:gdLst>
              <a:gd name="T0" fmla="*/ 1069 w 1166"/>
              <a:gd name="T1" fmla="*/ 676 h 990"/>
              <a:gd name="T2" fmla="*/ 886 w 1166"/>
              <a:gd name="T3" fmla="*/ 990 h 990"/>
              <a:gd name="T4" fmla="*/ 275 w 1166"/>
              <a:gd name="T5" fmla="*/ 990 h 990"/>
              <a:gd name="T6" fmla="*/ 104 w 1166"/>
              <a:gd name="T7" fmla="*/ 683 h 990"/>
              <a:gd name="T8" fmla="*/ 421 w 1166"/>
              <a:gd name="T9" fmla="*/ 168 h 990"/>
              <a:gd name="T10" fmla="*/ 787 w 1166"/>
              <a:gd name="T11" fmla="*/ 175 h 990"/>
              <a:gd name="T12" fmla="*/ 1069 w 1166"/>
              <a:gd name="T13" fmla="*/ 676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6" h="990">
                <a:moveTo>
                  <a:pt x="1069" y="676"/>
                </a:moveTo>
                <a:cubicBezTo>
                  <a:pt x="1166" y="849"/>
                  <a:pt x="1084" y="990"/>
                  <a:pt x="886" y="990"/>
                </a:cubicBezTo>
                <a:cubicBezTo>
                  <a:pt x="275" y="990"/>
                  <a:pt x="275" y="990"/>
                  <a:pt x="275" y="990"/>
                </a:cubicBezTo>
                <a:cubicBezTo>
                  <a:pt x="77" y="990"/>
                  <a:pt x="0" y="852"/>
                  <a:pt x="104" y="683"/>
                </a:cubicBezTo>
                <a:cubicBezTo>
                  <a:pt x="421" y="168"/>
                  <a:pt x="421" y="168"/>
                  <a:pt x="421" y="168"/>
                </a:cubicBezTo>
                <a:cubicBezTo>
                  <a:pt x="525" y="0"/>
                  <a:pt x="689" y="3"/>
                  <a:pt x="787" y="175"/>
                </a:cubicBezTo>
                <a:lnTo>
                  <a:pt x="1069" y="676"/>
                </a:lnTo>
                <a:close/>
              </a:path>
            </a:pathLst>
          </a:custGeom>
          <a:noFill/>
          <a:ln w="57150">
            <a:solidFill>
              <a:srgbClr val="F86E0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EAE612B8-56CD-42C2-BA3D-A47474B0496D}"/>
              </a:ext>
            </a:extLst>
          </p:cNvPr>
          <p:cNvSpPr>
            <a:spLocks/>
          </p:cNvSpPr>
          <p:nvPr/>
        </p:nvSpPr>
        <p:spPr bwMode="auto">
          <a:xfrm rot="5400000">
            <a:off x="3161488" y="4714167"/>
            <a:ext cx="584797" cy="497006"/>
          </a:xfrm>
          <a:custGeom>
            <a:avLst/>
            <a:gdLst>
              <a:gd name="T0" fmla="*/ 1069 w 1166"/>
              <a:gd name="T1" fmla="*/ 676 h 990"/>
              <a:gd name="T2" fmla="*/ 886 w 1166"/>
              <a:gd name="T3" fmla="*/ 990 h 990"/>
              <a:gd name="T4" fmla="*/ 275 w 1166"/>
              <a:gd name="T5" fmla="*/ 990 h 990"/>
              <a:gd name="T6" fmla="*/ 104 w 1166"/>
              <a:gd name="T7" fmla="*/ 683 h 990"/>
              <a:gd name="T8" fmla="*/ 421 w 1166"/>
              <a:gd name="T9" fmla="*/ 168 h 990"/>
              <a:gd name="T10" fmla="*/ 787 w 1166"/>
              <a:gd name="T11" fmla="*/ 175 h 990"/>
              <a:gd name="T12" fmla="*/ 1069 w 1166"/>
              <a:gd name="T13" fmla="*/ 676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6" h="990">
                <a:moveTo>
                  <a:pt x="1069" y="676"/>
                </a:moveTo>
                <a:cubicBezTo>
                  <a:pt x="1166" y="849"/>
                  <a:pt x="1084" y="990"/>
                  <a:pt x="886" y="990"/>
                </a:cubicBezTo>
                <a:cubicBezTo>
                  <a:pt x="275" y="990"/>
                  <a:pt x="275" y="990"/>
                  <a:pt x="275" y="990"/>
                </a:cubicBezTo>
                <a:cubicBezTo>
                  <a:pt x="77" y="990"/>
                  <a:pt x="0" y="852"/>
                  <a:pt x="104" y="683"/>
                </a:cubicBezTo>
                <a:cubicBezTo>
                  <a:pt x="421" y="168"/>
                  <a:pt x="421" y="168"/>
                  <a:pt x="421" y="168"/>
                </a:cubicBezTo>
                <a:cubicBezTo>
                  <a:pt x="525" y="0"/>
                  <a:pt x="689" y="3"/>
                  <a:pt x="787" y="175"/>
                </a:cubicBezTo>
                <a:lnTo>
                  <a:pt x="1069" y="676"/>
                </a:lnTo>
                <a:close/>
              </a:path>
            </a:pathLst>
          </a:custGeom>
          <a:noFill/>
          <a:ln w="57150">
            <a:solidFill>
              <a:srgbClr val="F86E0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2A8A4E45-7AB7-4ED5-B79C-A7C822765196}"/>
              </a:ext>
            </a:extLst>
          </p:cNvPr>
          <p:cNvSpPr>
            <a:spLocks/>
          </p:cNvSpPr>
          <p:nvPr/>
        </p:nvSpPr>
        <p:spPr bwMode="auto">
          <a:xfrm rot="16200000">
            <a:off x="3097715" y="3251607"/>
            <a:ext cx="584799" cy="497008"/>
          </a:xfrm>
          <a:custGeom>
            <a:avLst/>
            <a:gdLst>
              <a:gd name="T0" fmla="*/ 1069 w 1166"/>
              <a:gd name="T1" fmla="*/ 676 h 990"/>
              <a:gd name="T2" fmla="*/ 886 w 1166"/>
              <a:gd name="T3" fmla="*/ 990 h 990"/>
              <a:gd name="T4" fmla="*/ 275 w 1166"/>
              <a:gd name="T5" fmla="*/ 990 h 990"/>
              <a:gd name="T6" fmla="*/ 104 w 1166"/>
              <a:gd name="T7" fmla="*/ 683 h 990"/>
              <a:gd name="T8" fmla="*/ 421 w 1166"/>
              <a:gd name="T9" fmla="*/ 168 h 990"/>
              <a:gd name="T10" fmla="*/ 787 w 1166"/>
              <a:gd name="T11" fmla="*/ 175 h 990"/>
              <a:gd name="T12" fmla="*/ 1069 w 1166"/>
              <a:gd name="T13" fmla="*/ 676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6" h="990">
                <a:moveTo>
                  <a:pt x="1069" y="676"/>
                </a:moveTo>
                <a:cubicBezTo>
                  <a:pt x="1166" y="849"/>
                  <a:pt x="1084" y="990"/>
                  <a:pt x="886" y="990"/>
                </a:cubicBezTo>
                <a:cubicBezTo>
                  <a:pt x="275" y="990"/>
                  <a:pt x="275" y="990"/>
                  <a:pt x="275" y="990"/>
                </a:cubicBezTo>
                <a:cubicBezTo>
                  <a:pt x="77" y="990"/>
                  <a:pt x="0" y="852"/>
                  <a:pt x="104" y="683"/>
                </a:cubicBezTo>
                <a:cubicBezTo>
                  <a:pt x="421" y="168"/>
                  <a:pt x="421" y="168"/>
                  <a:pt x="421" y="168"/>
                </a:cubicBezTo>
                <a:cubicBezTo>
                  <a:pt x="525" y="0"/>
                  <a:pt x="689" y="3"/>
                  <a:pt x="787" y="175"/>
                </a:cubicBezTo>
                <a:lnTo>
                  <a:pt x="1069" y="676"/>
                </a:lnTo>
                <a:close/>
              </a:path>
            </a:pathLst>
          </a:custGeom>
          <a:noFill/>
          <a:ln w="57150">
            <a:solidFill>
              <a:srgbClr val="F86E0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552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4F0612-9703-4556-A3C0-F057B7AA4A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210" y="528460"/>
            <a:ext cx="7406640" cy="825840"/>
          </a:xfrm>
        </p:spPr>
        <p:txBody>
          <a:bodyPr anchor="t">
            <a:normAutofit/>
          </a:bodyPr>
          <a:lstStyle/>
          <a:p>
            <a:r>
              <a:rPr lang="en-US" sz="4400" dirty="0">
                <a:latin typeface="+mj-lt"/>
              </a:rPr>
              <a:t>Solution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E7ECC0-8781-468A-AADD-955B5790524F}"/>
              </a:ext>
            </a:extLst>
          </p:cNvPr>
          <p:cNvGrpSpPr/>
          <p:nvPr/>
        </p:nvGrpSpPr>
        <p:grpSpPr>
          <a:xfrm>
            <a:off x="401749" y="2298962"/>
            <a:ext cx="2260076" cy="2260076"/>
            <a:chOff x="1694179" y="1676048"/>
            <a:chExt cx="1077274" cy="10772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A519FC-9E3C-436B-BF96-3AC0CD1B134A}"/>
                </a:ext>
              </a:extLst>
            </p:cNvPr>
            <p:cNvSpPr/>
            <p:nvPr/>
          </p:nvSpPr>
          <p:spPr>
            <a:xfrm flipH="1">
              <a:off x="1694179" y="1676048"/>
              <a:ext cx="1077274" cy="107727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2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E21F1B3-D70C-4B9E-BA32-4050A4B77D44}"/>
                </a:ext>
              </a:extLst>
            </p:cNvPr>
            <p:cNvSpPr/>
            <p:nvPr/>
          </p:nvSpPr>
          <p:spPr>
            <a:xfrm flipH="1">
              <a:off x="1805622" y="1787490"/>
              <a:ext cx="854389" cy="854389"/>
            </a:xfrm>
            <a:prstGeom prst="ellipse">
              <a:avLst/>
            </a:prstGeom>
            <a:solidFill>
              <a:srgbClr val="FF6700"/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15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" name="Google Shape;12779;p61">
            <a:extLst>
              <a:ext uri="{FF2B5EF4-FFF2-40B4-BE49-F238E27FC236}">
                <a16:creationId xmlns:a16="http://schemas.microsoft.com/office/drawing/2014/main" id="{BF770956-48A1-4BDF-84DC-70CFA9E37744}"/>
              </a:ext>
            </a:extLst>
          </p:cNvPr>
          <p:cNvGrpSpPr>
            <a:grpSpLocks noChangeAspect="1"/>
          </p:cNvGrpSpPr>
          <p:nvPr/>
        </p:nvGrpSpPr>
        <p:grpSpPr>
          <a:xfrm>
            <a:off x="1080772" y="2880359"/>
            <a:ext cx="902029" cy="1097280"/>
            <a:chOff x="1768821" y="3361108"/>
            <a:chExt cx="278739" cy="339073"/>
          </a:xfrm>
          <a:solidFill>
            <a:schemeClr val="bg1"/>
          </a:solidFill>
        </p:grpSpPr>
        <p:sp>
          <p:nvSpPr>
            <p:cNvPr id="25" name="Google Shape;12780;p61">
              <a:extLst>
                <a:ext uri="{FF2B5EF4-FFF2-40B4-BE49-F238E27FC236}">
                  <a16:creationId xmlns:a16="http://schemas.microsoft.com/office/drawing/2014/main" id="{3575B1D3-687A-4485-B8F2-9C9304B19002}"/>
                </a:ext>
              </a:extLst>
            </p:cNvPr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81;p61">
              <a:extLst>
                <a:ext uri="{FF2B5EF4-FFF2-40B4-BE49-F238E27FC236}">
                  <a16:creationId xmlns:a16="http://schemas.microsoft.com/office/drawing/2014/main" id="{4264F766-2D1C-4CEB-8BC5-E4A7F4F38526}"/>
                </a:ext>
              </a:extLst>
            </p:cNvPr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82;p61">
              <a:extLst>
                <a:ext uri="{FF2B5EF4-FFF2-40B4-BE49-F238E27FC236}">
                  <a16:creationId xmlns:a16="http://schemas.microsoft.com/office/drawing/2014/main" id="{572B26BB-0B61-4C53-81EC-BB30C3895CCF}"/>
                </a:ext>
              </a:extLst>
            </p:cNvPr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83;p61">
              <a:extLst>
                <a:ext uri="{FF2B5EF4-FFF2-40B4-BE49-F238E27FC236}">
                  <a16:creationId xmlns:a16="http://schemas.microsoft.com/office/drawing/2014/main" id="{EDDC8CB1-C2C2-4160-9A4C-CD4747244EEB}"/>
                </a:ext>
              </a:extLst>
            </p:cNvPr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84;p61">
              <a:extLst>
                <a:ext uri="{FF2B5EF4-FFF2-40B4-BE49-F238E27FC236}">
                  <a16:creationId xmlns:a16="http://schemas.microsoft.com/office/drawing/2014/main" id="{8A17108E-67E7-4DA2-AA91-32EFCD4D21B0}"/>
                </a:ext>
              </a:extLst>
            </p:cNvPr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85;p61">
              <a:extLst>
                <a:ext uri="{FF2B5EF4-FFF2-40B4-BE49-F238E27FC236}">
                  <a16:creationId xmlns:a16="http://schemas.microsoft.com/office/drawing/2014/main" id="{342B8796-E800-4F9A-834A-3AF0EF28D522}"/>
                </a:ext>
              </a:extLst>
            </p:cNvPr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86;p61">
              <a:extLst>
                <a:ext uri="{FF2B5EF4-FFF2-40B4-BE49-F238E27FC236}">
                  <a16:creationId xmlns:a16="http://schemas.microsoft.com/office/drawing/2014/main" id="{22A53017-4AC8-4D59-BF94-6114D865EE46}"/>
                </a:ext>
              </a:extLst>
            </p:cNvPr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87;p61">
              <a:extLst>
                <a:ext uri="{FF2B5EF4-FFF2-40B4-BE49-F238E27FC236}">
                  <a16:creationId xmlns:a16="http://schemas.microsoft.com/office/drawing/2014/main" id="{FA2F1F18-E718-46E4-9129-36DE0BF35B05}"/>
                </a:ext>
              </a:extLst>
            </p:cNvPr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88;p61">
              <a:extLst>
                <a:ext uri="{FF2B5EF4-FFF2-40B4-BE49-F238E27FC236}">
                  <a16:creationId xmlns:a16="http://schemas.microsoft.com/office/drawing/2014/main" id="{79D0D12F-3AE9-4B81-B167-0630161A72A5}"/>
                </a:ext>
              </a:extLst>
            </p:cNvPr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89;p61">
              <a:extLst>
                <a:ext uri="{FF2B5EF4-FFF2-40B4-BE49-F238E27FC236}">
                  <a16:creationId xmlns:a16="http://schemas.microsoft.com/office/drawing/2014/main" id="{53BAD63B-C070-4FF5-94B2-E4C41536087D}"/>
                </a:ext>
              </a:extLst>
            </p:cNvPr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90;p61">
              <a:extLst>
                <a:ext uri="{FF2B5EF4-FFF2-40B4-BE49-F238E27FC236}">
                  <a16:creationId xmlns:a16="http://schemas.microsoft.com/office/drawing/2014/main" id="{60EFF785-2519-493A-9F95-9842EA9C468B}"/>
                </a:ext>
              </a:extLst>
            </p:cNvPr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86C3C3-AB74-49C4-B14A-C5FA8E8B4FC7}"/>
              </a:ext>
            </a:extLst>
          </p:cNvPr>
          <p:cNvGrpSpPr/>
          <p:nvPr/>
        </p:nvGrpSpPr>
        <p:grpSpPr>
          <a:xfrm>
            <a:off x="3141613" y="1126216"/>
            <a:ext cx="8002356" cy="979800"/>
            <a:chOff x="3141613" y="1350154"/>
            <a:chExt cx="8002356" cy="9798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5CA72CA-7543-49F6-9635-C221E4441B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41613" y="1512548"/>
              <a:ext cx="497006" cy="817406"/>
              <a:chOff x="11509000" y="5168338"/>
              <a:chExt cx="778437" cy="1280261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AE417CCA-8BDC-439C-8E65-73A042C2F11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1440250" y="5237088"/>
                <a:ext cx="915937" cy="778437"/>
              </a:xfrm>
              <a:custGeom>
                <a:avLst/>
                <a:gdLst>
                  <a:gd name="T0" fmla="*/ 1069 w 1166"/>
                  <a:gd name="T1" fmla="*/ 676 h 990"/>
                  <a:gd name="T2" fmla="*/ 886 w 1166"/>
                  <a:gd name="T3" fmla="*/ 990 h 990"/>
                  <a:gd name="T4" fmla="*/ 275 w 1166"/>
                  <a:gd name="T5" fmla="*/ 990 h 990"/>
                  <a:gd name="T6" fmla="*/ 104 w 1166"/>
                  <a:gd name="T7" fmla="*/ 683 h 990"/>
                  <a:gd name="T8" fmla="*/ 421 w 1166"/>
                  <a:gd name="T9" fmla="*/ 168 h 990"/>
                  <a:gd name="T10" fmla="*/ 787 w 1166"/>
                  <a:gd name="T11" fmla="*/ 175 h 990"/>
                  <a:gd name="T12" fmla="*/ 1069 w 1166"/>
                  <a:gd name="T13" fmla="*/ 676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6" h="990">
                    <a:moveTo>
                      <a:pt x="1069" y="676"/>
                    </a:moveTo>
                    <a:cubicBezTo>
                      <a:pt x="1166" y="849"/>
                      <a:pt x="1084" y="990"/>
                      <a:pt x="886" y="990"/>
                    </a:cubicBezTo>
                    <a:cubicBezTo>
                      <a:pt x="275" y="990"/>
                      <a:pt x="275" y="990"/>
                      <a:pt x="275" y="990"/>
                    </a:cubicBezTo>
                    <a:cubicBezTo>
                      <a:pt x="77" y="990"/>
                      <a:pt x="0" y="852"/>
                      <a:pt x="104" y="683"/>
                    </a:cubicBezTo>
                    <a:cubicBezTo>
                      <a:pt x="421" y="168"/>
                      <a:pt x="421" y="168"/>
                      <a:pt x="421" y="168"/>
                    </a:cubicBezTo>
                    <a:cubicBezTo>
                      <a:pt x="525" y="0"/>
                      <a:pt x="689" y="3"/>
                      <a:pt x="787" y="175"/>
                    </a:cubicBezTo>
                    <a:lnTo>
                      <a:pt x="1069" y="676"/>
                    </a:lnTo>
                    <a:close/>
                  </a:path>
                </a:pathLst>
              </a:custGeom>
              <a:noFill/>
              <a:ln w="57150">
                <a:solidFill>
                  <a:srgbClr val="F86E00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AF04D5-DB2A-40E0-BD05-6D52DA7C8E48}"/>
                  </a:ext>
                </a:extLst>
              </p:cNvPr>
              <p:cNvSpPr txBox="1"/>
              <p:nvPr/>
            </p:nvSpPr>
            <p:spPr>
              <a:xfrm>
                <a:off x="11608886" y="5629104"/>
                <a:ext cx="289334" cy="819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907F22-4FF0-4D21-AA2C-7CE5606D97D3}"/>
                </a:ext>
              </a:extLst>
            </p:cNvPr>
            <p:cNvSpPr txBox="1"/>
            <p:nvPr/>
          </p:nvSpPr>
          <p:spPr>
            <a:xfrm>
              <a:off x="3825910" y="1350154"/>
              <a:ext cx="7318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SRS analyses incoming cases based on historic data pattern.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282EBE-EFF1-4C9C-A8F8-655061629221}"/>
              </a:ext>
            </a:extLst>
          </p:cNvPr>
          <p:cNvGrpSpPr/>
          <p:nvPr/>
        </p:nvGrpSpPr>
        <p:grpSpPr>
          <a:xfrm>
            <a:off x="3142888" y="2588961"/>
            <a:ext cx="8001606" cy="948824"/>
            <a:chOff x="3142888" y="2812899"/>
            <a:chExt cx="8001606" cy="94882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D08CC8-C8B9-4420-B570-9D7F0C0685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42888" y="2915592"/>
              <a:ext cx="497008" cy="846131"/>
              <a:chOff x="12207824" y="4208943"/>
              <a:chExt cx="778440" cy="1325253"/>
            </a:xfrm>
          </p:grpSpPr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3FB205C5-FAAD-4B82-B11A-9B59A718885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2139073" y="4277694"/>
                <a:ext cx="915942" cy="778440"/>
              </a:xfrm>
              <a:custGeom>
                <a:avLst/>
                <a:gdLst>
                  <a:gd name="T0" fmla="*/ 1069 w 1166"/>
                  <a:gd name="T1" fmla="*/ 676 h 990"/>
                  <a:gd name="T2" fmla="*/ 886 w 1166"/>
                  <a:gd name="T3" fmla="*/ 990 h 990"/>
                  <a:gd name="T4" fmla="*/ 275 w 1166"/>
                  <a:gd name="T5" fmla="*/ 990 h 990"/>
                  <a:gd name="T6" fmla="*/ 104 w 1166"/>
                  <a:gd name="T7" fmla="*/ 683 h 990"/>
                  <a:gd name="T8" fmla="*/ 421 w 1166"/>
                  <a:gd name="T9" fmla="*/ 168 h 990"/>
                  <a:gd name="T10" fmla="*/ 787 w 1166"/>
                  <a:gd name="T11" fmla="*/ 175 h 990"/>
                  <a:gd name="T12" fmla="*/ 1069 w 1166"/>
                  <a:gd name="T13" fmla="*/ 676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6" h="990">
                    <a:moveTo>
                      <a:pt x="1069" y="676"/>
                    </a:moveTo>
                    <a:cubicBezTo>
                      <a:pt x="1166" y="849"/>
                      <a:pt x="1084" y="990"/>
                      <a:pt x="886" y="990"/>
                    </a:cubicBezTo>
                    <a:cubicBezTo>
                      <a:pt x="275" y="990"/>
                      <a:pt x="275" y="990"/>
                      <a:pt x="275" y="990"/>
                    </a:cubicBezTo>
                    <a:cubicBezTo>
                      <a:pt x="77" y="990"/>
                      <a:pt x="0" y="852"/>
                      <a:pt x="104" y="683"/>
                    </a:cubicBezTo>
                    <a:cubicBezTo>
                      <a:pt x="421" y="168"/>
                      <a:pt x="421" y="168"/>
                      <a:pt x="421" y="168"/>
                    </a:cubicBezTo>
                    <a:cubicBezTo>
                      <a:pt x="525" y="0"/>
                      <a:pt x="689" y="3"/>
                      <a:pt x="787" y="175"/>
                    </a:cubicBezTo>
                    <a:lnTo>
                      <a:pt x="1069" y="676"/>
                    </a:lnTo>
                    <a:close/>
                  </a:path>
                </a:pathLst>
              </a:custGeom>
              <a:noFill/>
              <a:ln w="57150">
                <a:solidFill>
                  <a:srgbClr val="F86E00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5C9E1FF-60DF-42C8-A164-E7C4ED309E97}"/>
                  </a:ext>
                </a:extLst>
              </p:cNvPr>
              <p:cNvSpPr txBox="1"/>
              <p:nvPr/>
            </p:nvSpPr>
            <p:spPr>
              <a:xfrm>
                <a:off x="12485175" y="4714701"/>
                <a:ext cx="289334" cy="819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F75747-8BD4-45BD-9DF7-74432A6EC839}"/>
                </a:ext>
              </a:extLst>
            </p:cNvPr>
            <p:cNvSpPr txBox="1"/>
            <p:nvPr/>
          </p:nvSpPr>
          <p:spPr>
            <a:xfrm>
              <a:off x="3829294" y="2812899"/>
              <a:ext cx="7315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SRS uses </a:t>
              </a:r>
              <a:r>
                <a:rPr lang="en-IN" sz="2400" b="1" dirty="0">
                  <a:solidFill>
                    <a:srgbClr val="FFFF00"/>
                  </a:solidFill>
                </a:rPr>
                <a:t>Cosine Similarity </a:t>
              </a:r>
              <a:r>
                <a:rPr lang="en-IN" sz="2400" dirty="0">
                  <a:solidFill>
                    <a:schemeClr val="bg1"/>
                  </a:solidFill>
                </a:rPr>
                <a:t>and</a:t>
              </a:r>
              <a:r>
                <a:rPr lang="en-IN" sz="2400" b="1" dirty="0">
                  <a:solidFill>
                    <a:schemeClr val="bg1"/>
                  </a:solidFill>
                </a:rPr>
                <a:t> </a:t>
              </a:r>
              <a:r>
                <a:rPr lang="en-IN" sz="2400" b="1" dirty="0">
                  <a:solidFill>
                    <a:srgbClr val="FFFF00"/>
                  </a:solidFill>
                </a:rPr>
                <a:t>Data Clustering </a:t>
              </a:r>
              <a:r>
                <a:rPr lang="en-IN" sz="2400" dirty="0">
                  <a:solidFill>
                    <a:schemeClr val="bg1"/>
                  </a:solidFill>
                </a:rPr>
                <a:t>to make </a:t>
              </a:r>
              <a:r>
                <a:rPr lang="en-US" sz="2400" dirty="0">
                  <a:solidFill>
                    <a:schemeClr val="bg1"/>
                  </a:solidFill>
                </a:rPr>
                <a:t>​recommendations.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305B0B-73CF-4015-BA75-960A06C05115}"/>
              </a:ext>
            </a:extLst>
          </p:cNvPr>
          <p:cNvGrpSpPr/>
          <p:nvPr/>
        </p:nvGrpSpPr>
        <p:grpSpPr>
          <a:xfrm>
            <a:off x="3216965" y="3888339"/>
            <a:ext cx="7954168" cy="830997"/>
            <a:chOff x="3216965" y="4112277"/>
            <a:chExt cx="7954168" cy="83099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B06F83-7214-436D-B105-E4361EA90DFD}"/>
                </a:ext>
              </a:extLst>
            </p:cNvPr>
            <p:cNvSpPr txBox="1"/>
            <p:nvPr/>
          </p:nvSpPr>
          <p:spPr>
            <a:xfrm>
              <a:off x="3216965" y="4270222"/>
              <a:ext cx="1847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B9D1C1-7AAF-4409-A010-7E31C99B519D}"/>
                </a:ext>
              </a:extLst>
            </p:cNvPr>
            <p:cNvSpPr txBox="1"/>
            <p:nvPr/>
          </p:nvSpPr>
          <p:spPr>
            <a:xfrm>
              <a:off x="3855933" y="4112277"/>
              <a:ext cx="7315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FFFF00"/>
                  </a:solidFill>
                </a:rPr>
                <a:t>Recommendation of experts </a:t>
              </a:r>
              <a:r>
                <a:rPr lang="en-IN" sz="2400" dirty="0">
                  <a:solidFill>
                    <a:schemeClr val="bg1"/>
                  </a:solidFill>
                </a:rPr>
                <a:t>who are best fit to resolve a case at any given time.</a:t>
              </a:r>
              <a:r>
                <a:rPr lang="en-US" sz="2400" dirty="0">
                  <a:solidFill>
                    <a:schemeClr val="bg1"/>
                  </a:solidFill>
                </a:rPr>
                <a:t>​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14BD7E7-A7A6-41F7-A0FC-2BA6EDF7A66B}"/>
              </a:ext>
            </a:extLst>
          </p:cNvPr>
          <p:cNvSpPr txBox="1"/>
          <p:nvPr/>
        </p:nvSpPr>
        <p:spPr>
          <a:xfrm>
            <a:off x="3907046" y="5341686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Dynamic</a:t>
            </a:r>
            <a:r>
              <a:rPr lang="en-IN" sz="2400" b="1" dirty="0">
                <a:solidFill>
                  <a:srgbClr val="46C2D8"/>
                </a:solidFill>
              </a:rPr>
              <a:t> </a:t>
            </a:r>
            <a:r>
              <a:rPr lang="en-IN" sz="2400" b="1" dirty="0">
                <a:solidFill>
                  <a:srgbClr val="FFFF00"/>
                </a:solidFill>
              </a:rPr>
              <a:t>SLA Success evaluation </a:t>
            </a:r>
            <a:r>
              <a:rPr lang="en-IN" sz="2400" dirty="0">
                <a:solidFill>
                  <a:schemeClr val="bg1"/>
                </a:solidFill>
              </a:rPr>
              <a:t>based on </a:t>
            </a:r>
            <a:r>
              <a:rPr lang="en-IN" sz="2400" b="1" dirty="0">
                <a:solidFill>
                  <a:srgbClr val="FFFF00"/>
                </a:solidFill>
              </a:rPr>
              <a:t>Random Forest Classifier</a:t>
            </a:r>
            <a:r>
              <a:rPr lang="en-IN" sz="2400" b="1" dirty="0">
                <a:solidFill>
                  <a:srgbClr val="46C2D8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(Logistic Regression --&gt; Machine Learning Model)​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083856B3-6EE4-49EA-9402-0632C7575ADF}"/>
              </a:ext>
            </a:extLst>
          </p:cNvPr>
          <p:cNvSpPr>
            <a:spLocks/>
          </p:cNvSpPr>
          <p:nvPr/>
        </p:nvSpPr>
        <p:spPr bwMode="auto">
          <a:xfrm rot="5400000">
            <a:off x="3161561" y="4028603"/>
            <a:ext cx="584797" cy="497006"/>
          </a:xfrm>
          <a:custGeom>
            <a:avLst/>
            <a:gdLst>
              <a:gd name="T0" fmla="*/ 1069 w 1166"/>
              <a:gd name="T1" fmla="*/ 676 h 990"/>
              <a:gd name="T2" fmla="*/ 886 w 1166"/>
              <a:gd name="T3" fmla="*/ 990 h 990"/>
              <a:gd name="T4" fmla="*/ 275 w 1166"/>
              <a:gd name="T5" fmla="*/ 990 h 990"/>
              <a:gd name="T6" fmla="*/ 104 w 1166"/>
              <a:gd name="T7" fmla="*/ 683 h 990"/>
              <a:gd name="T8" fmla="*/ 421 w 1166"/>
              <a:gd name="T9" fmla="*/ 168 h 990"/>
              <a:gd name="T10" fmla="*/ 787 w 1166"/>
              <a:gd name="T11" fmla="*/ 175 h 990"/>
              <a:gd name="T12" fmla="*/ 1069 w 1166"/>
              <a:gd name="T13" fmla="*/ 676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6" h="990">
                <a:moveTo>
                  <a:pt x="1069" y="676"/>
                </a:moveTo>
                <a:cubicBezTo>
                  <a:pt x="1166" y="849"/>
                  <a:pt x="1084" y="990"/>
                  <a:pt x="886" y="990"/>
                </a:cubicBezTo>
                <a:cubicBezTo>
                  <a:pt x="275" y="990"/>
                  <a:pt x="275" y="990"/>
                  <a:pt x="275" y="990"/>
                </a:cubicBezTo>
                <a:cubicBezTo>
                  <a:pt x="77" y="990"/>
                  <a:pt x="0" y="852"/>
                  <a:pt x="104" y="683"/>
                </a:cubicBezTo>
                <a:cubicBezTo>
                  <a:pt x="421" y="168"/>
                  <a:pt x="421" y="168"/>
                  <a:pt x="421" y="168"/>
                </a:cubicBezTo>
                <a:cubicBezTo>
                  <a:pt x="525" y="0"/>
                  <a:pt x="689" y="3"/>
                  <a:pt x="787" y="175"/>
                </a:cubicBezTo>
                <a:lnTo>
                  <a:pt x="1069" y="676"/>
                </a:lnTo>
                <a:close/>
              </a:path>
            </a:pathLst>
          </a:custGeom>
          <a:noFill/>
          <a:ln w="57150">
            <a:solidFill>
              <a:srgbClr val="F86E0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E4600338-4F87-43D0-8282-D01F8C1B24D6}"/>
              </a:ext>
            </a:extLst>
          </p:cNvPr>
          <p:cNvSpPr>
            <a:spLocks/>
          </p:cNvSpPr>
          <p:nvPr/>
        </p:nvSpPr>
        <p:spPr bwMode="auto">
          <a:xfrm rot="16200000">
            <a:off x="3097718" y="5531421"/>
            <a:ext cx="584799" cy="497008"/>
          </a:xfrm>
          <a:custGeom>
            <a:avLst/>
            <a:gdLst>
              <a:gd name="T0" fmla="*/ 1069 w 1166"/>
              <a:gd name="T1" fmla="*/ 676 h 990"/>
              <a:gd name="T2" fmla="*/ 886 w 1166"/>
              <a:gd name="T3" fmla="*/ 990 h 990"/>
              <a:gd name="T4" fmla="*/ 275 w 1166"/>
              <a:gd name="T5" fmla="*/ 990 h 990"/>
              <a:gd name="T6" fmla="*/ 104 w 1166"/>
              <a:gd name="T7" fmla="*/ 683 h 990"/>
              <a:gd name="T8" fmla="*/ 421 w 1166"/>
              <a:gd name="T9" fmla="*/ 168 h 990"/>
              <a:gd name="T10" fmla="*/ 787 w 1166"/>
              <a:gd name="T11" fmla="*/ 175 h 990"/>
              <a:gd name="T12" fmla="*/ 1069 w 1166"/>
              <a:gd name="T13" fmla="*/ 676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6" h="990">
                <a:moveTo>
                  <a:pt x="1069" y="676"/>
                </a:moveTo>
                <a:cubicBezTo>
                  <a:pt x="1166" y="849"/>
                  <a:pt x="1084" y="990"/>
                  <a:pt x="886" y="990"/>
                </a:cubicBezTo>
                <a:cubicBezTo>
                  <a:pt x="275" y="990"/>
                  <a:pt x="275" y="990"/>
                  <a:pt x="275" y="990"/>
                </a:cubicBezTo>
                <a:cubicBezTo>
                  <a:pt x="77" y="990"/>
                  <a:pt x="0" y="852"/>
                  <a:pt x="104" y="683"/>
                </a:cubicBezTo>
                <a:cubicBezTo>
                  <a:pt x="421" y="168"/>
                  <a:pt x="421" y="168"/>
                  <a:pt x="421" y="168"/>
                </a:cubicBezTo>
                <a:cubicBezTo>
                  <a:pt x="525" y="0"/>
                  <a:pt x="689" y="3"/>
                  <a:pt x="787" y="175"/>
                </a:cubicBezTo>
                <a:lnTo>
                  <a:pt x="1069" y="676"/>
                </a:lnTo>
                <a:close/>
              </a:path>
            </a:pathLst>
          </a:custGeom>
          <a:noFill/>
          <a:ln w="57150">
            <a:solidFill>
              <a:srgbClr val="F86E0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8905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4F0612-9703-4556-A3C0-F057B7AA4A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894" y="309254"/>
            <a:ext cx="7406640" cy="825840"/>
          </a:xfrm>
        </p:spPr>
        <p:txBody>
          <a:bodyPr anchor="t">
            <a:normAutofit/>
          </a:bodyPr>
          <a:lstStyle/>
          <a:p>
            <a:r>
              <a:rPr lang="en-US" sz="4400" dirty="0">
                <a:latin typeface="+mj-lt"/>
              </a:rPr>
              <a:t>Solution – Architecture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C223A84-9996-41C2-94EB-551287E1DFC1}"/>
              </a:ext>
            </a:extLst>
          </p:cNvPr>
          <p:cNvSpPr/>
          <p:nvPr/>
        </p:nvSpPr>
        <p:spPr>
          <a:xfrm>
            <a:off x="1987420" y="3600842"/>
            <a:ext cx="2682980" cy="1146110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Cosine Similarity</a:t>
            </a:r>
            <a:br>
              <a:rPr lang="en-IN" dirty="0"/>
            </a:br>
            <a:r>
              <a:rPr lang="en-IN" b="1" dirty="0"/>
              <a:t>Topic/Module Modelling</a:t>
            </a:r>
          </a:p>
          <a:p>
            <a:pPr algn="ctr"/>
            <a:r>
              <a:rPr lang="en-IN" sz="1400" b="1" dirty="0">
                <a:solidFill>
                  <a:srgbClr val="7030A0"/>
                </a:solidFill>
              </a:rPr>
              <a:t>Natural</a:t>
            </a:r>
            <a:r>
              <a:rPr lang="en-IN" b="1" dirty="0"/>
              <a:t> </a:t>
            </a:r>
            <a:r>
              <a:rPr lang="en-IN" sz="1400" b="1" dirty="0">
                <a:solidFill>
                  <a:srgbClr val="7030A0"/>
                </a:solidFill>
              </a:rPr>
              <a:t>Language</a:t>
            </a:r>
            <a:r>
              <a:rPr lang="en-IN" b="1" dirty="0"/>
              <a:t> </a:t>
            </a:r>
            <a:r>
              <a:rPr lang="en-IN" sz="1400" b="1" dirty="0">
                <a:solidFill>
                  <a:srgbClr val="7030A0"/>
                </a:solidFill>
              </a:rPr>
              <a:t>Processing (NLP)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E09E40F-9B0F-4FC2-B95C-B9917DF74F0E}"/>
              </a:ext>
            </a:extLst>
          </p:cNvPr>
          <p:cNvSpPr/>
          <p:nvPr/>
        </p:nvSpPr>
        <p:spPr>
          <a:xfrm>
            <a:off x="5327779" y="3600842"/>
            <a:ext cx="2862358" cy="1146110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Cosine Similarity, Slicing, Dictionary, maximizing</a:t>
            </a:r>
          </a:p>
          <a:p>
            <a:pPr algn="ctr"/>
            <a:r>
              <a:rPr lang="en-IN" sz="1400" b="1" dirty="0">
                <a:solidFill>
                  <a:srgbClr val="7030A0"/>
                </a:solidFill>
              </a:rPr>
              <a:t>Natural Language Processing (NLP)</a:t>
            </a:r>
          </a:p>
          <a:p>
            <a:pPr algn="ctr"/>
            <a:endParaRPr lang="en-IN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743EB6C-A3F8-4832-96F8-00492D9297D5}"/>
              </a:ext>
            </a:extLst>
          </p:cNvPr>
          <p:cNvSpPr/>
          <p:nvPr/>
        </p:nvSpPr>
        <p:spPr>
          <a:xfrm>
            <a:off x="8934060" y="3600842"/>
            <a:ext cx="2729205" cy="1146110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Random Forest (Classification Model)</a:t>
            </a:r>
          </a:p>
          <a:p>
            <a:pPr algn="ctr"/>
            <a:r>
              <a:rPr lang="en-IN" sz="1400" b="1" dirty="0">
                <a:solidFill>
                  <a:srgbClr val="7030A0"/>
                </a:solidFill>
              </a:rPr>
              <a:t>Supervised Learning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5CE46BC-EF79-4A09-9D35-CF3030B4FE8F}"/>
              </a:ext>
            </a:extLst>
          </p:cNvPr>
          <p:cNvSpPr/>
          <p:nvPr/>
        </p:nvSpPr>
        <p:spPr>
          <a:xfrm>
            <a:off x="1996750" y="1531606"/>
            <a:ext cx="2673649" cy="1146110"/>
          </a:xfrm>
          <a:prstGeom prst="round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Case Suggestion</a:t>
            </a:r>
          </a:p>
          <a:p>
            <a:pPr algn="ctr"/>
            <a:r>
              <a:rPr lang="en-IN" sz="1400" b="1" dirty="0">
                <a:solidFill>
                  <a:srgbClr val="7030A0"/>
                </a:solidFill>
              </a:rPr>
              <a:t>Based on Similarity Index and case attributes</a:t>
            </a:r>
            <a:endParaRPr lang="en-IN" sz="1400" dirty="0">
              <a:solidFill>
                <a:srgbClr val="7030A0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F0F6E2D-C7A4-4167-A61B-9E52CBD3AF71}"/>
              </a:ext>
            </a:extLst>
          </p:cNvPr>
          <p:cNvSpPr/>
          <p:nvPr/>
        </p:nvSpPr>
        <p:spPr>
          <a:xfrm>
            <a:off x="5327779" y="1528673"/>
            <a:ext cx="2929813" cy="1146110"/>
          </a:xfrm>
          <a:prstGeom prst="round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Expert Recommendation</a:t>
            </a:r>
          </a:p>
          <a:p>
            <a:pPr algn="ctr"/>
            <a:r>
              <a:rPr lang="en-IN" sz="1400" b="1" dirty="0">
                <a:solidFill>
                  <a:srgbClr val="7030A0"/>
                </a:solidFill>
              </a:rPr>
              <a:t>Based on MTTR and number of case resolutions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473D407-E220-4FE9-8586-36A6A44DF0B2}"/>
              </a:ext>
            </a:extLst>
          </p:cNvPr>
          <p:cNvSpPr/>
          <p:nvPr/>
        </p:nvSpPr>
        <p:spPr>
          <a:xfrm>
            <a:off x="8934060" y="1528673"/>
            <a:ext cx="2729205" cy="1146110"/>
          </a:xfrm>
          <a:prstGeom prst="round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SLA Success Evaluation</a:t>
            </a:r>
          </a:p>
          <a:p>
            <a:pPr algn="ctr"/>
            <a:r>
              <a:rPr lang="en-IN" sz="1400" b="1" dirty="0">
                <a:solidFill>
                  <a:srgbClr val="7030A0"/>
                </a:solidFill>
              </a:rPr>
              <a:t>Based on case severity, time elapsed, expert selected.</a:t>
            </a:r>
            <a:endParaRPr lang="en-IN" sz="1400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3A632-78A3-4B29-9C86-1C739286B870}"/>
              </a:ext>
            </a:extLst>
          </p:cNvPr>
          <p:cNvSpPr txBox="1"/>
          <p:nvPr/>
        </p:nvSpPr>
        <p:spPr>
          <a:xfrm>
            <a:off x="223740" y="3782094"/>
            <a:ext cx="1620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u="sng" dirty="0">
                <a:solidFill>
                  <a:schemeClr val="bg1"/>
                </a:solidFill>
              </a:rPr>
              <a:t>AIML Stack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</a:rPr>
              <a:t>using OOTB python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</a:rPr>
              <a:t>libraries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6340A4FE-740E-4F2D-9561-743B109E376E}"/>
              </a:ext>
            </a:extLst>
          </p:cNvPr>
          <p:cNvSpPr/>
          <p:nvPr/>
        </p:nvSpPr>
        <p:spPr>
          <a:xfrm>
            <a:off x="2847975" y="2775870"/>
            <a:ext cx="484632" cy="726818"/>
          </a:xfrm>
          <a:prstGeom prst="upArrow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1956C4AC-C8D4-4322-BA9F-FCF942ACE990}"/>
              </a:ext>
            </a:extLst>
          </p:cNvPr>
          <p:cNvSpPr/>
          <p:nvPr/>
        </p:nvSpPr>
        <p:spPr>
          <a:xfrm>
            <a:off x="6516641" y="2774403"/>
            <a:ext cx="484632" cy="726818"/>
          </a:xfrm>
          <a:prstGeom prst="upArrow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DE1F03EC-D93D-4C86-A300-CD0C66ABF12C}"/>
              </a:ext>
            </a:extLst>
          </p:cNvPr>
          <p:cNvSpPr/>
          <p:nvPr/>
        </p:nvSpPr>
        <p:spPr>
          <a:xfrm>
            <a:off x="10023881" y="2775870"/>
            <a:ext cx="484632" cy="726818"/>
          </a:xfrm>
          <a:prstGeom prst="upArrow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BAD890C7-8948-4989-B1F5-831082950C5B}"/>
              </a:ext>
            </a:extLst>
          </p:cNvPr>
          <p:cNvSpPr/>
          <p:nvPr/>
        </p:nvSpPr>
        <p:spPr>
          <a:xfrm>
            <a:off x="10050861" y="4824604"/>
            <a:ext cx="484632" cy="726818"/>
          </a:xfrm>
          <a:prstGeom prst="upArrow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88EE9C15-32BE-4FD5-9470-830C5B626AD8}"/>
              </a:ext>
            </a:extLst>
          </p:cNvPr>
          <p:cNvSpPr/>
          <p:nvPr/>
        </p:nvSpPr>
        <p:spPr>
          <a:xfrm>
            <a:off x="6516641" y="4863430"/>
            <a:ext cx="484632" cy="687992"/>
          </a:xfrm>
          <a:prstGeom prst="upArrow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C6664112-797D-4C5B-A9AD-8A0BCB4BBE8E}"/>
              </a:ext>
            </a:extLst>
          </p:cNvPr>
          <p:cNvSpPr/>
          <p:nvPr/>
        </p:nvSpPr>
        <p:spPr>
          <a:xfrm>
            <a:off x="2847975" y="4824604"/>
            <a:ext cx="484632" cy="726818"/>
          </a:xfrm>
          <a:prstGeom prst="upArrow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BA37C581-DB26-47B5-AE0D-A205BF247B62}"/>
              </a:ext>
            </a:extLst>
          </p:cNvPr>
          <p:cNvSpPr/>
          <p:nvPr/>
        </p:nvSpPr>
        <p:spPr>
          <a:xfrm rot="5400000">
            <a:off x="4847039" y="3989771"/>
            <a:ext cx="346475" cy="415642"/>
          </a:xfrm>
          <a:prstGeom prst="upArrow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58AA36-26FD-454E-9568-E6962481674B}"/>
              </a:ext>
            </a:extLst>
          </p:cNvPr>
          <p:cNvSpPr txBox="1"/>
          <p:nvPr/>
        </p:nvSpPr>
        <p:spPr>
          <a:xfrm>
            <a:off x="248617" y="1963832"/>
            <a:ext cx="1570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u="sng" dirty="0">
                <a:solidFill>
                  <a:schemeClr val="bg1"/>
                </a:solidFill>
              </a:rPr>
              <a:t>Output Stack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7DF774-50F1-4029-AAE4-90D93DB1A843}"/>
              </a:ext>
            </a:extLst>
          </p:cNvPr>
          <p:cNvSpPr/>
          <p:nvPr/>
        </p:nvSpPr>
        <p:spPr>
          <a:xfrm>
            <a:off x="2111439" y="5629073"/>
            <a:ext cx="9551825" cy="944422"/>
          </a:xfrm>
          <a:prstGeom prst="roundRect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23A0071-7425-476F-A783-20DECF72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5" y="5425234"/>
            <a:ext cx="1234218" cy="1234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3C7A0-2FCD-4092-A12E-278451DB0A3A}"/>
              </a:ext>
            </a:extLst>
          </p:cNvPr>
          <p:cNvSpPr txBox="1"/>
          <p:nvPr/>
        </p:nvSpPr>
        <p:spPr>
          <a:xfrm>
            <a:off x="2544757" y="5661910"/>
            <a:ext cx="10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New case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AE825-19F4-4E90-9E8B-45DEED35E165}"/>
              </a:ext>
            </a:extLst>
          </p:cNvPr>
          <p:cNvSpPr txBox="1"/>
          <p:nvPr/>
        </p:nvSpPr>
        <p:spPr>
          <a:xfrm>
            <a:off x="9430889" y="5635863"/>
            <a:ext cx="172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Case in progress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0505DF-CBB7-4526-8271-08107461AC8E}"/>
              </a:ext>
            </a:extLst>
          </p:cNvPr>
          <p:cNvSpPr txBox="1"/>
          <p:nvPr/>
        </p:nvSpPr>
        <p:spPr>
          <a:xfrm>
            <a:off x="5954753" y="5673011"/>
            <a:ext cx="226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New/Case in progress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4B454D-6748-4A16-8A11-FD9AB0751D7F}"/>
              </a:ext>
            </a:extLst>
          </p:cNvPr>
          <p:cNvSpPr txBox="1"/>
          <p:nvPr/>
        </p:nvSpPr>
        <p:spPr>
          <a:xfrm>
            <a:off x="2102670" y="6043148"/>
            <a:ext cx="955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Salesforce Service Cloud</a:t>
            </a:r>
          </a:p>
        </p:txBody>
      </p:sp>
    </p:spTree>
    <p:extLst>
      <p:ext uri="{BB962C8B-B14F-4D97-AF65-F5344CB8AC3E}">
        <p14:creationId xmlns:p14="http://schemas.microsoft.com/office/powerpoint/2010/main" val="345199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4F0612-9703-4556-A3C0-F057B7AA4A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210" y="528460"/>
            <a:ext cx="7406640" cy="825840"/>
          </a:xfrm>
        </p:spPr>
        <p:txBody>
          <a:bodyPr anchor="t">
            <a:normAutofit/>
          </a:bodyPr>
          <a:lstStyle/>
          <a:p>
            <a:r>
              <a:rPr lang="en-US" sz="4400" dirty="0">
                <a:latin typeface="+mj-lt"/>
              </a:rPr>
              <a:t>Value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F2741-EF13-4102-A039-66F3894BE718}"/>
              </a:ext>
            </a:extLst>
          </p:cNvPr>
          <p:cNvGrpSpPr/>
          <p:nvPr/>
        </p:nvGrpSpPr>
        <p:grpSpPr>
          <a:xfrm>
            <a:off x="401749" y="2298962"/>
            <a:ext cx="2260076" cy="2260076"/>
            <a:chOff x="1694179" y="1676048"/>
            <a:chExt cx="1077274" cy="107727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0EF8FDB-C461-4860-A496-1B3F75F52186}"/>
                </a:ext>
              </a:extLst>
            </p:cNvPr>
            <p:cNvSpPr/>
            <p:nvPr/>
          </p:nvSpPr>
          <p:spPr>
            <a:xfrm flipH="1">
              <a:off x="1694179" y="1676048"/>
              <a:ext cx="1077274" cy="107727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2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A6450F-65A3-4BCE-AC40-DA3F74F17B65}"/>
                </a:ext>
              </a:extLst>
            </p:cNvPr>
            <p:cNvSpPr/>
            <p:nvPr/>
          </p:nvSpPr>
          <p:spPr>
            <a:xfrm flipH="1">
              <a:off x="1805622" y="1787490"/>
              <a:ext cx="854389" cy="854389"/>
            </a:xfrm>
            <a:prstGeom prst="ellipse">
              <a:avLst/>
            </a:prstGeom>
            <a:solidFill>
              <a:srgbClr val="FF6700"/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15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" name="Google Shape;10898;p59">
            <a:extLst>
              <a:ext uri="{FF2B5EF4-FFF2-40B4-BE49-F238E27FC236}">
                <a16:creationId xmlns:a16="http://schemas.microsoft.com/office/drawing/2014/main" id="{AA8D7B72-3759-4D44-BA56-632E082D35AC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53" y="2880359"/>
            <a:ext cx="687467" cy="1097280"/>
            <a:chOff x="4054103" y="2430191"/>
            <a:chExt cx="218687" cy="349052"/>
          </a:xfrm>
          <a:solidFill>
            <a:schemeClr val="bg1"/>
          </a:solidFill>
        </p:grpSpPr>
        <p:sp>
          <p:nvSpPr>
            <p:cNvPr id="16" name="Google Shape;10899;p59">
              <a:extLst>
                <a:ext uri="{FF2B5EF4-FFF2-40B4-BE49-F238E27FC236}">
                  <a16:creationId xmlns:a16="http://schemas.microsoft.com/office/drawing/2014/main" id="{A942662F-6E6B-4F67-9B04-D8ECB659EB54}"/>
                </a:ext>
              </a:extLst>
            </p:cNvPr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00;p59">
              <a:extLst>
                <a:ext uri="{FF2B5EF4-FFF2-40B4-BE49-F238E27FC236}">
                  <a16:creationId xmlns:a16="http://schemas.microsoft.com/office/drawing/2014/main" id="{412A0B2E-BE5C-496A-B943-4E0441A18004}"/>
                </a:ext>
              </a:extLst>
            </p:cNvPr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191543-1DBE-4C72-9DC8-7637E3A11B9E}"/>
              </a:ext>
            </a:extLst>
          </p:cNvPr>
          <p:cNvGrpSpPr/>
          <p:nvPr/>
        </p:nvGrpSpPr>
        <p:grpSpPr>
          <a:xfrm>
            <a:off x="3191363" y="1410984"/>
            <a:ext cx="7938559" cy="523220"/>
            <a:chOff x="3205410" y="1387639"/>
            <a:chExt cx="7938559" cy="5232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D1884B-1755-44BD-9986-D2E00B94FF4C}"/>
                </a:ext>
              </a:extLst>
            </p:cNvPr>
            <p:cNvSpPr txBox="1"/>
            <p:nvPr/>
          </p:nvSpPr>
          <p:spPr>
            <a:xfrm>
              <a:off x="3205410" y="1387639"/>
              <a:ext cx="1847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A78209-9D18-415B-9624-449C0521F394}"/>
                </a:ext>
              </a:extLst>
            </p:cNvPr>
            <p:cNvSpPr txBox="1"/>
            <p:nvPr/>
          </p:nvSpPr>
          <p:spPr>
            <a:xfrm>
              <a:off x="3825910" y="1414904"/>
              <a:ext cx="7318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en-IN" sz="2400" b="1" dirty="0">
                  <a:solidFill>
                    <a:schemeClr val="bg1"/>
                  </a:solidFill>
                </a:rPr>
                <a:t>Faster Turnaround = Higher CSAT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5897A2-D590-430A-AC3D-5B9906BCCC58}"/>
              </a:ext>
            </a:extLst>
          </p:cNvPr>
          <p:cNvGrpSpPr/>
          <p:nvPr/>
        </p:nvGrpSpPr>
        <p:grpSpPr>
          <a:xfrm>
            <a:off x="3319970" y="2781441"/>
            <a:ext cx="7824524" cy="877636"/>
            <a:chOff x="3319970" y="2884078"/>
            <a:chExt cx="7824524" cy="8776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932496-8667-44D4-A805-3D2301FEB1A9}"/>
                </a:ext>
              </a:extLst>
            </p:cNvPr>
            <p:cNvSpPr txBox="1"/>
            <p:nvPr/>
          </p:nvSpPr>
          <p:spPr>
            <a:xfrm>
              <a:off x="3319970" y="3238494"/>
              <a:ext cx="1847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3CE95C-3A81-40CB-94F3-2F06E6A3662A}"/>
                </a:ext>
              </a:extLst>
            </p:cNvPr>
            <p:cNvSpPr txBox="1"/>
            <p:nvPr/>
          </p:nvSpPr>
          <p:spPr>
            <a:xfrm>
              <a:off x="3829294" y="2884078"/>
              <a:ext cx="7315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Better case visibility for SLA success.</a:t>
              </a:r>
              <a:endParaRPr lang="en-US" sz="2400" dirty="0">
                <a:solidFill>
                  <a:schemeClr val="bg1"/>
                </a:solidFill>
                <a:latin typeface="Calibri"/>
              </a:endParaRPr>
            </a:p>
            <a:p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C75BB6-2FB6-4E36-9691-C30275516014}"/>
              </a:ext>
            </a:extLst>
          </p:cNvPr>
          <p:cNvGrpSpPr/>
          <p:nvPr/>
        </p:nvGrpSpPr>
        <p:grpSpPr>
          <a:xfrm>
            <a:off x="3216965" y="4008669"/>
            <a:ext cx="7954168" cy="1082190"/>
            <a:chOff x="3216965" y="4111306"/>
            <a:chExt cx="7954168" cy="108219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A988D9-CE88-4481-9E85-574ED73FB34D}"/>
                </a:ext>
              </a:extLst>
            </p:cNvPr>
            <p:cNvSpPr txBox="1"/>
            <p:nvPr/>
          </p:nvSpPr>
          <p:spPr>
            <a:xfrm>
              <a:off x="3216965" y="4670276"/>
              <a:ext cx="1847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6B2057-20BD-4D1A-9C70-5DB31915257C}"/>
                </a:ext>
              </a:extLst>
            </p:cNvPr>
            <p:cNvSpPr txBox="1"/>
            <p:nvPr/>
          </p:nvSpPr>
          <p:spPr>
            <a:xfrm>
              <a:off x="3855933" y="4111306"/>
              <a:ext cx="7315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Dynamic SLA success evaluation gives early indicator to react positively</a:t>
              </a:r>
              <a:r>
                <a:rPr lang="en-US" sz="2400" dirty="0">
                  <a:solidFill>
                    <a:schemeClr val="bg1"/>
                  </a:solidFill>
                </a:rPr>
                <a:t>​.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C631F61-011D-45FB-808B-302A98536C42}"/>
              </a:ext>
            </a:extLst>
          </p:cNvPr>
          <p:cNvSpPr txBox="1"/>
          <p:nvPr/>
        </p:nvSpPr>
        <p:spPr>
          <a:xfrm>
            <a:off x="3855933" y="550909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Higher SLA achievement %</a:t>
            </a:r>
            <a:r>
              <a:rPr lang="en-US" sz="2400" dirty="0">
                <a:solidFill>
                  <a:schemeClr val="bg1"/>
                </a:solidFill>
              </a:rPr>
              <a:t>​</a:t>
            </a: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8F66CB82-2D4B-47D8-B260-E93C3B294D30}"/>
              </a:ext>
            </a:extLst>
          </p:cNvPr>
          <p:cNvSpPr>
            <a:spLocks/>
          </p:cNvSpPr>
          <p:nvPr/>
        </p:nvSpPr>
        <p:spPr bwMode="auto">
          <a:xfrm rot="16200000">
            <a:off x="3119936" y="2724466"/>
            <a:ext cx="584799" cy="497008"/>
          </a:xfrm>
          <a:custGeom>
            <a:avLst/>
            <a:gdLst>
              <a:gd name="T0" fmla="*/ 1069 w 1166"/>
              <a:gd name="T1" fmla="*/ 676 h 990"/>
              <a:gd name="T2" fmla="*/ 886 w 1166"/>
              <a:gd name="T3" fmla="*/ 990 h 990"/>
              <a:gd name="T4" fmla="*/ 275 w 1166"/>
              <a:gd name="T5" fmla="*/ 990 h 990"/>
              <a:gd name="T6" fmla="*/ 104 w 1166"/>
              <a:gd name="T7" fmla="*/ 683 h 990"/>
              <a:gd name="T8" fmla="*/ 421 w 1166"/>
              <a:gd name="T9" fmla="*/ 168 h 990"/>
              <a:gd name="T10" fmla="*/ 787 w 1166"/>
              <a:gd name="T11" fmla="*/ 175 h 990"/>
              <a:gd name="T12" fmla="*/ 1069 w 1166"/>
              <a:gd name="T13" fmla="*/ 676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6" h="990">
                <a:moveTo>
                  <a:pt x="1069" y="676"/>
                </a:moveTo>
                <a:cubicBezTo>
                  <a:pt x="1166" y="849"/>
                  <a:pt x="1084" y="990"/>
                  <a:pt x="886" y="990"/>
                </a:cubicBezTo>
                <a:cubicBezTo>
                  <a:pt x="275" y="990"/>
                  <a:pt x="275" y="990"/>
                  <a:pt x="275" y="990"/>
                </a:cubicBezTo>
                <a:cubicBezTo>
                  <a:pt x="77" y="990"/>
                  <a:pt x="0" y="852"/>
                  <a:pt x="104" y="683"/>
                </a:cubicBezTo>
                <a:cubicBezTo>
                  <a:pt x="421" y="168"/>
                  <a:pt x="421" y="168"/>
                  <a:pt x="421" y="168"/>
                </a:cubicBezTo>
                <a:cubicBezTo>
                  <a:pt x="525" y="0"/>
                  <a:pt x="689" y="3"/>
                  <a:pt x="787" y="175"/>
                </a:cubicBezTo>
                <a:lnTo>
                  <a:pt x="1069" y="676"/>
                </a:lnTo>
                <a:close/>
              </a:path>
            </a:pathLst>
          </a:custGeom>
          <a:noFill/>
          <a:ln w="57150">
            <a:solidFill>
              <a:srgbClr val="F86E0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01239384-7E62-44F1-B5F3-F94A95340AD9}"/>
              </a:ext>
            </a:extLst>
          </p:cNvPr>
          <p:cNvSpPr>
            <a:spLocks/>
          </p:cNvSpPr>
          <p:nvPr/>
        </p:nvSpPr>
        <p:spPr bwMode="auto">
          <a:xfrm rot="16200000">
            <a:off x="3119935" y="5525935"/>
            <a:ext cx="584799" cy="497008"/>
          </a:xfrm>
          <a:custGeom>
            <a:avLst/>
            <a:gdLst>
              <a:gd name="T0" fmla="*/ 1069 w 1166"/>
              <a:gd name="T1" fmla="*/ 676 h 990"/>
              <a:gd name="T2" fmla="*/ 886 w 1166"/>
              <a:gd name="T3" fmla="*/ 990 h 990"/>
              <a:gd name="T4" fmla="*/ 275 w 1166"/>
              <a:gd name="T5" fmla="*/ 990 h 990"/>
              <a:gd name="T6" fmla="*/ 104 w 1166"/>
              <a:gd name="T7" fmla="*/ 683 h 990"/>
              <a:gd name="T8" fmla="*/ 421 w 1166"/>
              <a:gd name="T9" fmla="*/ 168 h 990"/>
              <a:gd name="T10" fmla="*/ 787 w 1166"/>
              <a:gd name="T11" fmla="*/ 175 h 990"/>
              <a:gd name="T12" fmla="*/ 1069 w 1166"/>
              <a:gd name="T13" fmla="*/ 676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6" h="990">
                <a:moveTo>
                  <a:pt x="1069" y="676"/>
                </a:moveTo>
                <a:cubicBezTo>
                  <a:pt x="1166" y="849"/>
                  <a:pt x="1084" y="990"/>
                  <a:pt x="886" y="990"/>
                </a:cubicBezTo>
                <a:cubicBezTo>
                  <a:pt x="275" y="990"/>
                  <a:pt x="275" y="990"/>
                  <a:pt x="275" y="990"/>
                </a:cubicBezTo>
                <a:cubicBezTo>
                  <a:pt x="77" y="990"/>
                  <a:pt x="0" y="852"/>
                  <a:pt x="104" y="683"/>
                </a:cubicBezTo>
                <a:cubicBezTo>
                  <a:pt x="421" y="168"/>
                  <a:pt x="421" y="168"/>
                  <a:pt x="421" y="168"/>
                </a:cubicBezTo>
                <a:cubicBezTo>
                  <a:pt x="525" y="0"/>
                  <a:pt x="689" y="3"/>
                  <a:pt x="787" y="175"/>
                </a:cubicBezTo>
                <a:lnTo>
                  <a:pt x="1069" y="676"/>
                </a:lnTo>
                <a:close/>
              </a:path>
            </a:pathLst>
          </a:custGeom>
          <a:noFill/>
          <a:ln w="57150">
            <a:solidFill>
              <a:srgbClr val="F86E0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197FB18A-A534-40D4-9BA9-DCD4132CE7F7}"/>
              </a:ext>
            </a:extLst>
          </p:cNvPr>
          <p:cNvSpPr>
            <a:spLocks/>
          </p:cNvSpPr>
          <p:nvPr/>
        </p:nvSpPr>
        <p:spPr bwMode="auto">
          <a:xfrm rot="5400000">
            <a:off x="3119937" y="1398196"/>
            <a:ext cx="584797" cy="497006"/>
          </a:xfrm>
          <a:custGeom>
            <a:avLst/>
            <a:gdLst>
              <a:gd name="T0" fmla="*/ 1069 w 1166"/>
              <a:gd name="T1" fmla="*/ 676 h 990"/>
              <a:gd name="T2" fmla="*/ 886 w 1166"/>
              <a:gd name="T3" fmla="*/ 990 h 990"/>
              <a:gd name="T4" fmla="*/ 275 w 1166"/>
              <a:gd name="T5" fmla="*/ 990 h 990"/>
              <a:gd name="T6" fmla="*/ 104 w 1166"/>
              <a:gd name="T7" fmla="*/ 683 h 990"/>
              <a:gd name="T8" fmla="*/ 421 w 1166"/>
              <a:gd name="T9" fmla="*/ 168 h 990"/>
              <a:gd name="T10" fmla="*/ 787 w 1166"/>
              <a:gd name="T11" fmla="*/ 175 h 990"/>
              <a:gd name="T12" fmla="*/ 1069 w 1166"/>
              <a:gd name="T13" fmla="*/ 676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6" h="990">
                <a:moveTo>
                  <a:pt x="1069" y="676"/>
                </a:moveTo>
                <a:cubicBezTo>
                  <a:pt x="1166" y="849"/>
                  <a:pt x="1084" y="990"/>
                  <a:pt x="886" y="990"/>
                </a:cubicBezTo>
                <a:cubicBezTo>
                  <a:pt x="275" y="990"/>
                  <a:pt x="275" y="990"/>
                  <a:pt x="275" y="990"/>
                </a:cubicBezTo>
                <a:cubicBezTo>
                  <a:pt x="77" y="990"/>
                  <a:pt x="0" y="852"/>
                  <a:pt x="104" y="683"/>
                </a:cubicBezTo>
                <a:cubicBezTo>
                  <a:pt x="421" y="168"/>
                  <a:pt x="421" y="168"/>
                  <a:pt x="421" y="168"/>
                </a:cubicBezTo>
                <a:cubicBezTo>
                  <a:pt x="525" y="0"/>
                  <a:pt x="689" y="3"/>
                  <a:pt x="787" y="175"/>
                </a:cubicBezTo>
                <a:lnTo>
                  <a:pt x="1069" y="676"/>
                </a:lnTo>
                <a:close/>
              </a:path>
            </a:pathLst>
          </a:custGeom>
          <a:noFill/>
          <a:ln w="57150">
            <a:solidFill>
              <a:srgbClr val="F86E0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67BCA542-DA32-4C26-8AE9-13384965620F}"/>
              </a:ext>
            </a:extLst>
          </p:cNvPr>
          <p:cNvSpPr>
            <a:spLocks/>
          </p:cNvSpPr>
          <p:nvPr/>
        </p:nvSpPr>
        <p:spPr bwMode="auto">
          <a:xfrm rot="5400000">
            <a:off x="3173069" y="4122888"/>
            <a:ext cx="584797" cy="497006"/>
          </a:xfrm>
          <a:custGeom>
            <a:avLst/>
            <a:gdLst>
              <a:gd name="T0" fmla="*/ 1069 w 1166"/>
              <a:gd name="T1" fmla="*/ 676 h 990"/>
              <a:gd name="T2" fmla="*/ 886 w 1166"/>
              <a:gd name="T3" fmla="*/ 990 h 990"/>
              <a:gd name="T4" fmla="*/ 275 w 1166"/>
              <a:gd name="T5" fmla="*/ 990 h 990"/>
              <a:gd name="T6" fmla="*/ 104 w 1166"/>
              <a:gd name="T7" fmla="*/ 683 h 990"/>
              <a:gd name="T8" fmla="*/ 421 w 1166"/>
              <a:gd name="T9" fmla="*/ 168 h 990"/>
              <a:gd name="T10" fmla="*/ 787 w 1166"/>
              <a:gd name="T11" fmla="*/ 175 h 990"/>
              <a:gd name="T12" fmla="*/ 1069 w 1166"/>
              <a:gd name="T13" fmla="*/ 676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6" h="990">
                <a:moveTo>
                  <a:pt x="1069" y="676"/>
                </a:moveTo>
                <a:cubicBezTo>
                  <a:pt x="1166" y="849"/>
                  <a:pt x="1084" y="990"/>
                  <a:pt x="886" y="990"/>
                </a:cubicBezTo>
                <a:cubicBezTo>
                  <a:pt x="275" y="990"/>
                  <a:pt x="275" y="990"/>
                  <a:pt x="275" y="990"/>
                </a:cubicBezTo>
                <a:cubicBezTo>
                  <a:pt x="77" y="990"/>
                  <a:pt x="0" y="852"/>
                  <a:pt x="104" y="683"/>
                </a:cubicBezTo>
                <a:cubicBezTo>
                  <a:pt x="421" y="168"/>
                  <a:pt x="421" y="168"/>
                  <a:pt x="421" y="168"/>
                </a:cubicBezTo>
                <a:cubicBezTo>
                  <a:pt x="525" y="0"/>
                  <a:pt x="689" y="3"/>
                  <a:pt x="787" y="175"/>
                </a:cubicBezTo>
                <a:lnTo>
                  <a:pt x="1069" y="676"/>
                </a:lnTo>
                <a:close/>
              </a:path>
            </a:pathLst>
          </a:custGeom>
          <a:noFill/>
          <a:ln w="57150">
            <a:solidFill>
              <a:srgbClr val="F86E0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848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9A771A51-7ADD-4F6D-A8FC-3B2AD02D4F94}"/>
              </a:ext>
            </a:extLst>
          </p:cNvPr>
          <p:cNvSpPr txBox="1">
            <a:spLocks/>
          </p:cNvSpPr>
          <p:nvPr/>
        </p:nvSpPr>
        <p:spPr>
          <a:xfrm>
            <a:off x="617312" y="3075057"/>
            <a:ext cx="6859208" cy="707886"/>
          </a:xfrm>
          <a:prstGeom prst="rect">
            <a:avLst/>
          </a:prstGeom>
        </p:spPr>
        <p:txBody>
          <a:bodyPr anchor="ctr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82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MC FY18 - White_A">
  <a:themeElements>
    <a:clrScheme name="BMC Theme Colors - 2019">
      <a:dk1>
        <a:srgbClr val="313131"/>
      </a:dk1>
      <a:lt1>
        <a:sysClr val="window" lastClr="FFFFFF"/>
      </a:lt1>
      <a:dk2>
        <a:srgbClr val="313131"/>
      </a:dk2>
      <a:lt2>
        <a:srgbClr val="FFFFFF"/>
      </a:lt2>
      <a:accent1>
        <a:srgbClr val="F98700"/>
      </a:accent1>
      <a:accent2>
        <a:srgbClr val="3CB6C8"/>
      </a:accent2>
      <a:accent3>
        <a:srgbClr val="F86E00"/>
      </a:accent3>
      <a:accent4>
        <a:srgbClr val="AACC07"/>
      </a:accent4>
      <a:accent5>
        <a:srgbClr val="7FBC50"/>
      </a:accent5>
      <a:accent6>
        <a:srgbClr val="0093C9"/>
      </a:accent6>
      <a:hlink>
        <a:srgbClr val="3CB6CE"/>
      </a:hlink>
      <a:folHlink>
        <a:srgbClr val="00A79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B83D3"/>
        </a:solidFill>
        <a:ln>
          <a:solidFill>
            <a:srgbClr val="0B83D3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61576</TotalTime>
  <Words>240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FreightSans Pro Black</vt:lpstr>
      <vt:lpstr>Segoe UI</vt:lpstr>
      <vt:lpstr>BMC FY18 - White_A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Creative Services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BMC Template FY19</dc:title>
  <dc:creator>Tony Gordon</dc:creator>
  <cp:keywords>BMC Template Fy19</cp:keywords>
  <cp:lastModifiedBy>Singhvi, Himanshu</cp:lastModifiedBy>
  <cp:revision>1695</cp:revision>
  <cp:lastPrinted>2019-06-13T14:00:15Z</cp:lastPrinted>
  <dcterms:created xsi:type="dcterms:W3CDTF">2013-05-01T16:39:18Z</dcterms:created>
  <dcterms:modified xsi:type="dcterms:W3CDTF">2020-02-18T09:07:00Z</dcterms:modified>
</cp:coreProperties>
</file>