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9" r:id="rId3"/>
    <p:sldId id="284" r:id="rId4"/>
    <p:sldId id="257" r:id="rId5"/>
    <p:sldId id="258" r:id="rId6"/>
    <p:sldId id="260" r:id="rId7"/>
    <p:sldId id="261" r:id="rId8"/>
    <p:sldId id="263" r:id="rId9"/>
    <p:sldId id="264" r:id="rId10"/>
    <p:sldId id="266" r:id="rId11"/>
    <p:sldId id="265" r:id="rId12"/>
    <p:sldId id="267" r:id="rId13"/>
    <p:sldId id="282" r:id="rId14"/>
    <p:sldId id="268" r:id="rId15"/>
    <p:sldId id="271" r:id="rId16"/>
    <p:sldId id="269" r:id="rId17"/>
    <p:sldId id="275" r:id="rId18"/>
    <p:sldId id="273" r:id="rId19"/>
    <p:sldId id="276" r:id="rId20"/>
    <p:sldId id="277" r:id="rId21"/>
    <p:sldId id="279" r:id="rId22"/>
    <p:sldId id="283"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F9EF69-922D-4F9E-A04E-612A84A0B965}">
          <p14:sldIdLst>
            <p14:sldId id="256"/>
            <p14:sldId id="259"/>
          </p14:sldIdLst>
        </p14:section>
        <p14:section name="Summary Section" id="{3FD0587F-91D4-4AB3-802E-17DA43473099}">
          <p14:sldIdLst>
            <p14:sldId id="284"/>
          </p14:sldIdLst>
        </p14:section>
        <p14:section name="PWA Definition" id="{1E1CC935-7E33-4142-9FC4-37F1E287AD54}">
          <p14:sldIdLst>
            <p14:sldId id="257"/>
            <p14:sldId id="258"/>
            <p14:sldId id="260"/>
          </p14:sldIdLst>
        </p14:section>
        <p14:section name="Why PWA" id="{165FAFDA-2F20-4189-9782-BBF11809C4A5}">
          <p14:sldIdLst>
            <p14:sldId id="261"/>
            <p14:sldId id="263"/>
            <p14:sldId id="264"/>
            <p14:sldId id="266"/>
          </p14:sldIdLst>
        </p14:section>
        <p14:section name="PWA VS Native" id="{6AF4BB47-62F7-46B9-90B1-593AA0E3EB5F}">
          <p14:sldIdLst>
            <p14:sldId id="265"/>
            <p14:sldId id="267"/>
            <p14:sldId id="282"/>
            <p14:sldId id="268"/>
          </p14:sldIdLst>
        </p14:section>
        <p14:section name="Demo" id="{A3584934-C43C-48BA-871F-639C58B2C363}">
          <p14:sldIdLst>
            <p14:sldId id="271"/>
            <p14:sldId id="269"/>
            <p14:sldId id="275"/>
            <p14:sldId id="273"/>
            <p14:sldId id="276"/>
            <p14:sldId id="277"/>
          </p14:sldIdLst>
        </p14:section>
        <p14:section name="Helper tools" id="{6B389A39-7E31-4197-BFEA-E43B28287DC4}">
          <p14:sldIdLst>
            <p14:sldId id="279"/>
          </p14:sldIdLst>
        </p14:section>
        <p14:section name="Refrences" id="{CF4C881D-1245-4D9D-9118-82C44D466371}">
          <p14:sldIdLst>
            <p14:sldId id="283"/>
          </p14:sldIdLst>
        </p14:section>
        <p14:section name="End" id="{94E1CE5B-4A0F-4E2A-87FA-C0D68CA796C5}">
          <p14:sldIdLst>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Hassan" initials="IH" lastIdx="3" clrIdx="0">
    <p:extLst>
      <p:ext uri="{19B8F6BF-5375-455C-9EA6-DF929625EA0E}">
        <p15:presenceInfo xmlns:p15="http://schemas.microsoft.com/office/powerpoint/2012/main" userId="S-1-5-21-2695026465-468802986-3482233257-12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02T12:07:07.831" idx="2">
    <p:pos x="10" y="10"/>
    <p:text>When launched from the user’s home screen, service workers enable a Progressive Web App to load instantly, regardless of the network state.
A service worker, written in JavaScript, is like a client-side proxy and puts you in control of the cache and how to respond to resource requests. By pre-caching key resources you can eliminate the dependence on the network, ensuring an instant and reliable experience for your users.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02T12:07:07.831" idx="2">
    <p:pos x="10" y="10"/>
    <p:text>53% of users will abandon a site if it takes longer than 3 seconds to load! And once loaded, users expect them to be fast—no janky scrolling or slow-to-respond interfaces.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02T12:07:07.831" idx="2">
    <p:pos x="10" y="10"/>
    <p:text>Progressive Web Apps are installable and live on the user's home screen, without the need for an app store. They offer an immersive full screen experience with help from a web app manifest file and can even re-engage users with web push notifications.
The Web App Manifest allows you to control how your app appears and how it's launched. You can specify home screen icons, the page to load when the app is launched, screen orientation, and even whether or not to show the browser chrome.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02T12:57:29.722" idx="3">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00577-29A3-4461-B480-8C62F31E0E57}"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E452708-6E53-4D5E-B9A2-6F80D7EDAB0D}">
      <dgm:prSet phldrT="[Text]" custT="1"/>
      <dgm:spPr/>
      <dgm:t>
        <a:bodyPr/>
        <a:lstStyle/>
        <a:p>
          <a:r>
            <a:rPr lang="en-US" sz="900" b="1" i="0" dirty="0">
              <a:latin typeface="Arial Black" panose="020B0A04020102020204" pitchFamily="34" charset="0"/>
              <a:cs typeface="Calibri" panose="020F0502020204030204" pitchFamily="34" charset="0"/>
            </a:rPr>
            <a:t>Progressive</a:t>
          </a:r>
          <a:r>
            <a:rPr lang="en-US" sz="900" b="1" i="0" dirty="0">
              <a:latin typeface="Calibri" panose="020F0502020204030204" pitchFamily="34" charset="0"/>
              <a:cs typeface="Calibri" panose="020F0502020204030204" pitchFamily="34" charset="0"/>
            </a:rPr>
            <a:t> </a:t>
          </a:r>
          <a:endParaRPr lang="en-US" sz="900" b="1" dirty="0">
            <a:latin typeface="Calibri" panose="020F0502020204030204" pitchFamily="34" charset="0"/>
            <a:cs typeface="Calibri" panose="020F0502020204030204" pitchFamily="34" charset="0"/>
          </a:endParaRPr>
        </a:p>
      </dgm:t>
    </dgm:pt>
    <dgm:pt modelId="{F54CC9CE-5629-4CEF-B5D1-A8BA64EA45C6}" type="parTrans" cxnId="{997BE5BC-DCD2-4D22-B62D-629C5748DF3B}">
      <dgm:prSet/>
      <dgm:spPr/>
      <dgm:t>
        <a:bodyPr/>
        <a:lstStyle/>
        <a:p>
          <a:endParaRPr lang="en-US"/>
        </a:p>
      </dgm:t>
    </dgm:pt>
    <dgm:pt modelId="{957A5F83-0FC1-49E4-9D74-06697317C674}" type="sibTrans" cxnId="{997BE5BC-DCD2-4D22-B62D-629C5748DF3B}">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App-like</a:t>
          </a:r>
        </a:p>
      </dgm:t>
    </dgm:pt>
    <dgm:pt modelId="{122DBB0F-35F4-4B4B-946D-C736AD3BA0DA}">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Connectivity independent </a:t>
          </a:r>
        </a:p>
      </dgm:t>
    </dgm:pt>
    <dgm:pt modelId="{FF156272-4C9D-4CBF-AC4F-42FA6410F0FC}" type="parTrans" cxnId="{9C6DC83D-7764-48E1-8855-05164717A392}">
      <dgm:prSet/>
      <dgm:spPr/>
      <dgm:t>
        <a:bodyPr/>
        <a:lstStyle/>
        <a:p>
          <a:endParaRPr lang="en-US"/>
        </a:p>
      </dgm:t>
    </dgm:pt>
    <dgm:pt modelId="{241C3E24-9375-42C7-8103-5F90AC5D82EC}" type="sibTrans" cxnId="{9C6DC83D-7764-48E1-8855-05164717A392}">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Responsive </a:t>
          </a:r>
        </a:p>
      </dgm:t>
    </dgm:pt>
    <dgm:pt modelId="{0CF3C622-40D5-4A92-9287-70C6B86C138F}">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Safe</a:t>
          </a:r>
        </a:p>
      </dgm:t>
    </dgm:pt>
    <dgm:pt modelId="{51480107-3901-43E8-A9D5-709B03B079F0}" type="parTrans" cxnId="{48195411-BAEE-4AEA-BCC6-1A09AF825C49}">
      <dgm:prSet/>
      <dgm:spPr/>
      <dgm:t>
        <a:bodyPr/>
        <a:lstStyle/>
        <a:p>
          <a:endParaRPr lang="en-US"/>
        </a:p>
      </dgm:t>
    </dgm:pt>
    <dgm:pt modelId="{713677C4-1AD3-4F64-AE5A-D2545E942880}" type="sibTrans" cxnId="{48195411-BAEE-4AEA-BCC6-1A09AF825C49}">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Fresh </a:t>
          </a:r>
        </a:p>
      </dgm:t>
    </dgm:pt>
    <dgm:pt modelId="{050CFFC7-B7CB-4747-B2EE-377A0B775103}">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Discoverable </a:t>
          </a:r>
        </a:p>
      </dgm:t>
    </dgm:pt>
    <dgm:pt modelId="{E38F9E61-DD2F-41A2-BD32-CFE239E7D563}" type="parTrans" cxnId="{C2A4B5EC-417A-4FE0-9AF7-B7A0C3AD2DF6}">
      <dgm:prSet/>
      <dgm:spPr/>
      <dgm:t>
        <a:bodyPr/>
        <a:lstStyle/>
        <a:p>
          <a:endParaRPr lang="en-US"/>
        </a:p>
      </dgm:t>
    </dgm:pt>
    <dgm:pt modelId="{C9E2A90F-02C9-4125-82E9-595617ECB96E}" type="sibTrans" cxnId="{C2A4B5EC-417A-4FE0-9AF7-B7A0C3AD2DF6}">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Re-engageable</a:t>
          </a:r>
        </a:p>
      </dgm:t>
    </dgm:pt>
    <dgm:pt modelId="{51BC3AE9-C1FC-4DCA-9165-5CD1EBC51FBC}">
      <dgm:prSet phldrT="[Tex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Linkable</a:t>
          </a:r>
          <a:r>
            <a:rPr lang="en-US" sz="1600" b="0" i="0" kern="1200" dirty="0"/>
            <a:t> </a:t>
          </a:r>
          <a:endParaRPr lang="en-US" sz="1600" kern="1200" dirty="0"/>
        </a:p>
      </dgm:t>
    </dgm:pt>
    <dgm:pt modelId="{57EDD8E7-0432-465A-A860-F36FE7D9F5F2}" type="parTrans" cxnId="{38D5C6AD-92AC-4788-A1BA-9D223330320B}">
      <dgm:prSet/>
      <dgm:spPr/>
      <dgm:t>
        <a:bodyPr/>
        <a:lstStyle/>
        <a:p>
          <a:endParaRPr lang="en-US"/>
        </a:p>
      </dgm:t>
    </dgm:pt>
    <dgm:pt modelId="{D8535DF2-6F15-4B10-9CD7-0F2654287E85}" type="sibTrans" cxnId="{38D5C6AD-92AC-4788-A1BA-9D223330320B}">
      <dgm:prSet custT="1"/>
      <dgm:spPr/>
      <dgm:t>
        <a:bodyPr/>
        <a:lstStyle/>
        <a:p>
          <a:r>
            <a:rPr lang="en-US" sz="900" b="1" i="0" kern="1200" dirty="0">
              <a:solidFill>
                <a:prstClr val="white"/>
              </a:solidFill>
              <a:latin typeface="Arial Black" panose="020B0A04020102020204" pitchFamily="34" charset="0"/>
              <a:ea typeface="+mn-ea"/>
              <a:cs typeface="Calibri" panose="020F0502020204030204" pitchFamily="34" charset="0"/>
            </a:rPr>
            <a:t>Installable</a:t>
          </a:r>
          <a:r>
            <a:rPr lang="en-US" sz="1500" b="0" i="0" kern="1200" dirty="0"/>
            <a:t> </a:t>
          </a:r>
          <a:endParaRPr lang="en-US" sz="1500" kern="1200" dirty="0"/>
        </a:p>
      </dgm:t>
    </dgm:pt>
    <dgm:pt modelId="{0F21FD23-9FFA-46D1-9824-676FE32732AF}" type="pres">
      <dgm:prSet presAssocID="{48C00577-29A3-4461-B480-8C62F31E0E57}" presName="Name0" presStyleCnt="0">
        <dgm:presLayoutVars>
          <dgm:chMax/>
          <dgm:chPref/>
          <dgm:dir/>
          <dgm:animLvl val="lvl"/>
        </dgm:presLayoutVars>
      </dgm:prSet>
      <dgm:spPr/>
    </dgm:pt>
    <dgm:pt modelId="{A623E3B9-3929-4378-8152-348D28E8EFD4}" type="pres">
      <dgm:prSet presAssocID="{BE452708-6E53-4D5E-B9A2-6F80D7EDAB0D}" presName="composite" presStyleCnt="0"/>
      <dgm:spPr/>
    </dgm:pt>
    <dgm:pt modelId="{8F3DEB0D-8523-44D3-A54C-E7C8CC5CA0F7}" type="pres">
      <dgm:prSet presAssocID="{BE452708-6E53-4D5E-B9A2-6F80D7EDAB0D}" presName="Parent1" presStyleLbl="node1" presStyleIdx="0" presStyleCnt="10">
        <dgm:presLayoutVars>
          <dgm:chMax val="1"/>
          <dgm:chPref val="1"/>
          <dgm:bulletEnabled val="1"/>
        </dgm:presLayoutVars>
      </dgm:prSet>
      <dgm:spPr/>
    </dgm:pt>
    <dgm:pt modelId="{1A87E7CF-3B13-42A4-AC0C-EB5045B4A748}" type="pres">
      <dgm:prSet presAssocID="{BE452708-6E53-4D5E-B9A2-6F80D7EDAB0D}" presName="Childtext1" presStyleLbl="revTx" presStyleIdx="0" presStyleCnt="5">
        <dgm:presLayoutVars>
          <dgm:chMax val="0"/>
          <dgm:chPref val="0"/>
          <dgm:bulletEnabled val="1"/>
        </dgm:presLayoutVars>
      </dgm:prSet>
      <dgm:spPr/>
    </dgm:pt>
    <dgm:pt modelId="{49ED8C18-71B0-4D5B-9DCF-6F93BE7D47DF}" type="pres">
      <dgm:prSet presAssocID="{BE452708-6E53-4D5E-B9A2-6F80D7EDAB0D}" presName="BalanceSpacing" presStyleCnt="0"/>
      <dgm:spPr/>
    </dgm:pt>
    <dgm:pt modelId="{A2A3DEFF-8B5E-431C-947F-A317ECC983BB}" type="pres">
      <dgm:prSet presAssocID="{BE452708-6E53-4D5E-B9A2-6F80D7EDAB0D}" presName="BalanceSpacing1" presStyleCnt="0"/>
      <dgm:spPr/>
    </dgm:pt>
    <dgm:pt modelId="{CBFABCB1-9D76-427D-8131-79A46A68AF60}" type="pres">
      <dgm:prSet presAssocID="{957A5F83-0FC1-49E4-9D74-06697317C674}" presName="Accent1Text" presStyleLbl="node1" presStyleIdx="1" presStyleCnt="10"/>
      <dgm:spPr/>
    </dgm:pt>
    <dgm:pt modelId="{95826478-C440-4FBE-A8BD-88FF37DFC41A}" type="pres">
      <dgm:prSet presAssocID="{957A5F83-0FC1-49E4-9D74-06697317C674}" presName="spaceBetweenRectangles" presStyleCnt="0"/>
      <dgm:spPr/>
    </dgm:pt>
    <dgm:pt modelId="{EA38A1DE-782A-42B3-A910-A6CEF43C1CBE}" type="pres">
      <dgm:prSet presAssocID="{122DBB0F-35F4-4B4B-946D-C736AD3BA0DA}" presName="composite" presStyleCnt="0"/>
      <dgm:spPr/>
    </dgm:pt>
    <dgm:pt modelId="{0E21B891-325D-40F4-AE91-91D458248851}" type="pres">
      <dgm:prSet presAssocID="{122DBB0F-35F4-4B4B-946D-C736AD3BA0DA}" presName="Parent1" presStyleLbl="node1" presStyleIdx="2" presStyleCnt="10">
        <dgm:presLayoutVars>
          <dgm:chMax val="1"/>
          <dgm:chPref val="1"/>
          <dgm:bulletEnabled val="1"/>
        </dgm:presLayoutVars>
      </dgm:prSet>
      <dgm:spPr/>
    </dgm:pt>
    <dgm:pt modelId="{188D1B4C-7654-492B-A4E5-8B7E356E8C92}" type="pres">
      <dgm:prSet presAssocID="{122DBB0F-35F4-4B4B-946D-C736AD3BA0DA}" presName="Childtext1" presStyleLbl="revTx" presStyleIdx="1" presStyleCnt="5">
        <dgm:presLayoutVars>
          <dgm:chMax val="0"/>
          <dgm:chPref val="0"/>
          <dgm:bulletEnabled val="1"/>
        </dgm:presLayoutVars>
      </dgm:prSet>
      <dgm:spPr/>
    </dgm:pt>
    <dgm:pt modelId="{3F300733-063F-440D-907B-B39D3BBCD3B0}" type="pres">
      <dgm:prSet presAssocID="{122DBB0F-35F4-4B4B-946D-C736AD3BA0DA}" presName="BalanceSpacing" presStyleCnt="0"/>
      <dgm:spPr/>
    </dgm:pt>
    <dgm:pt modelId="{057C4C52-40E0-47B9-8BD8-A71AFA99B3C2}" type="pres">
      <dgm:prSet presAssocID="{122DBB0F-35F4-4B4B-946D-C736AD3BA0DA}" presName="BalanceSpacing1" presStyleCnt="0"/>
      <dgm:spPr/>
    </dgm:pt>
    <dgm:pt modelId="{6F30D8C0-136F-453E-83D9-C7C38E515045}" type="pres">
      <dgm:prSet presAssocID="{241C3E24-9375-42C7-8103-5F90AC5D82EC}" presName="Accent1Text" presStyleLbl="node1" presStyleIdx="3" presStyleCnt="10"/>
      <dgm:spPr/>
    </dgm:pt>
    <dgm:pt modelId="{3AE75A5A-F445-47F5-93FB-33FDEE3275B6}" type="pres">
      <dgm:prSet presAssocID="{241C3E24-9375-42C7-8103-5F90AC5D82EC}" presName="spaceBetweenRectangles" presStyleCnt="0"/>
      <dgm:spPr/>
    </dgm:pt>
    <dgm:pt modelId="{19AF146E-423D-4881-BE4A-487F3C0CB04D}" type="pres">
      <dgm:prSet presAssocID="{0CF3C622-40D5-4A92-9287-70C6B86C138F}" presName="composite" presStyleCnt="0"/>
      <dgm:spPr/>
    </dgm:pt>
    <dgm:pt modelId="{A77C92D0-B870-4BE4-B67E-C98728C2406C}" type="pres">
      <dgm:prSet presAssocID="{0CF3C622-40D5-4A92-9287-70C6B86C138F}" presName="Parent1" presStyleLbl="node1" presStyleIdx="4" presStyleCnt="10">
        <dgm:presLayoutVars>
          <dgm:chMax val="1"/>
          <dgm:chPref val="1"/>
          <dgm:bulletEnabled val="1"/>
        </dgm:presLayoutVars>
      </dgm:prSet>
      <dgm:spPr/>
    </dgm:pt>
    <dgm:pt modelId="{B2A215E6-9052-4C61-A367-D9AEE457769C}" type="pres">
      <dgm:prSet presAssocID="{0CF3C622-40D5-4A92-9287-70C6B86C138F}" presName="Childtext1" presStyleLbl="revTx" presStyleIdx="2" presStyleCnt="5">
        <dgm:presLayoutVars>
          <dgm:chMax val="0"/>
          <dgm:chPref val="0"/>
          <dgm:bulletEnabled val="1"/>
        </dgm:presLayoutVars>
      </dgm:prSet>
      <dgm:spPr/>
    </dgm:pt>
    <dgm:pt modelId="{27C9F3E9-9773-4281-942B-88C2B04BFFC1}" type="pres">
      <dgm:prSet presAssocID="{0CF3C622-40D5-4A92-9287-70C6B86C138F}" presName="BalanceSpacing" presStyleCnt="0"/>
      <dgm:spPr/>
    </dgm:pt>
    <dgm:pt modelId="{3C8A5519-5B22-40AA-8642-AAB586439FA6}" type="pres">
      <dgm:prSet presAssocID="{0CF3C622-40D5-4A92-9287-70C6B86C138F}" presName="BalanceSpacing1" presStyleCnt="0"/>
      <dgm:spPr/>
    </dgm:pt>
    <dgm:pt modelId="{833CCF00-4230-47D9-8E04-7EF718A11FCE}" type="pres">
      <dgm:prSet presAssocID="{713677C4-1AD3-4F64-AE5A-D2545E942880}" presName="Accent1Text" presStyleLbl="node1" presStyleIdx="5" presStyleCnt="10"/>
      <dgm:spPr/>
    </dgm:pt>
    <dgm:pt modelId="{A56208F5-17A4-4DB6-830F-CF589F5B7D41}" type="pres">
      <dgm:prSet presAssocID="{713677C4-1AD3-4F64-AE5A-D2545E942880}" presName="spaceBetweenRectangles" presStyleCnt="0"/>
      <dgm:spPr/>
    </dgm:pt>
    <dgm:pt modelId="{5F494253-262C-4658-8C0D-54B267B05044}" type="pres">
      <dgm:prSet presAssocID="{050CFFC7-B7CB-4747-B2EE-377A0B775103}" presName="composite" presStyleCnt="0"/>
      <dgm:spPr/>
    </dgm:pt>
    <dgm:pt modelId="{F6315918-50F6-40B1-A5F4-140126F2C4D1}" type="pres">
      <dgm:prSet presAssocID="{050CFFC7-B7CB-4747-B2EE-377A0B775103}" presName="Parent1" presStyleLbl="node1" presStyleIdx="6" presStyleCnt="10">
        <dgm:presLayoutVars>
          <dgm:chMax val="1"/>
          <dgm:chPref val="1"/>
          <dgm:bulletEnabled val="1"/>
        </dgm:presLayoutVars>
      </dgm:prSet>
      <dgm:spPr/>
    </dgm:pt>
    <dgm:pt modelId="{3C188C87-5A06-4F6F-B199-6AA814AFB3F7}" type="pres">
      <dgm:prSet presAssocID="{050CFFC7-B7CB-4747-B2EE-377A0B775103}" presName="Childtext1" presStyleLbl="revTx" presStyleIdx="3" presStyleCnt="5">
        <dgm:presLayoutVars>
          <dgm:chMax val="0"/>
          <dgm:chPref val="0"/>
          <dgm:bulletEnabled val="1"/>
        </dgm:presLayoutVars>
      </dgm:prSet>
      <dgm:spPr/>
    </dgm:pt>
    <dgm:pt modelId="{B11C7B1C-8346-4361-BF8B-883CCE63BB44}" type="pres">
      <dgm:prSet presAssocID="{050CFFC7-B7CB-4747-B2EE-377A0B775103}" presName="BalanceSpacing" presStyleCnt="0"/>
      <dgm:spPr/>
    </dgm:pt>
    <dgm:pt modelId="{E4DBF7FF-C614-42CA-A9E9-8E15C82F7375}" type="pres">
      <dgm:prSet presAssocID="{050CFFC7-B7CB-4747-B2EE-377A0B775103}" presName="BalanceSpacing1" presStyleCnt="0"/>
      <dgm:spPr/>
    </dgm:pt>
    <dgm:pt modelId="{EF76D014-3775-4F5A-BBE6-C6233BB8F5FB}" type="pres">
      <dgm:prSet presAssocID="{C9E2A90F-02C9-4125-82E9-595617ECB96E}" presName="Accent1Text" presStyleLbl="node1" presStyleIdx="7" presStyleCnt="10"/>
      <dgm:spPr/>
    </dgm:pt>
    <dgm:pt modelId="{94EF836B-CDC7-402D-9893-6EAB320D1648}" type="pres">
      <dgm:prSet presAssocID="{C9E2A90F-02C9-4125-82E9-595617ECB96E}" presName="spaceBetweenRectangles" presStyleCnt="0"/>
      <dgm:spPr/>
    </dgm:pt>
    <dgm:pt modelId="{66B70EDA-5F74-490A-8638-59C57D17B724}" type="pres">
      <dgm:prSet presAssocID="{51BC3AE9-C1FC-4DCA-9165-5CD1EBC51FBC}" presName="composite" presStyleCnt="0"/>
      <dgm:spPr/>
    </dgm:pt>
    <dgm:pt modelId="{F9B9B840-5718-47F1-A850-F80D439AC621}" type="pres">
      <dgm:prSet presAssocID="{51BC3AE9-C1FC-4DCA-9165-5CD1EBC51FBC}" presName="Parent1" presStyleLbl="node1" presStyleIdx="8" presStyleCnt="10">
        <dgm:presLayoutVars>
          <dgm:chMax val="1"/>
          <dgm:chPref val="1"/>
          <dgm:bulletEnabled val="1"/>
        </dgm:presLayoutVars>
      </dgm:prSet>
      <dgm:spPr/>
    </dgm:pt>
    <dgm:pt modelId="{1B3CD3FC-51E2-48AF-BDD4-BE7D5DD10B6C}" type="pres">
      <dgm:prSet presAssocID="{51BC3AE9-C1FC-4DCA-9165-5CD1EBC51FBC}" presName="Childtext1" presStyleLbl="revTx" presStyleIdx="4" presStyleCnt="5">
        <dgm:presLayoutVars>
          <dgm:chMax val="0"/>
          <dgm:chPref val="0"/>
          <dgm:bulletEnabled val="1"/>
        </dgm:presLayoutVars>
      </dgm:prSet>
      <dgm:spPr/>
    </dgm:pt>
    <dgm:pt modelId="{CA969CC2-3394-45D6-9CC2-A1A1A2215A0A}" type="pres">
      <dgm:prSet presAssocID="{51BC3AE9-C1FC-4DCA-9165-5CD1EBC51FBC}" presName="BalanceSpacing" presStyleCnt="0"/>
      <dgm:spPr/>
    </dgm:pt>
    <dgm:pt modelId="{6B42B41C-23FB-4893-B9EF-B0DE8D6B9847}" type="pres">
      <dgm:prSet presAssocID="{51BC3AE9-C1FC-4DCA-9165-5CD1EBC51FBC}" presName="BalanceSpacing1" presStyleCnt="0"/>
      <dgm:spPr/>
    </dgm:pt>
    <dgm:pt modelId="{E206B407-EAA2-49CF-828A-9C6113CF18C9}" type="pres">
      <dgm:prSet presAssocID="{D8535DF2-6F15-4B10-9CD7-0F2654287E85}" presName="Accent1Text" presStyleLbl="node1" presStyleIdx="9" presStyleCnt="10"/>
      <dgm:spPr/>
    </dgm:pt>
  </dgm:ptLst>
  <dgm:cxnLst>
    <dgm:cxn modelId="{48195411-BAEE-4AEA-BCC6-1A09AF825C49}" srcId="{48C00577-29A3-4461-B480-8C62F31E0E57}" destId="{0CF3C622-40D5-4A92-9287-70C6B86C138F}" srcOrd="2" destOrd="0" parTransId="{51480107-3901-43E8-A9D5-709B03B079F0}" sibTransId="{713677C4-1AD3-4F64-AE5A-D2545E942880}"/>
    <dgm:cxn modelId="{429F9719-94AB-475B-9893-707FEBF6F944}" type="presOf" srcId="{C9E2A90F-02C9-4125-82E9-595617ECB96E}" destId="{EF76D014-3775-4F5A-BBE6-C6233BB8F5FB}" srcOrd="0" destOrd="0" presId="urn:microsoft.com/office/officeart/2008/layout/AlternatingHexagons"/>
    <dgm:cxn modelId="{2E72D51A-4460-4AA1-918A-AA75636E06A7}" type="presOf" srcId="{BE452708-6E53-4D5E-B9A2-6F80D7EDAB0D}" destId="{8F3DEB0D-8523-44D3-A54C-E7C8CC5CA0F7}" srcOrd="0" destOrd="0" presId="urn:microsoft.com/office/officeart/2008/layout/AlternatingHexagons"/>
    <dgm:cxn modelId="{9C6DC83D-7764-48E1-8855-05164717A392}" srcId="{48C00577-29A3-4461-B480-8C62F31E0E57}" destId="{122DBB0F-35F4-4B4B-946D-C736AD3BA0DA}" srcOrd="1" destOrd="0" parTransId="{FF156272-4C9D-4CBF-AC4F-42FA6410F0FC}" sibTransId="{241C3E24-9375-42C7-8103-5F90AC5D82EC}"/>
    <dgm:cxn modelId="{5ED9683E-ECA3-42A8-B8D6-02B15772F987}" type="presOf" srcId="{050CFFC7-B7CB-4747-B2EE-377A0B775103}" destId="{F6315918-50F6-40B1-A5F4-140126F2C4D1}" srcOrd="0" destOrd="0" presId="urn:microsoft.com/office/officeart/2008/layout/AlternatingHexagons"/>
    <dgm:cxn modelId="{492E535E-DBE0-4DD8-9877-A75D657224BA}" type="presOf" srcId="{48C00577-29A3-4461-B480-8C62F31E0E57}" destId="{0F21FD23-9FFA-46D1-9824-676FE32732AF}" srcOrd="0" destOrd="0" presId="urn:microsoft.com/office/officeart/2008/layout/AlternatingHexagons"/>
    <dgm:cxn modelId="{C4B89567-04CE-4E3F-9B50-BDE9BD7C9EB0}" type="presOf" srcId="{957A5F83-0FC1-49E4-9D74-06697317C674}" destId="{CBFABCB1-9D76-427D-8131-79A46A68AF60}" srcOrd="0" destOrd="0" presId="urn:microsoft.com/office/officeart/2008/layout/AlternatingHexagons"/>
    <dgm:cxn modelId="{447F5D68-F79D-4E60-ACEB-4DA682AD98B7}" type="presOf" srcId="{713677C4-1AD3-4F64-AE5A-D2545E942880}" destId="{833CCF00-4230-47D9-8E04-7EF718A11FCE}" srcOrd="0" destOrd="0" presId="urn:microsoft.com/office/officeart/2008/layout/AlternatingHexagons"/>
    <dgm:cxn modelId="{67654855-B40C-425D-99CA-AD70DE12262E}" type="presOf" srcId="{0CF3C622-40D5-4A92-9287-70C6B86C138F}" destId="{A77C92D0-B870-4BE4-B67E-C98728C2406C}" srcOrd="0" destOrd="0" presId="urn:microsoft.com/office/officeart/2008/layout/AlternatingHexagons"/>
    <dgm:cxn modelId="{98BA3CA2-C4C3-454E-85F7-CCD25C5EC1F4}" type="presOf" srcId="{51BC3AE9-C1FC-4DCA-9165-5CD1EBC51FBC}" destId="{F9B9B840-5718-47F1-A850-F80D439AC621}" srcOrd="0" destOrd="0" presId="urn:microsoft.com/office/officeart/2008/layout/AlternatingHexagons"/>
    <dgm:cxn modelId="{38D5C6AD-92AC-4788-A1BA-9D223330320B}" srcId="{48C00577-29A3-4461-B480-8C62F31E0E57}" destId="{51BC3AE9-C1FC-4DCA-9165-5CD1EBC51FBC}" srcOrd="4" destOrd="0" parTransId="{57EDD8E7-0432-465A-A860-F36FE7D9F5F2}" sibTransId="{D8535DF2-6F15-4B10-9CD7-0F2654287E85}"/>
    <dgm:cxn modelId="{D21CFEB7-2FF3-4567-80E9-F5B48623A449}" type="presOf" srcId="{241C3E24-9375-42C7-8103-5F90AC5D82EC}" destId="{6F30D8C0-136F-453E-83D9-C7C38E515045}" srcOrd="0" destOrd="0" presId="urn:microsoft.com/office/officeart/2008/layout/AlternatingHexagons"/>
    <dgm:cxn modelId="{997BE5BC-DCD2-4D22-B62D-629C5748DF3B}" srcId="{48C00577-29A3-4461-B480-8C62F31E0E57}" destId="{BE452708-6E53-4D5E-B9A2-6F80D7EDAB0D}" srcOrd="0" destOrd="0" parTransId="{F54CC9CE-5629-4CEF-B5D1-A8BA64EA45C6}" sibTransId="{957A5F83-0FC1-49E4-9D74-06697317C674}"/>
    <dgm:cxn modelId="{5E2E39D1-0CDC-496B-9CE6-6EE2CCBE14E8}" type="presOf" srcId="{122DBB0F-35F4-4B4B-946D-C736AD3BA0DA}" destId="{0E21B891-325D-40F4-AE91-91D458248851}" srcOrd="0" destOrd="0" presId="urn:microsoft.com/office/officeart/2008/layout/AlternatingHexagons"/>
    <dgm:cxn modelId="{C2A4B5EC-417A-4FE0-9AF7-B7A0C3AD2DF6}" srcId="{48C00577-29A3-4461-B480-8C62F31E0E57}" destId="{050CFFC7-B7CB-4747-B2EE-377A0B775103}" srcOrd="3" destOrd="0" parTransId="{E38F9E61-DD2F-41A2-BD32-CFE239E7D563}" sibTransId="{C9E2A90F-02C9-4125-82E9-595617ECB96E}"/>
    <dgm:cxn modelId="{E509FDFC-8233-44FD-A68A-CF56C3C74137}" type="presOf" srcId="{D8535DF2-6F15-4B10-9CD7-0F2654287E85}" destId="{E206B407-EAA2-49CF-828A-9C6113CF18C9}" srcOrd="0" destOrd="0" presId="urn:microsoft.com/office/officeart/2008/layout/AlternatingHexagons"/>
    <dgm:cxn modelId="{824AC6D0-FADD-4DA0-BDDD-838C9913A398}" type="presParOf" srcId="{0F21FD23-9FFA-46D1-9824-676FE32732AF}" destId="{A623E3B9-3929-4378-8152-348D28E8EFD4}" srcOrd="0" destOrd="0" presId="urn:microsoft.com/office/officeart/2008/layout/AlternatingHexagons"/>
    <dgm:cxn modelId="{031C941E-A3EF-48A9-9BB4-ABA0617B31DB}" type="presParOf" srcId="{A623E3B9-3929-4378-8152-348D28E8EFD4}" destId="{8F3DEB0D-8523-44D3-A54C-E7C8CC5CA0F7}" srcOrd="0" destOrd="0" presId="urn:microsoft.com/office/officeart/2008/layout/AlternatingHexagons"/>
    <dgm:cxn modelId="{81CA2F81-0339-47C4-A740-1D5DB6562668}" type="presParOf" srcId="{A623E3B9-3929-4378-8152-348D28E8EFD4}" destId="{1A87E7CF-3B13-42A4-AC0C-EB5045B4A748}" srcOrd="1" destOrd="0" presId="urn:microsoft.com/office/officeart/2008/layout/AlternatingHexagons"/>
    <dgm:cxn modelId="{E2F6D674-39BC-4ACA-BD23-05F5D8C269E9}" type="presParOf" srcId="{A623E3B9-3929-4378-8152-348D28E8EFD4}" destId="{49ED8C18-71B0-4D5B-9DCF-6F93BE7D47DF}" srcOrd="2" destOrd="0" presId="urn:microsoft.com/office/officeart/2008/layout/AlternatingHexagons"/>
    <dgm:cxn modelId="{49FDC1E3-5459-457A-88F7-672619E6EBA9}" type="presParOf" srcId="{A623E3B9-3929-4378-8152-348D28E8EFD4}" destId="{A2A3DEFF-8B5E-431C-947F-A317ECC983BB}" srcOrd="3" destOrd="0" presId="urn:microsoft.com/office/officeart/2008/layout/AlternatingHexagons"/>
    <dgm:cxn modelId="{DFEA7BC9-F312-4AFB-A203-1F70ADB9F6BF}" type="presParOf" srcId="{A623E3B9-3929-4378-8152-348D28E8EFD4}" destId="{CBFABCB1-9D76-427D-8131-79A46A68AF60}" srcOrd="4" destOrd="0" presId="urn:microsoft.com/office/officeart/2008/layout/AlternatingHexagons"/>
    <dgm:cxn modelId="{CC89A63C-154C-4176-A38C-401462184D41}" type="presParOf" srcId="{0F21FD23-9FFA-46D1-9824-676FE32732AF}" destId="{95826478-C440-4FBE-A8BD-88FF37DFC41A}" srcOrd="1" destOrd="0" presId="urn:microsoft.com/office/officeart/2008/layout/AlternatingHexagons"/>
    <dgm:cxn modelId="{9CB6D872-B892-464B-8320-0EEAC7A6ECE0}" type="presParOf" srcId="{0F21FD23-9FFA-46D1-9824-676FE32732AF}" destId="{EA38A1DE-782A-42B3-A910-A6CEF43C1CBE}" srcOrd="2" destOrd="0" presId="urn:microsoft.com/office/officeart/2008/layout/AlternatingHexagons"/>
    <dgm:cxn modelId="{E7D278E7-DF8F-4281-915F-6208A3E59EC1}" type="presParOf" srcId="{EA38A1DE-782A-42B3-A910-A6CEF43C1CBE}" destId="{0E21B891-325D-40F4-AE91-91D458248851}" srcOrd="0" destOrd="0" presId="urn:microsoft.com/office/officeart/2008/layout/AlternatingHexagons"/>
    <dgm:cxn modelId="{79CD4A6E-D7A5-42C8-9E69-8E85BB65375F}" type="presParOf" srcId="{EA38A1DE-782A-42B3-A910-A6CEF43C1CBE}" destId="{188D1B4C-7654-492B-A4E5-8B7E356E8C92}" srcOrd="1" destOrd="0" presId="urn:microsoft.com/office/officeart/2008/layout/AlternatingHexagons"/>
    <dgm:cxn modelId="{8BCEA796-C955-4603-AE7E-B2AC94DC2B44}" type="presParOf" srcId="{EA38A1DE-782A-42B3-A910-A6CEF43C1CBE}" destId="{3F300733-063F-440D-907B-B39D3BBCD3B0}" srcOrd="2" destOrd="0" presId="urn:microsoft.com/office/officeart/2008/layout/AlternatingHexagons"/>
    <dgm:cxn modelId="{0F85B283-1C76-4A0C-8322-18AB9C4FC182}" type="presParOf" srcId="{EA38A1DE-782A-42B3-A910-A6CEF43C1CBE}" destId="{057C4C52-40E0-47B9-8BD8-A71AFA99B3C2}" srcOrd="3" destOrd="0" presId="urn:microsoft.com/office/officeart/2008/layout/AlternatingHexagons"/>
    <dgm:cxn modelId="{7FA8E990-0DC1-4CAA-903F-1B4EF3A416EE}" type="presParOf" srcId="{EA38A1DE-782A-42B3-A910-A6CEF43C1CBE}" destId="{6F30D8C0-136F-453E-83D9-C7C38E515045}" srcOrd="4" destOrd="0" presId="urn:microsoft.com/office/officeart/2008/layout/AlternatingHexagons"/>
    <dgm:cxn modelId="{9AA6E7C4-FFB8-4C4E-AB96-FB80AC774BF6}" type="presParOf" srcId="{0F21FD23-9FFA-46D1-9824-676FE32732AF}" destId="{3AE75A5A-F445-47F5-93FB-33FDEE3275B6}" srcOrd="3" destOrd="0" presId="urn:microsoft.com/office/officeart/2008/layout/AlternatingHexagons"/>
    <dgm:cxn modelId="{27D8587D-A683-45E6-B32F-A742DF21B4F7}" type="presParOf" srcId="{0F21FD23-9FFA-46D1-9824-676FE32732AF}" destId="{19AF146E-423D-4881-BE4A-487F3C0CB04D}" srcOrd="4" destOrd="0" presId="urn:microsoft.com/office/officeart/2008/layout/AlternatingHexagons"/>
    <dgm:cxn modelId="{FA6B756F-3C21-444D-ACA8-D8834CA6B8E6}" type="presParOf" srcId="{19AF146E-423D-4881-BE4A-487F3C0CB04D}" destId="{A77C92D0-B870-4BE4-B67E-C98728C2406C}" srcOrd="0" destOrd="0" presId="urn:microsoft.com/office/officeart/2008/layout/AlternatingHexagons"/>
    <dgm:cxn modelId="{99B3FDC6-9612-465A-8C39-2D66EB638A9D}" type="presParOf" srcId="{19AF146E-423D-4881-BE4A-487F3C0CB04D}" destId="{B2A215E6-9052-4C61-A367-D9AEE457769C}" srcOrd="1" destOrd="0" presId="urn:microsoft.com/office/officeart/2008/layout/AlternatingHexagons"/>
    <dgm:cxn modelId="{6B72AB69-B78C-4E9D-87B3-CA5C18B230BD}" type="presParOf" srcId="{19AF146E-423D-4881-BE4A-487F3C0CB04D}" destId="{27C9F3E9-9773-4281-942B-88C2B04BFFC1}" srcOrd="2" destOrd="0" presId="urn:microsoft.com/office/officeart/2008/layout/AlternatingHexagons"/>
    <dgm:cxn modelId="{E0520BDE-4000-42E0-B6BD-0AE1D9310084}" type="presParOf" srcId="{19AF146E-423D-4881-BE4A-487F3C0CB04D}" destId="{3C8A5519-5B22-40AA-8642-AAB586439FA6}" srcOrd="3" destOrd="0" presId="urn:microsoft.com/office/officeart/2008/layout/AlternatingHexagons"/>
    <dgm:cxn modelId="{0A2510F5-9287-406C-A283-BDDCA9B24B23}" type="presParOf" srcId="{19AF146E-423D-4881-BE4A-487F3C0CB04D}" destId="{833CCF00-4230-47D9-8E04-7EF718A11FCE}" srcOrd="4" destOrd="0" presId="urn:microsoft.com/office/officeart/2008/layout/AlternatingHexagons"/>
    <dgm:cxn modelId="{1DC7E249-2919-494F-9761-B1A2CB3ABA49}" type="presParOf" srcId="{0F21FD23-9FFA-46D1-9824-676FE32732AF}" destId="{A56208F5-17A4-4DB6-830F-CF589F5B7D41}" srcOrd="5" destOrd="0" presId="urn:microsoft.com/office/officeart/2008/layout/AlternatingHexagons"/>
    <dgm:cxn modelId="{D787325F-5635-4963-8C25-45E2958A411B}" type="presParOf" srcId="{0F21FD23-9FFA-46D1-9824-676FE32732AF}" destId="{5F494253-262C-4658-8C0D-54B267B05044}" srcOrd="6" destOrd="0" presId="urn:microsoft.com/office/officeart/2008/layout/AlternatingHexagons"/>
    <dgm:cxn modelId="{62E98322-B556-4A29-B54B-02B938780228}" type="presParOf" srcId="{5F494253-262C-4658-8C0D-54B267B05044}" destId="{F6315918-50F6-40B1-A5F4-140126F2C4D1}" srcOrd="0" destOrd="0" presId="urn:microsoft.com/office/officeart/2008/layout/AlternatingHexagons"/>
    <dgm:cxn modelId="{9DC6AC88-1495-453C-837D-D4B80D8B9652}" type="presParOf" srcId="{5F494253-262C-4658-8C0D-54B267B05044}" destId="{3C188C87-5A06-4F6F-B199-6AA814AFB3F7}" srcOrd="1" destOrd="0" presId="urn:microsoft.com/office/officeart/2008/layout/AlternatingHexagons"/>
    <dgm:cxn modelId="{4D15D636-835C-44C7-AF5F-ECAD2B6E59CA}" type="presParOf" srcId="{5F494253-262C-4658-8C0D-54B267B05044}" destId="{B11C7B1C-8346-4361-BF8B-883CCE63BB44}" srcOrd="2" destOrd="0" presId="urn:microsoft.com/office/officeart/2008/layout/AlternatingHexagons"/>
    <dgm:cxn modelId="{0CDF5FC2-8FDB-4AA4-AF03-66B86B7C2F12}" type="presParOf" srcId="{5F494253-262C-4658-8C0D-54B267B05044}" destId="{E4DBF7FF-C614-42CA-A9E9-8E15C82F7375}" srcOrd="3" destOrd="0" presId="urn:microsoft.com/office/officeart/2008/layout/AlternatingHexagons"/>
    <dgm:cxn modelId="{688770B0-CA4A-43D0-B89A-0437341C3CF2}" type="presParOf" srcId="{5F494253-262C-4658-8C0D-54B267B05044}" destId="{EF76D014-3775-4F5A-BBE6-C6233BB8F5FB}" srcOrd="4" destOrd="0" presId="urn:microsoft.com/office/officeart/2008/layout/AlternatingHexagons"/>
    <dgm:cxn modelId="{64184F4E-8E7D-4427-8D42-3A60011A7D67}" type="presParOf" srcId="{0F21FD23-9FFA-46D1-9824-676FE32732AF}" destId="{94EF836B-CDC7-402D-9893-6EAB320D1648}" srcOrd="7" destOrd="0" presId="urn:microsoft.com/office/officeart/2008/layout/AlternatingHexagons"/>
    <dgm:cxn modelId="{19523C45-6500-458B-8E37-3A99CA403608}" type="presParOf" srcId="{0F21FD23-9FFA-46D1-9824-676FE32732AF}" destId="{66B70EDA-5F74-490A-8638-59C57D17B724}" srcOrd="8" destOrd="0" presId="urn:microsoft.com/office/officeart/2008/layout/AlternatingHexagons"/>
    <dgm:cxn modelId="{FB183AF8-8110-425E-B5D8-50EFEDE88F0C}" type="presParOf" srcId="{66B70EDA-5F74-490A-8638-59C57D17B724}" destId="{F9B9B840-5718-47F1-A850-F80D439AC621}" srcOrd="0" destOrd="0" presId="urn:microsoft.com/office/officeart/2008/layout/AlternatingHexagons"/>
    <dgm:cxn modelId="{082EBE28-6BD5-44CE-9F72-4AE8A981F563}" type="presParOf" srcId="{66B70EDA-5F74-490A-8638-59C57D17B724}" destId="{1B3CD3FC-51E2-48AF-BDD4-BE7D5DD10B6C}" srcOrd="1" destOrd="0" presId="urn:microsoft.com/office/officeart/2008/layout/AlternatingHexagons"/>
    <dgm:cxn modelId="{5EAB5C65-42B8-40B2-BF9E-444AA0848070}" type="presParOf" srcId="{66B70EDA-5F74-490A-8638-59C57D17B724}" destId="{CA969CC2-3394-45D6-9CC2-A1A1A2215A0A}" srcOrd="2" destOrd="0" presId="urn:microsoft.com/office/officeart/2008/layout/AlternatingHexagons"/>
    <dgm:cxn modelId="{2E9D246E-EC36-42EF-A185-AF12F83837E7}" type="presParOf" srcId="{66B70EDA-5F74-490A-8638-59C57D17B724}" destId="{6B42B41C-23FB-4893-B9EF-B0DE8D6B9847}" srcOrd="3" destOrd="0" presId="urn:microsoft.com/office/officeart/2008/layout/AlternatingHexagons"/>
    <dgm:cxn modelId="{9D3132C1-EA15-4562-8827-CAA86A733CB8}" type="presParOf" srcId="{66B70EDA-5F74-490A-8638-59C57D17B724}" destId="{E206B407-EAA2-49CF-828A-9C6113CF18C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DEB0D-8523-44D3-A54C-E7C8CC5CA0F7}">
      <dsp:nvSpPr>
        <dsp:cNvPr id="0" name=""/>
        <dsp:cNvSpPr/>
      </dsp:nvSpPr>
      <dsp:spPr>
        <a:xfrm rot="5400000">
          <a:off x="2743897" y="9881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Arial Black" panose="020B0A04020102020204" pitchFamily="34" charset="0"/>
              <a:cs typeface="Calibri" panose="020F0502020204030204" pitchFamily="34" charset="0"/>
            </a:rPr>
            <a:t>Progressive</a:t>
          </a:r>
          <a:r>
            <a:rPr lang="en-US" sz="900" b="1" i="0" kern="1200" dirty="0">
              <a:latin typeface="Calibri" panose="020F0502020204030204" pitchFamily="34" charset="0"/>
              <a:cs typeface="Calibri" panose="020F0502020204030204" pitchFamily="34" charset="0"/>
            </a:rPr>
            <a:t> </a:t>
          </a:r>
          <a:endParaRPr lang="en-US" sz="900" b="1" kern="1200" dirty="0">
            <a:latin typeface="Calibri" panose="020F0502020204030204" pitchFamily="34" charset="0"/>
            <a:cs typeface="Calibri" panose="020F0502020204030204" pitchFamily="34" charset="0"/>
          </a:endParaRPr>
        </a:p>
      </dsp:txBody>
      <dsp:txXfrm rot="-5400000">
        <a:off x="3040436" y="233109"/>
        <a:ext cx="885368" cy="1017664"/>
      </dsp:txXfrm>
    </dsp:sp>
    <dsp:sp modelId="{1A87E7CF-3B13-42A4-AC0C-EB5045B4A748}">
      <dsp:nvSpPr>
        <dsp:cNvPr id="0" name=""/>
        <dsp:cNvSpPr/>
      </dsp:nvSpPr>
      <dsp:spPr>
        <a:xfrm>
          <a:off x="4165276" y="298407"/>
          <a:ext cx="1649946" cy="887067"/>
        </a:xfrm>
        <a:prstGeom prst="rect">
          <a:avLst/>
        </a:prstGeom>
        <a:noFill/>
        <a:ln>
          <a:noFill/>
        </a:ln>
        <a:effectLst/>
      </dsp:spPr>
      <dsp:style>
        <a:lnRef idx="0">
          <a:scrgbClr r="0" g="0" b="0"/>
        </a:lnRef>
        <a:fillRef idx="0">
          <a:scrgbClr r="0" g="0" b="0"/>
        </a:fillRef>
        <a:effectRef idx="0">
          <a:scrgbClr r="0" g="0" b="0"/>
        </a:effectRef>
        <a:fontRef idx="minor"/>
      </dsp:style>
    </dsp:sp>
    <dsp:sp modelId="{CBFABCB1-9D76-427D-8131-79A46A68AF60}">
      <dsp:nvSpPr>
        <dsp:cNvPr id="0" name=""/>
        <dsp:cNvSpPr/>
      </dsp:nvSpPr>
      <dsp:spPr>
        <a:xfrm rot="5400000">
          <a:off x="1354749" y="9881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App-like</a:t>
          </a:r>
        </a:p>
      </dsp:txBody>
      <dsp:txXfrm rot="-5400000">
        <a:off x="1651288" y="233109"/>
        <a:ext cx="885368" cy="1017664"/>
      </dsp:txXfrm>
    </dsp:sp>
    <dsp:sp modelId="{0E21B891-325D-40F4-AE91-91D458248851}">
      <dsp:nvSpPr>
        <dsp:cNvPr id="0" name=""/>
        <dsp:cNvSpPr/>
      </dsp:nvSpPr>
      <dsp:spPr>
        <a:xfrm rot="5400000">
          <a:off x="2046662" y="1353722"/>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Connectivity independent </a:t>
          </a:r>
        </a:p>
      </dsp:txBody>
      <dsp:txXfrm rot="-5400000">
        <a:off x="2343201" y="1488014"/>
        <a:ext cx="885368" cy="1017664"/>
      </dsp:txXfrm>
    </dsp:sp>
    <dsp:sp modelId="{188D1B4C-7654-492B-A4E5-8B7E356E8C92}">
      <dsp:nvSpPr>
        <dsp:cNvPr id="0" name=""/>
        <dsp:cNvSpPr/>
      </dsp:nvSpPr>
      <dsp:spPr>
        <a:xfrm>
          <a:off x="492815" y="1553312"/>
          <a:ext cx="1596722" cy="887067"/>
        </a:xfrm>
        <a:prstGeom prst="rect">
          <a:avLst/>
        </a:prstGeom>
        <a:noFill/>
        <a:ln>
          <a:noFill/>
        </a:ln>
        <a:effectLst/>
      </dsp:spPr>
      <dsp:style>
        <a:lnRef idx="0">
          <a:scrgbClr r="0" g="0" b="0"/>
        </a:lnRef>
        <a:fillRef idx="0">
          <a:scrgbClr r="0" g="0" b="0"/>
        </a:fillRef>
        <a:effectRef idx="0">
          <a:scrgbClr r="0" g="0" b="0"/>
        </a:effectRef>
        <a:fontRef idx="minor"/>
      </dsp:style>
    </dsp:sp>
    <dsp:sp modelId="{6F30D8C0-136F-453E-83D9-C7C38E515045}">
      <dsp:nvSpPr>
        <dsp:cNvPr id="0" name=""/>
        <dsp:cNvSpPr/>
      </dsp:nvSpPr>
      <dsp:spPr>
        <a:xfrm rot="5400000">
          <a:off x="3435810" y="1353722"/>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Responsive </a:t>
          </a:r>
        </a:p>
      </dsp:txBody>
      <dsp:txXfrm rot="-5400000">
        <a:off x="3732349" y="1488014"/>
        <a:ext cx="885368" cy="1017664"/>
      </dsp:txXfrm>
    </dsp:sp>
    <dsp:sp modelId="{A77C92D0-B870-4BE4-B67E-C98728C2406C}">
      <dsp:nvSpPr>
        <dsp:cNvPr id="0" name=""/>
        <dsp:cNvSpPr/>
      </dsp:nvSpPr>
      <dsp:spPr>
        <a:xfrm rot="5400000">
          <a:off x="2743897" y="260862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Safe</a:t>
          </a:r>
        </a:p>
      </dsp:txBody>
      <dsp:txXfrm rot="-5400000">
        <a:off x="3040436" y="2742919"/>
        <a:ext cx="885368" cy="1017664"/>
      </dsp:txXfrm>
    </dsp:sp>
    <dsp:sp modelId="{B2A215E6-9052-4C61-A367-D9AEE457769C}">
      <dsp:nvSpPr>
        <dsp:cNvPr id="0" name=""/>
        <dsp:cNvSpPr/>
      </dsp:nvSpPr>
      <dsp:spPr>
        <a:xfrm>
          <a:off x="4165276" y="2808218"/>
          <a:ext cx="1649946" cy="887067"/>
        </a:xfrm>
        <a:prstGeom prst="rect">
          <a:avLst/>
        </a:prstGeom>
        <a:noFill/>
        <a:ln>
          <a:noFill/>
        </a:ln>
        <a:effectLst/>
      </dsp:spPr>
      <dsp:style>
        <a:lnRef idx="0">
          <a:scrgbClr r="0" g="0" b="0"/>
        </a:lnRef>
        <a:fillRef idx="0">
          <a:scrgbClr r="0" g="0" b="0"/>
        </a:fillRef>
        <a:effectRef idx="0">
          <a:scrgbClr r="0" g="0" b="0"/>
        </a:effectRef>
        <a:fontRef idx="minor"/>
      </dsp:style>
    </dsp:sp>
    <dsp:sp modelId="{833CCF00-4230-47D9-8E04-7EF718A11FCE}">
      <dsp:nvSpPr>
        <dsp:cNvPr id="0" name=""/>
        <dsp:cNvSpPr/>
      </dsp:nvSpPr>
      <dsp:spPr>
        <a:xfrm rot="5400000">
          <a:off x="1354749" y="2608627"/>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Fresh </a:t>
          </a:r>
        </a:p>
      </dsp:txBody>
      <dsp:txXfrm rot="-5400000">
        <a:off x="1651288" y="2742919"/>
        <a:ext cx="885368" cy="1017664"/>
      </dsp:txXfrm>
    </dsp:sp>
    <dsp:sp modelId="{F6315918-50F6-40B1-A5F4-140126F2C4D1}">
      <dsp:nvSpPr>
        <dsp:cNvPr id="0" name=""/>
        <dsp:cNvSpPr/>
      </dsp:nvSpPr>
      <dsp:spPr>
        <a:xfrm rot="5400000">
          <a:off x="2046662" y="3863533"/>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Discoverable </a:t>
          </a:r>
        </a:p>
      </dsp:txBody>
      <dsp:txXfrm rot="-5400000">
        <a:off x="2343201" y="3997825"/>
        <a:ext cx="885368" cy="1017664"/>
      </dsp:txXfrm>
    </dsp:sp>
    <dsp:sp modelId="{3C188C87-5A06-4F6F-B199-6AA814AFB3F7}">
      <dsp:nvSpPr>
        <dsp:cNvPr id="0" name=""/>
        <dsp:cNvSpPr/>
      </dsp:nvSpPr>
      <dsp:spPr>
        <a:xfrm>
          <a:off x="492815" y="4063123"/>
          <a:ext cx="1596722" cy="887067"/>
        </a:xfrm>
        <a:prstGeom prst="rect">
          <a:avLst/>
        </a:prstGeom>
        <a:noFill/>
        <a:ln>
          <a:noFill/>
        </a:ln>
        <a:effectLst/>
      </dsp:spPr>
      <dsp:style>
        <a:lnRef idx="0">
          <a:scrgbClr r="0" g="0" b="0"/>
        </a:lnRef>
        <a:fillRef idx="0">
          <a:scrgbClr r="0" g="0" b="0"/>
        </a:fillRef>
        <a:effectRef idx="0">
          <a:scrgbClr r="0" g="0" b="0"/>
        </a:effectRef>
        <a:fontRef idx="minor"/>
      </dsp:style>
    </dsp:sp>
    <dsp:sp modelId="{EF76D014-3775-4F5A-BBE6-C6233BB8F5FB}">
      <dsp:nvSpPr>
        <dsp:cNvPr id="0" name=""/>
        <dsp:cNvSpPr/>
      </dsp:nvSpPr>
      <dsp:spPr>
        <a:xfrm rot="5400000">
          <a:off x="3435810" y="3863533"/>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Re-engageable</a:t>
          </a:r>
        </a:p>
      </dsp:txBody>
      <dsp:txXfrm rot="-5400000">
        <a:off x="3732349" y="3997825"/>
        <a:ext cx="885368" cy="1017664"/>
      </dsp:txXfrm>
    </dsp:sp>
    <dsp:sp modelId="{F9B9B840-5718-47F1-A850-F80D439AC621}">
      <dsp:nvSpPr>
        <dsp:cNvPr id="0" name=""/>
        <dsp:cNvSpPr/>
      </dsp:nvSpPr>
      <dsp:spPr>
        <a:xfrm rot="5400000">
          <a:off x="2743897" y="5118438"/>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Linkable</a:t>
          </a:r>
          <a:r>
            <a:rPr lang="en-US" sz="1600" b="0" i="0" kern="1200" dirty="0"/>
            <a:t> </a:t>
          </a:r>
          <a:endParaRPr lang="en-US" sz="1600" kern="1200" dirty="0"/>
        </a:p>
      </dsp:txBody>
      <dsp:txXfrm rot="-5400000">
        <a:off x="3040436" y="5252730"/>
        <a:ext cx="885368" cy="1017664"/>
      </dsp:txXfrm>
    </dsp:sp>
    <dsp:sp modelId="{1B3CD3FC-51E2-48AF-BDD4-BE7D5DD10B6C}">
      <dsp:nvSpPr>
        <dsp:cNvPr id="0" name=""/>
        <dsp:cNvSpPr/>
      </dsp:nvSpPr>
      <dsp:spPr>
        <a:xfrm>
          <a:off x="4165276" y="5318028"/>
          <a:ext cx="1649946" cy="887067"/>
        </a:xfrm>
        <a:prstGeom prst="rect">
          <a:avLst/>
        </a:prstGeom>
        <a:noFill/>
        <a:ln>
          <a:noFill/>
        </a:ln>
        <a:effectLst/>
      </dsp:spPr>
      <dsp:style>
        <a:lnRef idx="0">
          <a:scrgbClr r="0" g="0" b="0"/>
        </a:lnRef>
        <a:fillRef idx="0">
          <a:scrgbClr r="0" g="0" b="0"/>
        </a:fillRef>
        <a:effectRef idx="0">
          <a:scrgbClr r="0" g="0" b="0"/>
        </a:effectRef>
        <a:fontRef idx="minor"/>
      </dsp:style>
    </dsp:sp>
    <dsp:sp modelId="{E206B407-EAA2-49CF-828A-9C6113CF18C9}">
      <dsp:nvSpPr>
        <dsp:cNvPr id="0" name=""/>
        <dsp:cNvSpPr/>
      </dsp:nvSpPr>
      <dsp:spPr>
        <a:xfrm rot="5400000">
          <a:off x="1354749" y="5118438"/>
          <a:ext cx="1478446" cy="1286248"/>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prstClr val="white"/>
              </a:solidFill>
              <a:latin typeface="Arial Black" panose="020B0A04020102020204" pitchFamily="34" charset="0"/>
              <a:ea typeface="+mn-ea"/>
              <a:cs typeface="Calibri" panose="020F0502020204030204" pitchFamily="34" charset="0"/>
            </a:rPr>
            <a:t>Installable</a:t>
          </a:r>
          <a:r>
            <a:rPr lang="en-US" sz="1500" b="0" i="0" kern="1200" dirty="0"/>
            <a:t> </a:t>
          </a:r>
          <a:endParaRPr lang="en-US" sz="1500" kern="1200" dirty="0"/>
        </a:p>
      </dsp:txBody>
      <dsp:txXfrm rot="-5400000">
        <a:off x="1651288" y="5252730"/>
        <a:ext cx="885368" cy="101766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1005E-B1AB-4E27-B39B-C3B13DDBE5C4}"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A404-6669-41FE-9BC3-7E555E303B7C}" type="slidenum">
              <a:rPr lang="en-US" smtClean="0"/>
              <a:t>‹#›</a:t>
            </a:fld>
            <a:endParaRPr lang="en-US"/>
          </a:p>
        </p:txBody>
      </p:sp>
    </p:spTree>
    <p:extLst>
      <p:ext uri="{BB962C8B-B14F-4D97-AF65-F5344CB8AC3E}">
        <p14:creationId xmlns:p14="http://schemas.microsoft.com/office/powerpoint/2010/main" val="100594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0.xml"/><Relationship Id="rId5" Type="http://schemas.openxmlformats.org/officeDocument/2006/relationships/comments" Target="../comments/comment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hyperlink" Target="https://webkit.org/status/#specification-service-workers" TargetMode="External"/><Relationship Id="rId7" Type="http://schemas.openxmlformats.org/officeDocument/2006/relationships/hyperlink" Target="https://developer.apple.com/notifications/safari-push-notifications/" TargetMode="External"/><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hyperlink" Target="https://medium.com/@firt/progressive-web-apps-on-ios-are-here-d00430dee3a7" TargetMode="External"/><Relationship Id="rId5" Type="http://schemas.openxmlformats.org/officeDocument/2006/relationships/hyperlink" Target="https://caniuse.com/#search=push%20api" TargetMode="External"/><Relationship Id="rId4" Type="http://schemas.openxmlformats.org/officeDocument/2006/relationships/hyperlink" Target="https://developer.apple.com/library/archive/releasenotes/General/WhatsNewInSafari/Articles/Safari_11_1.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marketplace.visualstudio.com/items?itemName=ritwickdey.LiveServer"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1.xml"/><Relationship Id="rId6" Type="http://schemas.openxmlformats.org/officeDocument/2006/relationships/hyperlink" Target="https://www.google.fr/chrome/" TargetMode="External"/><Relationship Id="rId5" Type="http://schemas.openxmlformats.org/officeDocument/2006/relationships/hyperlink" Target="https://jikan.docs.apiary.io/#reference" TargetMode="External"/><Relationship Id="rId4" Type="http://schemas.openxmlformats.org/officeDocument/2006/relationships/hyperlink" Target="https://github.com/toddmotto/public-api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s://tomitm.github.io/appmanifest/" TargetMode="External"/><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hima-Megahed/Animok" TargetMode="External"/><Relationship Id="rId2" Type="http://schemas.openxmlformats.org/officeDocument/2006/relationships/hyperlink" Target="https://itnext.io/pwa-from-scratch-guide-yet-another-one-bdfa438b50aa"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21.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1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slide" Target="slide11.xml"/><Relationship Id="rId5" Type="http://schemas.openxmlformats.org/officeDocument/2006/relationships/image" Target="../media/image12.png"/><Relationship Id="rId15" Type="http://schemas.openxmlformats.org/officeDocument/2006/relationships/slide" Target="slide23.xml"/><Relationship Id="rId10" Type="http://schemas.openxmlformats.org/officeDocument/2006/relationships/slide" Target="slide7.xml"/><Relationship Id="rId4" Type="http://schemas.openxmlformats.org/officeDocument/2006/relationships/image" Target="../media/image11.png"/><Relationship Id="rId9" Type="http://schemas.openxmlformats.org/officeDocument/2006/relationships/slide" Target="slide4.xml"/><Relationship Id="rId14" Type="http://schemas.openxmlformats.org/officeDocument/2006/relationships/slide" Target="slide2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design" TargetMode="External"/><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comments" Target="../comments/comment1.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comments" Target="../comments/comment2.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comments" Target="../comments/comment3.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B27E-16F3-4523-A295-D221F66A20A9}"/>
              </a:ext>
            </a:extLst>
          </p:cNvPr>
          <p:cNvSpPr>
            <a:spLocks noGrp="1"/>
          </p:cNvSpPr>
          <p:nvPr>
            <p:ph type="ctrTitle"/>
          </p:nvPr>
        </p:nvSpPr>
        <p:spPr/>
        <p:txBody>
          <a:bodyPr>
            <a:noAutofit/>
          </a:bodyPr>
          <a:lstStyle/>
          <a:p>
            <a:pPr algn="ctr"/>
            <a:r>
              <a:rPr lang="en-US" sz="3600" dirty="0"/>
              <a:t>Progressive web apps</a:t>
            </a:r>
          </a:p>
        </p:txBody>
      </p:sp>
      <p:sp>
        <p:nvSpPr>
          <p:cNvPr id="3" name="Subtitle 2">
            <a:extLst>
              <a:ext uri="{FF2B5EF4-FFF2-40B4-BE49-F238E27FC236}">
                <a16:creationId xmlns:a16="http://schemas.microsoft.com/office/drawing/2014/main" id="{3A15AB7D-71C3-4FB5-8F96-03C472634E9B}"/>
              </a:ext>
            </a:extLst>
          </p:cNvPr>
          <p:cNvSpPr>
            <a:spLocks noGrp="1"/>
          </p:cNvSpPr>
          <p:nvPr>
            <p:ph type="subTitle" idx="1"/>
          </p:nvPr>
        </p:nvSpPr>
        <p:spPr/>
        <p:txBody>
          <a:bodyPr>
            <a:normAutofit/>
          </a:bodyPr>
          <a:lstStyle/>
          <a:p>
            <a:r>
              <a:rPr lang="en-US" dirty="0">
                <a:latin typeface="+mj-lt"/>
              </a:rPr>
              <a:t>A new way to deliver amazing user experiences on the web.</a:t>
            </a:r>
          </a:p>
          <a:p>
            <a:br>
              <a:rPr lang="en-US" dirty="0"/>
            </a:br>
            <a:endParaRPr lang="en-US" dirty="0"/>
          </a:p>
        </p:txBody>
      </p:sp>
    </p:spTree>
    <p:extLst>
      <p:ext uri="{BB962C8B-B14F-4D97-AF65-F5344CB8AC3E}">
        <p14:creationId xmlns:p14="http://schemas.microsoft.com/office/powerpoint/2010/main" val="344681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7FFB053-0A2A-4D78-85B3-052EC9A34CF8}"/>
              </a:ext>
            </a:extLst>
          </p:cNvPr>
          <p:cNvGraphicFramePr/>
          <p:nvPr>
            <p:extLst>
              <p:ext uri="{D42A27DB-BD31-4B8C-83A1-F6EECF244321}">
                <p14:modId xmlns:p14="http://schemas.microsoft.com/office/powerpoint/2010/main" val="2642154325"/>
              </p:ext>
            </p:extLst>
          </p:nvPr>
        </p:nvGraphicFramePr>
        <p:xfrm>
          <a:off x="5817705" y="212033"/>
          <a:ext cx="6308038" cy="650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59CED39D-E354-4BC3-9E61-8B21A8CC496B}"/>
              </a:ext>
            </a:extLst>
          </p:cNvPr>
          <p:cNvSpPr txBox="1">
            <a:spLocks/>
          </p:cNvSpPr>
          <p:nvPr/>
        </p:nvSpPr>
        <p:spPr>
          <a:xfrm>
            <a:off x="486876" y="2032000"/>
            <a:ext cx="4513792" cy="281939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a:solidFill>
                  <a:srgbClr val="FFFFFF"/>
                </a:solidFill>
              </a:rPr>
              <a:t>But why PWA?</a:t>
            </a:r>
            <a:endParaRPr lang="en-US" sz="4800" dirty="0">
              <a:solidFill>
                <a:srgbClr val="FFFFFF"/>
              </a:solidFill>
            </a:endParaRPr>
          </a:p>
        </p:txBody>
      </p:sp>
    </p:spTree>
    <p:extLst>
      <p:ext uri="{BB962C8B-B14F-4D97-AF65-F5344CB8AC3E}">
        <p14:creationId xmlns:p14="http://schemas.microsoft.com/office/powerpoint/2010/main" val="80582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DBFC9CB5-E5DE-4B71-B803-B90A2EEAC8BE}"/>
              </a:ext>
            </a:extLst>
          </p:cNvPr>
          <p:cNvSpPr>
            <a:spLocks noGrp="1"/>
          </p:cNvSpPr>
          <p:nvPr>
            <p:ph type="title"/>
          </p:nvPr>
        </p:nvSpPr>
        <p:spPr>
          <a:xfrm>
            <a:off x="1822809" y="4722186"/>
            <a:ext cx="3706762" cy="1608124"/>
          </a:xfrm>
        </p:spPr>
        <p:txBody>
          <a:bodyPr vert="horz" lIns="91440" tIns="45720" rIns="91440" bIns="45720" rtlCol="0" anchor="ctr">
            <a:normAutofit/>
          </a:bodyPr>
          <a:lstStyle/>
          <a:p>
            <a:r>
              <a:rPr lang="en-US" sz="3600" dirty="0"/>
              <a:t>Who is better?</a:t>
            </a:r>
          </a:p>
        </p:txBody>
      </p:sp>
      <p:pic>
        <p:nvPicPr>
          <p:cNvPr id="9" name="Picture Placeholder 8" descr="A screenshot of a cell phone&#10;&#10;Description generated with high confidence">
            <a:extLst>
              <a:ext uri="{FF2B5EF4-FFF2-40B4-BE49-F238E27FC236}">
                <a16:creationId xmlns:a16="http://schemas.microsoft.com/office/drawing/2014/main" id="{CEBCF8B8-B437-407E-BA0E-BC381302E778}"/>
              </a:ext>
            </a:extLst>
          </p:cNvPr>
          <p:cNvPicPr>
            <a:picLocks noGrp="1" noChangeAspect="1"/>
          </p:cNvPicPr>
          <p:nvPr>
            <p:ph type="pic" idx="1"/>
          </p:nvPr>
        </p:nvPicPr>
        <p:blipFill rotWithShape="1">
          <a:blip r:embed="rId4"/>
          <a:srcRect l="4251" t="1804" r="4348" b="3399"/>
          <a:stretch/>
        </p:blipFill>
        <p:spPr>
          <a:xfrm>
            <a:off x="1540216" y="110857"/>
            <a:ext cx="9214407" cy="4778384"/>
          </a:xfrm>
          <a:prstGeom prst="roundRect">
            <a:avLst>
              <a:gd name="adj" fmla="val 696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01B864E2-5A9F-41FC-9746-E2B2BF5DCD19}"/>
              </a:ext>
            </a:extLst>
          </p:cNvPr>
          <p:cNvSpPr txBox="1"/>
          <p:nvPr/>
        </p:nvSpPr>
        <p:spPr>
          <a:xfrm>
            <a:off x="4876797" y="5976730"/>
            <a:ext cx="5897217" cy="369332"/>
          </a:xfrm>
          <a:prstGeom prst="rect">
            <a:avLst/>
          </a:prstGeom>
          <a:noFill/>
        </p:spPr>
        <p:txBody>
          <a:bodyPr wrap="square" rtlCol="0">
            <a:spAutoFit/>
          </a:bodyPr>
          <a:lstStyle/>
          <a:p>
            <a:r>
              <a:rPr lang="en-US" dirty="0"/>
              <a:t>Well it depends.</a:t>
            </a:r>
          </a:p>
        </p:txBody>
      </p:sp>
    </p:spTree>
    <p:extLst>
      <p:ext uri="{BB962C8B-B14F-4D97-AF65-F5344CB8AC3E}">
        <p14:creationId xmlns:p14="http://schemas.microsoft.com/office/powerpoint/2010/main" val="13054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generated with very high confidence">
            <a:extLst>
              <a:ext uri="{FF2B5EF4-FFF2-40B4-BE49-F238E27FC236}">
                <a16:creationId xmlns:a16="http://schemas.microsoft.com/office/drawing/2014/main" id="{10316A7D-3F34-4EC8-97CF-E31CF94709CE}"/>
              </a:ext>
            </a:extLst>
          </p:cNvPr>
          <p:cNvPicPr>
            <a:picLocks noGrp="1" noChangeAspect="1"/>
          </p:cNvPicPr>
          <p:nvPr>
            <p:ph type="pic" idx="1"/>
          </p:nvPr>
        </p:nvPicPr>
        <p:blipFill rotWithShape="1">
          <a:blip r:embed="rId2"/>
          <a:srcRect t="-35" b="8985"/>
          <a:stretch/>
        </p:blipFill>
        <p:spPr>
          <a:xfrm>
            <a:off x="7903818" y="119269"/>
            <a:ext cx="4155659" cy="6599583"/>
          </a:xfrm>
        </p:spPr>
      </p:pic>
      <p:sp>
        <p:nvSpPr>
          <p:cNvPr id="9" name="TextBox 8">
            <a:extLst>
              <a:ext uri="{FF2B5EF4-FFF2-40B4-BE49-F238E27FC236}">
                <a16:creationId xmlns:a16="http://schemas.microsoft.com/office/drawing/2014/main" id="{93AD7970-0E62-4E51-8715-1C9258772174}"/>
              </a:ext>
            </a:extLst>
          </p:cNvPr>
          <p:cNvSpPr txBox="1"/>
          <p:nvPr/>
        </p:nvSpPr>
        <p:spPr>
          <a:xfrm>
            <a:off x="495789" y="487186"/>
            <a:ext cx="5009322" cy="646331"/>
          </a:xfrm>
          <a:prstGeom prst="rect">
            <a:avLst/>
          </a:prstGeom>
          <a:noFill/>
        </p:spPr>
        <p:txBody>
          <a:bodyPr wrap="square" rtlCol="0">
            <a:spAutoFit/>
          </a:bodyPr>
          <a:lstStyle/>
          <a:p>
            <a:r>
              <a:rPr lang="en-US" sz="3600" dirty="0">
                <a:latin typeface="+mj-lt"/>
              </a:rPr>
              <a:t>PWA VS Native</a:t>
            </a:r>
          </a:p>
        </p:txBody>
      </p:sp>
      <p:sp>
        <p:nvSpPr>
          <p:cNvPr id="10" name="TextBox 9">
            <a:extLst>
              <a:ext uri="{FF2B5EF4-FFF2-40B4-BE49-F238E27FC236}">
                <a16:creationId xmlns:a16="http://schemas.microsoft.com/office/drawing/2014/main" id="{5C876112-3727-46AC-9CDA-DFB06C8B33F1}"/>
              </a:ext>
            </a:extLst>
          </p:cNvPr>
          <p:cNvSpPr txBox="1"/>
          <p:nvPr/>
        </p:nvSpPr>
        <p:spPr>
          <a:xfrm>
            <a:off x="495789" y="1470991"/>
            <a:ext cx="6792907" cy="3139321"/>
          </a:xfrm>
          <a:prstGeom prst="rect">
            <a:avLst/>
          </a:prstGeom>
          <a:noFill/>
        </p:spPr>
        <p:txBody>
          <a:bodyPr wrap="square" rtlCol="0">
            <a:spAutoFit/>
          </a:bodyPr>
          <a:lstStyle/>
          <a:p>
            <a:r>
              <a:rPr lang="en-US" b="1" dirty="0"/>
              <a:t>Android</a:t>
            </a:r>
            <a:endParaRPr lang="en-US" dirty="0"/>
          </a:p>
          <a:p>
            <a:r>
              <a:rPr lang="en-US" dirty="0"/>
              <a:t>PWA support most of the features provided by native applications.</a:t>
            </a:r>
          </a:p>
          <a:p>
            <a:endParaRPr lang="en-US" dirty="0"/>
          </a:p>
          <a:p>
            <a:endParaRPr lang="en-US" dirty="0"/>
          </a:p>
          <a:p>
            <a:r>
              <a:rPr lang="en-US" b="1" dirty="0"/>
              <a:t>IOS</a:t>
            </a:r>
          </a:p>
          <a:p>
            <a:r>
              <a:rPr lang="en-US" dirty="0"/>
              <a:t>PWA support is “almost there” now that </a:t>
            </a:r>
            <a:r>
              <a:rPr lang="en-US" dirty="0">
                <a:hlinkClick r:id="rId3"/>
              </a:rPr>
              <a:t>Safari 11.1 has added support for Service Workers</a:t>
            </a:r>
            <a:r>
              <a:rPr lang="en-US" dirty="0"/>
              <a:t> with </a:t>
            </a:r>
            <a:r>
              <a:rPr lang="en-US" dirty="0">
                <a:hlinkClick r:id="rId4"/>
              </a:rPr>
              <a:t>Safari 11.1</a:t>
            </a:r>
            <a:r>
              <a:rPr lang="en-US" dirty="0"/>
              <a:t>, released on March 30, 2018 and available on iOS 11.3 and macOS 10.11 or later. Push notifications don’t work </a:t>
            </a:r>
            <a:r>
              <a:rPr lang="en-US" dirty="0">
                <a:hlinkClick r:id="rId5"/>
              </a:rPr>
              <a:t>yet</a:t>
            </a:r>
            <a:r>
              <a:rPr lang="en-US" dirty="0"/>
              <a:t> and there are some </a:t>
            </a:r>
            <a:r>
              <a:rPr lang="en-US" dirty="0">
                <a:hlinkClick r:id="rId6"/>
              </a:rPr>
              <a:t>other low-level feature limitations</a:t>
            </a:r>
            <a:r>
              <a:rPr lang="en-US" dirty="0"/>
              <a:t> compared to native apps, but </a:t>
            </a:r>
            <a:r>
              <a:rPr lang="en-US" dirty="0">
                <a:hlinkClick r:id="rId7"/>
              </a:rPr>
              <a:t>Mac OS Safari push notifications do work</a:t>
            </a:r>
            <a:r>
              <a:rPr lang="en-US" dirty="0"/>
              <a:t>.</a:t>
            </a:r>
          </a:p>
        </p:txBody>
      </p:sp>
    </p:spTree>
    <p:extLst>
      <p:ext uri="{BB962C8B-B14F-4D97-AF65-F5344CB8AC3E}">
        <p14:creationId xmlns:p14="http://schemas.microsoft.com/office/powerpoint/2010/main" val="159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6" name="Picture 5" descr="A screen shot of a smart phone&#10;&#10;Description generated with high confidence">
            <a:extLst>
              <a:ext uri="{FF2B5EF4-FFF2-40B4-BE49-F238E27FC236}">
                <a16:creationId xmlns:a16="http://schemas.microsoft.com/office/drawing/2014/main" id="{DDEBEAD5-A330-4CE2-A444-386A01966E57}"/>
              </a:ext>
            </a:extLst>
          </p:cNvPr>
          <p:cNvPicPr>
            <a:picLocks noChangeAspect="1"/>
          </p:cNvPicPr>
          <p:nvPr/>
        </p:nvPicPr>
        <p:blipFill rotWithShape="1">
          <a:blip r:embed="rId3"/>
          <a:srcRect r="6666"/>
          <a:stretch/>
        </p:blipFill>
        <p:spPr>
          <a:xfrm>
            <a:off x="20" y="10"/>
            <a:ext cx="12191980" cy="6857990"/>
          </a:xfrm>
          <a:prstGeom prst="rect">
            <a:avLst/>
          </a:prstGeom>
          <a:ln>
            <a:noFill/>
          </a:ln>
          <a:effectLst>
            <a:softEdge rad="112500"/>
          </a:effectLst>
        </p:spPr>
      </p:pic>
    </p:spTree>
    <p:extLst>
      <p:ext uri="{BB962C8B-B14F-4D97-AF65-F5344CB8AC3E}">
        <p14:creationId xmlns:p14="http://schemas.microsoft.com/office/powerpoint/2010/main" val="17798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8">
            <a:extLst>
              <a:ext uri="{FF2B5EF4-FFF2-40B4-BE49-F238E27FC236}">
                <a16:creationId xmlns:a16="http://schemas.microsoft.com/office/drawing/2014/main" id="{6F7D3B7F-22DE-4331-BEBD-B49F3A882FE4}"/>
              </a:ext>
            </a:extLst>
          </p:cNvPr>
          <p:cNvSpPr>
            <a:spLocks noGrp="1"/>
          </p:cNvSpPr>
          <p:nvPr>
            <p:ph type="title"/>
          </p:nvPr>
        </p:nvSpPr>
        <p:spPr>
          <a:xfrm>
            <a:off x="1178707" y="4538133"/>
            <a:ext cx="10127192" cy="931341"/>
          </a:xfrm>
        </p:spPr>
        <p:txBody>
          <a:bodyPr vert="horz" lIns="91440" tIns="45720" rIns="91440" bIns="45720" rtlCol="0" anchor="b">
            <a:normAutofit/>
          </a:bodyPr>
          <a:lstStyle/>
          <a:p>
            <a:pPr algn="r"/>
            <a:r>
              <a:rPr lang="en-US" sz="4000" dirty="0"/>
              <a:t>Twitter uses </a:t>
            </a:r>
            <a:r>
              <a:rPr lang="en-US" sz="4000" dirty="0" err="1"/>
              <a:t>pwa</a:t>
            </a:r>
            <a:endParaRPr lang="en-US" sz="4000" dirty="0"/>
          </a:p>
        </p:txBody>
      </p:sp>
      <p:pic>
        <p:nvPicPr>
          <p:cNvPr id="11" name="Picture 10" descr="A screenshot of a cell phone&#10;&#10;Description generated with very high confidence">
            <a:extLst>
              <a:ext uri="{FF2B5EF4-FFF2-40B4-BE49-F238E27FC236}">
                <a16:creationId xmlns:a16="http://schemas.microsoft.com/office/drawing/2014/main" id="{C08343B7-4ACC-40E1-8EFE-61C6FF846D81}"/>
              </a:ext>
            </a:extLst>
          </p:cNvPr>
          <p:cNvPicPr>
            <a:picLocks noChangeAspect="1"/>
          </p:cNvPicPr>
          <p:nvPr/>
        </p:nvPicPr>
        <p:blipFill rotWithShape="1">
          <a:blip r:embed="rId4"/>
          <a:srcRect t="787" r="2" b="2"/>
          <a:stretch/>
        </p:blipFill>
        <p:spPr>
          <a:xfrm>
            <a:off x="6581553" y="2404135"/>
            <a:ext cx="5332159" cy="192654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44E29616-65B8-4076-A77B-4B58CC4BAF4A}"/>
              </a:ext>
            </a:extLst>
          </p:cNvPr>
          <p:cNvSpPr txBox="1"/>
          <p:nvPr/>
        </p:nvSpPr>
        <p:spPr>
          <a:xfrm>
            <a:off x="8719933" y="6144332"/>
            <a:ext cx="3145548" cy="461665"/>
          </a:xfrm>
          <a:prstGeom prst="rect">
            <a:avLst/>
          </a:prstGeom>
          <a:noFill/>
        </p:spPr>
        <p:txBody>
          <a:bodyPr wrap="square" rtlCol="0">
            <a:spAutoFit/>
          </a:bodyPr>
          <a:lstStyle/>
          <a:p>
            <a:r>
              <a:rPr lang="en-US" sz="2400" u="sng" dirty="0">
                <a:solidFill>
                  <a:schemeClr val="accent1">
                    <a:lumMod val="75000"/>
                  </a:schemeClr>
                </a:solidFill>
              </a:rPr>
              <a:t>https://pwa.rocks</a:t>
            </a:r>
          </a:p>
        </p:txBody>
      </p:sp>
    </p:spTree>
    <p:extLst>
      <p:ext uri="{BB962C8B-B14F-4D97-AF65-F5344CB8AC3E}">
        <p14:creationId xmlns:p14="http://schemas.microsoft.com/office/powerpoint/2010/main" val="51509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A48D34-743E-4EB1-83CE-9B989134E25B}"/>
              </a:ext>
            </a:extLst>
          </p:cNvPr>
          <p:cNvSpPr>
            <a:spLocks noGrp="1"/>
          </p:cNvSpPr>
          <p:nvPr>
            <p:ph type="title"/>
          </p:nvPr>
        </p:nvSpPr>
        <p:spPr>
          <a:xfrm>
            <a:off x="685801" y="609602"/>
            <a:ext cx="1633329" cy="569842"/>
          </a:xfrm>
        </p:spPr>
        <p:txBody>
          <a:bodyPr>
            <a:normAutofit fontScale="90000"/>
          </a:bodyPr>
          <a:lstStyle/>
          <a:p>
            <a:r>
              <a:rPr lang="en-US" dirty="0"/>
              <a:t>DEMO</a:t>
            </a:r>
          </a:p>
        </p:txBody>
      </p:sp>
      <p:sp>
        <p:nvSpPr>
          <p:cNvPr id="8" name="Text Placeholder 7">
            <a:extLst>
              <a:ext uri="{FF2B5EF4-FFF2-40B4-BE49-F238E27FC236}">
                <a16:creationId xmlns:a16="http://schemas.microsoft.com/office/drawing/2014/main" id="{E8E13921-0E5D-4D72-9579-AFCB1A086741}"/>
              </a:ext>
            </a:extLst>
          </p:cNvPr>
          <p:cNvSpPr>
            <a:spLocks noGrp="1"/>
          </p:cNvSpPr>
          <p:nvPr>
            <p:ph type="body" idx="1"/>
          </p:nvPr>
        </p:nvSpPr>
        <p:spPr>
          <a:xfrm>
            <a:off x="685800" y="1547190"/>
            <a:ext cx="10131428" cy="4842852"/>
          </a:xfrm>
        </p:spPr>
        <p:txBody>
          <a:bodyPr>
            <a:normAutofit/>
          </a:bodyPr>
          <a:lstStyle/>
          <a:p>
            <a:r>
              <a:rPr lang="en-US" dirty="0"/>
              <a:t>Used Tools &amp; Extensions</a:t>
            </a:r>
          </a:p>
          <a:p>
            <a:pPr marL="342900" indent="-342900">
              <a:buFont typeface="Arial" panose="020B0604020202020204" pitchFamily="34" charset="0"/>
              <a:buChar char="•"/>
            </a:pPr>
            <a:r>
              <a:rPr lang="en-US" dirty="0">
                <a:latin typeface="medium-content-serif-font"/>
                <a:hlinkClick r:id="rId2"/>
              </a:rPr>
              <a:t>Visual studio code or VS Code</a:t>
            </a:r>
            <a:endParaRPr lang="en-US" dirty="0">
              <a:latin typeface="medium-content-serif-font"/>
            </a:endParaRPr>
          </a:p>
          <a:p>
            <a:pPr marL="342900" indent="-342900">
              <a:buFont typeface="Arial" panose="020B0604020202020204" pitchFamily="34" charset="0"/>
              <a:buChar char="•"/>
            </a:pPr>
            <a:r>
              <a:rPr lang="en-US" dirty="0">
                <a:hlinkClick r:id="rId3"/>
              </a:rPr>
              <a:t>Live server</a:t>
            </a:r>
            <a:r>
              <a:rPr lang="en-US" dirty="0"/>
              <a:t> </a:t>
            </a:r>
            <a:r>
              <a:rPr lang="en-US" sz="2100" dirty="0"/>
              <a:t>: It allows to run the current workspace on a local server with a single button click.</a:t>
            </a:r>
          </a:p>
          <a:p>
            <a:pPr marL="342900" indent="-342900">
              <a:buFont typeface="Arial" panose="020B0604020202020204" pitchFamily="34" charset="0"/>
              <a:buChar char="•"/>
            </a:pPr>
            <a:r>
              <a:rPr lang="en-US" dirty="0"/>
              <a:t>A JSON API that is ready for use. Hopefully, there is a GitHub repository that categorizes some </a:t>
            </a:r>
            <a:r>
              <a:rPr lang="en-US" dirty="0">
                <a:hlinkClick r:id="rId4"/>
              </a:rPr>
              <a:t>public APIs</a:t>
            </a:r>
            <a:r>
              <a:rPr lang="en-US" dirty="0"/>
              <a:t>. In our case, we are going to use </a:t>
            </a:r>
            <a:r>
              <a:rPr lang="en-US" dirty="0" err="1">
                <a:hlinkClick r:id="rId5"/>
              </a:rPr>
              <a:t>Jikan</a:t>
            </a:r>
            <a:r>
              <a:rPr lang="en-US" dirty="0">
                <a:hlinkClick r:id="rId5"/>
              </a:rPr>
              <a:t> API</a:t>
            </a:r>
            <a:r>
              <a:rPr lang="en-US" dirty="0"/>
              <a:t>.</a:t>
            </a:r>
          </a:p>
          <a:p>
            <a:pPr marL="342900" indent="-342900">
              <a:buFont typeface="Arial" panose="020B0604020202020204" pitchFamily="34" charset="0"/>
              <a:buChar char="•"/>
            </a:pPr>
            <a:r>
              <a:rPr lang="en-US" dirty="0"/>
              <a:t>Latest version of </a:t>
            </a:r>
            <a:r>
              <a:rPr lang="en-US" dirty="0">
                <a:hlinkClick r:id="rId6"/>
              </a:rPr>
              <a:t>Chrome</a:t>
            </a:r>
            <a:r>
              <a:rPr lang="en-US" dirty="0"/>
              <a:t> because we will be using its powerful PWA developer tools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400" dirty="0">
              <a:latin typeface="medium-content-serif-font"/>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687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6">
            <a:extLst>
              <a:ext uri="{FF2B5EF4-FFF2-40B4-BE49-F238E27FC236}">
                <a16:creationId xmlns:a16="http://schemas.microsoft.com/office/drawing/2014/main" id="{9734B947-D1E7-484F-B8AD-F600D76A94A9}"/>
              </a:ext>
            </a:extLst>
          </p:cNvPr>
          <p:cNvSpPr>
            <a:spLocks noGrp="1"/>
          </p:cNvSpPr>
          <p:nvPr>
            <p:ph type="title"/>
          </p:nvPr>
        </p:nvSpPr>
        <p:spPr>
          <a:xfrm>
            <a:off x="8387495" y="6039635"/>
            <a:ext cx="2604392" cy="769441"/>
          </a:xfrm>
        </p:spPr>
        <p:txBody>
          <a:bodyPr vert="horz" lIns="91440" tIns="45720" rIns="91440" bIns="45720" rtlCol="0" anchor="b">
            <a:normAutofit/>
          </a:bodyPr>
          <a:lstStyle/>
          <a:p>
            <a:pPr algn="r"/>
            <a:r>
              <a:rPr lang="en-US" sz="3600" dirty="0"/>
              <a:t>Index.html</a:t>
            </a:r>
          </a:p>
        </p:txBody>
      </p:sp>
      <p:pic>
        <p:nvPicPr>
          <p:cNvPr id="11" name="Picture Placeholder 10">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4"/>
          <a:stretch>
            <a:fillRect/>
          </a:stretch>
        </p:blipFill>
        <p:spPr>
          <a:xfrm>
            <a:off x="237155" y="433644"/>
            <a:ext cx="8908182" cy="561215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4" name="TextBox 13">
            <a:extLst>
              <a:ext uri="{FF2B5EF4-FFF2-40B4-BE49-F238E27FC236}">
                <a16:creationId xmlns:a16="http://schemas.microsoft.com/office/drawing/2014/main" id="{4B98D43F-08BC-4DF4-B21E-51D3A8E5700A}"/>
              </a:ext>
            </a:extLst>
          </p:cNvPr>
          <p:cNvSpPr txBox="1"/>
          <p:nvPr/>
        </p:nvSpPr>
        <p:spPr>
          <a:xfrm>
            <a:off x="9225611" y="1893347"/>
            <a:ext cx="3173730" cy="769441"/>
          </a:xfrm>
          <a:prstGeom prst="rect">
            <a:avLst/>
          </a:prstGeom>
          <a:noFill/>
        </p:spPr>
        <p:txBody>
          <a:bodyPr wrap="square" rtlCol="0">
            <a:spAutoFit/>
          </a:bodyPr>
          <a:lstStyle/>
          <a:p>
            <a:r>
              <a:rPr lang="en-US" sz="4400" dirty="0"/>
              <a:t>APP SHELL</a:t>
            </a:r>
          </a:p>
        </p:txBody>
      </p:sp>
    </p:spTree>
    <p:extLst>
      <p:ext uri="{BB962C8B-B14F-4D97-AF65-F5344CB8AC3E}">
        <p14:creationId xmlns:p14="http://schemas.microsoft.com/office/powerpoint/2010/main" val="12163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 name="Picture Placeholder 10">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4"/>
          <a:stretch>
            <a:fillRect/>
          </a:stretch>
        </p:blipFill>
        <p:spPr>
          <a:xfrm>
            <a:off x="281958" y="240006"/>
            <a:ext cx="5933784" cy="621591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5EE1353-5C59-4CB7-9949-C11D5A45BFE0}"/>
              </a:ext>
            </a:extLst>
          </p:cNvPr>
          <p:cNvSpPr txBox="1"/>
          <p:nvPr/>
        </p:nvSpPr>
        <p:spPr>
          <a:xfrm>
            <a:off x="9225611" y="1893347"/>
            <a:ext cx="3173730" cy="769441"/>
          </a:xfrm>
          <a:prstGeom prst="rect">
            <a:avLst/>
          </a:prstGeom>
          <a:noFill/>
        </p:spPr>
        <p:txBody>
          <a:bodyPr wrap="square" rtlCol="0">
            <a:spAutoFit/>
          </a:bodyPr>
          <a:lstStyle/>
          <a:p>
            <a:r>
              <a:rPr lang="en-US" sz="4400" dirty="0"/>
              <a:t>APP SHELL</a:t>
            </a:r>
          </a:p>
        </p:txBody>
      </p:sp>
      <p:sp>
        <p:nvSpPr>
          <p:cNvPr id="8" name="Title 6">
            <a:extLst>
              <a:ext uri="{FF2B5EF4-FFF2-40B4-BE49-F238E27FC236}">
                <a16:creationId xmlns:a16="http://schemas.microsoft.com/office/drawing/2014/main" id="{767B5830-BA66-43FE-B850-95A1A096D947}"/>
              </a:ext>
            </a:extLst>
          </p:cNvPr>
          <p:cNvSpPr txBox="1">
            <a:spLocks/>
          </p:cNvSpPr>
          <p:nvPr/>
        </p:nvSpPr>
        <p:spPr>
          <a:xfrm>
            <a:off x="8387495" y="6039635"/>
            <a:ext cx="2604392" cy="76944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8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a:t>Main.js</a:t>
            </a:r>
          </a:p>
        </p:txBody>
      </p:sp>
    </p:spTree>
    <p:extLst>
      <p:ext uri="{BB962C8B-B14F-4D97-AF65-F5344CB8AC3E}">
        <p14:creationId xmlns:p14="http://schemas.microsoft.com/office/powerpoint/2010/main" val="134209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34B947-D1E7-484F-B8AD-F600D76A94A9}"/>
              </a:ext>
            </a:extLst>
          </p:cNvPr>
          <p:cNvSpPr>
            <a:spLocks noGrp="1"/>
          </p:cNvSpPr>
          <p:nvPr>
            <p:ph type="title"/>
          </p:nvPr>
        </p:nvSpPr>
        <p:spPr>
          <a:xfrm>
            <a:off x="685799" y="634589"/>
            <a:ext cx="6164653" cy="1371600"/>
          </a:xfrm>
        </p:spPr>
        <p:txBody>
          <a:bodyPr/>
          <a:lstStyle/>
          <a:p>
            <a:r>
              <a:rPr lang="en-US" sz="4400" dirty="0" err="1">
                <a:latin typeface="+mn-lt"/>
                <a:ea typeface="+mn-ea"/>
                <a:cs typeface="+mn-cs"/>
              </a:rPr>
              <a:t>Manifest.json</a:t>
            </a:r>
            <a:endParaRPr lang="en-US" sz="4400" dirty="0">
              <a:latin typeface="+mn-lt"/>
              <a:ea typeface="+mn-ea"/>
              <a:cs typeface="+mn-cs"/>
            </a:endParaRPr>
          </a:p>
        </p:txBody>
      </p:sp>
      <p:pic>
        <p:nvPicPr>
          <p:cNvPr id="11" name="Picture Placeholder 10" descr="A screenshot of a computer&#10;&#10;Description generated with very high confidence">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2"/>
          <a:srcRect l="4186" r="4186"/>
          <a:stretch>
            <a:fillRect/>
          </a:stretch>
        </p:blipFill>
        <p:spPr>
          <a:xfrm>
            <a:off x="8521149" y="205111"/>
            <a:ext cx="3533207" cy="4923484"/>
          </a:xfrm>
          <a:prstGeom prst="roundRect">
            <a:avLst>
              <a:gd name="adj" fmla="val 3734"/>
            </a:avLst>
          </a:prstGeom>
        </p:spPr>
      </p:pic>
      <p:sp>
        <p:nvSpPr>
          <p:cNvPr id="9" name="Text Placeholder 8">
            <a:extLst>
              <a:ext uri="{FF2B5EF4-FFF2-40B4-BE49-F238E27FC236}">
                <a16:creationId xmlns:a16="http://schemas.microsoft.com/office/drawing/2014/main" id="{53402129-CFE1-46C7-995C-4C8AA9540DD0}"/>
              </a:ext>
            </a:extLst>
          </p:cNvPr>
          <p:cNvSpPr>
            <a:spLocks noGrp="1"/>
          </p:cNvSpPr>
          <p:nvPr>
            <p:ph type="body" sz="half" idx="2"/>
          </p:nvPr>
        </p:nvSpPr>
        <p:spPr>
          <a:xfrm>
            <a:off x="685798" y="2477398"/>
            <a:ext cx="6164653" cy="3299457"/>
          </a:xfrm>
        </p:spPr>
        <p:txBody>
          <a:bodyPr>
            <a:normAutofit/>
          </a:bodyPr>
          <a:lstStyle/>
          <a:p>
            <a:r>
              <a:rPr lang="en-US" dirty="0"/>
              <a:t>The web app manifest provides information about an application (such as its name, author, icon, and description) in a JSON text file. The manifest informs details for websites installed on the </a:t>
            </a:r>
            <a:r>
              <a:rPr lang="en-US" dirty="0" err="1"/>
              <a:t>homescreen</a:t>
            </a:r>
            <a:r>
              <a:rPr lang="en-US" dirty="0"/>
              <a:t> of a device, providing users with quicker access</a:t>
            </a:r>
          </a:p>
          <a:p>
            <a:endParaRPr lang="en-US" dirty="0"/>
          </a:p>
          <a:p>
            <a:r>
              <a:rPr lang="en-US" dirty="0"/>
              <a:t>You can use </a:t>
            </a:r>
            <a:r>
              <a:rPr lang="en-US" dirty="0">
                <a:hlinkClick r:id="rId3"/>
              </a:rPr>
              <a:t>Web App Manifest Generator</a:t>
            </a:r>
            <a:r>
              <a:rPr lang="en-US" dirty="0"/>
              <a:t> to generate manifest file to you with all icon sizes.</a:t>
            </a:r>
          </a:p>
        </p:txBody>
      </p:sp>
      <p:pic>
        <p:nvPicPr>
          <p:cNvPr id="13" name="Picture 12" descr="A close up of a screen&#10;&#10;Description generated with high confidence">
            <a:extLst>
              <a:ext uri="{FF2B5EF4-FFF2-40B4-BE49-F238E27FC236}">
                <a16:creationId xmlns:a16="http://schemas.microsoft.com/office/drawing/2014/main" id="{38DB9B9B-45BF-4853-9674-7ED966B529AC}"/>
              </a:ext>
            </a:extLst>
          </p:cNvPr>
          <p:cNvPicPr>
            <a:picLocks noChangeAspect="1"/>
          </p:cNvPicPr>
          <p:nvPr/>
        </p:nvPicPr>
        <p:blipFill>
          <a:blip r:embed="rId4"/>
          <a:stretch>
            <a:fillRect/>
          </a:stretch>
        </p:blipFill>
        <p:spPr>
          <a:xfrm>
            <a:off x="6833088" y="5958044"/>
            <a:ext cx="5221268" cy="530733"/>
          </a:xfrm>
          <a:prstGeom prst="rect">
            <a:avLst/>
          </a:prstGeom>
        </p:spPr>
      </p:pic>
    </p:spTree>
    <p:extLst>
      <p:ext uri="{BB962C8B-B14F-4D97-AF65-F5344CB8AC3E}">
        <p14:creationId xmlns:p14="http://schemas.microsoft.com/office/powerpoint/2010/main" val="96592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 name="Picture Placeholder 10">
            <a:extLst>
              <a:ext uri="{FF2B5EF4-FFF2-40B4-BE49-F238E27FC236}">
                <a16:creationId xmlns:a16="http://schemas.microsoft.com/office/drawing/2014/main" id="{1AE67F4D-8D52-41F2-B74C-6345C32CBFAD}"/>
              </a:ext>
            </a:extLst>
          </p:cNvPr>
          <p:cNvPicPr>
            <a:picLocks noGrp="1" noChangeAspect="1"/>
          </p:cNvPicPr>
          <p:nvPr>
            <p:ph type="pic" idx="1"/>
          </p:nvPr>
        </p:nvPicPr>
        <p:blipFill>
          <a:blip r:embed="rId4"/>
          <a:stretch>
            <a:fillRect/>
          </a:stretch>
        </p:blipFill>
        <p:spPr>
          <a:xfrm>
            <a:off x="-1" y="319755"/>
            <a:ext cx="8981213" cy="616813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5EE1353-5C59-4CB7-9949-C11D5A45BFE0}"/>
              </a:ext>
            </a:extLst>
          </p:cNvPr>
          <p:cNvSpPr txBox="1"/>
          <p:nvPr/>
        </p:nvSpPr>
        <p:spPr>
          <a:xfrm>
            <a:off x="9312697" y="2818633"/>
            <a:ext cx="3173730" cy="769441"/>
          </a:xfrm>
          <a:prstGeom prst="rect">
            <a:avLst/>
          </a:prstGeom>
          <a:noFill/>
        </p:spPr>
        <p:txBody>
          <a:bodyPr wrap="square" rtlCol="0">
            <a:spAutoFit/>
          </a:bodyPr>
          <a:lstStyle/>
          <a:p>
            <a:r>
              <a:rPr lang="en-US" sz="4400" dirty="0"/>
              <a:t>SW.JS</a:t>
            </a:r>
          </a:p>
        </p:txBody>
      </p:sp>
    </p:spTree>
    <p:extLst>
      <p:ext uri="{BB962C8B-B14F-4D97-AF65-F5344CB8AC3E}">
        <p14:creationId xmlns:p14="http://schemas.microsoft.com/office/powerpoint/2010/main" val="150292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screenshot of a cell phone&#10;&#10;Description generated with high confidence">
            <a:extLst>
              <a:ext uri="{FF2B5EF4-FFF2-40B4-BE49-F238E27FC236}">
                <a16:creationId xmlns:a16="http://schemas.microsoft.com/office/drawing/2014/main" id="{A2789055-B472-41A2-B301-ABBC5BCEE13C}"/>
              </a:ext>
            </a:extLst>
          </p:cNvPr>
          <p:cNvPicPr>
            <a:picLocks noGrp="1" noChangeAspect="1"/>
          </p:cNvPicPr>
          <p:nvPr>
            <p:ph type="pic" idx="1"/>
          </p:nvPr>
        </p:nvPicPr>
        <p:blipFill>
          <a:blip r:embed="rId2"/>
          <a:srcRect t="1819" b="1819"/>
          <a:stretch>
            <a:fillRect/>
          </a:stretch>
        </p:blipFill>
        <p:spPr>
          <a:xfrm>
            <a:off x="1295147" y="867317"/>
            <a:ext cx="9471025" cy="5121275"/>
          </a:xfrm>
        </p:spPr>
      </p:pic>
      <p:pic>
        <p:nvPicPr>
          <p:cNvPr id="10" name="Graphic 9" descr="Winking Face with No Fill">
            <a:extLst>
              <a:ext uri="{FF2B5EF4-FFF2-40B4-BE49-F238E27FC236}">
                <a16:creationId xmlns:a16="http://schemas.microsoft.com/office/drawing/2014/main" id="{F364B83E-EF78-45CC-8B77-27B805EEB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41400" y="960118"/>
            <a:ext cx="914400" cy="914400"/>
          </a:xfrm>
          <a:prstGeom prst="rect">
            <a:avLst/>
          </a:prstGeom>
        </p:spPr>
      </p:pic>
      <p:pic>
        <p:nvPicPr>
          <p:cNvPr id="12" name="Graphic 11" descr="Heart">
            <a:extLst>
              <a:ext uri="{FF2B5EF4-FFF2-40B4-BE49-F238E27FC236}">
                <a16:creationId xmlns:a16="http://schemas.microsoft.com/office/drawing/2014/main" id="{484A37DF-8F72-4596-86A9-64DC7B9A91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3758" y="978339"/>
            <a:ext cx="914400" cy="914400"/>
          </a:xfrm>
          <a:prstGeom prst="rect">
            <a:avLst/>
          </a:prstGeom>
        </p:spPr>
      </p:pic>
    </p:spTree>
    <p:extLst>
      <p:ext uri="{BB962C8B-B14F-4D97-AF65-F5344CB8AC3E}">
        <p14:creationId xmlns:p14="http://schemas.microsoft.com/office/powerpoint/2010/main" val="3755798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568989-A26F-4259-80BC-D3E0EC260DC6}"/>
              </a:ext>
            </a:extLst>
          </p:cNvPr>
          <p:cNvSpPr>
            <a:spLocks noGrp="1"/>
          </p:cNvSpPr>
          <p:nvPr>
            <p:ph type="title"/>
          </p:nvPr>
        </p:nvSpPr>
        <p:spPr>
          <a:xfrm>
            <a:off x="685800" y="611294"/>
            <a:ext cx="9792148" cy="860686"/>
          </a:xfrm>
        </p:spPr>
        <p:txBody>
          <a:bodyPr>
            <a:noAutofit/>
          </a:bodyPr>
          <a:lstStyle/>
          <a:p>
            <a:r>
              <a:rPr lang="en-US" sz="5400" dirty="0"/>
              <a:t>And that’s it</a:t>
            </a:r>
          </a:p>
        </p:txBody>
      </p:sp>
      <p:sp>
        <p:nvSpPr>
          <p:cNvPr id="9" name="Text Placeholder 8">
            <a:extLst>
              <a:ext uri="{FF2B5EF4-FFF2-40B4-BE49-F238E27FC236}">
                <a16:creationId xmlns:a16="http://schemas.microsoft.com/office/drawing/2014/main" id="{B34CA129-924A-4CBD-AB20-E4E977CCD650}"/>
              </a:ext>
            </a:extLst>
          </p:cNvPr>
          <p:cNvSpPr>
            <a:spLocks noGrp="1"/>
          </p:cNvSpPr>
          <p:nvPr>
            <p:ph type="body" sz="half" idx="2"/>
          </p:nvPr>
        </p:nvSpPr>
        <p:spPr>
          <a:xfrm>
            <a:off x="685800" y="1982894"/>
            <a:ext cx="9792148" cy="1147581"/>
          </a:xfrm>
        </p:spPr>
        <p:txBody>
          <a:bodyPr>
            <a:normAutofit/>
          </a:bodyPr>
          <a:lstStyle/>
          <a:p>
            <a:r>
              <a:rPr lang="en-US" sz="2400" dirty="0"/>
              <a:t>Open Your web browser and play with me</a:t>
            </a:r>
          </a:p>
          <a:p>
            <a:r>
              <a:rPr lang="en-US" sz="2400" dirty="0"/>
              <a:t>Enter: IP:5500</a:t>
            </a:r>
          </a:p>
        </p:txBody>
      </p:sp>
    </p:spTree>
    <p:extLst>
      <p:ext uri="{BB962C8B-B14F-4D97-AF65-F5344CB8AC3E}">
        <p14:creationId xmlns:p14="http://schemas.microsoft.com/office/powerpoint/2010/main" val="173234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A9C19C12-8F2B-48A7-8396-DDFC1A0FCEBE}"/>
              </a:ext>
            </a:extLst>
          </p:cNvPr>
          <p:cNvPicPr>
            <a:picLocks noChangeAspect="1"/>
          </p:cNvPicPr>
          <p:nvPr/>
        </p:nvPicPr>
        <p:blipFill rotWithShape="1">
          <a:blip r:embed="rId2"/>
          <a:srcRect l="4" t="-439" r="-5" b="16694"/>
          <a:stretch/>
        </p:blipFill>
        <p:spPr>
          <a:xfrm>
            <a:off x="308609" y="71717"/>
            <a:ext cx="6391656" cy="6334466"/>
          </a:xfrm>
          <a:custGeom>
            <a:avLst/>
            <a:gdLst>
              <a:gd name="connsiteX0" fmla="*/ 163732 w 6391656"/>
              <a:gd name="connsiteY0" fmla="*/ 0 h 3738166"/>
              <a:gd name="connsiteX1" fmla="*/ 6391656 w 6391656"/>
              <a:gd name="connsiteY1" fmla="*/ 0 h 3738166"/>
              <a:gd name="connsiteX2" fmla="*/ 6391656 w 6391656"/>
              <a:gd name="connsiteY2" fmla="*/ 3738166 h 3738166"/>
              <a:gd name="connsiteX3" fmla="*/ 163732 w 6391656"/>
              <a:gd name="connsiteY3" fmla="*/ 3738166 h 3738166"/>
              <a:gd name="connsiteX4" fmla="*/ 0 w 6391656"/>
              <a:gd name="connsiteY4" fmla="*/ 3574434 h 3738166"/>
              <a:gd name="connsiteX5" fmla="*/ 0 w 6391656"/>
              <a:gd name="connsiteY5" fmla="*/ 163732 h 3738166"/>
              <a:gd name="connsiteX6" fmla="*/ 163732 w 6391656"/>
              <a:gd name="connsiteY6" fmla="*/ 0 h 373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1656" h="3738166">
                <a:moveTo>
                  <a:pt x="163732" y="0"/>
                </a:moveTo>
                <a:lnTo>
                  <a:pt x="6391656" y="0"/>
                </a:lnTo>
                <a:lnTo>
                  <a:pt x="6391656" y="3738166"/>
                </a:lnTo>
                <a:lnTo>
                  <a:pt x="163732" y="3738166"/>
                </a:lnTo>
                <a:cubicBezTo>
                  <a:pt x="73305" y="3738166"/>
                  <a:pt x="0" y="3664861"/>
                  <a:pt x="0" y="3574434"/>
                </a:cubicBezTo>
                <a:lnTo>
                  <a:pt x="0" y="163732"/>
                </a:lnTo>
                <a:cubicBezTo>
                  <a:pt x="0" y="73305"/>
                  <a:pt x="73305" y="0"/>
                  <a:pt x="163732" y="0"/>
                </a:cubicBezTo>
                <a:close/>
              </a:path>
            </a:pathLst>
          </a:custGeom>
          <a:ln w="50800" cap="sq" cmpd="dbl">
            <a:noFill/>
            <a:miter lim="800000"/>
          </a:ln>
          <a:effectLst/>
        </p:spPr>
      </p:pic>
      <p:pic>
        <p:nvPicPr>
          <p:cNvPr id="5" name="Picture 4">
            <a:extLst>
              <a:ext uri="{FF2B5EF4-FFF2-40B4-BE49-F238E27FC236}">
                <a16:creationId xmlns:a16="http://schemas.microsoft.com/office/drawing/2014/main" id="{678922EA-543F-43E0-ACC2-E26EE8B3C72E}"/>
              </a:ext>
            </a:extLst>
          </p:cNvPr>
          <p:cNvPicPr>
            <a:picLocks noChangeAspect="1"/>
          </p:cNvPicPr>
          <p:nvPr/>
        </p:nvPicPr>
        <p:blipFill rotWithShape="1">
          <a:blip r:embed="rId3"/>
          <a:srcRect t="71" r="-1" b="5401"/>
          <a:stretch/>
        </p:blipFill>
        <p:spPr>
          <a:xfrm>
            <a:off x="9801287" y="-43271"/>
            <a:ext cx="1942253" cy="1835949"/>
          </a:xfrm>
          <a:custGeom>
            <a:avLst/>
            <a:gdLst>
              <a:gd name="connsiteX0" fmla="*/ 0 w 3954610"/>
              <a:gd name="connsiteY0" fmla="*/ 0 h 3738166"/>
              <a:gd name="connsiteX1" fmla="*/ 3790878 w 3954610"/>
              <a:gd name="connsiteY1" fmla="*/ 0 h 3738166"/>
              <a:gd name="connsiteX2" fmla="*/ 3954610 w 3954610"/>
              <a:gd name="connsiteY2" fmla="*/ 163732 h 3738166"/>
              <a:gd name="connsiteX3" fmla="*/ 3954610 w 3954610"/>
              <a:gd name="connsiteY3" fmla="*/ 3574434 h 3738166"/>
              <a:gd name="connsiteX4" fmla="*/ 3790878 w 3954610"/>
              <a:gd name="connsiteY4" fmla="*/ 3738166 h 3738166"/>
              <a:gd name="connsiteX5" fmla="*/ 0 w 3954610"/>
              <a:gd name="connsiteY5" fmla="*/ 3738166 h 373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4610" h="3738166">
                <a:moveTo>
                  <a:pt x="0" y="0"/>
                </a:moveTo>
                <a:lnTo>
                  <a:pt x="3790878" y="0"/>
                </a:lnTo>
                <a:cubicBezTo>
                  <a:pt x="3881305" y="0"/>
                  <a:pt x="3954610" y="73305"/>
                  <a:pt x="3954610" y="163732"/>
                </a:cubicBezTo>
                <a:lnTo>
                  <a:pt x="3954610" y="3574434"/>
                </a:lnTo>
                <a:cubicBezTo>
                  <a:pt x="3954610" y="3664861"/>
                  <a:pt x="3881305" y="3738166"/>
                  <a:pt x="3790878" y="3738166"/>
                </a:cubicBezTo>
                <a:lnTo>
                  <a:pt x="0" y="3738166"/>
                </a:lnTo>
                <a:close/>
              </a:path>
            </a:pathLst>
          </a:custGeom>
          <a:ln w="50800" cap="sq" cmpd="dbl">
            <a:noFill/>
            <a:miter lim="800000"/>
          </a:ln>
          <a:effectLst/>
        </p:spPr>
      </p:pic>
      <p:sp>
        <p:nvSpPr>
          <p:cNvPr id="6" name="Title 4">
            <a:extLst>
              <a:ext uri="{FF2B5EF4-FFF2-40B4-BE49-F238E27FC236}">
                <a16:creationId xmlns:a16="http://schemas.microsoft.com/office/drawing/2014/main" id="{069D8CAF-8182-409A-99DB-DDE4DC18E0B8}"/>
              </a:ext>
            </a:extLst>
          </p:cNvPr>
          <p:cNvSpPr>
            <a:spLocks noGrp="1"/>
          </p:cNvSpPr>
          <p:nvPr>
            <p:ph type="title"/>
          </p:nvPr>
        </p:nvSpPr>
        <p:spPr>
          <a:xfrm>
            <a:off x="6207161" y="1412577"/>
            <a:ext cx="5556699" cy="928163"/>
          </a:xfrm>
        </p:spPr>
        <p:txBody>
          <a:bodyPr vert="horz" lIns="91440" tIns="45720" rIns="91440" bIns="45720" rtlCol="0" anchor="b">
            <a:normAutofit/>
          </a:bodyPr>
          <a:lstStyle/>
          <a:p>
            <a:r>
              <a:rPr lang="en-US" dirty="0"/>
              <a:t>       </a:t>
            </a:r>
            <a:r>
              <a:rPr lang="en-US" dirty="0" err="1"/>
              <a:t>LightHouse</a:t>
            </a:r>
            <a:r>
              <a:rPr lang="en-US" dirty="0"/>
              <a:t> Report</a:t>
            </a:r>
          </a:p>
        </p:txBody>
      </p:sp>
      <p:sp>
        <p:nvSpPr>
          <p:cNvPr id="7" name="Text Placeholder 5">
            <a:extLst>
              <a:ext uri="{FF2B5EF4-FFF2-40B4-BE49-F238E27FC236}">
                <a16:creationId xmlns:a16="http://schemas.microsoft.com/office/drawing/2014/main" id="{4E2FB2E3-EB89-449F-95C2-C7CBAAFF59E6}"/>
              </a:ext>
            </a:extLst>
          </p:cNvPr>
          <p:cNvSpPr>
            <a:spLocks noGrp="1"/>
          </p:cNvSpPr>
          <p:nvPr>
            <p:ph type="body" idx="1"/>
          </p:nvPr>
        </p:nvSpPr>
        <p:spPr>
          <a:xfrm>
            <a:off x="7004425" y="3133538"/>
            <a:ext cx="4911240" cy="1524523"/>
          </a:xfrm>
        </p:spPr>
        <p:txBody>
          <a:bodyPr vert="horz" lIns="91440" tIns="45720" rIns="91440" bIns="45720" rtlCol="0" anchor="t">
            <a:noAutofit/>
          </a:bodyPr>
          <a:lstStyle/>
          <a:p>
            <a:pPr>
              <a:lnSpc>
                <a:spcPct val="90000"/>
              </a:lnSpc>
            </a:pPr>
            <a:r>
              <a:rPr lang="en-US" sz="1200" dirty="0"/>
              <a:t>Lighthouse is an open-source, automated tool for improving the performance, quality, and correctness of your web apps. </a:t>
            </a:r>
          </a:p>
          <a:p>
            <a:pPr>
              <a:lnSpc>
                <a:spcPct val="90000"/>
              </a:lnSpc>
            </a:pPr>
            <a:endParaRPr lang="en-US" sz="1200" dirty="0"/>
          </a:p>
          <a:p>
            <a:pPr>
              <a:lnSpc>
                <a:spcPct val="90000"/>
              </a:lnSpc>
            </a:pPr>
            <a:r>
              <a:rPr lang="en-US" sz="1200" dirty="0"/>
              <a:t>When auditing a page, Lighthouse runs a barrage of tests against the page, and then generates a report on how well the page did. From here you can use the failing tests as indicators on what you can do to improve your app.</a:t>
            </a:r>
          </a:p>
        </p:txBody>
      </p:sp>
    </p:spTree>
    <p:extLst>
      <p:ext uri="{BB962C8B-B14F-4D97-AF65-F5344CB8AC3E}">
        <p14:creationId xmlns:p14="http://schemas.microsoft.com/office/powerpoint/2010/main" val="425264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E6C3-5C77-40B8-9076-20B3DC5A8707}"/>
              </a:ext>
            </a:extLst>
          </p:cNvPr>
          <p:cNvSpPr>
            <a:spLocks noGrp="1"/>
          </p:cNvSpPr>
          <p:nvPr>
            <p:ph type="title"/>
          </p:nvPr>
        </p:nvSpPr>
        <p:spPr>
          <a:xfrm>
            <a:off x="685799" y="611819"/>
            <a:ext cx="10131427" cy="1468800"/>
          </a:xfrm>
        </p:spPr>
        <p:txBody>
          <a:bodyPr/>
          <a:lstStyle/>
          <a:p>
            <a:r>
              <a:rPr lang="en-US" dirty="0"/>
              <a:t>References</a:t>
            </a:r>
          </a:p>
        </p:txBody>
      </p:sp>
      <p:sp>
        <p:nvSpPr>
          <p:cNvPr id="4" name="TextBox 3">
            <a:extLst>
              <a:ext uri="{FF2B5EF4-FFF2-40B4-BE49-F238E27FC236}">
                <a16:creationId xmlns:a16="http://schemas.microsoft.com/office/drawing/2014/main" id="{68CD97EB-60F8-4049-B314-1F789D164536}"/>
              </a:ext>
            </a:extLst>
          </p:cNvPr>
          <p:cNvSpPr txBox="1"/>
          <p:nvPr/>
        </p:nvSpPr>
        <p:spPr>
          <a:xfrm>
            <a:off x="699247" y="2409713"/>
            <a:ext cx="101552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Demo with specific details</a:t>
            </a:r>
            <a:endParaRPr lang="en-US" dirty="0"/>
          </a:p>
          <a:p>
            <a:endParaRPr lang="en-US" dirty="0"/>
          </a:p>
          <a:p>
            <a:pPr marL="285750" indent="-285750">
              <a:buFont typeface="Arial" panose="020B0604020202020204" pitchFamily="34" charset="0"/>
              <a:buChar char="•"/>
            </a:pPr>
            <a:r>
              <a:rPr lang="en-US" dirty="0">
                <a:hlinkClick r:id="rId3"/>
              </a:rPr>
              <a:t>GitHub Repository</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0455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E55F1C-D677-4315-B295-60D402B68A3C}"/>
              </a:ext>
            </a:extLst>
          </p:cNvPr>
          <p:cNvSpPr/>
          <p:nvPr/>
        </p:nvSpPr>
        <p:spPr>
          <a:xfrm>
            <a:off x="1559860" y="2538804"/>
            <a:ext cx="8509298" cy="1446550"/>
          </a:xfrm>
          <a:prstGeom prst="rect">
            <a:avLst/>
          </a:prstGeom>
          <a:noFill/>
        </p:spPr>
        <p:txBody>
          <a:bodyPr wrap="square" lIns="91440" tIns="45720" rIns="91440" bIns="45720">
            <a:spAutoFit/>
          </a:bodyPr>
          <a:lstStyle/>
          <a:p>
            <a:pPr algn="ctr"/>
            <a:r>
              <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Stencil" panose="040409050D0802020404" pitchFamily="82" charset="0"/>
              </a:rPr>
              <a:t>The End</a:t>
            </a:r>
          </a:p>
        </p:txBody>
      </p:sp>
    </p:spTree>
    <p:extLst>
      <p:ext uri="{BB962C8B-B14F-4D97-AF65-F5344CB8AC3E}">
        <p14:creationId xmlns:p14="http://schemas.microsoft.com/office/powerpoint/2010/main" val="75168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D14A-EB65-4246-9FBE-1A9B21FD5829}"/>
              </a:ext>
            </a:extLst>
          </p:cNvPr>
          <p:cNvSpPr>
            <a:spLocks noGrp="1"/>
          </p:cNvSpPr>
          <p:nvPr>
            <p:ph type="title"/>
          </p:nvPr>
        </p:nvSpPr>
        <p:spPr/>
        <p:txBody>
          <a:bodyPr/>
          <a:lstStyle/>
          <a:p>
            <a:pPr algn="ctr"/>
            <a:r>
              <a:rPr lang="en-US" dirty="0"/>
              <a:t>What we will talk about</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70E6FE1-602E-4BF2-AC26-61B97D26771F}"/>
                  </a:ext>
                </a:extLst>
              </p:cNvPr>
              <p:cNvGraphicFramePr>
                <a:graphicFrameLocks noChangeAspect="1"/>
              </p:cNvGraphicFramePr>
              <p:nvPr>
                <p:extLst>
                  <p:ext uri="{D42A27DB-BD31-4B8C-83A1-F6EECF244321}">
                    <p14:modId xmlns:p14="http://schemas.microsoft.com/office/powerpoint/2010/main" val="612231068"/>
                  </p:ext>
                </p:extLst>
              </p:nvPr>
            </p:nvGraphicFramePr>
            <p:xfrm>
              <a:off x="685800" y="2141538"/>
              <a:ext cx="10131425" cy="3649662"/>
            </p:xfrm>
            <a:graphic>
              <a:graphicData uri="http://schemas.microsoft.com/office/powerpoint/2016/summaryzoom">
                <psuz:summaryZm>
                  <psuz:summaryZmObj sectionId="{1E1CC935-7E33-4142-9FC4-37F1E287AD54}">
                    <psuz:zmPr id="{16E6FE1C-6453-45D4-BD3F-2A37AA0FAC47}" transitionDur="1000">
                      <p166:blipFill xmlns:p166="http://schemas.microsoft.com/office/powerpoint/2016/6/main">
                        <a:blip r:embed="rId2"/>
                        <a:stretch>
                          <a:fillRect/>
                        </a:stretch>
                      </p166:blipFill>
                      <p166:spPr xmlns:p166="http://schemas.microsoft.com/office/powerpoint/2016/6/main">
                        <a:xfrm>
                          <a:off x="378347" y="499831"/>
                          <a:ext cx="2279570" cy="1282258"/>
                        </a:xfrm>
                        <a:prstGeom prst="rect">
                          <a:avLst/>
                        </a:prstGeom>
                        <a:ln w="3175">
                          <a:solidFill>
                            <a:prstClr val="ltGray"/>
                          </a:solidFill>
                        </a:ln>
                      </p166:spPr>
                    </psuz:zmPr>
                  </psuz:summaryZmObj>
                  <psuz:summaryZmObj sectionId="{165FAFDA-2F20-4189-9782-BBF11809C4A5}">
                    <psuz:zmPr id="{95C9571C-8640-433E-96E8-E4AF00F6A076}" transitionDur="1000">
                      <p166:blipFill xmlns:p166="http://schemas.microsoft.com/office/powerpoint/2016/6/main">
                        <a:blip r:embed="rId3"/>
                        <a:stretch>
                          <a:fillRect/>
                        </a:stretch>
                      </p166:blipFill>
                      <p166:spPr xmlns:p166="http://schemas.microsoft.com/office/powerpoint/2016/6/main">
                        <a:xfrm>
                          <a:off x="2743401" y="499831"/>
                          <a:ext cx="2279570" cy="1282258"/>
                        </a:xfrm>
                        <a:prstGeom prst="rect">
                          <a:avLst/>
                        </a:prstGeom>
                        <a:ln w="3175">
                          <a:solidFill>
                            <a:prstClr val="ltGray"/>
                          </a:solidFill>
                        </a:ln>
                      </p166:spPr>
                    </psuz:zmPr>
                  </psuz:summaryZmObj>
                  <psuz:summaryZmObj sectionId="{6AF4BB47-62F7-46B9-90B1-593AA0E3EB5F}">
                    <psuz:zmPr id="{4B1364F9-C2C6-46B2-9D95-91CCB21008F6}" transitionDur="1000">
                      <p166:blipFill xmlns:p166="http://schemas.microsoft.com/office/powerpoint/2016/6/main">
                        <a:blip r:embed="rId4"/>
                        <a:stretch>
                          <a:fillRect/>
                        </a:stretch>
                      </p166:blipFill>
                      <p166:spPr xmlns:p166="http://schemas.microsoft.com/office/powerpoint/2016/6/main">
                        <a:xfrm>
                          <a:off x="5108455" y="499831"/>
                          <a:ext cx="2279570" cy="1282258"/>
                        </a:xfrm>
                        <a:prstGeom prst="rect">
                          <a:avLst/>
                        </a:prstGeom>
                        <a:ln w="3175">
                          <a:solidFill>
                            <a:prstClr val="ltGray"/>
                          </a:solidFill>
                        </a:ln>
                      </p166:spPr>
                    </psuz:zmPr>
                  </psuz:summaryZmObj>
                  <psuz:summaryZmObj sectionId="{A3584934-C43C-48BA-871F-639C58B2C363}" offsetFactorX="-311380" offsetFactorY="107358">
                    <psuz:zmPr id="{0B6510FA-05E0-4B95-8E7C-C1D4EA1A3BF7}" transitionDur="1000">
                      <p166:blipFill xmlns:p166="http://schemas.microsoft.com/office/powerpoint/2016/6/main">
                        <a:blip r:embed="rId5"/>
                        <a:stretch>
                          <a:fillRect/>
                        </a:stretch>
                      </p166:blipFill>
                      <p166:spPr xmlns:p166="http://schemas.microsoft.com/office/powerpoint/2016/6/main">
                        <a:xfrm>
                          <a:off x="375387" y="1876443"/>
                          <a:ext cx="2279570" cy="1282258"/>
                        </a:xfrm>
                        <a:prstGeom prst="rect">
                          <a:avLst/>
                        </a:prstGeom>
                        <a:ln w="3175">
                          <a:solidFill>
                            <a:prstClr val="ltGray"/>
                          </a:solidFill>
                        </a:ln>
                      </p166:spPr>
                    </psuz:zmPr>
                  </psuz:summaryZmObj>
                  <psuz:summaryZmObj sectionId="{6B389A39-7E31-4197-BFEA-E43B28287DC4}" offsetFactorX="103764" offsetFactorY="839">
                    <psuz:zmPr id="{32C6C448-71D6-4369-80E4-1AD466670D1F}" transitionDur="1000">
                      <p166:blipFill xmlns:p166="http://schemas.microsoft.com/office/powerpoint/2016/6/main">
                        <a:blip r:embed="rId6"/>
                        <a:stretch>
                          <a:fillRect/>
                        </a:stretch>
                      </p166:blipFill>
                      <p166:spPr xmlns:p166="http://schemas.microsoft.com/office/powerpoint/2016/6/main">
                        <a:xfrm>
                          <a:off x="2743729" y="1878331"/>
                          <a:ext cx="2279570" cy="1282258"/>
                        </a:xfrm>
                        <a:prstGeom prst="rect">
                          <a:avLst/>
                        </a:prstGeom>
                        <a:ln w="3175">
                          <a:solidFill>
                            <a:prstClr val="ltGray"/>
                          </a:solidFill>
                        </a:ln>
                      </p166:spPr>
                    </psuz:zmPr>
                  </psuz:summaryZmObj>
                  <psuz:summaryZmObj sectionId="{CF4C881D-1245-4D9D-9118-82C44D466371}" offsetFactorX="103821">
                    <psuz:zmPr id="{2C331E38-58E7-4C61-BEE2-031F7ADD3BFF}" transitionDur="1000">
                      <p166:blipFill xmlns:p166="http://schemas.microsoft.com/office/powerpoint/2016/6/main">
                        <a:blip r:embed="rId7"/>
                        <a:stretch>
                          <a:fillRect/>
                        </a:stretch>
                      </p166:blipFill>
                      <p166:spPr xmlns:p166="http://schemas.microsoft.com/office/powerpoint/2016/6/main">
                        <a:xfrm>
                          <a:off x="5110083" y="1867575"/>
                          <a:ext cx="2279570" cy="1282258"/>
                        </a:xfrm>
                        <a:prstGeom prst="rect">
                          <a:avLst/>
                        </a:prstGeom>
                        <a:ln w="3175">
                          <a:solidFill>
                            <a:prstClr val="ltGray"/>
                          </a:solidFill>
                        </a:ln>
                      </p166:spPr>
                    </psuz:zmPr>
                  </psuz:summaryZmObj>
                  <psuz:summaryZmObj sectionId="{94E1CE5B-4A0F-4E2A-87FA-C0D68CA796C5}" offsetFactorX="105246" offsetFactorY="-45241">
                    <psuz:zmPr id="{B83C9561-6B61-4493-9FF1-8EFAFE2BA4A1}" transitionDur="1000">
                      <p166:blipFill xmlns:p166="http://schemas.microsoft.com/office/powerpoint/2016/6/main">
                        <a:blip r:embed="rId8"/>
                        <a:stretch>
                          <a:fillRect/>
                        </a:stretch>
                      </p166:blipFill>
                      <p166:spPr xmlns:p166="http://schemas.microsoft.com/office/powerpoint/2016/6/main">
                        <a:xfrm>
                          <a:off x="7507610" y="1287462"/>
                          <a:ext cx="2279570" cy="128225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70E6FE1-602E-4BF2-AC26-61B97D26771F}"/>
                  </a:ext>
                </a:extLst>
              </p:cNvPr>
              <p:cNvGrpSpPr>
                <a:grpSpLocks noGrp="1" noUngrp="1" noRot="1" noChangeAspect="1" noMove="1" noResize="1"/>
              </p:cNvGrpSpPr>
              <p:nvPr/>
            </p:nvGrpSpPr>
            <p:grpSpPr>
              <a:xfrm>
                <a:off x="685800" y="2141538"/>
                <a:ext cx="10131425" cy="3649662"/>
                <a:chOff x="685800" y="2141538"/>
                <a:chExt cx="10131425" cy="3649662"/>
              </a:xfrm>
            </p:grpSpPr>
            <p:pic>
              <p:nvPicPr>
                <p:cNvPr id="6" name="Picture 6">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064147" y="2641369"/>
                  <a:ext cx="2279570" cy="1282258"/>
                </a:xfrm>
                <a:prstGeom prst="rect">
                  <a:avLst/>
                </a:prstGeom>
                <a:ln w="3175">
                  <a:solidFill>
                    <a:prstClr val="ltGray"/>
                  </a:solidFill>
                </a:ln>
              </p:spPr>
            </p:pic>
            <p:pic>
              <p:nvPicPr>
                <p:cNvPr id="7" name="Picture 7">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429201" y="2641369"/>
                  <a:ext cx="2279570" cy="1282258"/>
                </a:xfrm>
                <a:prstGeom prst="rect">
                  <a:avLst/>
                </a:prstGeom>
                <a:ln w="3175">
                  <a:solidFill>
                    <a:prstClr val="ltGray"/>
                  </a:solidFill>
                </a:ln>
              </p:spPr>
            </p:pic>
            <p:pic>
              <p:nvPicPr>
                <p:cNvPr id="8" name="Picture 8">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794255" y="2641369"/>
                  <a:ext cx="2279570" cy="1282258"/>
                </a:xfrm>
                <a:prstGeom prst="rect">
                  <a:avLst/>
                </a:prstGeom>
                <a:ln w="3175">
                  <a:solidFill>
                    <a:prstClr val="ltGray"/>
                  </a:solidFill>
                </a:ln>
              </p:spPr>
            </p:pic>
            <p:pic>
              <p:nvPicPr>
                <p:cNvPr id="9" name="Picture 9">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061187" y="4017981"/>
                  <a:ext cx="2279570" cy="1282258"/>
                </a:xfrm>
                <a:prstGeom prst="rect">
                  <a:avLst/>
                </a:prstGeom>
                <a:ln w="3175">
                  <a:solidFill>
                    <a:prstClr val="ltGray"/>
                  </a:solidFill>
                </a:ln>
              </p:spPr>
            </p:pic>
            <p:pic>
              <p:nvPicPr>
                <p:cNvPr id="10" name="Picture 10">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3429529" y="4019869"/>
                  <a:ext cx="2279570" cy="1282258"/>
                </a:xfrm>
                <a:prstGeom prst="rect">
                  <a:avLst/>
                </a:prstGeom>
                <a:ln w="3175">
                  <a:solidFill>
                    <a:prstClr val="ltGray"/>
                  </a:solidFill>
                </a:ln>
              </p:spPr>
            </p:pic>
            <p:pic>
              <p:nvPicPr>
                <p:cNvPr id="11" name="Picture 11">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5795883" y="4009113"/>
                  <a:ext cx="2279570" cy="1282258"/>
                </a:xfrm>
                <a:prstGeom prst="rect">
                  <a:avLst/>
                </a:prstGeom>
                <a:ln w="3175">
                  <a:solidFill>
                    <a:prstClr val="ltGray"/>
                  </a:solidFill>
                </a:ln>
              </p:spPr>
            </p:pic>
            <p:pic>
              <p:nvPicPr>
                <p:cNvPr id="12" name="Picture 12">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8193410" y="3429000"/>
                  <a:ext cx="2279570" cy="1282258"/>
                </a:xfrm>
                <a:prstGeom prst="rect">
                  <a:avLst/>
                </a:prstGeom>
                <a:ln w="3175">
                  <a:solidFill>
                    <a:prstClr val="ltGray"/>
                  </a:solidFill>
                </a:ln>
              </p:spPr>
            </p:pic>
          </p:grpSp>
        </mc:Fallback>
      </mc:AlternateContent>
    </p:spTree>
    <p:extLst>
      <p:ext uri="{BB962C8B-B14F-4D97-AF65-F5344CB8AC3E}">
        <p14:creationId xmlns:p14="http://schemas.microsoft.com/office/powerpoint/2010/main" val="7341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674A-6914-493A-B3EA-C96E62A2E25E}"/>
              </a:ext>
            </a:extLst>
          </p:cNvPr>
          <p:cNvSpPr>
            <a:spLocks noGrp="1"/>
          </p:cNvSpPr>
          <p:nvPr>
            <p:ph type="title"/>
          </p:nvPr>
        </p:nvSpPr>
        <p:spPr/>
        <p:txBody>
          <a:bodyPr/>
          <a:lstStyle/>
          <a:p>
            <a:r>
              <a:rPr lang="en-US" dirty="0"/>
              <a:t>What is web app?</a:t>
            </a:r>
          </a:p>
        </p:txBody>
      </p:sp>
      <p:sp>
        <p:nvSpPr>
          <p:cNvPr id="4" name="Oval 3">
            <a:extLst>
              <a:ext uri="{FF2B5EF4-FFF2-40B4-BE49-F238E27FC236}">
                <a16:creationId xmlns:a16="http://schemas.microsoft.com/office/drawing/2014/main" id="{FEC31AD5-C382-495F-8982-406CCA4E729A}"/>
              </a:ext>
            </a:extLst>
          </p:cNvPr>
          <p:cNvSpPr/>
          <p:nvPr/>
        </p:nvSpPr>
        <p:spPr>
          <a:xfrm>
            <a:off x="806819" y="1904103"/>
            <a:ext cx="1552361" cy="72075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87C3A9-9A47-4DCC-B22C-4A71BD216B95}"/>
              </a:ext>
            </a:extLst>
          </p:cNvPr>
          <p:cNvSpPr txBox="1"/>
          <p:nvPr/>
        </p:nvSpPr>
        <p:spPr>
          <a:xfrm>
            <a:off x="925154" y="2076224"/>
            <a:ext cx="1369478" cy="369330"/>
          </a:xfrm>
          <a:prstGeom prst="rect">
            <a:avLst/>
          </a:prstGeom>
          <a:noFill/>
        </p:spPr>
        <p:txBody>
          <a:bodyPr wrap="square" rtlCol="0">
            <a:spAutoFit/>
          </a:bodyPr>
          <a:lstStyle/>
          <a:p>
            <a:r>
              <a:rPr lang="en-US" dirty="0">
                <a:solidFill>
                  <a:srgbClr val="FF6600"/>
                </a:solidFill>
              </a:rPr>
              <a:t>​DEFINITION</a:t>
            </a:r>
          </a:p>
        </p:txBody>
      </p:sp>
      <p:cxnSp>
        <p:nvCxnSpPr>
          <p:cNvPr id="7" name="Straight Connector 6">
            <a:extLst>
              <a:ext uri="{FF2B5EF4-FFF2-40B4-BE49-F238E27FC236}">
                <a16:creationId xmlns:a16="http://schemas.microsoft.com/office/drawing/2014/main" id="{1F28F56B-F813-4838-A5CC-65D5383F149E}"/>
              </a:ext>
            </a:extLst>
          </p:cNvPr>
          <p:cNvCxnSpPr>
            <a:cxnSpLocks/>
            <a:stCxn id="4" idx="6"/>
          </p:cNvCxnSpPr>
          <p:nvPr/>
        </p:nvCxnSpPr>
        <p:spPr>
          <a:xfrm>
            <a:off x="2359180" y="2264482"/>
            <a:ext cx="8242315"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device&#10;&#10;Description generated with very high confidence">
            <a:extLst>
              <a:ext uri="{FF2B5EF4-FFF2-40B4-BE49-F238E27FC236}">
                <a16:creationId xmlns:a16="http://schemas.microsoft.com/office/drawing/2014/main" id="{DD7200E5-A97C-4813-A10E-7B1895C6D980}"/>
              </a:ext>
            </a:extLst>
          </p:cNvPr>
          <p:cNvPicPr>
            <a:picLocks noGrp="1" noChangeAspect="1"/>
          </p:cNvPicPr>
          <p:nvPr>
            <p:ph idx="1"/>
          </p:nvPr>
        </p:nvPicPr>
        <p:blipFill>
          <a:blip r:embed="rId2"/>
          <a:stretch>
            <a:fillRect/>
          </a:stretch>
        </p:blipFill>
        <p:spPr>
          <a:xfrm>
            <a:off x="895681" y="4069134"/>
            <a:ext cx="9641266" cy="1696963"/>
          </a:xfrm>
          <a:prstGeom prst="roundRect">
            <a:avLst>
              <a:gd name="adj" fmla="val 8594"/>
            </a:avLst>
          </a:prstGeom>
          <a:solidFill>
            <a:srgbClr val="FFFFFF">
              <a:shade val="85000"/>
            </a:srgbClr>
          </a:solidFill>
          <a:ln>
            <a:noFill/>
          </a:ln>
          <a:effectLst/>
        </p:spPr>
      </p:pic>
      <p:sp>
        <p:nvSpPr>
          <p:cNvPr id="14" name="TextBox 13">
            <a:extLst>
              <a:ext uri="{FF2B5EF4-FFF2-40B4-BE49-F238E27FC236}">
                <a16:creationId xmlns:a16="http://schemas.microsoft.com/office/drawing/2014/main" id="{57F9B110-55D3-4666-847E-42753ACD4C21}"/>
              </a:ext>
            </a:extLst>
          </p:cNvPr>
          <p:cNvSpPr txBox="1"/>
          <p:nvPr/>
        </p:nvSpPr>
        <p:spPr>
          <a:xfrm>
            <a:off x="871368" y="2883049"/>
            <a:ext cx="9547819" cy="646331"/>
          </a:xfrm>
          <a:prstGeom prst="rect">
            <a:avLst/>
          </a:prstGeom>
          <a:noFill/>
        </p:spPr>
        <p:txBody>
          <a:bodyPr wrap="square" rtlCol="0">
            <a:spAutoFit/>
          </a:bodyPr>
          <a:lstStyle/>
          <a:p>
            <a:r>
              <a:rPr lang="en-US" dirty="0"/>
              <a:t>A web application is a computer program that utilizes web browsers and web technology to perform tasks over the Internet.</a:t>
            </a:r>
          </a:p>
        </p:txBody>
      </p:sp>
      <p:cxnSp>
        <p:nvCxnSpPr>
          <p:cNvPr id="17" name="Straight Connector 16">
            <a:extLst>
              <a:ext uri="{FF2B5EF4-FFF2-40B4-BE49-F238E27FC236}">
                <a16:creationId xmlns:a16="http://schemas.microsoft.com/office/drawing/2014/main" id="{38873BF8-E06F-490A-B363-7E6F5352BC31}"/>
              </a:ext>
            </a:extLst>
          </p:cNvPr>
          <p:cNvCxnSpPr>
            <a:cxnSpLocks/>
          </p:cNvCxnSpPr>
          <p:nvPr/>
        </p:nvCxnSpPr>
        <p:spPr>
          <a:xfrm>
            <a:off x="796061" y="2264482"/>
            <a:ext cx="11692" cy="391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77200-C3E1-4D30-B061-98AB70AFC89A}"/>
              </a:ext>
            </a:extLst>
          </p:cNvPr>
          <p:cNvCxnSpPr/>
          <p:nvPr/>
        </p:nvCxnSpPr>
        <p:spPr>
          <a:xfrm>
            <a:off x="10596583" y="2264482"/>
            <a:ext cx="11692" cy="391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E54426-AD68-4A5D-9576-427C767CC6E7}"/>
              </a:ext>
            </a:extLst>
          </p:cNvPr>
          <p:cNvCxnSpPr/>
          <p:nvPr/>
        </p:nvCxnSpPr>
        <p:spPr>
          <a:xfrm>
            <a:off x="796061" y="6174889"/>
            <a:ext cx="98122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5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5" name="Rectangle 14">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1">
            <a:extLst>
              <a:ext uri="{FF2B5EF4-FFF2-40B4-BE49-F238E27FC236}">
                <a16:creationId xmlns:a16="http://schemas.microsoft.com/office/drawing/2014/main" id="{497E1547-A399-4EEE-B4A7-757CE38D07BE}"/>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dirty="0"/>
              <a:t>What is Progressive web apps?</a:t>
            </a:r>
          </a:p>
        </p:txBody>
      </p:sp>
      <p:sp>
        <p:nvSpPr>
          <p:cNvPr id="6" name="Text Placeholder 5">
            <a:extLst>
              <a:ext uri="{FF2B5EF4-FFF2-40B4-BE49-F238E27FC236}">
                <a16:creationId xmlns:a16="http://schemas.microsoft.com/office/drawing/2014/main" id="{C073196A-DABA-4F8E-A02A-2FF7023E3077}"/>
              </a:ext>
            </a:extLst>
          </p:cNvPr>
          <p:cNvSpPr>
            <a:spLocks noGrp="1"/>
          </p:cNvSpPr>
          <p:nvPr>
            <p:ph type="body" sz="half" idx="2"/>
          </p:nvPr>
        </p:nvSpPr>
        <p:spPr>
          <a:xfrm>
            <a:off x="685801" y="678257"/>
            <a:ext cx="10131425" cy="3725333"/>
          </a:xfrm>
        </p:spPr>
        <p:txBody>
          <a:bodyPr vert="horz" lIns="91440" tIns="45720" rIns="91440" bIns="45720" rtlCol="0" anchor="ctr">
            <a:normAutofit/>
          </a:bodyPr>
          <a:lstStyle/>
          <a:p>
            <a:r>
              <a:rPr lang="en-US" dirty="0"/>
              <a:t>A Progressive Web App (PWA) is a web app that uses modern web capabilities to deliver an </a:t>
            </a:r>
            <a:r>
              <a:rPr lang="en-US" b="1" dirty="0">
                <a:solidFill>
                  <a:srgbClr val="FF6600"/>
                </a:solidFill>
              </a:rPr>
              <a:t>app-like</a:t>
            </a:r>
            <a:r>
              <a:rPr lang="en-US" dirty="0"/>
              <a:t> experience to users. </a:t>
            </a:r>
          </a:p>
        </p:txBody>
      </p:sp>
      <p:pic>
        <p:nvPicPr>
          <p:cNvPr id="8" name="Picture Placeholder 7" descr="A close up of text on a white background&#10;&#10;Description generated with high confidence">
            <a:extLst>
              <a:ext uri="{FF2B5EF4-FFF2-40B4-BE49-F238E27FC236}">
                <a16:creationId xmlns:a16="http://schemas.microsoft.com/office/drawing/2014/main" id="{11DD1E73-516D-4912-B216-2539AA8C849A}"/>
              </a:ext>
            </a:extLst>
          </p:cNvPr>
          <p:cNvPicPr>
            <a:picLocks noGrp="1" noChangeAspect="1"/>
          </p:cNvPicPr>
          <p:nvPr>
            <p:ph type="pic" idx="1"/>
          </p:nvPr>
        </p:nvPicPr>
        <p:blipFill rotWithShape="1">
          <a:blip r:embed="rId4">
            <a:alphaModFix amt="20000"/>
            <a:extLst/>
          </a:blip>
          <a:srcRect t="1562" r="-1" b="-1"/>
          <a:stretch/>
        </p:blipFill>
        <p:spPr>
          <a:xfrm>
            <a:off x="20" y="10"/>
            <a:ext cx="12191980" cy="6857990"/>
          </a:xfrm>
          <a:prstGeom prst="rect">
            <a:avLst/>
          </a:prstGeom>
        </p:spPr>
      </p:pic>
    </p:spTree>
    <p:extLst>
      <p:ext uri="{BB962C8B-B14F-4D97-AF65-F5344CB8AC3E}">
        <p14:creationId xmlns:p14="http://schemas.microsoft.com/office/powerpoint/2010/main" val="336114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69D8-CEF2-4276-9CED-89810F72C4E2}"/>
              </a:ext>
            </a:extLst>
          </p:cNvPr>
          <p:cNvSpPr>
            <a:spLocks noGrp="1"/>
          </p:cNvSpPr>
          <p:nvPr>
            <p:ph type="title"/>
          </p:nvPr>
        </p:nvSpPr>
        <p:spPr>
          <a:xfrm>
            <a:off x="5464625" y="1055914"/>
            <a:ext cx="6164653" cy="1371600"/>
          </a:xfrm>
        </p:spPr>
        <p:txBody>
          <a:bodyPr/>
          <a:lstStyle/>
          <a:p>
            <a:r>
              <a:rPr lang="en-US" dirty="0"/>
              <a:t>What Is Progressive Enhancement</a:t>
            </a:r>
          </a:p>
        </p:txBody>
      </p:sp>
      <p:pic>
        <p:nvPicPr>
          <p:cNvPr id="6" name="Picture Placeholder 5" descr="A picture containing clipart&#10;&#10;Description generated with high confidence">
            <a:extLst>
              <a:ext uri="{FF2B5EF4-FFF2-40B4-BE49-F238E27FC236}">
                <a16:creationId xmlns:a16="http://schemas.microsoft.com/office/drawing/2014/main" id="{8CDE5E25-A7AC-456F-9C28-647ED11BF49C}"/>
              </a:ext>
            </a:extLst>
          </p:cNvPr>
          <p:cNvPicPr>
            <a:picLocks noGrp="1" noChangeAspect="1"/>
          </p:cNvPicPr>
          <p:nvPr>
            <p:ph type="pic" idx="1"/>
          </p:nvPr>
        </p:nvPicPr>
        <p:blipFill rotWithShape="1">
          <a:blip r:embed="rId2"/>
          <a:srcRect t="-1353" r="-46" b="-1"/>
          <a:stretch/>
        </p:blipFill>
        <p:spPr>
          <a:xfrm>
            <a:off x="297155" y="1575482"/>
            <a:ext cx="3387851" cy="3302643"/>
          </a:xfrm>
        </p:spPr>
      </p:pic>
      <p:sp>
        <p:nvSpPr>
          <p:cNvPr id="4" name="Text Placeholder 3">
            <a:extLst>
              <a:ext uri="{FF2B5EF4-FFF2-40B4-BE49-F238E27FC236}">
                <a16:creationId xmlns:a16="http://schemas.microsoft.com/office/drawing/2014/main" id="{748E0FF0-96ED-4220-A59C-E5D8DE9F8CC4}"/>
              </a:ext>
            </a:extLst>
          </p:cNvPr>
          <p:cNvSpPr>
            <a:spLocks noGrp="1"/>
          </p:cNvSpPr>
          <p:nvPr>
            <p:ph type="body" sz="half" idx="2"/>
          </p:nvPr>
        </p:nvSpPr>
        <p:spPr>
          <a:xfrm>
            <a:off x="5464625" y="2427514"/>
            <a:ext cx="6164653" cy="1828800"/>
          </a:xfrm>
        </p:spPr>
        <p:txBody>
          <a:bodyPr/>
          <a:lstStyle/>
          <a:p>
            <a:r>
              <a:rPr lang="en-US" b="1" dirty="0"/>
              <a:t>Progressive enhancement</a:t>
            </a:r>
            <a:r>
              <a:rPr lang="en-US" dirty="0"/>
              <a:t> is a strategy for </a:t>
            </a:r>
            <a:r>
              <a:rPr lang="en-US" dirty="0">
                <a:hlinkClick r:id="rId3" tooltip="Web design"/>
              </a:rPr>
              <a:t>web design</a:t>
            </a:r>
            <a:r>
              <a:rPr lang="en-US" dirty="0"/>
              <a:t> that emphasizes core webpage content first. It then adds more</a:t>
            </a:r>
            <a:br>
              <a:rPr lang="en-US" dirty="0"/>
            </a:br>
            <a:r>
              <a:rPr lang="en-US" dirty="0"/>
              <a:t>layers of complexity.</a:t>
            </a:r>
          </a:p>
        </p:txBody>
      </p:sp>
      <p:pic>
        <p:nvPicPr>
          <p:cNvPr id="8" name="Picture 7">
            <a:extLst>
              <a:ext uri="{FF2B5EF4-FFF2-40B4-BE49-F238E27FC236}">
                <a16:creationId xmlns:a16="http://schemas.microsoft.com/office/drawing/2014/main" id="{539D5571-E25F-442A-9618-7DB44296BD44}"/>
              </a:ext>
            </a:extLst>
          </p:cNvPr>
          <p:cNvPicPr>
            <a:picLocks noChangeAspect="1"/>
          </p:cNvPicPr>
          <p:nvPr/>
        </p:nvPicPr>
        <p:blipFill>
          <a:blip r:embed="rId4"/>
          <a:stretch>
            <a:fillRect/>
          </a:stretch>
        </p:blipFill>
        <p:spPr>
          <a:xfrm>
            <a:off x="10562944" y="5317077"/>
            <a:ext cx="1285875" cy="1476375"/>
          </a:xfrm>
          <a:prstGeom prst="rect">
            <a:avLst/>
          </a:prstGeom>
        </p:spPr>
      </p:pic>
    </p:spTree>
    <p:extLst>
      <p:ext uri="{BB962C8B-B14F-4D97-AF65-F5344CB8AC3E}">
        <p14:creationId xmlns:p14="http://schemas.microsoft.com/office/powerpoint/2010/main" val="233002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9CE5CC8-F545-4631-9C67-AF848A1A014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But why PWA?</a:t>
            </a: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Placeholder 5" descr="A screenshot of a cell phone&#10;&#10;Description generated with high confidence">
            <a:extLst>
              <a:ext uri="{FF2B5EF4-FFF2-40B4-BE49-F238E27FC236}">
                <a16:creationId xmlns:a16="http://schemas.microsoft.com/office/drawing/2014/main" id="{9B1FD02C-C156-48AF-A80B-2D10998D6688}"/>
              </a:ext>
            </a:extLst>
          </p:cNvPr>
          <p:cNvPicPr>
            <a:picLocks noGrp="1" noChangeAspect="1"/>
          </p:cNvPicPr>
          <p:nvPr>
            <p:ph type="pic" idx="1"/>
          </p:nvPr>
        </p:nvPicPr>
        <p:blipFill rotWithShape="1">
          <a:blip r:embed="rId3"/>
          <a:srcRect t="6006" r="51580" b="6006"/>
          <a:stretch/>
        </p:blipFill>
        <p:spPr>
          <a:xfrm>
            <a:off x="6539639" y="2068091"/>
            <a:ext cx="5290267" cy="2980178"/>
          </a:xfrm>
          <a:prstGeom prst="rect">
            <a:avLst/>
          </a:prstGeom>
        </p:spPr>
      </p:pic>
      <p:sp>
        <p:nvSpPr>
          <p:cNvPr id="7" name="TextBox 6">
            <a:extLst>
              <a:ext uri="{FF2B5EF4-FFF2-40B4-BE49-F238E27FC236}">
                <a16:creationId xmlns:a16="http://schemas.microsoft.com/office/drawing/2014/main" id="{79C41663-5059-4DE7-8300-2DF97B3C3022}"/>
              </a:ext>
            </a:extLst>
          </p:cNvPr>
          <p:cNvSpPr txBox="1"/>
          <p:nvPr/>
        </p:nvSpPr>
        <p:spPr>
          <a:xfrm>
            <a:off x="8683521" y="5522108"/>
            <a:ext cx="1815550" cy="369332"/>
          </a:xfrm>
          <a:prstGeom prst="rect">
            <a:avLst/>
          </a:prstGeom>
          <a:noFill/>
        </p:spPr>
        <p:txBody>
          <a:bodyPr wrap="square" rtlCol="0">
            <a:spAutoFit/>
          </a:bodyPr>
          <a:lstStyle/>
          <a:p>
            <a:r>
              <a:rPr lang="en-US" b="1" dirty="0"/>
              <a:t>RELIABLE</a:t>
            </a:r>
          </a:p>
        </p:txBody>
      </p:sp>
      <p:pic>
        <p:nvPicPr>
          <p:cNvPr id="100" name="Graphic 99">
            <a:extLst>
              <a:ext uri="{FF2B5EF4-FFF2-40B4-BE49-F238E27FC236}">
                <a16:creationId xmlns:a16="http://schemas.microsoft.com/office/drawing/2014/main" id="{81CA2D48-0BD3-4074-AB03-E6B2CBE9F8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4809"/>
            <a:ext cx="2890345" cy="426882"/>
          </a:xfrm>
          <a:prstGeom prst="rect">
            <a:avLst/>
          </a:prstGeom>
        </p:spPr>
      </p:pic>
    </p:spTree>
    <p:extLst>
      <p:ext uri="{BB962C8B-B14F-4D97-AF65-F5344CB8AC3E}">
        <p14:creationId xmlns:p14="http://schemas.microsoft.com/office/powerpoint/2010/main" val="12363330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9CE5CC8-F545-4631-9C67-AF848A1A014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But why PWA?</a:t>
            </a: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Placeholder 5">
            <a:extLst>
              <a:ext uri="{FF2B5EF4-FFF2-40B4-BE49-F238E27FC236}">
                <a16:creationId xmlns:a16="http://schemas.microsoft.com/office/drawing/2014/main" id="{9B1FD02C-C156-48AF-A80B-2D10998D6688}"/>
              </a:ext>
            </a:extLst>
          </p:cNvPr>
          <p:cNvPicPr>
            <a:picLocks noGrp="1" noChangeAspect="1"/>
          </p:cNvPicPr>
          <p:nvPr>
            <p:ph type="pic" idx="1"/>
          </p:nvPr>
        </p:nvPicPr>
        <p:blipFill rotWithShape="1">
          <a:blip r:embed="rId3"/>
          <a:srcRect l="56578"/>
          <a:stretch/>
        </p:blipFill>
        <p:spPr>
          <a:xfrm>
            <a:off x="6860875" y="1860531"/>
            <a:ext cx="4512403" cy="3350767"/>
          </a:xfrm>
          <a:prstGeom prst="rect">
            <a:avLst/>
          </a:prstGeom>
        </p:spPr>
      </p:pic>
      <p:sp>
        <p:nvSpPr>
          <p:cNvPr id="7" name="TextBox 6">
            <a:extLst>
              <a:ext uri="{FF2B5EF4-FFF2-40B4-BE49-F238E27FC236}">
                <a16:creationId xmlns:a16="http://schemas.microsoft.com/office/drawing/2014/main" id="{79C41663-5059-4DE7-8300-2DF97B3C3022}"/>
              </a:ext>
            </a:extLst>
          </p:cNvPr>
          <p:cNvSpPr txBox="1"/>
          <p:nvPr/>
        </p:nvSpPr>
        <p:spPr>
          <a:xfrm>
            <a:off x="8683521" y="5522108"/>
            <a:ext cx="1815550" cy="369332"/>
          </a:xfrm>
          <a:prstGeom prst="rect">
            <a:avLst/>
          </a:prstGeom>
          <a:noFill/>
        </p:spPr>
        <p:txBody>
          <a:bodyPr wrap="square" rtlCol="0">
            <a:spAutoFit/>
          </a:bodyPr>
          <a:lstStyle/>
          <a:p>
            <a:r>
              <a:rPr lang="en-US" b="1" dirty="0"/>
              <a:t>FAST</a:t>
            </a:r>
          </a:p>
        </p:txBody>
      </p:sp>
      <p:pic>
        <p:nvPicPr>
          <p:cNvPr id="100" name="Graphic 99">
            <a:extLst>
              <a:ext uri="{FF2B5EF4-FFF2-40B4-BE49-F238E27FC236}">
                <a16:creationId xmlns:a16="http://schemas.microsoft.com/office/drawing/2014/main" id="{874A595D-CD61-4540-A1DA-1C135B8CC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4809"/>
            <a:ext cx="2890345" cy="426882"/>
          </a:xfrm>
          <a:prstGeom prst="rect">
            <a:avLst/>
          </a:prstGeom>
        </p:spPr>
      </p:pic>
    </p:spTree>
    <p:extLst>
      <p:ext uri="{BB962C8B-B14F-4D97-AF65-F5344CB8AC3E}">
        <p14:creationId xmlns:p14="http://schemas.microsoft.com/office/powerpoint/2010/main" val="4905542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9CE5CC8-F545-4631-9C67-AF848A1A014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But why PWA?</a:t>
            </a: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Placeholder 5">
            <a:extLst>
              <a:ext uri="{FF2B5EF4-FFF2-40B4-BE49-F238E27FC236}">
                <a16:creationId xmlns:a16="http://schemas.microsoft.com/office/drawing/2014/main" id="{9B1FD02C-C156-48AF-A80B-2D10998D6688}"/>
              </a:ext>
            </a:extLst>
          </p:cNvPr>
          <p:cNvPicPr>
            <a:picLocks noGrp="1" noChangeAspect="1"/>
          </p:cNvPicPr>
          <p:nvPr>
            <p:ph type="pic" idx="1"/>
          </p:nvPr>
        </p:nvPicPr>
        <p:blipFill rotWithShape="1">
          <a:blip r:embed="rId3"/>
          <a:srcRect r="55593"/>
          <a:stretch/>
        </p:blipFill>
        <p:spPr>
          <a:xfrm>
            <a:off x="6767577" y="1888150"/>
            <a:ext cx="4818770" cy="3163813"/>
          </a:xfrm>
          <a:prstGeom prst="rect">
            <a:avLst/>
          </a:prstGeom>
        </p:spPr>
      </p:pic>
      <p:sp>
        <p:nvSpPr>
          <p:cNvPr id="7" name="TextBox 6">
            <a:extLst>
              <a:ext uri="{FF2B5EF4-FFF2-40B4-BE49-F238E27FC236}">
                <a16:creationId xmlns:a16="http://schemas.microsoft.com/office/drawing/2014/main" id="{79C41663-5059-4DE7-8300-2DF97B3C3022}"/>
              </a:ext>
            </a:extLst>
          </p:cNvPr>
          <p:cNvSpPr txBox="1"/>
          <p:nvPr/>
        </p:nvSpPr>
        <p:spPr>
          <a:xfrm>
            <a:off x="8683521" y="5522108"/>
            <a:ext cx="1815550" cy="369332"/>
          </a:xfrm>
          <a:prstGeom prst="rect">
            <a:avLst/>
          </a:prstGeom>
          <a:noFill/>
        </p:spPr>
        <p:txBody>
          <a:bodyPr wrap="square" rtlCol="0">
            <a:spAutoFit/>
          </a:bodyPr>
          <a:lstStyle/>
          <a:p>
            <a:r>
              <a:rPr lang="en-US" b="1" dirty="0"/>
              <a:t>ENGAGING</a:t>
            </a:r>
          </a:p>
        </p:txBody>
      </p:sp>
      <p:pic>
        <p:nvPicPr>
          <p:cNvPr id="4" name="Graphic 3">
            <a:extLst>
              <a:ext uri="{FF2B5EF4-FFF2-40B4-BE49-F238E27FC236}">
                <a16:creationId xmlns:a16="http://schemas.microsoft.com/office/drawing/2014/main" id="{91D3CCCF-90EE-4905-9030-82FB81620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4809"/>
            <a:ext cx="2890345" cy="426882"/>
          </a:xfrm>
          <a:prstGeom prst="rect">
            <a:avLst/>
          </a:prstGeom>
        </p:spPr>
      </p:pic>
    </p:spTree>
    <p:extLst>
      <p:ext uri="{BB962C8B-B14F-4D97-AF65-F5344CB8AC3E}">
        <p14:creationId xmlns:p14="http://schemas.microsoft.com/office/powerpoint/2010/main" val="191791454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429</TotalTime>
  <Words>382</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medium-content-serif-font</vt:lpstr>
      <vt:lpstr>Stencil</vt:lpstr>
      <vt:lpstr>Celestial</vt:lpstr>
      <vt:lpstr>Progressive web apps</vt:lpstr>
      <vt:lpstr>PowerPoint Presentation</vt:lpstr>
      <vt:lpstr>What we will talk about</vt:lpstr>
      <vt:lpstr>What is web app?</vt:lpstr>
      <vt:lpstr>What is Progressive web apps?</vt:lpstr>
      <vt:lpstr>What Is Progressive Enhancement</vt:lpstr>
      <vt:lpstr>But why PWA?</vt:lpstr>
      <vt:lpstr>But why PWA?</vt:lpstr>
      <vt:lpstr>But why PWA?</vt:lpstr>
      <vt:lpstr>PowerPoint Presentation</vt:lpstr>
      <vt:lpstr>Who is better?</vt:lpstr>
      <vt:lpstr>PowerPoint Presentation</vt:lpstr>
      <vt:lpstr>PowerPoint Presentation</vt:lpstr>
      <vt:lpstr>Twitter uses pwa</vt:lpstr>
      <vt:lpstr>DEMO</vt:lpstr>
      <vt:lpstr>Index.html</vt:lpstr>
      <vt:lpstr>PowerPoint Presentation</vt:lpstr>
      <vt:lpstr>Manifest.json</vt:lpstr>
      <vt:lpstr>PowerPoint Presentation</vt:lpstr>
      <vt:lpstr>And that’s it</vt:lpstr>
      <vt:lpstr>       LightHouse Report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apps</dc:title>
  <dc:creator>Ibrahim Hassan</dc:creator>
  <cp:lastModifiedBy>Ibrahim Hassan</cp:lastModifiedBy>
  <cp:revision>36</cp:revision>
  <dcterms:created xsi:type="dcterms:W3CDTF">2018-10-02T08:28:18Z</dcterms:created>
  <dcterms:modified xsi:type="dcterms:W3CDTF">2018-10-02T15:43:33Z</dcterms:modified>
</cp:coreProperties>
</file>