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93" r:id="rId2"/>
    <p:sldId id="294" r:id="rId3"/>
    <p:sldId id="295" r:id="rId4"/>
    <p:sldId id="296" r:id="rId5"/>
    <p:sldId id="29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F5F"/>
    <a:srgbClr val="FB3346"/>
    <a:srgbClr val="FA2237"/>
    <a:srgbClr val="E4A794"/>
    <a:srgbClr val="FFDDDD"/>
    <a:srgbClr val="9966FF"/>
    <a:srgbClr val="CC66FF"/>
    <a:srgbClr val="FF99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4BEB5-4E42-44DC-AA77-BD7202D2E1D1}" type="datetimeFigureOut">
              <a:rPr lang="en-US" smtClean="0"/>
              <a:pPr/>
              <a:t>08/27/2019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478AEC-366C-4122-8C7F-DEBC72F5B7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189211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8D4C923-65D0-4382-8580-63E803B14E5E}" type="datetime1">
              <a:rPr lang="en-US" smtClean="0"/>
              <a:pPr/>
              <a:t>08/27/2019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30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693AE8B-2A77-4DBC-9B44-357232F93EA9}" type="datetime1">
              <a:rPr lang="en-US" smtClean="0"/>
              <a:pPr/>
              <a:t>08/27/2019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983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0165EB5-3CEA-4E26-8491-0E3D9AE19531}" type="datetime1">
              <a:rPr lang="en-US" smtClean="0"/>
              <a:pPr/>
              <a:t>08/27/2019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653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392747F-5A6D-4919-A5D4-67B7A5BDC849}" type="datetime1">
              <a:rPr lang="en-US" smtClean="0"/>
              <a:pPr/>
              <a:t>08/27/2019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320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8C1FE74D-6B11-43D4-9757-49A19F415667}" type="datetime1">
              <a:rPr lang="en-US" smtClean="0"/>
              <a:pPr/>
              <a:t>08/27/2019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39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13DB4039-61FB-4AFA-8471-83F4A9631F45}" type="datetime1">
              <a:rPr lang="en-US" smtClean="0"/>
              <a:pPr/>
              <a:t>08/27/2019</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34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C3037C09-ACE5-4E0A-874E-9279D0F40B40}" type="datetime1">
              <a:rPr lang="en-US" smtClean="0"/>
              <a:pPr/>
              <a:t>08/27/2019</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59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2D2A382-5FD4-49D1-990C-10FB41ECDB19}" type="datetime1">
              <a:rPr lang="en-US" smtClean="0"/>
              <a:pPr/>
              <a:t>08/27/2019</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237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DB3A2DE-01AF-4BC6-8F6D-B1E8B12F8BBB}" type="datetime1">
              <a:rPr lang="en-US" smtClean="0"/>
              <a:pPr/>
              <a:t>08/27/2019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173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84A3E181-9ECF-416B-A762-FFA3A085B5AB}" type="datetime1">
              <a:rPr lang="en-US" smtClean="0"/>
              <a:pPr/>
              <a:t>08/27/2019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034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5695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ropertydata.co.uk/cities/london" TargetMode="External"/><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7.xml"/><Relationship Id="rId4" Type="http://schemas.openxmlformats.org/officeDocument/2006/relationships/hyperlink" Target="https://developer.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4" name="Rectangle 3"/>
          <p:cNvSpPr/>
          <p:nvPr/>
        </p:nvSpPr>
        <p:spPr>
          <a:xfrm>
            <a:off x="609600" y="1039274"/>
            <a:ext cx="4572000" cy="1519775"/>
          </a:xfrm>
          <a:prstGeom prst="rect">
            <a:avLst/>
          </a:prstGeom>
        </p:spPr>
        <p:txBody>
          <a:bodyPr>
            <a:spAutoFit/>
          </a:bodyPr>
          <a:lstStyle/>
          <a:p>
            <a:pPr>
              <a:lnSpc>
                <a:spcPct val="107000"/>
              </a:lnSpc>
              <a:spcAft>
                <a:spcPts val="800"/>
              </a:spcAft>
            </a:pPr>
            <a:r>
              <a:rPr lang="en-GB" sz="2000" dirty="0">
                <a:latin typeface="Century Gothic" panose="020B0502020202020204" pitchFamily="34" charset="0"/>
                <a:ea typeface="Century Gothic" panose="020B0502020202020204" pitchFamily="34" charset="0"/>
                <a:cs typeface="Times New Roman" panose="02020603050405020304" pitchFamily="18" charset="0"/>
              </a:rPr>
              <a:t>Introduction</a:t>
            </a:r>
            <a:endParaRPr lang="en-US" sz="105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sz="1200" dirty="0">
                <a:latin typeface="Century Gothic" panose="020B0502020202020204" pitchFamily="34" charset="0"/>
                <a:ea typeface="Century Gothic" panose="020B0502020202020204" pitchFamily="34" charset="0"/>
                <a:cs typeface="Times New Roman" panose="02020603050405020304" pitchFamily="18" charset="0"/>
              </a:rPr>
              <a:t> </a:t>
            </a:r>
            <a:endParaRPr lang="en-US" sz="105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b="1" dirty="0">
                <a:latin typeface="Century Gothic" panose="020B0502020202020204" pitchFamily="34" charset="0"/>
                <a:ea typeface="Century Gothic" panose="020B0502020202020204" pitchFamily="34" charset="0"/>
                <a:cs typeface="Times New Roman" panose="02020603050405020304" pitchFamily="18" charset="0"/>
              </a:rPr>
              <a:t>Business Problem: </a:t>
            </a:r>
            <a:endParaRPr lang="en-US" sz="105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solidFill>
                  <a:srgbClr val="C00000"/>
                </a:solidFill>
                <a:latin typeface="Century Gothic" panose="020B0502020202020204" pitchFamily="34" charset="0"/>
                <a:ea typeface="Century Gothic" panose="020B0502020202020204" pitchFamily="34" charset="0"/>
                <a:cs typeface="Times New Roman" panose="02020603050405020304" pitchFamily="18" charset="0"/>
              </a:rPr>
              <a:t>Find best location for Home in London</a:t>
            </a:r>
            <a:endParaRPr lang="en-US" sz="1050" dirty="0">
              <a:effectLst/>
              <a:latin typeface="Century Gothic" panose="020B0502020202020204" pitchFamily="34" charset="0"/>
              <a:ea typeface="Century Gothic" panose="020B050202020202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419600" y="3048000"/>
            <a:ext cx="4514850" cy="2819400"/>
          </a:xfrm>
          <a:prstGeom prst="rect">
            <a:avLst/>
          </a:prstGeom>
        </p:spPr>
      </p:pic>
      <p:sp>
        <p:nvSpPr>
          <p:cNvPr id="6" name="Rectangle 5"/>
          <p:cNvSpPr/>
          <p:nvPr/>
        </p:nvSpPr>
        <p:spPr>
          <a:xfrm>
            <a:off x="609600" y="3522444"/>
            <a:ext cx="3581400" cy="1870512"/>
          </a:xfrm>
          <a:prstGeom prst="rect">
            <a:avLst/>
          </a:prstGeom>
        </p:spPr>
        <p:txBody>
          <a:bodyPr wrap="square">
            <a:spAutoFit/>
          </a:bodyPr>
          <a:lstStyle/>
          <a:p>
            <a:pPr>
              <a:lnSpc>
                <a:spcPct val="107000"/>
              </a:lnSpc>
              <a:spcAft>
                <a:spcPts val="800"/>
              </a:spcAft>
            </a:pPr>
            <a:r>
              <a:rPr lang="en-GB" dirty="0">
                <a:latin typeface="Century Gothic" panose="020B0502020202020204" pitchFamily="34" charset="0"/>
                <a:ea typeface="Century Gothic" panose="020B0502020202020204" pitchFamily="34" charset="0"/>
                <a:cs typeface="Times New Roman" panose="02020603050405020304" pitchFamily="18" charset="0"/>
              </a:rPr>
              <a:t>Finding best location where the price is low and a location near to facilities like supermarkets, hospitals and schools is very difficult with our proper data.</a:t>
            </a:r>
            <a:endParaRPr lang="en-US" sz="1400" dirty="0">
              <a:effectLst/>
              <a:latin typeface="Century Gothic" panose="020B0502020202020204" pitchFamily="34"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78479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Rectangle 3"/>
          <p:cNvSpPr/>
          <p:nvPr/>
        </p:nvSpPr>
        <p:spPr>
          <a:xfrm>
            <a:off x="1066800" y="1752600"/>
            <a:ext cx="6934200" cy="3751283"/>
          </a:xfrm>
          <a:prstGeom prst="rect">
            <a:avLst/>
          </a:prstGeom>
        </p:spPr>
        <p:txBody>
          <a:bodyPr wrap="square">
            <a:spAutoFit/>
          </a:bodyPr>
          <a:lstStyle/>
          <a:p>
            <a:pPr>
              <a:lnSpc>
                <a:spcPct val="107000"/>
              </a:lnSpc>
              <a:spcAft>
                <a:spcPts val="800"/>
              </a:spcAft>
            </a:pPr>
            <a:r>
              <a:rPr lang="en-GB">
                <a:latin typeface="Century Gothic" panose="020B0502020202020204" pitchFamily="34" charset="0"/>
                <a:ea typeface="Century Gothic" panose="020B0502020202020204" pitchFamily="34" charset="0"/>
                <a:cs typeface="Times New Roman" panose="02020603050405020304" pitchFamily="18" charset="0"/>
              </a:rPr>
              <a:t>London is the capital of and largest city in England and the United Kingdom, with the largest municipal population in the European Union. </a:t>
            </a:r>
            <a:r>
              <a:rPr lang="en-GB" dirty="0">
                <a:latin typeface="Century Gothic" panose="020B0502020202020204" pitchFamily="34" charset="0"/>
                <a:ea typeface="Century Gothic" panose="020B0502020202020204" pitchFamily="34" charset="0"/>
                <a:cs typeface="Times New Roman" panose="02020603050405020304" pitchFamily="18" charset="0"/>
              </a:rPr>
              <a:t>Standing on the River Thames in the southeast of England, at the head of its 50-mile (80 km) estuary leading to the North Sea, London has been a major settlement for two millennia.</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Times New Roman" panose="02020603050405020304" pitchFamily="18" charset="0"/>
              </a:rPr>
              <a:t>London is considered to be one of the world's most important global cities and has been termed the world's most powerful, most desirable, most influential, most visited, most expensive, innovative, sustainable, most investment friendly, most popular for work, and the most vegetarian-friendly city in the world.</a:t>
            </a:r>
            <a:endParaRPr lang="en-US" sz="1400" dirty="0">
              <a:effectLst/>
              <a:latin typeface="Century Gothic" panose="020B0502020202020204" pitchFamily="34"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47444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2" name="Rectangle 1"/>
          <p:cNvSpPr/>
          <p:nvPr/>
        </p:nvSpPr>
        <p:spPr>
          <a:xfrm>
            <a:off x="914400" y="838200"/>
            <a:ext cx="7239000" cy="5271187"/>
          </a:xfrm>
          <a:prstGeom prst="rect">
            <a:avLst/>
          </a:prstGeom>
        </p:spPr>
        <p:txBody>
          <a:bodyPr wrap="square">
            <a:spAutoFit/>
          </a:bodyPr>
          <a:lstStyle/>
          <a:p>
            <a:pPr>
              <a:lnSpc>
                <a:spcPct val="107000"/>
              </a:lnSpc>
              <a:spcAft>
                <a:spcPts val="800"/>
              </a:spcAft>
            </a:pPr>
            <a:r>
              <a:rPr lang="en-GB" sz="2800" b="1" dirty="0">
                <a:solidFill>
                  <a:srgbClr val="C00000"/>
                </a:solidFill>
                <a:latin typeface="Century Gothic" panose="020B0502020202020204" pitchFamily="34" charset="0"/>
                <a:ea typeface="Century Gothic" panose="020B0502020202020204" pitchFamily="34" charset="0"/>
                <a:cs typeface="Calibri" panose="020F0502020204030204" pitchFamily="34" charset="0"/>
              </a:rPr>
              <a:t>Data: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sz="2800" dirty="0">
                <a:latin typeface="Century Gothic" panose="020B0502020202020204" pitchFamily="34" charset="0"/>
                <a:ea typeface="Century Gothic" panose="020B0502020202020204" pitchFamily="34" charset="0"/>
                <a:cs typeface="Calibri" panose="020F0502020204030204" pitchFamily="34" charset="0"/>
              </a:rPr>
              <a:t>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List of locations with postal code</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Housing Prices with postal codes</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Common venues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Geo locations file of London</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sz="2800" b="1" dirty="0">
                <a:latin typeface="Century Gothic" panose="020B0502020202020204" pitchFamily="34" charset="0"/>
                <a:ea typeface="Century Gothic" panose="020B0502020202020204" pitchFamily="34" charset="0"/>
                <a:cs typeface="Calibri" panose="020F0502020204030204" pitchFamily="34" charset="0"/>
              </a:rPr>
              <a:t>Sources of data:</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b="1" dirty="0">
                <a:latin typeface="Century Gothic" panose="020B0502020202020204" pitchFamily="34" charset="0"/>
                <a:ea typeface="Century Gothic" panose="020B0502020202020204" pitchFamily="34" charset="0"/>
                <a:cs typeface="Calibri" panose="020F0502020204030204" pitchFamily="34" charset="0"/>
              </a:rPr>
              <a:t>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u="sng" dirty="0">
                <a:solidFill>
                  <a:srgbClr val="0000FF"/>
                </a:solidFill>
                <a:latin typeface="Century Gothic" panose="020B0502020202020204" pitchFamily="34" charset="0"/>
                <a:ea typeface="Century Gothic" panose="020B0502020202020204" pitchFamily="34" charset="0"/>
                <a:cs typeface="Calibri" panose="020F0502020204030204" pitchFamily="34" charset="0"/>
                <a:hlinkClick r:id="rId2"/>
              </a:rPr>
              <a:t>https://en.wikipedia.org/wiki/List_of_areas_of_London</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u="sng" dirty="0">
                <a:solidFill>
                  <a:srgbClr val="0000FF"/>
                </a:solidFill>
                <a:latin typeface="Century Gothic" panose="020B0502020202020204" pitchFamily="34" charset="0"/>
                <a:ea typeface="Century Gothic" panose="020B0502020202020204" pitchFamily="34" charset="0"/>
                <a:cs typeface="Calibri" panose="020F0502020204030204" pitchFamily="34" charset="0"/>
                <a:hlinkClick r:id="rId3"/>
              </a:rPr>
              <a:t>https://propertydata.co.uk/cities/london</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u="sng" dirty="0">
                <a:solidFill>
                  <a:srgbClr val="0000FF"/>
                </a:solidFill>
                <a:latin typeface="Century Gothic" panose="020B0502020202020204" pitchFamily="34" charset="0"/>
                <a:ea typeface="Century Gothic" panose="020B0502020202020204" pitchFamily="34" charset="0"/>
                <a:cs typeface="Calibri" panose="020F0502020204030204" pitchFamily="34" charset="0"/>
                <a:hlinkClick r:id="rId4"/>
              </a:rPr>
              <a:t>https://developer.foursquare.com/</a:t>
            </a:r>
            <a:endParaRPr lang="en-US" sz="1400" dirty="0">
              <a:effectLst/>
              <a:latin typeface="Century Gothic" panose="020B0502020202020204" pitchFamily="34"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59167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2" name="Rectangle 1"/>
          <p:cNvSpPr/>
          <p:nvPr/>
        </p:nvSpPr>
        <p:spPr>
          <a:xfrm>
            <a:off x="685800" y="1066800"/>
            <a:ext cx="7239000" cy="5684313"/>
          </a:xfrm>
          <a:prstGeom prst="rect">
            <a:avLst/>
          </a:prstGeom>
        </p:spPr>
        <p:txBody>
          <a:bodyPr wrap="square">
            <a:spAutoFit/>
          </a:bodyPr>
          <a:lstStyle/>
          <a:p>
            <a:pPr>
              <a:lnSpc>
                <a:spcPct val="107000"/>
              </a:lnSpc>
              <a:spcAft>
                <a:spcPts val="800"/>
              </a:spcAft>
            </a:pPr>
            <a:r>
              <a:rPr lang="en-US" sz="2800" b="1" dirty="0">
                <a:solidFill>
                  <a:srgbClr val="C00000"/>
                </a:solidFill>
                <a:latin typeface="Century Gothic" panose="020B0502020202020204" pitchFamily="34" charset="0"/>
                <a:ea typeface="Century Gothic" panose="020B0502020202020204" pitchFamily="34" charset="0"/>
                <a:cs typeface="Calibri" panose="020F0502020204030204" pitchFamily="34" charset="0"/>
              </a:rPr>
              <a:t>Methodology: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dirty="0">
                <a:latin typeface="Century Gothic" panose="020B0502020202020204" pitchFamily="34" charset="0"/>
                <a:ea typeface="Century Gothic" panose="020B0502020202020204" pitchFamily="34" charset="0"/>
                <a:cs typeface="Calibri" panose="020F0502020204030204" pitchFamily="34" charset="0"/>
              </a:rPr>
              <a:t> </a:t>
            </a:r>
            <a:r>
              <a:rPr lang="en-US" dirty="0" smtClean="0">
                <a:latin typeface="Century Gothic" panose="020B0502020202020204" pitchFamily="34" charset="0"/>
                <a:ea typeface="Century Gothic" panose="020B0502020202020204" pitchFamily="34" charset="0"/>
                <a:cs typeface="Calibri" panose="020F0502020204030204" pitchFamily="34" charset="0"/>
              </a:rPr>
              <a:t>E</a:t>
            </a:r>
            <a:r>
              <a:rPr lang="en-US" dirty="0" smtClean="0"/>
              <a:t>xploratory </a:t>
            </a:r>
            <a:r>
              <a:rPr lang="en-US" dirty="0"/>
              <a:t>data </a:t>
            </a:r>
            <a:r>
              <a:rPr lang="en-US" dirty="0" smtClean="0"/>
              <a:t>analysis: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dirty="0">
                <a:latin typeface="Century Gothic" panose="020B0502020202020204" pitchFamily="34" charset="0"/>
                <a:ea typeface="Century Gothic" panose="020B0502020202020204" pitchFamily="34" charset="0"/>
                <a:cs typeface="Calibri" panose="020F0502020204030204" pitchFamily="34" charset="0"/>
              </a:rPr>
              <a:t>● Univariate Analysis: </a:t>
            </a:r>
            <a:endParaRPr lang="en-US" dirty="0" smtClean="0">
              <a:latin typeface="Century Gothic" panose="020B0502020202020204" pitchFamily="34" charset="0"/>
              <a:ea typeface="Century Gothic" panose="020B0502020202020204" pitchFamily="34" charset="0"/>
              <a:cs typeface="Calibri" panose="020F0502020204030204" pitchFamily="34" charset="0"/>
            </a:endParaRPr>
          </a:p>
          <a:p>
            <a:pPr>
              <a:lnSpc>
                <a:spcPct val="107000"/>
              </a:lnSpc>
              <a:spcAft>
                <a:spcPts val="800"/>
              </a:spcAft>
            </a:pPr>
            <a:r>
              <a:rPr lang="en-US" dirty="0" smtClean="0">
                <a:latin typeface="Century Gothic" panose="020B0502020202020204" pitchFamily="34" charset="0"/>
                <a:ea typeface="Century Gothic" panose="020B0502020202020204" pitchFamily="34" charset="0"/>
                <a:cs typeface="Calibri" panose="020F0502020204030204" pitchFamily="34" charset="0"/>
              </a:rPr>
              <a:t>● </a:t>
            </a:r>
            <a:r>
              <a:rPr lang="en-US" dirty="0">
                <a:latin typeface="Century Gothic" panose="020B0502020202020204" pitchFamily="34" charset="0"/>
                <a:ea typeface="Century Gothic" panose="020B0502020202020204" pitchFamily="34" charset="0"/>
                <a:cs typeface="Calibri" panose="020F0502020204030204" pitchFamily="34" charset="0"/>
              </a:rPr>
              <a:t>Bivariate Analysis</a:t>
            </a:r>
            <a:r>
              <a:rPr lang="en-US" dirty="0" smtClean="0">
                <a:latin typeface="Century Gothic" panose="020B0502020202020204" pitchFamily="34" charset="0"/>
                <a:ea typeface="Century Gothic" panose="020B0502020202020204" pitchFamily="34" charset="0"/>
                <a:cs typeface="Calibri" panose="020F0502020204030204" pitchFamily="34" charset="0"/>
              </a:rPr>
              <a:t>:</a:t>
            </a:r>
          </a:p>
          <a:p>
            <a:endParaRPr lang="en-GB" b="1" dirty="0" smtClean="0"/>
          </a:p>
          <a:p>
            <a:r>
              <a:rPr lang="en-GB" b="1" dirty="0" smtClean="0"/>
              <a:t>Machine </a:t>
            </a:r>
            <a:r>
              <a:rPr lang="en-GB" b="1" dirty="0"/>
              <a:t>Learning Algorithms: </a:t>
            </a:r>
            <a:endParaRPr lang="en-US" dirty="0"/>
          </a:p>
          <a:p>
            <a:endParaRPr lang="en-GB" dirty="0" smtClean="0"/>
          </a:p>
          <a:p>
            <a:r>
              <a:rPr lang="en-GB" dirty="0" smtClean="0"/>
              <a:t>Clustering </a:t>
            </a:r>
            <a:r>
              <a:rPr lang="en-GB" dirty="0"/>
              <a:t>: K-Means Clustering</a:t>
            </a:r>
            <a:endParaRPr lang="en-US" dirty="0"/>
          </a:p>
          <a:p>
            <a:r>
              <a:rPr lang="en-GB" dirty="0"/>
              <a:t>Find the clusters by minimizing distances of cluster </a:t>
            </a:r>
            <a:r>
              <a:rPr lang="en-GB" dirty="0" err="1"/>
              <a:t>centers</a:t>
            </a:r>
            <a:r>
              <a:rPr lang="en-GB" dirty="0"/>
              <a:t> to data.</a:t>
            </a:r>
            <a:endParaRPr lang="en-US" dirty="0"/>
          </a:p>
          <a:p>
            <a:r>
              <a:rPr lang="en-GB" dirty="0"/>
              <a:t>Algorithm:</a:t>
            </a:r>
            <a:endParaRPr lang="en-US" dirty="0"/>
          </a:p>
          <a:p>
            <a:r>
              <a:rPr lang="en-GB" dirty="0"/>
              <a:t>• Instantiate k distinct random guesses 𝜇- of the cluster </a:t>
            </a:r>
            <a:r>
              <a:rPr lang="en-GB" dirty="0" err="1"/>
              <a:t>centers</a:t>
            </a:r>
            <a:endParaRPr lang="en-US" dirty="0"/>
          </a:p>
          <a:p>
            <a:r>
              <a:rPr lang="en-GB" dirty="0"/>
              <a:t>• Each data point classifies itself as the 𝜇- it is closest to it</a:t>
            </a:r>
            <a:endParaRPr lang="en-US" dirty="0"/>
          </a:p>
          <a:p>
            <a:r>
              <a:rPr lang="en-GB" dirty="0"/>
              <a:t>• Each 𝜇- finds the centroid of the points that were closest to it and</a:t>
            </a:r>
            <a:endParaRPr lang="en-US" dirty="0"/>
          </a:p>
          <a:p>
            <a:r>
              <a:rPr lang="en-GB" dirty="0"/>
              <a:t>jumps there</a:t>
            </a:r>
            <a:endParaRPr lang="en-US" dirty="0"/>
          </a:p>
          <a:p>
            <a:r>
              <a:rPr lang="en-GB" b="1" dirty="0"/>
              <a:t> </a:t>
            </a:r>
            <a:endParaRPr lang="en-US" dirty="0"/>
          </a:p>
          <a:p>
            <a:r>
              <a:rPr lang="en-US" b="1" dirty="0"/>
              <a:t>Tools: </a:t>
            </a:r>
            <a:endParaRPr lang="en-US" dirty="0"/>
          </a:p>
          <a:p>
            <a:r>
              <a:rPr lang="en-US" dirty="0"/>
              <a:t>● Python: </a:t>
            </a:r>
            <a:r>
              <a:rPr lang="en-US" dirty="0" err="1"/>
              <a:t>NumPy</a:t>
            </a:r>
            <a:r>
              <a:rPr lang="en-US" dirty="0"/>
              <a:t>, Pandas, </a:t>
            </a:r>
            <a:r>
              <a:rPr lang="en-US" dirty="0" err="1"/>
              <a:t>SciPy</a:t>
            </a:r>
            <a:r>
              <a:rPr lang="en-US" dirty="0"/>
              <a:t>, </a:t>
            </a:r>
            <a:r>
              <a:rPr lang="en-US" dirty="0" err="1"/>
              <a:t>matplotlib</a:t>
            </a:r>
            <a:endParaRPr lang="en-US" dirty="0"/>
          </a:p>
          <a:p>
            <a:pPr>
              <a:lnSpc>
                <a:spcPct val="107000"/>
              </a:lnSpc>
              <a:spcAft>
                <a:spcPts val="800"/>
              </a:spcAft>
            </a:pP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36383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6800" y="181274"/>
            <a:ext cx="6734175" cy="2886075"/>
          </a:xfrm>
          <a:prstGeom prst="rect">
            <a:avLst/>
          </a:prstGeom>
        </p:spPr>
      </p:pic>
      <p:sp>
        <p:nvSpPr>
          <p:cNvPr id="5" name="Rectangle 2"/>
          <p:cNvSpPr>
            <a:spLocks noChangeArrowheads="1"/>
          </p:cNvSpPr>
          <p:nvPr/>
        </p:nvSpPr>
        <p:spPr bwMode="auto">
          <a:xfrm>
            <a:off x="533400" y="3432474"/>
            <a:ext cx="8134350" cy="29238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smtClean="0">
                <a:ln>
                  <a:noFill/>
                </a:ln>
                <a:solidFill>
                  <a:srgbClr val="C00000"/>
                </a:solidFill>
                <a:effectLst/>
                <a:latin typeface="Century Gothic" panose="020B0502020202020204" pitchFamily="34" charset="0"/>
                <a:ea typeface="Century Gothic" panose="020B0502020202020204" pitchFamily="34" charset="0"/>
                <a:cs typeface="Times New Roman" panose="02020603050405020304" pitchFamily="18" charset="0"/>
              </a:rPr>
              <a:t>Results:</a:t>
            </a:r>
            <a:endParaRPr kumimoji="0" lang="en-GB"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rPr>
              <a:t>Identified Top 5 venues which are near to </a:t>
            </a:r>
            <a:r>
              <a:rPr kumimoji="0" lang="en-US"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rPr>
              <a:t>Supermarket, Coffee Shop, Convenience Store and Train Station.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C00000"/>
                </a:solidFill>
                <a:effectLst/>
                <a:latin typeface="Century Gothic" panose="020B0502020202020204" pitchFamily="34" charset="0"/>
                <a:ea typeface="Times New Roman" panose="02020603050405020304" pitchFamily="18" charset="0"/>
                <a:cs typeface="Arial" panose="020B0604020202020204" pitchFamily="34" charset="0"/>
              </a:rPr>
              <a:t>Discussion</a:t>
            </a:r>
            <a:r>
              <a:rPr kumimoji="0" lang="en-US" altLang="en-US" sz="1000" b="1"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rPr>
              <a:t>Home prices near the social venues and hotels located in the middle of city are very high, compare to the neighborhoods which are away from the city center and also these neighborhoods also near to social venues and hotels.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C00000"/>
                </a:solidFill>
                <a:effectLst/>
                <a:latin typeface="Century Gothic" panose="020B0502020202020204" pitchFamily="34" charset="0"/>
                <a:ea typeface="Times New Roman" panose="02020603050405020304" pitchFamily="18" charset="0"/>
                <a:cs typeface="Arial" panose="020B0604020202020204" pitchFamily="34" charset="0"/>
              </a:rPr>
              <a:t>Conclusion</a:t>
            </a:r>
            <a:r>
              <a:rPr kumimoji="0" lang="en-US" altLang="en-US" sz="1000" b="1"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7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1400" dirty="0" smtClean="0">
                <a:latin typeface="Century Gothic" panose="020B0502020202020204" pitchFamily="34" charset="0"/>
                <a:ea typeface="Century Gothic" panose="020B0502020202020204" pitchFamily="34" charset="0"/>
                <a:cs typeface="Times New Roman" panose="02020603050405020304" pitchFamily="18" charset="0"/>
              </a:rPr>
              <a:t>Identified the </a:t>
            </a:r>
            <a:r>
              <a:rPr kumimoji="0" lang="en-GB" altLang="en-US" sz="1400" b="0" i="0" u="none" strike="noStrike" cap="none" normalizeH="0" baseline="0" dirty="0" err="1" smtClean="0">
                <a:ln>
                  <a:noFill/>
                </a:ln>
                <a:solidFill>
                  <a:schemeClr val="tx1"/>
                </a:solidFill>
                <a:effectLst/>
                <a:latin typeface="Century Gothic" panose="020B0502020202020204" pitchFamily="34" charset="0"/>
                <a:ea typeface="Century Gothic" panose="020B0502020202020204" pitchFamily="34" charset="0"/>
                <a:cs typeface="Times New Roman" panose="02020603050405020304" pitchFamily="18" charset="0"/>
              </a:rPr>
              <a:t>the</a:t>
            </a:r>
            <a:r>
              <a:rPr kumimoji="0" lang="en-GB" altLang="en-US" sz="1400" b="0" i="0" u="none" strike="noStrike" cap="none" normalizeH="0" baseline="0" dirty="0" smtClean="0">
                <a:ln>
                  <a:noFill/>
                </a:ln>
                <a:solidFill>
                  <a:schemeClr val="tx1"/>
                </a:solidFill>
                <a:effectLst/>
                <a:latin typeface="Century Gothic" panose="020B0502020202020204" pitchFamily="34" charset="0"/>
                <a:ea typeface="Century Gothic" panose="020B0502020202020204" pitchFamily="34" charset="0"/>
                <a:cs typeface="Times New Roman" panose="02020603050405020304" pitchFamily="18" charset="0"/>
              </a:rPr>
              <a:t> Best location where the  home price is low and a location near to facilities like supermarkets, hospitals and schools.</a:t>
            </a:r>
            <a:endParaRPr kumimoji="0" lang="en-US" altLang="en-U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1499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2760</TotalTime>
  <Words>247</Words>
  <Application>Microsoft Office PowerPoint</Application>
  <PresentationFormat>On-screen Show (4:3)</PresentationFormat>
  <Paragraphs>48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Unicode MS</vt:lpstr>
      <vt:lpstr>Calibri</vt:lpstr>
      <vt:lpstr>Calibri Light</vt:lpstr>
      <vt:lpstr>Century Gothic</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mktg4</cp:lastModifiedBy>
  <cp:revision>264</cp:revision>
  <dcterms:created xsi:type="dcterms:W3CDTF">2019-03-19T07:21:42Z</dcterms:created>
  <dcterms:modified xsi:type="dcterms:W3CDTF">2019-08-27T10:04:05Z</dcterms:modified>
</cp:coreProperties>
</file>