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93" r:id="rId2"/>
    <p:sldId id="294" r:id="rId3"/>
    <p:sldId id="295" r:id="rId4"/>
    <p:sldId id="296" r:id="rId5"/>
    <p:sldId id="29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4F5F"/>
    <a:srgbClr val="FB3346"/>
    <a:srgbClr val="FA2237"/>
    <a:srgbClr val="E4A794"/>
    <a:srgbClr val="FFDDDD"/>
    <a:srgbClr val="9966FF"/>
    <a:srgbClr val="CC66FF"/>
    <a:srgbClr val="FF99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74BEB5-4E42-44DC-AA77-BD7202D2E1D1}" type="datetimeFigureOut">
              <a:rPr lang="en-US" smtClean="0"/>
              <a:pPr/>
              <a:t>08/28/2019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478AEC-366C-4122-8C7F-DEBC72F5B76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Tree>
    <p:extLst>
      <p:ext uri="{BB962C8B-B14F-4D97-AF65-F5344CB8AC3E}">
        <p14:creationId xmlns:p14="http://schemas.microsoft.com/office/powerpoint/2010/main" val="189211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D8D4C923-65D0-4382-8580-63E803B14E5E}" type="datetime1">
              <a:rPr lang="en-US" smtClean="0"/>
              <a:pPr/>
              <a:t>08/28/2019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308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A693AE8B-2A77-4DBC-9B44-357232F93EA9}" type="datetime1">
              <a:rPr lang="en-US" smtClean="0"/>
              <a:pPr/>
              <a:t>08/28/2019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983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0165EB5-3CEA-4E26-8491-0E3D9AE19531}" type="datetime1">
              <a:rPr lang="en-US" smtClean="0"/>
              <a:pPr/>
              <a:t>08/28/2019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653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392747F-5A6D-4919-A5D4-67B7A5BDC849}" type="datetime1">
              <a:rPr lang="en-US" smtClean="0"/>
              <a:pPr/>
              <a:t>08/28/2019</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320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8C1FE74D-6B11-43D4-9757-49A19F415667}" type="datetime1">
              <a:rPr lang="en-US" smtClean="0"/>
              <a:pPr/>
              <a:t>08/28/2019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39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13DB4039-61FB-4AFA-8471-83F4A9631F45}" type="datetime1">
              <a:rPr lang="en-US" smtClean="0"/>
              <a:pPr/>
              <a:t>08/28/2019</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344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C3037C09-ACE5-4E0A-874E-9279D0F40B40}" type="datetime1">
              <a:rPr lang="en-US" smtClean="0"/>
              <a:pPr/>
              <a:t>08/28/2019</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659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D2D2A382-5FD4-49D1-990C-10FB41ECDB19}" type="datetime1">
              <a:rPr lang="en-US" smtClean="0"/>
              <a:pPr/>
              <a:t>08/28/2019</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8237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ADB3A2DE-01AF-4BC6-8F6D-B1E8B12F8BBB}" type="datetime1">
              <a:rPr lang="en-US" smtClean="0"/>
              <a:pPr/>
              <a:t>08/28/2019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173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84A3E181-9ECF-416B-A762-FFA3A085B5AB}" type="datetime1">
              <a:rPr lang="en-US" smtClean="0"/>
              <a:pPr/>
              <a:t>08/28/2019</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t>Annual Sales Conference 2019</a:t>
            </a:r>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0343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56957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propertydata.co.uk/cities/london" TargetMode="External"/><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7.xml"/><Relationship Id="rId4" Type="http://schemas.openxmlformats.org/officeDocument/2006/relationships/hyperlink" Target="https://developer.foursquar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
        <p:nvSpPr>
          <p:cNvPr id="4" name="Rectangle 3"/>
          <p:cNvSpPr/>
          <p:nvPr/>
        </p:nvSpPr>
        <p:spPr>
          <a:xfrm>
            <a:off x="609600" y="1039274"/>
            <a:ext cx="4572000" cy="1519775"/>
          </a:xfrm>
          <a:prstGeom prst="rect">
            <a:avLst/>
          </a:prstGeom>
        </p:spPr>
        <p:txBody>
          <a:bodyPr>
            <a:spAutoFit/>
          </a:bodyPr>
          <a:lstStyle/>
          <a:p>
            <a:pPr>
              <a:lnSpc>
                <a:spcPct val="107000"/>
              </a:lnSpc>
              <a:spcAft>
                <a:spcPts val="800"/>
              </a:spcAft>
            </a:pPr>
            <a:r>
              <a:rPr lang="en-GB" sz="2000" dirty="0">
                <a:latin typeface="Century Gothic" panose="020B0502020202020204" pitchFamily="34" charset="0"/>
                <a:ea typeface="Century Gothic" panose="020B0502020202020204" pitchFamily="34" charset="0"/>
                <a:cs typeface="Times New Roman" panose="02020603050405020304" pitchFamily="18" charset="0"/>
              </a:rPr>
              <a:t>Introduction</a:t>
            </a:r>
            <a:endParaRPr lang="en-US" sz="105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sz="1200" dirty="0">
                <a:latin typeface="Century Gothic" panose="020B0502020202020204" pitchFamily="34" charset="0"/>
                <a:ea typeface="Century Gothic" panose="020B0502020202020204" pitchFamily="34" charset="0"/>
                <a:cs typeface="Times New Roman" panose="02020603050405020304" pitchFamily="18" charset="0"/>
              </a:rPr>
              <a:t> </a:t>
            </a:r>
            <a:endParaRPr lang="en-US" sz="105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b="1" dirty="0">
                <a:latin typeface="Century Gothic" panose="020B0502020202020204" pitchFamily="34" charset="0"/>
                <a:ea typeface="Century Gothic" panose="020B0502020202020204" pitchFamily="34" charset="0"/>
                <a:cs typeface="Times New Roman" panose="02020603050405020304" pitchFamily="18" charset="0"/>
              </a:rPr>
              <a:t>Business Problem: </a:t>
            </a:r>
            <a:endParaRPr lang="en-US" sz="105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solidFill>
                  <a:srgbClr val="C00000"/>
                </a:solidFill>
                <a:latin typeface="Century Gothic" panose="020B0502020202020204" pitchFamily="34" charset="0"/>
                <a:ea typeface="Century Gothic" panose="020B0502020202020204" pitchFamily="34" charset="0"/>
                <a:cs typeface="Times New Roman" panose="02020603050405020304" pitchFamily="18" charset="0"/>
              </a:rPr>
              <a:t>Find best location for Home in London</a:t>
            </a:r>
            <a:endParaRPr lang="en-US" sz="1050" dirty="0">
              <a:effectLst/>
              <a:latin typeface="Century Gothic" panose="020B0502020202020204" pitchFamily="34" charset="0"/>
              <a:ea typeface="Century Gothic" panose="020B050202020202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419600" y="3048000"/>
            <a:ext cx="4514850" cy="2819400"/>
          </a:xfrm>
          <a:prstGeom prst="rect">
            <a:avLst/>
          </a:prstGeom>
        </p:spPr>
      </p:pic>
      <p:sp>
        <p:nvSpPr>
          <p:cNvPr id="6" name="Rectangle 5"/>
          <p:cNvSpPr/>
          <p:nvPr/>
        </p:nvSpPr>
        <p:spPr>
          <a:xfrm>
            <a:off x="609600" y="3522444"/>
            <a:ext cx="3581400" cy="1870512"/>
          </a:xfrm>
          <a:prstGeom prst="rect">
            <a:avLst/>
          </a:prstGeom>
        </p:spPr>
        <p:txBody>
          <a:bodyPr wrap="square">
            <a:spAutoFit/>
          </a:bodyPr>
          <a:lstStyle/>
          <a:p>
            <a:pPr>
              <a:lnSpc>
                <a:spcPct val="107000"/>
              </a:lnSpc>
              <a:spcAft>
                <a:spcPts val="800"/>
              </a:spcAft>
            </a:pPr>
            <a:r>
              <a:rPr lang="en-GB" dirty="0">
                <a:latin typeface="Century Gothic" panose="020B0502020202020204" pitchFamily="34" charset="0"/>
                <a:ea typeface="Century Gothic" panose="020B0502020202020204" pitchFamily="34" charset="0"/>
                <a:cs typeface="Times New Roman" panose="02020603050405020304" pitchFamily="18" charset="0"/>
              </a:rPr>
              <a:t>Finding best location where the price is low and a location near to facilities like supermarkets, hospitals and schools is very difficult with our proper data.</a:t>
            </a:r>
            <a:endParaRPr lang="en-US" sz="1400" dirty="0">
              <a:effectLst/>
              <a:latin typeface="Century Gothic" panose="020B0502020202020204" pitchFamily="34" charset="0"/>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78479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Rectangle 3"/>
          <p:cNvSpPr/>
          <p:nvPr/>
        </p:nvSpPr>
        <p:spPr>
          <a:xfrm>
            <a:off x="1066800" y="1752600"/>
            <a:ext cx="6934200" cy="3751283"/>
          </a:xfrm>
          <a:prstGeom prst="rect">
            <a:avLst/>
          </a:prstGeom>
        </p:spPr>
        <p:txBody>
          <a:bodyPr wrap="square">
            <a:spAutoFit/>
          </a:bodyPr>
          <a:lstStyle/>
          <a:p>
            <a:pPr>
              <a:lnSpc>
                <a:spcPct val="107000"/>
              </a:lnSpc>
              <a:spcAft>
                <a:spcPts val="800"/>
              </a:spcAft>
            </a:pPr>
            <a:r>
              <a:rPr lang="en-GB">
                <a:latin typeface="Century Gothic" panose="020B0502020202020204" pitchFamily="34" charset="0"/>
                <a:ea typeface="Century Gothic" panose="020B0502020202020204" pitchFamily="34" charset="0"/>
                <a:cs typeface="Times New Roman" panose="02020603050405020304" pitchFamily="18" charset="0"/>
              </a:rPr>
              <a:t>London is the capital of and largest city in England and the United Kingdom, with the largest municipal population in the European Union. </a:t>
            </a:r>
            <a:r>
              <a:rPr lang="en-GB" dirty="0">
                <a:latin typeface="Century Gothic" panose="020B0502020202020204" pitchFamily="34" charset="0"/>
                <a:ea typeface="Century Gothic" panose="020B0502020202020204" pitchFamily="34" charset="0"/>
                <a:cs typeface="Times New Roman" panose="02020603050405020304" pitchFamily="18" charset="0"/>
              </a:rPr>
              <a:t>Standing on the River Thames in the southeast of England, at the head of its 50-mile (80 km) estuary leading to the North Sea, London has been a major settlement for two millennia.</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latin typeface="Century Gothic" panose="020B0502020202020204" pitchFamily="34" charset="0"/>
                <a:ea typeface="Century Gothic" panose="020B0502020202020204" pitchFamily="34" charset="0"/>
                <a:cs typeface="Times New Roman" panose="02020603050405020304" pitchFamily="18" charset="0"/>
              </a:rPr>
              <a:t>London is considered to be one of the world's most important global cities and has been termed the world's most powerful, most desirable, most influential, most visited, most expensive, innovative, sustainable, most investment friendly, most popular for work, and the most vegetarian-friendly city in the world.</a:t>
            </a:r>
            <a:endParaRPr lang="en-US" sz="1400" dirty="0">
              <a:effectLst/>
              <a:latin typeface="Century Gothic" panose="020B0502020202020204" pitchFamily="34" charset="0"/>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47444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2" name="Rectangle 1"/>
          <p:cNvSpPr/>
          <p:nvPr/>
        </p:nvSpPr>
        <p:spPr>
          <a:xfrm>
            <a:off x="914400" y="838200"/>
            <a:ext cx="7239000" cy="5271187"/>
          </a:xfrm>
          <a:prstGeom prst="rect">
            <a:avLst/>
          </a:prstGeom>
        </p:spPr>
        <p:txBody>
          <a:bodyPr wrap="square">
            <a:spAutoFit/>
          </a:bodyPr>
          <a:lstStyle/>
          <a:p>
            <a:pPr>
              <a:lnSpc>
                <a:spcPct val="107000"/>
              </a:lnSpc>
              <a:spcAft>
                <a:spcPts val="800"/>
              </a:spcAft>
            </a:pPr>
            <a:r>
              <a:rPr lang="en-GB" sz="2800" b="1" dirty="0">
                <a:solidFill>
                  <a:srgbClr val="C00000"/>
                </a:solidFill>
                <a:latin typeface="Century Gothic" panose="020B0502020202020204" pitchFamily="34" charset="0"/>
                <a:ea typeface="Century Gothic" panose="020B0502020202020204" pitchFamily="34" charset="0"/>
                <a:cs typeface="Calibri" panose="020F0502020204030204" pitchFamily="34" charset="0"/>
              </a:rPr>
              <a:t>Data: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sz="2800" dirty="0">
                <a:latin typeface="Century Gothic" panose="020B0502020202020204" pitchFamily="34" charset="0"/>
                <a:ea typeface="Century Gothic" panose="020B0502020202020204" pitchFamily="34" charset="0"/>
                <a:cs typeface="Calibri" panose="020F0502020204030204" pitchFamily="34" charset="0"/>
              </a:rPr>
              <a:t>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latin typeface="Century Gothic" panose="020B0502020202020204" pitchFamily="34" charset="0"/>
                <a:ea typeface="Century Gothic" panose="020B0502020202020204" pitchFamily="34" charset="0"/>
                <a:cs typeface="Calibri" panose="020F0502020204030204" pitchFamily="34" charset="0"/>
              </a:rPr>
              <a:t>List of locations with postal code</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latin typeface="Century Gothic" panose="020B0502020202020204" pitchFamily="34" charset="0"/>
                <a:ea typeface="Century Gothic" panose="020B0502020202020204" pitchFamily="34" charset="0"/>
                <a:cs typeface="Calibri" panose="020F0502020204030204" pitchFamily="34" charset="0"/>
              </a:rPr>
              <a:t>Housing Prices with postal codes</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latin typeface="Century Gothic" panose="020B0502020202020204" pitchFamily="34" charset="0"/>
                <a:ea typeface="Century Gothic" panose="020B0502020202020204" pitchFamily="34" charset="0"/>
                <a:cs typeface="Calibri" panose="020F0502020204030204" pitchFamily="34" charset="0"/>
              </a:rPr>
              <a:t>Common venues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latin typeface="Century Gothic" panose="020B0502020202020204" pitchFamily="34" charset="0"/>
                <a:ea typeface="Century Gothic" panose="020B0502020202020204" pitchFamily="34" charset="0"/>
                <a:cs typeface="Calibri" panose="020F0502020204030204" pitchFamily="34" charset="0"/>
              </a:rPr>
              <a:t>Geo locations file of London</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dirty="0">
                <a:latin typeface="Century Gothic" panose="020B0502020202020204" pitchFamily="34" charset="0"/>
                <a:ea typeface="Century Gothic" panose="020B0502020202020204" pitchFamily="34" charset="0"/>
                <a:cs typeface="Calibri" panose="020F0502020204030204" pitchFamily="34" charset="0"/>
              </a:rPr>
              <a:t>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sz="2800" b="1" dirty="0">
                <a:latin typeface="Century Gothic" panose="020B0502020202020204" pitchFamily="34" charset="0"/>
                <a:ea typeface="Century Gothic" panose="020B0502020202020204" pitchFamily="34" charset="0"/>
                <a:cs typeface="Calibri" panose="020F0502020204030204" pitchFamily="34" charset="0"/>
              </a:rPr>
              <a:t>Sources of data:</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GB" b="1" dirty="0">
                <a:latin typeface="Century Gothic" panose="020B0502020202020204" pitchFamily="34" charset="0"/>
                <a:ea typeface="Century Gothic" panose="020B0502020202020204" pitchFamily="34" charset="0"/>
                <a:cs typeface="Calibri" panose="020F0502020204030204" pitchFamily="34" charset="0"/>
              </a:rPr>
              <a:t>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US" u="sng" dirty="0">
                <a:solidFill>
                  <a:srgbClr val="0000FF"/>
                </a:solidFill>
                <a:latin typeface="Century Gothic" panose="020B0502020202020204" pitchFamily="34" charset="0"/>
                <a:ea typeface="Century Gothic" panose="020B0502020202020204" pitchFamily="34" charset="0"/>
                <a:cs typeface="Calibri" panose="020F0502020204030204" pitchFamily="34" charset="0"/>
                <a:hlinkClick r:id="rId2"/>
              </a:rPr>
              <a:t>https://en.wikipedia.org/wiki/List_of_areas_of_London</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US" u="sng" dirty="0">
                <a:solidFill>
                  <a:srgbClr val="0000FF"/>
                </a:solidFill>
                <a:latin typeface="Century Gothic" panose="020B0502020202020204" pitchFamily="34" charset="0"/>
                <a:ea typeface="Century Gothic" panose="020B0502020202020204" pitchFamily="34" charset="0"/>
                <a:cs typeface="Calibri" panose="020F0502020204030204" pitchFamily="34" charset="0"/>
                <a:hlinkClick r:id="rId3"/>
              </a:rPr>
              <a:t>https://propertydata.co.uk/cities/london</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US" u="sng" dirty="0">
                <a:solidFill>
                  <a:srgbClr val="0000FF"/>
                </a:solidFill>
                <a:latin typeface="Century Gothic" panose="020B0502020202020204" pitchFamily="34" charset="0"/>
                <a:ea typeface="Century Gothic" panose="020B0502020202020204" pitchFamily="34" charset="0"/>
                <a:cs typeface="Calibri" panose="020F0502020204030204" pitchFamily="34" charset="0"/>
                <a:hlinkClick r:id="rId4"/>
              </a:rPr>
              <a:t>https://developer.foursquare.com/</a:t>
            </a:r>
            <a:endParaRPr lang="en-US" sz="1400" dirty="0">
              <a:effectLst/>
              <a:latin typeface="Century Gothic" panose="020B0502020202020204" pitchFamily="34" charset="0"/>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59167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2" name="Rectangle 1"/>
          <p:cNvSpPr/>
          <p:nvPr/>
        </p:nvSpPr>
        <p:spPr>
          <a:xfrm>
            <a:off x="685800" y="1066800"/>
            <a:ext cx="7239000" cy="4022320"/>
          </a:xfrm>
          <a:prstGeom prst="rect">
            <a:avLst/>
          </a:prstGeom>
        </p:spPr>
        <p:txBody>
          <a:bodyPr wrap="square">
            <a:spAutoFit/>
          </a:bodyPr>
          <a:lstStyle/>
          <a:p>
            <a:pPr>
              <a:lnSpc>
                <a:spcPct val="107000"/>
              </a:lnSpc>
              <a:spcAft>
                <a:spcPts val="800"/>
              </a:spcAft>
            </a:pPr>
            <a:r>
              <a:rPr lang="en-US" sz="2800" b="1" dirty="0">
                <a:solidFill>
                  <a:srgbClr val="C00000"/>
                </a:solidFill>
                <a:latin typeface="Century Gothic" panose="020B0502020202020204" pitchFamily="34" charset="0"/>
                <a:ea typeface="Century Gothic" panose="020B0502020202020204" pitchFamily="34" charset="0"/>
                <a:cs typeface="Calibri" panose="020F0502020204030204" pitchFamily="34" charset="0"/>
              </a:rPr>
              <a:t>Methodology: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US" dirty="0">
                <a:latin typeface="Century Gothic" panose="020B0502020202020204" pitchFamily="34" charset="0"/>
                <a:ea typeface="Century Gothic" panose="020B0502020202020204" pitchFamily="34" charset="0"/>
                <a:cs typeface="Calibri" panose="020F0502020204030204" pitchFamily="34" charset="0"/>
              </a:rPr>
              <a:t> </a:t>
            </a:r>
            <a:r>
              <a:rPr lang="en-US" dirty="0" smtClean="0">
                <a:latin typeface="Century Gothic" panose="020B0502020202020204" pitchFamily="34" charset="0"/>
                <a:ea typeface="Century Gothic" panose="020B0502020202020204" pitchFamily="34" charset="0"/>
                <a:cs typeface="Calibri" panose="020F0502020204030204" pitchFamily="34" charset="0"/>
              </a:rPr>
              <a:t>E</a:t>
            </a:r>
            <a:r>
              <a:rPr lang="en-US" dirty="0" smtClean="0"/>
              <a:t>xploratory </a:t>
            </a:r>
            <a:r>
              <a:rPr lang="en-US" dirty="0"/>
              <a:t>data </a:t>
            </a:r>
            <a:r>
              <a:rPr lang="en-US" dirty="0" smtClean="0"/>
              <a:t>analysis: </a:t>
            </a: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a:p>
            <a:pPr>
              <a:lnSpc>
                <a:spcPct val="107000"/>
              </a:lnSpc>
              <a:spcAft>
                <a:spcPts val="800"/>
              </a:spcAft>
            </a:pPr>
            <a:r>
              <a:rPr lang="en-US" dirty="0">
                <a:latin typeface="Century Gothic" panose="020B0502020202020204" pitchFamily="34" charset="0"/>
                <a:ea typeface="Century Gothic" panose="020B0502020202020204" pitchFamily="34" charset="0"/>
                <a:cs typeface="Calibri" panose="020F0502020204030204" pitchFamily="34" charset="0"/>
              </a:rPr>
              <a:t>● Univariate Analysis: </a:t>
            </a:r>
            <a:endParaRPr lang="en-US" dirty="0" smtClean="0">
              <a:latin typeface="Century Gothic" panose="020B0502020202020204" pitchFamily="34" charset="0"/>
              <a:ea typeface="Century Gothic" panose="020B0502020202020204" pitchFamily="34" charset="0"/>
              <a:cs typeface="Calibri" panose="020F0502020204030204" pitchFamily="34" charset="0"/>
            </a:endParaRPr>
          </a:p>
          <a:p>
            <a:pPr>
              <a:lnSpc>
                <a:spcPct val="107000"/>
              </a:lnSpc>
              <a:spcAft>
                <a:spcPts val="800"/>
              </a:spcAft>
            </a:pPr>
            <a:r>
              <a:rPr lang="en-US" dirty="0" smtClean="0">
                <a:latin typeface="Century Gothic" panose="020B0502020202020204" pitchFamily="34" charset="0"/>
                <a:ea typeface="Century Gothic" panose="020B0502020202020204" pitchFamily="34" charset="0"/>
                <a:cs typeface="Calibri" panose="020F0502020204030204" pitchFamily="34" charset="0"/>
              </a:rPr>
              <a:t>● </a:t>
            </a:r>
            <a:r>
              <a:rPr lang="en-US" dirty="0">
                <a:latin typeface="Century Gothic" panose="020B0502020202020204" pitchFamily="34" charset="0"/>
                <a:ea typeface="Century Gothic" panose="020B0502020202020204" pitchFamily="34" charset="0"/>
                <a:cs typeface="Calibri" panose="020F0502020204030204" pitchFamily="34" charset="0"/>
              </a:rPr>
              <a:t>Bivariate Analysis</a:t>
            </a:r>
            <a:r>
              <a:rPr lang="en-US" dirty="0" smtClean="0">
                <a:latin typeface="Century Gothic" panose="020B0502020202020204" pitchFamily="34" charset="0"/>
                <a:ea typeface="Century Gothic" panose="020B0502020202020204" pitchFamily="34" charset="0"/>
                <a:cs typeface="Calibri" panose="020F0502020204030204" pitchFamily="34" charset="0"/>
              </a:rPr>
              <a:t>:</a:t>
            </a:r>
          </a:p>
          <a:p>
            <a:r>
              <a:rPr lang="en-US" dirty="0"/>
              <a:t>● Coverage, missing values: treating unknown </a:t>
            </a:r>
            <a:r>
              <a:rPr lang="en-US" dirty="0" smtClean="0"/>
              <a:t>values</a:t>
            </a:r>
          </a:p>
          <a:p>
            <a:endParaRPr lang="en-US" dirty="0"/>
          </a:p>
          <a:p>
            <a:r>
              <a:rPr lang="en-US" dirty="0"/>
              <a:t>● Outliers: detect and treat values that are distant from other observations</a:t>
            </a:r>
          </a:p>
          <a:p>
            <a:endParaRPr lang="en-GB" b="1" dirty="0" smtClean="0"/>
          </a:p>
          <a:p>
            <a:r>
              <a:rPr lang="en-GB" b="1" dirty="0"/>
              <a:t> </a:t>
            </a:r>
            <a:endParaRPr lang="en-US" dirty="0"/>
          </a:p>
          <a:p>
            <a:r>
              <a:rPr lang="en-US" b="1" dirty="0"/>
              <a:t>Tools: </a:t>
            </a:r>
            <a:endParaRPr lang="en-US" dirty="0"/>
          </a:p>
          <a:p>
            <a:r>
              <a:rPr lang="en-US" dirty="0"/>
              <a:t>● Python: </a:t>
            </a:r>
            <a:r>
              <a:rPr lang="en-US" dirty="0" err="1"/>
              <a:t>NumPy</a:t>
            </a:r>
            <a:r>
              <a:rPr lang="en-US" dirty="0"/>
              <a:t>, Pandas, </a:t>
            </a:r>
            <a:r>
              <a:rPr lang="en-US" dirty="0" err="1"/>
              <a:t>SciPy</a:t>
            </a:r>
            <a:r>
              <a:rPr lang="en-US" dirty="0"/>
              <a:t>, </a:t>
            </a:r>
            <a:r>
              <a:rPr lang="en-US" dirty="0" err="1"/>
              <a:t>matplotlib</a:t>
            </a:r>
            <a:endParaRPr lang="en-US" dirty="0"/>
          </a:p>
          <a:p>
            <a:pPr>
              <a:lnSpc>
                <a:spcPct val="107000"/>
              </a:lnSpc>
              <a:spcAft>
                <a:spcPts val="800"/>
              </a:spcAft>
            </a:pPr>
            <a:endParaRPr lang="en-US" sz="1400" dirty="0">
              <a:latin typeface="Century Gothic" panose="020B0502020202020204" pitchFamily="34" charset="0"/>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136383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66800" y="181274"/>
            <a:ext cx="6734175" cy="2886075"/>
          </a:xfrm>
          <a:prstGeom prst="rect">
            <a:avLst/>
          </a:prstGeom>
        </p:spPr>
      </p:pic>
      <p:sp>
        <p:nvSpPr>
          <p:cNvPr id="5" name="Rectangle 2"/>
          <p:cNvSpPr>
            <a:spLocks noChangeArrowheads="1"/>
          </p:cNvSpPr>
          <p:nvPr/>
        </p:nvSpPr>
        <p:spPr bwMode="auto">
          <a:xfrm>
            <a:off x="533400" y="3432474"/>
            <a:ext cx="8134350" cy="29238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1" i="0" u="none" strike="noStrike" cap="none" normalizeH="0" baseline="0" dirty="0" smtClean="0">
                <a:ln>
                  <a:noFill/>
                </a:ln>
                <a:solidFill>
                  <a:srgbClr val="C00000"/>
                </a:solidFill>
                <a:effectLst/>
                <a:latin typeface="Century Gothic" panose="020B0502020202020204" pitchFamily="34" charset="0"/>
                <a:ea typeface="Century Gothic" panose="020B0502020202020204" pitchFamily="34" charset="0"/>
                <a:cs typeface="Times New Roman" panose="02020603050405020304" pitchFamily="18" charset="0"/>
              </a:rPr>
              <a:t>Results:</a:t>
            </a:r>
            <a:endParaRPr kumimoji="0" lang="en-GB" altLang="en-US" sz="1400" b="0" i="0" u="none" strike="noStrike" cap="none" normalizeH="0" baseline="0" dirty="0" smtClean="0">
              <a:ln>
                <a:noFill/>
              </a:ln>
              <a:solidFill>
                <a:srgbClr val="000000"/>
              </a:solidFill>
              <a:effectLst/>
              <a:latin typeface="Century Gothic" panose="020B0502020202020204" pitchFamily="34"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smtClean="0">
                <a:ln>
                  <a:noFill/>
                </a:ln>
                <a:solidFill>
                  <a:srgbClr val="000000"/>
                </a:solidFill>
                <a:effectLst/>
                <a:latin typeface="Century Gothic" panose="020B0502020202020204" pitchFamily="34" charset="0"/>
                <a:ea typeface="Times New Roman" panose="02020603050405020304" pitchFamily="18" charset="0"/>
                <a:cs typeface="Courier New" panose="02070309020205020404" pitchFamily="49" charset="0"/>
              </a:rPr>
              <a:t>Identified Top 5 venues which are near to </a:t>
            </a:r>
            <a:r>
              <a:rPr kumimoji="0" lang="en-US" altLang="en-US" sz="1400" b="0" i="0" u="none" strike="noStrike" cap="none" normalizeH="0" baseline="0" dirty="0" smtClean="0">
                <a:ln>
                  <a:noFill/>
                </a:ln>
                <a:solidFill>
                  <a:srgbClr val="000000"/>
                </a:solidFill>
                <a:effectLst/>
                <a:latin typeface="Century Gothic" panose="020B0502020202020204" pitchFamily="34" charset="0"/>
                <a:ea typeface="Times New Roman" panose="02020603050405020304" pitchFamily="18" charset="0"/>
                <a:cs typeface="Courier New" panose="02070309020205020404" pitchFamily="49" charset="0"/>
              </a:rPr>
              <a:t>Supermarket, Coffee Shop, Convenience Store and Train Station.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Century Gothic" panose="020B0502020202020204" pitchFamily="34"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C00000"/>
                </a:solidFill>
                <a:effectLst/>
                <a:latin typeface="Century Gothic" panose="020B0502020202020204" pitchFamily="34" charset="0"/>
                <a:ea typeface="Times New Roman" panose="02020603050405020304" pitchFamily="18" charset="0"/>
                <a:cs typeface="Arial" panose="020B0604020202020204" pitchFamily="34" charset="0"/>
              </a:rPr>
              <a:t>Discussion</a:t>
            </a:r>
            <a:r>
              <a:rPr kumimoji="0" lang="en-US" altLang="en-US" sz="1000" b="1"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entury Gothic" panose="020B0502020202020204" pitchFamily="34" charset="0"/>
                <a:ea typeface="Times New Roman" panose="02020603050405020304" pitchFamily="18" charset="0"/>
                <a:cs typeface="Courier New" panose="02070309020205020404" pitchFamily="49" charset="0"/>
              </a:rPr>
              <a:t>Home prices near the social venues and hotels located in the middle of city are very high, compare to the neighborhoods which are away from the city center and also these neighborhoods also near to social venues and hotels.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000000"/>
              </a:solidFill>
              <a:effectLst/>
              <a:latin typeface="Century Gothic" panose="020B0502020202020204" pitchFamily="34"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C00000"/>
                </a:solidFill>
                <a:effectLst/>
                <a:latin typeface="Century Gothic" panose="020B0502020202020204" pitchFamily="34" charset="0"/>
                <a:ea typeface="Times New Roman" panose="02020603050405020304" pitchFamily="18" charset="0"/>
                <a:cs typeface="Arial" panose="020B0604020202020204" pitchFamily="34" charset="0"/>
              </a:rPr>
              <a:t>Conclusion</a:t>
            </a:r>
            <a:r>
              <a:rPr kumimoji="0" lang="en-US" altLang="en-US" sz="1000" b="1" i="0" u="none" strike="noStrike" cap="none" normalizeH="0" baseline="0" dirty="0" smtClean="0">
                <a:ln>
                  <a:noFill/>
                </a:ln>
                <a:solidFill>
                  <a:schemeClr val="tx1"/>
                </a:solidFill>
                <a:effectLst/>
                <a:latin typeface="Arial Unicode MS"/>
                <a:ea typeface="Times New Roman" panose="02020603050405020304" pitchFamily="18" charset="0"/>
                <a:cs typeface="Courier New" panose="02070309020205020404" pitchFamily="49" charset="0"/>
              </a:rPr>
              <a:t>:</a:t>
            </a:r>
            <a:r>
              <a:rPr kumimoji="0" lang="en-US" altLang="en-US" sz="7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1400" dirty="0" smtClean="0">
                <a:latin typeface="Century Gothic" panose="020B0502020202020204" pitchFamily="34" charset="0"/>
                <a:ea typeface="Century Gothic" panose="020B0502020202020204" pitchFamily="34" charset="0"/>
                <a:cs typeface="Times New Roman" panose="02020603050405020304" pitchFamily="18" charset="0"/>
              </a:rPr>
              <a:t>Identified the </a:t>
            </a:r>
            <a:r>
              <a:rPr kumimoji="0" lang="en-GB" altLang="en-US" sz="1400" b="0" i="0" u="none" strike="noStrike" cap="none" normalizeH="0" baseline="0" dirty="0" err="1" smtClean="0">
                <a:ln>
                  <a:noFill/>
                </a:ln>
                <a:solidFill>
                  <a:schemeClr val="tx1"/>
                </a:solidFill>
                <a:effectLst/>
                <a:latin typeface="Century Gothic" panose="020B0502020202020204" pitchFamily="34" charset="0"/>
                <a:ea typeface="Century Gothic" panose="020B0502020202020204" pitchFamily="34" charset="0"/>
                <a:cs typeface="Times New Roman" panose="02020603050405020304" pitchFamily="18" charset="0"/>
              </a:rPr>
              <a:t>the</a:t>
            </a:r>
            <a:r>
              <a:rPr kumimoji="0" lang="en-GB" altLang="en-US" sz="1400" b="0" i="0" u="none" strike="noStrike" cap="none" normalizeH="0" baseline="0" dirty="0" smtClean="0">
                <a:ln>
                  <a:noFill/>
                </a:ln>
                <a:solidFill>
                  <a:schemeClr val="tx1"/>
                </a:solidFill>
                <a:effectLst/>
                <a:latin typeface="Century Gothic" panose="020B0502020202020204" pitchFamily="34" charset="0"/>
                <a:ea typeface="Century Gothic" panose="020B0502020202020204" pitchFamily="34" charset="0"/>
                <a:cs typeface="Times New Roman" panose="02020603050405020304" pitchFamily="18" charset="0"/>
              </a:rPr>
              <a:t> Best location where the  home price is low and a location near to facilities like supermarkets, hospitals and schools.</a:t>
            </a:r>
            <a:endParaRPr kumimoji="0" lang="en-US" altLang="en-US" sz="7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1499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2773</TotalTime>
  <Words>247</Words>
  <Application>Microsoft Office PowerPoint</Application>
  <PresentationFormat>On-screen Show (4:3)</PresentationFormat>
  <Paragraphs>42</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Arial Unicode MS</vt:lpstr>
      <vt:lpstr>Calibri</vt:lpstr>
      <vt:lpstr>Calibri Light</vt:lpstr>
      <vt:lpstr>Century Gothic</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mktg4</cp:lastModifiedBy>
  <cp:revision>266</cp:revision>
  <dcterms:created xsi:type="dcterms:W3CDTF">2019-03-19T07:21:42Z</dcterms:created>
  <dcterms:modified xsi:type="dcterms:W3CDTF">2019-08-28T03:52:21Z</dcterms:modified>
</cp:coreProperties>
</file>