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64" r:id="rId2"/>
    <p:sldId id="265" r:id="rId3"/>
    <p:sldId id="266"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45647-A152-400B-8908-7E2C1B6E0783}" v="63" dt="2023-11-22T14:02:32.3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275199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14C6A-7040-42C2-8366-1178D52D566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813245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3406241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784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83459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546236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185172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674623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870435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695805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25661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B14C6A-7040-42C2-8366-1178D52D566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09819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B14C6A-7040-42C2-8366-1178D52D5664}" type="datetimeFigureOut">
              <a:rPr lang="en-US" smtClean="0"/>
              <a:t>12/15/2023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417199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339156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2646516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BB14C6A-7040-42C2-8366-1178D52D5664}" type="datetimeFigureOut">
              <a:rPr lang="en-US" smtClean="0"/>
              <a:t>12/15/2023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392900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B14C6A-7040-42C2-8366-1178D52D5664}" type="datetimeFigureOut">
              <a:rPr lang="en-US" smtClean="0"/>
              <a:t>12/15/2023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71ACA-69C8-42DD-84C4-46C4624B60B2}" type="slidenum">
              <a:rPr lang="en-US" smtClean="0"/>
              <a:t>‹#›</a:t>
            </a:fld>
            <a:endParaRPr lang="en-US"/>
          </a:p>
        </p:txBody>
      </p:sp>
    </p:spTree>
    <p:extLst>
      <p:ext uri="{BB962C8B-B14F-4D97-AF65-F5344CB8AC3E}">
        <p14:creationId xmlns:p14="http://schemas.microsoft.com/office/powerpoint/2010/main" val="6925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BB14C6A-7040-42C2-8366-1178D52D5664}" type="datetimeFigureOut">
              <a:rPr lang="en-US" smtClean="0"/>
              <a:t>12/15/2023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71ACA-69C8-42DD-84C4-46C4624B60B2}" type="slidenum">
              <a:rPr lang="en-US" smtClean="0"/>
              <a:t>‹#›</a:t>
            </a:fld>
            <a:endParaRPr lang="en-US"/>
          </a:p>
        </p:txBody>
      </p:sp>
    </p:spTree>
    <p:extLst>
      <p:ext uri="{BB962C8B-B14F-4D97-AF65-F5344CB8AC3E}">
        <p14:creationId xmlns:p14="http://schemas.microsoft.com/office/powerpoint/2010/main" val="471989353"/>
      </p:ext>
    </p:extLst>
  </p:cSld>
  <p:clrMap bg1="dk1" tx1="lt1" bg2="dk2" tx2="lt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9B0B96A-3EE2-3D63-21F0-E0D240531740}"/>
              </a:ext>
            </a:extLst>
          </p:cNvPr>
          <p:cNvSpPr txBox="1"/>
          <p:nvPr/>
        </p:nvSpPr>
        <p:spPr>
          <a:xfrm>
            <a:off x="4013734" y="182880"/>
            <a:ext cx="3416969" cy="461665"/>
          </a:xfrm>
          <a:prstGeom prst="rect">
            <a:avLst/>
          </a:prstGeom>
          <a:noFill/>
        </p:spPr>
        <p:txBody>
          <a:bodyPr wrap="square" rtlCol="0">
            <a:spAutoFit/>
          </a:bodyPr>
          <a:lstStyle/>
          <a:p>
            <a:r>
              <a:rPr lang="en-US" sz="2400" b="1" dirty="0"/>
              <a:t>CONTENT</a:t>
            </a:r>
            <a:r>
              <a:rPr lang="en-US" dirty="0"/>
              <a:t> </a:t>
            </a:r>
            <a:r>
              <a:rPr lang="en-US" sz="2400" b="1" dirty="0"/>
              <a:t>VALIDATION</a:t>
            </a:r>
            <a:endParaRPr lang="en-IN" sz="2400" b="1" dirty="0"/>
          </a:p>
        </p:txBody>
      </p:sp>
      <p:sp>
        <p:nvSpPr>
          <p:cNvPr id="9" name="TextBox 8">
            <a:extLst>
              <a:ext uri="{FF2B5EF4-FFF2-40B4-BE49-F238E27FC236}">
                <a16:creationId xmlns:a16="http://schemas.microsoft.com/office/drawing/2014/main" id="{2B361732-68B4-E654-4DD6-89705A5108D9}"/>
              </a:ext>
            </a:extLst>
          </p:cNvPr>
          <p:cNvSpPr txBox="1"/>
          <p:nvPr/>
        </p:nvSpPr>
        <p:spPr>
          <a:xfrm>
            <a:off x="192505" y="510139"/>
            <a:ext cx="11665819" cy="1661993"/>
          </a:xfrm>
          <a:prstGeom prst="rect">
            <a:avLst/>
          </a:prstGeom>
          <a:noFill/>
        </p:spPr>
        <p:txBody>
          <a:bodyPr wrap="square" rtlCol="0">
            <a:spAutoFit/>
          </a:bodyPr>
          <a:lstStyle/>
          <a:p>
            <a:r>
              <a:rPr lang="en-US" sz="1600" b="1" dirty="0">
                <a:effectLst/>
              </a:rPr>
              <a:t>Objective</a:t>
            </a:r>
            <a:r>
              <a:rPr lang="en-US" sz="1400" b="1" dirty="0">
                <a:effectLst/>
              </a:rPr>
              <a:t>:</a:t>
            </a:r>
            <a:r>
              <a:rPr lang="en-US" sz="1400" dirty="0"/>
              <a:t> </a:t>
            </a:r>
            <a:br>
              <a:rPr lang="en-US" sz="1400" dirty="0"/>
            </a:br>
            <a:r>
              <a:rPr lang="en-US" sz="1400" dirty="0"/>
              <a:t>The generative AI approach for comprehensive content validation across text, images, and videos. Leveraging AI models such as OpenAI's GPT-3 and CLIP, the application performs multifaceted analyses. It extracts text from PDFs for bias detection, provides suggestions for improving biased content, categorizes uploaded images into predefined classes like violence, disability, and gender bias using the CLIP model, </a:t>
            </a:r>
            <a:r>
              <a:rPr lang="en-US" sz="1600" dirty="0"/>
              <a:t>and</a:t>
            </a:r>
            <a:r>
              <a:rPr lang="en-US" sz="1400" dirty="0"/>
              <a:t> utilizes speech recognition and video frame extraction to assess video content. This application's core goal is to assist users in evaluating content biases, ensuring compliance with ethical standards, and offering actionable insights for enhancing content quality across different media formats.</a:t>
            </a:r>
            <a:endParaRPr lang="en-IN" sz="1400" dirty="0"/>
          </a:p>
        </p:txBody>
      </p:sp>
      <p:sp>
        <p:nvSpPr>
          <p:cNvPr id="10" name="TextBox 9">
            <a:extLst>
              <a:ext uri="{FF2B5EF4-FFF2-40B4-BE49-F238E27FC236}">
                <a16:creationId xmlns:a16="http://schemas.microsoft.com/office/drawing/2014/main" id="{86F2CF6A-3A74-71AA-9710-64C9BFB9708A}"/>
              </a:ext>
            </a:extLst>
          </p:cNvPr>
          <p:cNvSpPr txBox="1"/>
          <p:nvPr/>
        </p:nvSpPr>
        <p:spPr>
          <a:xfrm>
            <a:off x="192504" y="2141355"/>
            <a:ext cx="11665819" cy="1323439"/>
          </a:xfrm>
          <a:prstGeom prst="rect">
            <a:avLst/>
          </a:prstGeom>
          <a:noFill/>
        </p:spPr>
        <p:txBody>
          <a:bodyPr wrap="square" rtlCol="0">
            <a:spAutoFit/>
          </a:bodyPr>
          <a:lstStyle/>
          <a:p>
            <a:pPr rtl="0"/>
            <a:r>
              <a:rPr lang="en-IN" sz="1600" b="1" dirty="0">
                <a:effectLst/>
              </a:rPr>
              <a:t>Challenges:</a:t>
            </a:r>
            <a:endParaRPr lang="en-IN" sz="1600" dirty="0">
              <a:effectLst/>
            </a:endParaRPr>
          </a:p>
          <a:p>
            <a:pPr rtl="0"/>
            <a:r>
              <a:rPr lang="en-IN" sz="1600" b="1" dirty="0">
                <a:effectLst/>
              </a:rPr>
              <a:t>Multi-Format Content Handling</a:t>
            </a:r>
            <a:r>
              <a:rPr lang="en-IN" sz="1600" dirty="0">
                <a:effectLst/>
              </a:rPr>
              <a:t>: Managing validation across diverse content types (text, images, videos) demands tailored approaches and sophisticated AI models adaptable to various formats.</a:t>
            </a:r>
          </a:p>
          <a:p>
            <a:pPr rtl="0"/>
            <a:r>
              <a:rPr lang="en-IN" sz="1600" b="1" dirty="0">
                <a:effectLst/>
              </a:rPr>
              <a:t>Precision in Bias Detection</a:t>
            </a:r>
            <a:r>
              <a:rPr lang="en-IN" sz="1600" dirty="0">
                <a:effectLst/>
              </a:rPr>
              <a:t>: Ensuring high accuracy in detecting subtle biases across different contexts requires continuous model refinement and diverse training data to enhance accuracy.</a:t>
            </a:r>
          </a:p>
        </p:txBody>
      </p:sp>
      <p:sp>
        <p:nvSpPr>
          <p:cNvPr id="11" name="TextBox 10">
            <a:extLst>
              <a:ext uri="{FF2B5EF4-FFF2-40B4-BE49-F238E27FC236}">
                <a16:creationId xmlns:a16="http://schemas.microsoft.com/office/drawing/2014/main" id="{95260BCE-F390-7BC9-2759-2B09745F9607}"/>
              </a:ext>
            </a:extLst>
          </p:cNvPr>
          <p:cNvSpPr txBox="1"/>
          <p:nvPr/>
        </p:nvSpPr>
        <p:spPr>
          <a:xfrm>
            <a:off x="192503" y="3464794"/>
            <a:ext cx="10741794" cy="1323439"/>
          </a:xfrm>
          <a:prstGeom prst="rect">
            <a:avLst/>
          </a:prstGeom>
          <a:noFill/>
        </p:spPr>
        <p:txBody>
          <a:bodyPr wrap="square" rtlCol="0">
            <a:spAutoFit/>
          </a:bodyPr>
          <a:lstStyle/>
          <a:p>
            <a:pPr rtl="0"/>
            <a:r>
              <a:rPr lang="en-US" sz="1600" b="1" dirty="0">
                <a:effectLst/>
              </a:rPr>
              <a:t>Benefits:</a:t>
            </a:r>
            <a:endParaRPr lang="en-US" sz="1600" dirty="0">
              <a:effectLst/>
            </a:endParaRPr>
          </a:p>
          <a:p>
            <a:pPr rtl="0"/>
            <a:r>
              <a:rPr lang="en-US" sz="1600" b="1" dirty="0">
                <a:effectLst/>
              </a:rPr>
              <a:t>Enhanced Content Validation</a:t>
            </a:r>
            <a:r>
              <a:rPr lang="en-US" sz="1600" dirty="0">
                <a:effectLst/>
              </a:rPr>
              <a:t>: The application validates content by using AI models, enabling seamless extraction and analysis of text, images, and videos. This automation enhances the efficiency of bias detection, compliance verification, and content categorization, facilitating quicker assessment and improvement of content quality.</a:t>
            </a:r>
          </a:p>
        </p:txBody>
      </p:sp>
      <p:sp>
        <p:nvSpPr>
          <p:cNvPr id="12" name="TextBox 11">
            <a:extLst>
              <a:ext uri="{FF2B5EF4-FFF2-40B4-BE49-F238E27FC236}">
                <a16:creationId xmlns:a16="http://schemas.microsoft.com/office/drawing/2014/main" id="{810CBA15-DB06-1BF3-B5E0-A8B7D3CCFA0B}"/>
              </a:ext>
            </a:extLst>
          </p:cNvPr>
          <p:cNvSpPr txBox="1"/>
          <p:nvPr/>
        </p:nvSpPr>
        <p:spPr>
          <a:xfrm>
            <a:off x="192502" y="4757456"/>
            <a:ext cx="11665821" cy="1815882"/>
          </a:xfrm>
          <a:prstGeom prst="rect">
            <a:avLst/>
          </a:prstGeom>
          <a:noFill/>
        </p:spPr>
        <p:txBody>
          <a:bodyPr wrap="square" rtlCol="0">
            <a:spAutoFit/>
          </a:bodyPr>
          <a:lstStyle/>
          <a:p>
            <a:pPr rtl="0"/>
            <a:r>
              <a:rPr lang="en-IN" sz="1600" b="1" dirty="0">
                <a:effectLst/>
              </a:rPr>
              <a:t>Future Scope:</a:t>
            </a:r>
            <a:endParaRPr lang="en-IN" sz="1600" dirty="0">
              <a:effectLst/>
            </a:endParaRPr>
          </a:p>
          <a:p>
            <a:pPr rtl="0"/>
            <a:r>
              <a:rPr lang="en-IN" sz="1600" b="1" dirty="0">
                <a:effectLst/>
              </a:rPr>
              <a:t>Adaptive Learning Models</a:t>
            </a:r>
            <a:r>
              <a:rPr lang="en-IN" sz="1600" dirty="0">
                <a:effectLst/>
              </a:rPr>
              <a:t>: Enhance code with adaptive AI models for continual learning. These models evolve from dynamic datasets, refining bias detection, compliance verification, and content categorization over time, ensuring improved accuracy.</a:t>
            </a:r>
          </a:p>
          <a:p>
            <a:pPr rtl="0"/>
            <a:r>
              <a:rPr lang="en-IN" sz="1600" b="1" dirty="0">
                <a:effectLst/>
              </a:rPr>
              <a:t>Advanced NLP and Computer Vision</a:t>
            </a:r>
            <a:r>
              <a:rPr lang="en-IN" sz="1600" dirty="0">
                <a:effectLst/>
              </a:rPr>
              <a:t>: Integrate cutting-edge NLP and computer vision techniques. This enhancement broadens content analysis, enhancing bias detection, compliance, and overall content quality assessment.</a:t>
            </a:r>
          </a:p>
        </p:txBody>
      </p:sp>
    </p:spTree>
    <p:extLst>
      <p:ext uri="{BB962C8B-B14F-4D97-AF65-F5344CB8AC3E}">
        <p14:creationId xmlns:p14="http://schemas.microsoft.com/office/powerpoint/2010/main" val="189199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810CBA15-DB06-1BF3-B5E0-A8B7D3CCFA0B}"/>
              </a:ext>
            </a:extLst>
          </p:cNvPr>
          <p:cNvSpPr txBox="1"/>
          <p:nvPr/>
        </p:nvSpPr>
        <p:spPr>
          <a:xfrm>
            <a:off x="192504" y="75158"/>
            <a:ext cx="4215868" cy="461665"/>
          </a:xfrm>
          <a:prstGeom prst="rect">
            <a:avLst/>
          </a:prstGeom>
          <a:noFill/>
        </p:spPr>
        <p:txBody>
          <a:bodyPr wrap="square" rtlCol="0">
            <a:spAutoFit/>
          </a:bodyPr>
          <a:lstStyle/>
          <a:p>
            <a:pPr rtl="0"/>
            <a:r>
              <a:rPr lang="en-US" sz="2400" b="1" dirty="0">
                <a:effectLst/>
              </a:rPr>
              <a:t>TEXT CONTENT VALIDATION</a:t>
            </a:r>
            <a:endParaRPr lang="en-IN" sz="2400" b="1" dirty="0">
              <a:effectLst/>
            </a:endParaRPr>
          </a:p>
        </p:txBody>
      </p:sp>
      <p:sp>
        <p:nvSpPr>
          <p:cNvPr id="2" name="TextBox 1">
            <a:extLst>
              <a:ext uri="{FF2B5EF4-FFF2-40B4-BE49-F238E27FC236}">
                <a16:creationId xmlns:a16="http://schemas.microsoft.com/office/drawing/2014/main" id="{471327DB-3A51-4A13-25EA-C1BB515D151A}"/>
              </a:ext>
            </a:extLst>
          </p:cNvPr>
          <p:cNvSpPr txBox="1"/>
          <p:nvPr/>
        </p:nvSpPr>
        <p:spPr>
          <a:xfrm>
            <a:off x="125127" y="346509"/>
            <a:ext cx="11203807" cy="3647152"/>
          </a:xfrm>
          <a:prstGeom prst="rect">
            <a:avLst/>
          </a:prstGeom>
          <a:noFill/>
        </p:spPr>
        <p:txBody>
          <a:bodyPr wrap="square" rtlCol="0">
            <a:spAutoFit/>
          </a:bodyPr>
          <a:lstStyle/>
          <a:p>
            <a:br>
              <a:rPr lang="en-US" dirty="0"/>
            </a:br>
            <a:r>
              <a:rPr lang="en-US" dirty="0">
                <a:latin typeface="Söhne"/>
              </a:rPr>
              <a:t>It is an application </a:t>
            </a:r>
            <a:r>
              <a:rPr lang="en-US" b="0" i="0" dirty="0">
                <a:effectLst/>
                <a:latin typeface="Söhne"/>
              </a:rPr>
              <a:t>where users upload PDFs, Application using GPT-3.5 to generate output. This model will identify biases concerning ethnicity, disability, and gender, ensure compliance with ethical standards, assess contextual accuracy, and potentially fact-check claims, and suggesting </a:t>
            </a:r>
            <a:r>
              <a:rPr lang="en-US" dirty="0">
                <a:latin typeface="Söhne"/>
              </a:rPr>
              <a:t>some points to improve </a:t>
            </a:r>
            <a:r>
              <a:rPr lang="en-US" b="0" i="0" dirty="0">
                <a:effectLst/>
                <a:latin typeface="Söhne"/>
              </a:rPr>
              <a:t>content quality.</a:t>
            </a:r>
          </a:p>
          <a:p>
            <a:endParaRPr lang="en-US" dirty="0">
              <a:latin typeface="Söhne"/>
            </a:endParaRPr>
          </a:p>
          <a:p>
            <a:pPr>
              <a:spcAft>
                <a:spcPts val="600"/>
              </a:spcAft>
            </a:pPr>
            <a:r>
              <a:rPr lang="en-IE" sz="2000" b="1" dirty="0">
                <a:latin typeface="Sohne"/>
              </a:rPr>
              <a:t>Required Libraries:   </a:t>
            </a:r>
            <a:r>
              <a:rPr lang="en-IE" sz="2000" dirty="0">
                <a:latin typeface="Sohne"/>
              </a:rPr>
              <a:t>pypdf2, pandas, OpenAI, csv, </a:t>
            </a:r>
            <a:r>
              <a:rPr lang="en-IE" sz="2000" dirty="0" err="1">
                <a:latin typeface="Sohne"/>
              </a:rPr>
              <a:t>os</a:t>
            </a:r>
            <a:r>
              <a:rPr lang="en-IE" sz="2000" dirty="0">
                <a:latin typeface="Sohne"/>
              </a:rPr>
              <a:t>.</a:t>
            </a:r>
            <a:endParaRPr lang="en-IE" dirty="0">
              <a:latin typeface="Sohne"/>
            </a:endParaRPr>
          </a:p>
          <a:p>
            <a:pPr>
              <a:spcAft>
                <a:spcPts val="600"/>
              </a:spcAft>
            </a:pPr>
            <a:r>
              <a:rPr lang="en-IE" sz="2000" b="1" dirty="0">
                <a:latin typeface="Sohne"/>
              </a:rPr>
              <a:t>parameters based on predefined prompt</a:t>
            </a:r>
            <a:r>
              <a:rPr lang="en-IE" sz="2000" dirty="0">
                <a:latin typeface="Sohne"/>
              </a:rPr>
              <a:t>: Ethnicity Bias, Gender Bias, Disability Bias.</a:t>
            </a:r>
          </a:p>
          <a:p>
            <a:pPr>
              <a:spcAft>
                <a:spcPts val="600"/>
              </a:spcAft>
            </a:pPr>
            <a:endParaRPr lang="en-IE" sz="2000" dirty="0">
              <a:latin typeface="Sohne"/>
            </a:endParaRPr>
          </a:p>
          <a:p>
            <a:pPr>
              <a:spcAft>
                <a:spcPts val="600"/>
              </a:spcAft>
            </a:pPr>
            <a:r>
              <a:rPr lang="en-IE" sz="2000" b="1" dirty="0">
                <a:latin typeface="Sohne"/>
              </a:rPr>
              <a:t>FLOW OF MODEL:</a:t>
            </a:r>
          </a:p>
          <a:p>
            <a:pPr>
              <a:spcAft>
                <a:spcPts val="600"/>
              </a:spcAft>
            </a:pPr>
            <a:endParaRPr lang="en-IE" dirty="0">
              <a:latin typeface="Sohne"/>
            </a:endParaRPr>
          </a:p>
          <a:p>
            <a:endParaRPr lang="en-IN" dirty="0"/>
          </a:p>
        </p:txBody>
      </p:sp>
      <p:sp>
        <p:nvSpPr>
          <p:cNvPr id="3" name="Callout: Right Arrow 2">
            <a:extLst>
              <a:ext uri="{FF2B5EF4-FFF2-40B4-BE49-F238E27FC236}">
                <a16:creationId xmlns:a16="http://schemas.microsoft.com/office/drawing/2014/main" id="{CF475F8B-7A5F-0D49-5540-4B9F109F39BA}"/>
              </a:ext>
            </a:extLst>
          </p:cNvPr>
          <p:cNvSpPr/>
          <p:nvPr/>
        </p:nvSpPr>
        <p:spPr>
          <a:xfrm>
            <a:off x="192504" y="3551564"/>
            <a:ext cx="1851831" cy="88419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Importing Libraries</a:t>
            </a:r>
            <a:endParaRPr lang="en-IE" sz="1400" dirty="0"/>
          </a:p>
        </p:txBody>
      </p:sp>
      <p:sp>
        <p:nvSpPr>
          <p:cNvPr id="4" name="Callout: Right Arrow 3">
            <a:extLst>
              <a:ext uri="{FF2B5EF4-FFF2-40B4-BE49-F238E27FC236}">
                <a16:creationId xmlns:a16="http://schemas.microsoft.com/office/drawing/2014/main" id="{68FF8EAE-E150-8B1F-8A23-EEEB9713A617}"/>
              </a:ext>
            </a:extLst>
          </p:cNvPr>
          <p:cNvSpPr/>
          <p:nvPr/>
        </p:nvSpPr>
        <p:spPr>
          <a:xfrm>
            <a:off x="2044335" y="3551565"/>
            <a:ext cx="2011680" cy="884194"/>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dirty="0"/>
              <a:t>Import pdf file</a:t>
            </a:r>
          </a:p>
        </p:txBody>
      </p:sp>
      <p:sp>
        <p:nvSpPr>
          <p:cNvPr id="5" name="Callout: Right Arrow 4">
            <a:extLst>
              <a:ext uri="{FF2B5EF4-FFF2-40B4-BE49-F238E27FC236}">
                <a16:creationId xmlns:a16="http://schemas.microsoft.com/office/drawing/2014/main" id="{51974969-BB48-58E1-8D4F-FE363DCFCF2B}"/>
              </a:ext>
            </a:extLst>
          </p:cNvPr>
          <p:cNvSpPr/>
          <p:nvPr/>
        </p:nvSpPr>
        <p:spPr>
          <a:xfrm>
            <a:off x="4056016" y="3551564"/>
            <a:ext cx="2117558" cy="88419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dirty="0"/>
              <a:t>Prompt input</a:t>
            </a:r>
          </a:p>
        </p:txBody>
      </p:sp>
      <p:sp>
        <p:nvSpPr>
          <p:cNvPr id="16" name="Rectangle 15">
            <a:extLst>
              <a:ext uri="{FF2B5EF4-FFF2-40B4-BE49-F238E27FC236}">
                <a16:creationId xmlns:a16="http://schemas.microsoft.com/office/drawing/2014/main" id="{74B8BE63-7907-5970-484A-AF85FA7F0DF9}"/>
              </a:ext>
            </a:extLst>
          </p:cNvPr>
          <p:cNvSpPr/>
          <p:nvPr/>
        </p:nvSpPr>
        <p:spPr>
          <a:xfrm>
            <a:off x="6173574" y="3456931"/>
            <a:ext cx="3012705" cy="10734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OUTPUT</a:t>
            </a:r>
          </a:p>
          <a:p>
            <a:pPr algn="ctr" defTabSz="758952">
              <a:spcAft>
                <a:spcPts val="600"/>
              </a:spcAft>
            </a:pPr>
            <a:r>
              <a:rPr lang="en-IE" sz="1400" dirty="0"/>
              <a:t>Ethnicity Bias, Gender Bias, Disability Bias.</a:t>
            </a:r>
            <a:endParaRPr lang="en-IE" sz="1400" kern="1200" dirty="0">
              <a:solidFill>
                <a:schemeClr val="dk1"/>
              </a:solidFill>
              <a:latin typeface="+mn-lt"/>
              <a:ea typeface="+mn-ea"/>
              <a:cs typeface="+mn-cs"/>
            </a:endParaRPr>
          </a:p>
        </p:txBody>
      </p:sp>
    </p:spTree>
    <p:extLst>
      <p:ext uri="{BB962C8B-B14F-4D97-AF65-F5344CB8AC3E}">
        <p14:creationId xmlns:p14="http://schemas.microsoft.com/office/powerpoint/2010/main" val="351089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64F98-EC00-9339-44B8-38FDFA3F8C9E}"/>
              </a:ext>
            </a:extLst>
          </p:cNvPr>
          <p:cNvSpPr txBox="1"/>
          <p:nvPr/>
        </p:nvSpPr>
        <p:spPr>
          <a:xfrm>
            <a:off x="202130" y="163630"/>
            <a:ext cx="4572000" cy="461665"/>
          </a:xfrm>
          <a:prstGeom prst="rect">
            <a:avLst/>
          </a:prstGeom>
          <a:noFill/>
        </p:spPr>
        <p:txBody>
          <a:bodyPr wrap="square" rtlCol="0">
            <a:spAutoFit/>
          </a:bodyPr>
          <a:lstStyle/>
          <a:p>
            <a:r>
              <a:rPr lang="en-US" sz="2400" b="1" dirty="0"/>
              <a:t>IMAGE CONTENT VALIDATION</a:t>
            </a:r>
            <a:endParaRPr lang="en-IN" sz="2400" b="1" dirty="0"/>
          </a:p>
        </p:txBody>
      </p:sp>
      <p:sp>
        <p:nvSpPr>
          <p:cNvPr id="5" name="TextBox 4">
            <a:extLst>
              <a:ext uri="{FF2B5EF4-FFF2-40B4-BE49-F238E27FC236}">
                <a16:creationId xmlns:a16="http://schemas.microsoft.com/office/drawing/2014/main" id="{E30603AA-6EA4-AE85-D03B-007556866050}"/>
              </a:ext>
            </a:extLst>
          </p:cNvPr>
          <p:cNvSpPr txBox="1"/>
          <p:nvPr/>
        </p:nvSpPr>
        <p:spPr>
          <a:xfrm>
            <a:off x="317634" y="394462"/>
            <a:ext cx="10953549" cy="3539430"/>
          </a:xfrm>
          <a:prstGeom prst="rect">
            <a:avLst/>
          </a:prstGeom>
          <a:noFill/>
        </p:spPr>
        <p:txBody>
          <a:bodyPr wrap="square">
            <a:spAutoFit/>
          </a:bodyPr>
          <a:lstStyle/>
          <a:p>
            <a:br>
              <a:rPr lang="en-US" dirty="0">
                <a:latin typeface="Sohne"/>
              </a:rPr>
            </a:br>
            <a:r>
              <a:rPr lang="en-US" dirty="0">
                <a:latin typeface="Sohne"/>
              </a:rPr>
              <a:t>It is an application </a:t>
            </a:r>
            <a:r>
              <a:rPr lang="en-US" b="0" i="0" dirty="0">
                <a:effectLst/>
                <a:latin typeface="Sohne"/>
              </a:rPr>
              <a:t>where users upload </a:t>
            </a:r>
            <a:r>
              <a:rPr lang="en-US" dirty="0">
                <a:latin typeface="Sohne"/>
              </a:rPr>
              <a:t>images</a:t>
            </a:r>
            <a:r>
              <a:rPr lang="en-US" b="0" i="0" dirty="0">
                <a:effectLst/>
                <a:latin typeface="Sohne"/>
              </a:rPr>
              <a:t>, Application using CLIP (Zero-shot classification model) to generate a  output. This </a:t>
            </a:r>
            <a:r>
              <a:rPr lang="en-US" dirty="0">
                <a:latin typeface="Sohne"/>
              </a:rPr>
              <a:t>model </a:t>
            </a:r>
            <a:r>
              <a:rPr lang="en-US" b="0" i="0" dirty="0">
                <a:effectLst/>
                <a:latin typeface="Sohne"/>
              </a:rPr>
              <a:t>will </a:t>
            </a:r>
            <a:r>
              <a:rPr lang="en-US" dirty="0">
                <a:latin typeface="Sohne"/>
              </a:rPr>
              <a:t>classify the image on the basis of defined classes</a:t>
            </a:r>
            <a:r>
              <a:rPr lang="en-US" b="0" i="0" dirty="0">
                <a:effectLst/>
                <a:latin typeface="Sohne"/>
              </a:rPr>
              <a:t> like gender </a:t>
            </a:r>
            <a:r>
              <a:rPr lang="en-US" dirty="0">
                <a:latin typeface="Sohne"/>
              </a:rPr>
              <a:t>bias, cultural bias, violence, etc. The output will show the probability score for the image based on the classes.</a:t>
            </a:r>
          </a:p>
          <a:p>
            <a:pPr>
              <a:spcAft>
                <a:spcPts val="600"/>
              </a:spcAft>
            </a:pPr>
            <a:endParaRPr lang="en-US" dirty="0">
              <a:latin typeface="Sohne"/>
            </a:endParaRPr>
          </a:p>
          <a:p>
            <a:pPr>
              <a:spcAft>
                <a:spcPts val="600"/>
              </a:spcAft>
            </a:pPr>
            <a:r>
              <a:rPr lang="en-IE" sz="1800" b="1" dirty="0">
                <a:latin typeface="Sohne"/>
              </a:rPr>
              <a:t>Required Libraries:   </a:t>
            </a:r>
            <a:r>
              <a:rPr lang="en-IE" dirty="0">
                <a:latin typeface="Sohne"/>
              </a:rPr>
              <a:t>clip, torch, </a:t>
            </a:r>
            <a:r>
              <a:rPr lang="en-IE" dirty="0" err="1">
                <a:latin typeface="Sohne"/>
              </a:rPr>
              <a:t>numpy</a:t>
            </a:r>
            <a:r>
              <a:rPr lang="en-IE" dirty="0">
                <a:latin typeface="Sohne"/>
              </a:rPr>
              <a:t>, PIL.</a:t>
            </a:r>
          </a:p>
          <a:p>
            <a:r>
              <a:rPr lang="en-IE" b="1" dirty="0">
                <a:latin typeface="Sohne"/>
              </a:rPr>
              <a:t>Classification Parameters:  </a:t>
            </a:r>
            <a:r>
              <a:rPr lang="en-US" dirty="0">
                <a:latin typeface="Sohne"/>
                <a:cs typeface="Segoe UI" panose="020B0502040204020203" pitchFamily="34" charset="0"/>
              </a:rPr>
              <a:t> </a:t>
            </a:r>
            <a:r>
              <a:rPr lang="en-US" b="0" dirty="0">
                <a:effectLst/>
                <a:latin typeface="Sohne"/>
              </a:rPr>
              <a:t>Violence, Disability, Gender Bias, Ethnicity Bias, Racism, Places, Sports, Profession like doctors or engineers or Lawyer etc..., Religious, War, Terrorism, Slavery, Human Trafficking, Suicide, Painful or Harmful experimentation on living beings, Sexual Assault, Animals, Socio Economic Status, Not related to any classes from the list, Alcoholism or Drug Addict or Weed Addict or any material Substance addict, Atrocities, Vulgarity, Natural Disaster, Animal Abuse, Food Addiction, Political Bias, Cultural Bias.</a:t>
            </a:r>
          </a:p>
          <a:p>
            <a:pPr>
              <a:spcAft>
                <a:spcPts val="600"/>
              </a:spcAft>
            </a:pPr>
            <a:endParaRPr lang="en-US" sz="1600" dirty="0">
              <a:latin typeface="Sohne"/>
              <a:cs typeface="Segoe UI" panose="020B0502040204020203" pitchFamily="34" charset="0"/>
            </a:endParaRPr>
          </a:p>
        </p:txBody>
      </p:sp>
      <p:sp>
        <p:nvSpPr>
          <p:cNvPr id="14" name="TextBox 13">
            <a:extLst>
              <a:ext uri="{FF2B5EF4-FFF2-40B4-BE49-F238E27FC236}">
                <a16:creationId xmlns:a16="http://schemas.microsoft.com/office/drawing/2014/main" id="{D52A57F3-6CA5-3713-738A-938C8B74868B}"/>
              </a:ext>
            </a:extLst>
          </p:cNvPr>
          <p:cNvSpPr txBox="1"/>
          <p:nvPr/>
        </p:nvSpPr>
        <p:spPr>
          <a:xfrm>
            <a:off x="317633" y="3748631"/>
            <a:ext cx="3753852" cy="400110"/>
          </a:xfrm>
          <a:prstGeom prst="rect">
            <a:avLst/>
          </a:prstGeom>
          <a:noFill/>
        </p:spPr>
        <p:txBody>
          <a:bodyPr wrap="square" rtlCol="0">
            <a:spAutoFit/>
          </a:bodyPr>
          <a:lstStyle/>
          <a:p>
            <a:r>
              <a:rPr lang="en-US" b="1" dirty="0"/>
              <a:t>FLOW OF </a:t>
            </a:r>
            <a:r>
              <a:rPr lang="en-US" sz="2000" b="1" dirty="0"/>
              <a:t>MODEL</a:t>
            </a:r>
            <a:endParaRPr lang="en-IN" sz="2000" b="1" dirty="0"/>
          </a:p>
        </p:txBody>
      </p:sp>
      <p:sp>
        <p:nvSpPr>
          <p:cNvPr id="20" name="Callout: Right Arrow 19">
            <a:extLst>
              <a:ext uri="{FF2B5EF4-FFF2-40B4-BE49-F238E27FC236}">
                <a16:creationId xmlns:a16="http://schemas.microsoft.com/office/drawing/2014/main" id="{349FE77C-9AEB-B091-92D9-F1C7AC193B00}"/>
              </a:ext>
            </a:extLst>
          </p:cNvPr>
          <p:cNvSpPr/>
          <p:nvPr/>
        </p:nvSpPr>
        <p:spPr>
          <a:xfrm>
            <a:off x="317633" y="4486701"/>
            <a:ext cx="1851831" cy="88419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Importing Libraries</a:t>
            </a:r>
            <a:endParaRPr lang="en-IE" sz="1400" dirty="0"/>
          </a:p>
        </p:txBody>
      </p:sp>
      <p:sp>
        <p:nvSpPr>
          <p:cNvPr id="21" name="Callout: Right Arrow 20">
            <a:extLst>
              <a:ext uri="{FF2B5EF4-FFF2-40B4-BE49-F238E27FC236}">
                <a16:creationId xmlns:a16="http://schemas.microsoft.com/office/drawing/2014/main" id="{F702DFB2-B2B7-3778-A82A-F1854ED68EC7}"/>
              </a:ext>
            </a:extLst>
          </p:cNvPr>
          <p:cNvSpPr/>
          <p:nvPr/>
        </p:nvSpPr>
        <p:spPr>
          <a:xfrm>
            <a:off x="2169464" y="4486702"/>
            <a:ext cx="2011680" cy="884194"/>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Load the </a:t>
            </a:r>
            <a:r>
              <a:rPr lang="en-IN" sz="1400" kern="1200" dirty="0" err="1">
                <a:solidFill>
                  <a:schemeClr val="dk1"/>
                </a:solidFill>
                <a:latin typeface="+mn-lt"/>
                <a:ea typeface="+mn-ea"/>
                <a:cs typeface="+mn-cs"/>
              </a:rPr>
              <a:t>ViT</a:t>
            </a:r>
            <a:r>
              <a:rPr lang="en-IN" sz="1400" kern="1200" dirty="0">
                <a:solidFill>
                  <a:schemeClr val="dk1"/>
                </a:solidFill>
                <a:latin typeface="+mn-lt"/>
                <a:ea typeface="+mn-ea"/>
                <a:cs typeface="+mn-cs"/>
              </a:rPr>
              <a:t>-L/14</a:t>
            </a:r>
            <a:r>
              <a:rPr lang="en-IE" sz="1400" kern="1200" dirty="0">
                <a:solidFill>
                  <a:schemeClr val="dk1"/>
                </a:solidFill>
                <a:latin typeface="+mn-lt"/>
                <a:ea typeface="+mn-ea"/>
                <a:cs typeface="+mn-cs"/>
              </a:rPr>
              <a:t> Model</a:t>
            </a:r>
            <a:endParaRPr lang="en-IE" sz="1400" dirty="0"/>
          </a:p>
        </p:txBody>
      </p:sp>
      <p:sp>
        <p:nvSpPr>
          <p:cNvPr id="22" name="Callout: Right Arrow 21">
            <a:extLst>
              <a:ext uri="{FF2B5EF4-FFF2-40B4-BE49-F238E27FC236}">
                <a16:creationId xmlns:a16="http://schemas.microsoft.com/office/drawing/2014/main" id="{CBBEC1CA-F99C-2124-12E6-5FB9DF40A235}"/>
              </a:ext>
            </a:extLst>
          </p:cNvPr>
          <p:cNvSpPr/>
          <p:nvPr/>
        </p:nvSpPr>
        <p:spPr>
          <a:xfrm>
            <a:off x="4181145" y="4486701"/>
            <a:ext cx="2117558" cy="88419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Import image files</a:t>
            </a:r>
            <a:endParaRPr lang="en-IE" sz="1400" dirty="0"/>
          </a:p>
        </p:txBody>
      </p:sp>
      <p:sp>
        <p:nvSpPr>
          <p:cNvPr id="23" name="Callout: Right Arrow 22">
            <a:extLst>
              <a:ext uri="{FF2B5EF4-FFF2-40B4-BE49-F238E27FC236}">
                <a16:creationId xmlns:a16="http://schemas.microsoft.com/office/drawing/2014/main" id="{4B790297-1016-F657-A3A5-24D8A2BC8258}"/>
              </a:ext>
            </a:extLst>
          </p:cNvPr>
          <p:cNvSpPr/>
          <p:nvPr/>
        </p:nvSpPr>
        <p:spPr>
          <a:xfrm>
            <a:off x="6298703" y="4486701"/>
            <a:ext cx="2011681" cy="88419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endParaRPr lang="en-IE" sz="1400" kern="1200" dirty="0">
              <a:solidFill>
                <a:schemeClr val="dk1"/>
              </a:solidFill>
              <a:latin typeface="+mn-lt"/>
              <a:ea typeface="+mn-ea"/>
              <a:cs typeface="+mn-cs"/>
            </a:endParaRPr>
          </a:p>
          <a:p>
            <a:pPr algn="ctr" defTabSz="758952">
              <a:spcAft>
                <a:spcPts val="600"/>
              </a:spcAft>
            </a:pPr>
            <a:r>
              <a:rPr lang="en-IE" sz="1400" kern="1200" dirty="0">
                <a:solidFill>
                  <a:schemeClr val="dk1"/>
                </a:solidFill>
                <a:latin typeface="+mn-lt"/>
                <a:ea typeface="+mn-ea"/>
                <a:cs typeface="+mn-cs"/>
              </a:rPr>
              <a:t>Classification Parameters input</a:t>
            </a:r>
            <a:endParaRPr lang="en-IE" sz="1400" dirty="0"/>
          </a:p>
          <a:p>
            <a:pPr algn="ctr" defTabSz="758952">
              <a:spcAft>
                <a:spcPts val="600"/>
              </a:spcAft>
            </a:pPr>
            <a:endParaRPr lang="en-IE" sz="1400" dirty="0"/>
          </a:p>
        </p:txBody>
      </p:sp>
      <p:sp>
        <p:nvSpPr>
          <p:cNvPr id="24" name="Rectangle 23">
            <a:extLst>
              <a:ext uri="{FF2B5EF4-FFF2-40B4-BE49-F238E27FC236}">
                <a16:creationId xmlns:a16="http://schemas.microsoft.com/office/drawing/2014/main" id="{1C504AFD-6E87-00FD-295F-5F640B1938E4}"/>
              </a:ext>
            </a:extLst>
          </p:cNvPr>
          <p:cNvSpPr/>
          <p:nvPr/>
        </p:nvSpPr>
        <p:spPr>
          <a:xfrm>
            <a:off x="8310384" y="4400075"/>
            <a:ext cx="3012705" cy="110233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758952">
              <a:spcAft>
                <a:spcPts val="600"/>
              </a:spcAft>
            </a:pPr>
            <a:r>
              <a:rPr lang="en-IE" sz="1400" kern="1200" dirty="0">
                <a:solidFill>
                  <a:schemeClr val="dk1"/>
                </a:solidFill>
                <a:latin typeface="+mn-lt"/>
                <a:ea typeface="+mn-ea"/>
                <a:cs typeface="+mn-cs"/>
              </a:rPr>
              <a:t>OUTPUT</a:t>
            </a:r>
          </a:p>
          <a:p>
            <a:pPr algn="ctr" defTabSz="758952">
              <a:spcAft>
                <a:spcPts val="600"/>
              </a:spcAft>
            </a:pPr>
            <a:r>
              <a:rPr lang="en-IN" sz="1400" dirty="0"/>
              <a:t>Compliance verification, sensationalism detection, content Analysis</a:t>
            </a:r>
            <a:endParaRPr lang="en-IE" sz="1400" dirty="0"/>
          </a:p>
        </p:txBody>
      </p:sp>
    </p:spTree>
    <p:extLst>
      <p:ext uri="{BB962C8B-B14F-4D97-AF65-F5344CB8AC3E}">
        <p14:creationId xmlns:p14="http://schemas.microsoft.com/office/powerpoint/2010/main" val="349977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979445-9634-AD45-FD9F-59E8E565062A}"/>
              </a:ext>
            </a:extLst>
          </p:cNvPr>
          <p:cNvSpPr txBox="1"/>
          <p:nvPr/>
        </p:nvSpPr>
        <p:spPr>
          <a:xfrm>
            <a:off x="86627" y="173254"/>
            <a:ext cx="5091764" cy="461665"/>
          </a:xfrm>
          <a:prstGeom prst="rect">
            <a:avLst/>
          </a:prstGeom>
          <a:noFill/>
        </p:spPr>
        <p:txBody>
          <a:bodyPr wrap="square" rtlCol="0">
            <a:spAutoFit/>
          </a:bodyPr>
          <a:lstStyle/>
          <a:p>
            <a:r>
              <a:rPr lang="en-US" sz="2400" b="1" dirty="0"/>
              <a:t>VIDEO CONTENT VALIDATION</a:t>
            </a:r>
            <a:endParaRPr lang="en-IN" sz="2400" b="1" dirty="0"/>
          </a:p>
        </p:txBody>
      </p:sp>
      <p:sp>
        <p:nvSpPr>
          <p:cNvPr id="3" name="TextBox 2">
            <a:extLst>
              <a:ext uri="{FF2B5EF4-FFF2-40B4-BE49-F238E27FC236}">
                <a16:creationId xmlns:a16="http://schemas.microsoft.com/office/drawing/2014/main" id="{F8AAFC16-38D2-2836-842E-07B56754F7DA}"/>
              </a:ext>
            </a:extLst>
          </p:cNvPr>
          <p:cNvSpPr txBox="1"/>
          <p:nvPr/>
        </p:nvSpPr>
        <p:spPr>
          <a:xfrm>
            <a:off x="192505" y="396867"/>
            <a:ext cx="11069052" cy="2893100"/>
          </a:xfrm>
          <a:prstGeom prst="rect">
            <a:avLst/>
          </a:prstGeom>
          <a:noFill/>
        </p:spPr>
        <p:txBody>
          <a:bodyPr wrap="square" rtlCol="0">
            <a:spAutoFit/>
          </a:bodyPr>
          <a:lstStyle/>
          <a:p>
            <a:br>
              <a:rPr lang="en-US" dirty="0"/>
            </a:br>
            <a:r>
              <a:rPr lang="en-US" dirty="0">
                <a:latin typeface="Söhne"/>
              </a:rPr>
              <a:t>It is an application </a:t>
            </a:r>
            <a:r>
              <a:rPr lang="en-US" b="0" i="0" dirty="0">
                <a:effectLst/>
                <a:latin typeface="Söhne"/>
              </a:rPr>
              <a:t>where users uploads a video, application performs speech recognition to transcribe audio segments from uploaded videos and generate a evaluation using OpenAI GPT-3.5</a:t>
            </a:r>
            <a:r>
              <a:rPr lang="en-US" dirty="0">
                <a:latin typeface="Söhne"/>
              </a:rPr>
              <a:t>.</a:t>
            </a:r>
          </a:p>
          <a:p>
            <a:endParaRPr lang="en-US" dirty="0">
              <a:latin typeface="Söhne"/>
            </a:endParaRPr>
          </a:p>
          <a:p>
            <a:r>
              <a:rPr lang="en-US" dirty="0">
                <a:latin typeface="Söhne"/>
              </a:rPr>
              <a:t>It also extracts image frames from uploaded videos </a:t>
            </a:r>
            <a:r>
              <a:rPr lang="en-US" b="0" i="0" dirty="0">
                <a:effectLst/>
                <a:latin typeface="Söhne"/>
              </a:rPr>
              <a:t>, analyze them using OpenAI CLIP model to classify user-defined classes like gender </a:t>
            </a:r>
            <a:r>
              <a:rPr lang="en-US" dirty="0">
                <a:latin typeface="Söhne"/>
              </a:rPr>
              <a:t>bias, cultural bias, violence, etc</a:t>
            </a:r>
            <a:r>
              <a:rPr lang="en-US" b="0" i="0" dirty="0">
                <a:effectLst/>
                <a:latin typeface="Söhne"/>
              </a:rPr>
              <a:t>. The objective involves detecting actions or classes depicted in video frames and presenting their occurrence counts above a specified threshold(0.7) to validate the video content.</a:t>
            </a:r>
          </a:p>
          <a:p>
            <a:endParaRPr lang="en-US" dirty="0">
              <a:latin typeface="Söhne"/>
            </a:endParaRPr>
          </a:p>
          <a:p>
            <a:r>
              <a:rPr lang="en-US" sz="2000" b="1" i="0" dirty="0">
                <a:effectLst/>
                <a:latin typeface="Söhne"/>
              </a:rPr>
              <a:t>FLOW OF MODEL </a:t>
            </a:r>
            <a:endParaRPr lang="en-US" sz="2000" b="1" dirty="0">
              <a:latin typeface="Söhne"/>
            </a:endParaRPr>
          </a:p>
          <a:p>
            <a:endParaRPr lang="en-IN" dirty="0"/>
          </a:p>
        </p:txBody>
      </p:sp>
      <p:sp>
        <p:nvSpPr>
          <p:cNvPr id="11" name="Callout: Right Arrow 10">
            <a:extLst>
              <a:ext uri="{FF2B5EF4-FFF2-40B4-BE49-F238E27FC236}">
                <a16:creationId xmlns:a16="http://schemas.microsoft.com/office/drawing/2014/main" id="{D6B5F4D9-E1C6-3A12-1CD4-D2CDA2A1B9E0}"/>
              </a:ext>
            </a:extLst>
          </p:cNvPr>
          <p:cNvSpPr/>
          <p:nvPr/>
        </p:nvSpPr>
        <p:spPr>
          <a:xfrm>
            <a:off x="310398" y="3122992"/>
            <a:ext cx="1778283" cy="113137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Importing Libraries</a:t>
            </a:r>
          </a:p>
        </p:txBody>
      </p:sp>
      <p:sp>
        <p:nvSpPr>
          <p:cNvPr id="12" name="Callout: Down Arrow 11">
            <a:extLst>
              <a:ext uri="{FF2B5EF4-FFF2-40B4-BE49-F238E27FC236}">
                <a16:creationId xmlns:a16="http://schemas.microsoft.com/office/drawing/2014/main" id="{44CAD67C-E03F-45DB-4DAC-0DC23C35EB05}"/>
              </a:ext>
            </a:extLst>
          </p:cNvPr>
          <p:cNvSpPr/>
          <p:nvPr/>
        </p:nvSpPr>
        <p:spPr>
          <a:xfrm>
            <a:off x="2088681" y="3122991"/>
            <a:ext cx="1347537" cy="2158672"/>
          </a:xfrm>
          <a:prstGeom prst="down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Callout: Right Arrow 12">
            <a:extLst>
              <a:ext uri="{FF2B5EF4-FFF2-40B4-BE49-F238E27FC236}">
                <a16:creationId xmlns:a16="http://schemas.microsoft.com/office/drawing/2014/main" id="{0D615F52-0002-B0FF-30A0-4216531AE866}"/>
              </a:ext>
            </a:extLst>
          </p:cNvPr>
          <p:cNvSpPr/>
          <p:nvPr/>
        </p:nvSpPr>
        <p:spPr>
          <a:xfrm>
            <a:off x="2074243" y="3122989"/>
            <a:ext cx="2117559" cy="1131375"/>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Import Video File</a:t>
            </a:r>
          </a:p>
        </p:txBody>
      </p:sp>
      <p:sp>
        <p:nvSpPr>
          <p:cNvPr id="14" name="Callout: Right Arrow 13">
            <a:extLst>
              <a:ext uri="{FF2B5EF4-FFF2-40B4-BE49-F238E27FC236}">
                <a16:creationId xmlns:a16="http://schemas.microsoft.com/office/drawing/2014/main" id="{DDC6FA67-B15D-F056-15E6-CD739DB489C5}"/>
              </a:ext>
            </a:extLst>
          </p:cNvPr>
          <p:cNvSpPr/>
          <p:nvPr/>
        </p:nvSpPr>
        <p:spPr>
          <a:xfrm>
            <a:off x="4254700" y="3122989"/>
            <a:ext cx="2261603" cy="1131374"/>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Converting Video to Audio to Text</a:t>
            </a:r>
          </a:p>
        </p:txBody>
      </p:sp>
      <p:sp>
        <p:nvSpPr>
          <p:cNvPr id="15" name="Callout: Right Arrow 14">
            <a:extLst>
              <a:ext uri="{FF2B5EF4-FFF2-40B4-BE49-F238E27FC236}">
                <a16:creationId xmlns:a16="http://schemas.microsoft.com/office/drawing/2014/main" id="{A37E52B2-F7E0-1142-9E36-1122B202CF68}"/>
              </a:ext>
            </a:extLst>
          </p:cNvPr>
          <p:cNvSpPr/>
          <p:nvPr/>
        </p:nvSpPr>
        <p:spPr>
          <a:xfrm>
            <a:off x="6564763" y="3122990"/>
            <a:ext cx="1420999" cy="1131374"/>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Prompt input</a:t>
            </a:r>
          </a:p>
        </p:txBody>
      </p:sp>
      <p:sp>
        <p:nvSpPr>
          <p:cNvPr id="16" name="Rectangle 15">
            <a:extLst>
              <a:ext uri="{FF2B5EF4-FFF2-40B4-BE49-F238E27FC236}">
                <a16:creationId xmlns:a16="http://schemas.microsoft.com/office/drawing/2014/main" id="{E14DD5E4-ACA5-951B-8583-8ED3A037E4C7}"/>
              </a:ext>
            </a:extLst>
          </p:cNvPr>
          <p:cNvSpPr/>
          <p:nvPr/>
        </p:nvSpPr>
        <p:spPr>
          <a:xfrm>
            <a:off x="8034222" y="2586185"/>
            <a:ext cx="4064734" cy="21586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OUTPUT</a:t>
            </a:r>
          </a:p>
          <a:p>
            <a:pPr algn="ctr"/>
            <a:r>
              <a:rPr lang="en-IE" sz="1600" dirty="0"/>
              <a:t>Content Validation is done with key points like </a:t>
            </a:r>
          </a:p>
          <a:p>
            <a:pPr algn="ctr"/>
            <a:r>
              <a:rPr lang="en-IN" sz="1600" b="0" i="0" dirty="0">
                <a:solidFill>
                  <a:srgbClr val="212121"/>
                </a:solidFill>
                <a:effectLst/>
              </a:rPr>
              <a:t>Content  Analysis, Compliance Verification, Contextual Understanding, Fact-Checking, Sensationalism Detection, Inclusivity Check</a:t>
            </a:r>
            <a:endParaRPr lang="en-IE" sz="1600" dirty="0"/>
          </a:p>
        </p:txBody>
      </p:sp>
      <p:sp>
        <p:nvSpPr>
          <p:cNvPr id="18" name="Callout: Right Arrow 17">
            <a:extLst>
              <a:ext uri="{FF2B5EF4-FFF2-40B4-BE49-F238E27FC236}">
                <a16:creationId xmlns:a16="http://schemas.microsoft.com/office/drawing/2014/main" id="{6E2719D5-2299-D75C-7E28-77BB4B1860AC}"/>
              </a:ext>
            </a:extLst>
          </p:cNvPr>
          <p:cNvSpPr/>
          <p:nvPr/>
        </p:nvSpPr>
        <p:spPr>
          <a:xfrm>
            <a:off x="2088681" y="5336027"/>
            <a:ext cx="2166019" cy="991402"/>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Extracting image frames from video</a:t>
            </a:r>
          </a:p>
        </p:txBody>
      </p:sp>
      <p:sp>
        <p:nvSpPr>
          <p:cNvPr id="20" name="TextBox 19">
            <a:extLst>
              <a:ext uri="{FF2B5EF4-FFF2-40B4-BE49-F238E27FC236}">
                <a16:creationId xmlns:a16="http://schemas.microsoft.com/office/drawing/2014/main" id="{ED1D35EF-CB26-D555-9ACE-F37EF0DA1848}"/>
              </a:ext>
            </a:extLst>
          </p:cNvPr>
          <p:cNvSpPr txBox="1"/>
          <p:nvPr/>
        </p:nvSpPr>
        <p:spPr>
          <a:xfrm>
            <a:off x="3041583" y="3237115"/>
            <a:ext cx="6102416" cy="369332"/>
          </a:xfrm>
          <a:prstGeom prst="rect">
            <a:avLst/>
          </a:prstGeom>
          <a:noFill/>
        </p:spPr>
        <p:txBody>
          <a:bodyPr wrap="square">
            <a:spAutoFit/>
          </a:bodyPr>
          <a:lstStyle/>
          <a:p>
            <a:r>
              <a:rPr lang="en-IE" dirty="0"/>
              <a:t> </a:t>
            </a:r>
            <a:endParaRPr lang="en-IN" dirty="0"/>
          </a:p>
        </p:txBody>
      </p:sp>
      <p:sp>
        <p:nvSpPr>
          <p:cNvPr id="21" name="Callout: Right Arrow 20">
            <a:extLst>
              <a:ext uri="{FF2B5EF4-FFF2-40B4-BE49-F238E27FC236}">
                <a16:creationId xmlns:a16="http://schemas.microsoft.com/office/drawing/2014/main" id="{2DA2F89F-0F11-2FA7-520B-77C0C7FD0BD3}"/>
              </a:ext>
            </a:extLst>
          </p:cNvPr>
          <p:cNvSpPr/>
          <p:nvPr/>
        </p:nvSpPr>
        <p:spPr>
          <a:xfrm>
            <a:off x="4292867" y="5324199"/>
            <a:ext cx="1713298" cy="1003230"/>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Load the CLIP model</a:t>
            </a:r>
          </a:p>
        </p:txBody>
      </p:sp>
      <p:sp>
        <p:nvSpPr>
          <p:cNvPr id="22" name="Callout: Right Arrow 21">
            <a:extLst>
              <a:ext uri="{FF2B5EF4-FFF2-40B4-BE49-F238E27FC236}">
                <a16:creationId xmlns:a16="http://schemas.microsoft.com/office/drawing/2014/main" id="{F3F09654-2DC0-0A15-58EB-D18FA69B5F37}"/>
              </a:ext>
            </a:extLst>
          </p:cNvPr>
          <p:cNvSpPr/>
          <p:nvPr/>
        </p:nvSpPr>
        <p:spPr>
          <a:xfrm>
            <a:off x="6044331" y="5324199"/>
            <a:ext cx="2098641" cy="1003229"/>
          </a:xfrm>
          <a:prstGeom prst="righ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Input parameters</a:t>
            </a:r>
          </a:p>
        </p:txBody>
      </p:sp>
      <p:sp>
        <p:nvSpPr>
          <p:cNvPr id="23" name="Rectangle 22">
            <a:extLst>
              <a:ext uri="{FF2B5EF4-FFF2-40B4-BE49-F238E27FC236}">
                <a16:creationId xmlns:a16="http://schemas.microsoft.com/office/drawing/2014/main" id="{B6F43000-0F7F-CC93-0098-EB0ACF279490}"/>
              </a:ext>
            </a:extLst>
          </p:cNvPr>
          <p:cNvSpPr/>
          <p:nvPr/>
        </p:nvSpPr>
        <p:spPr>
          <a:xfrm>
            <a:off x="8181138" y="5061337"/>
            <a:ext cx="3950386" cy="1575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E" sz="1600" dirty="0"/>
              <a:t>OUTPUT</a:t>
            </a:r>
          </a:p>
          <a:p>
            <a:pPr algn="ctr"/>
            <a:r>
              <a:rPr lang="en-IE" sz="1600" dirty="0"/>
              <a:t>Content Validation is done with count of image frames based on input parameters.</a:t>
            </a:r>
          </a:p>
        </p:txBody>
      </p:sp>
    </p:spTree>
    <p:extLst>
      <p:ext uri="{BB962C8B-B14F-4D97-AF65-F5344CB8AC3E}">
        <p14:creationId xmlns:p14="http://schemas.microsoft.com/office/powerpoint/2010/main" val="33126990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Custom 1">
      <a:dk1>
        <a:sysClr val="windowText" lastClr="000000"/>
      </a:dk1>
      <a:lt1>
        <a:sysClr val="window" lastClr="FFFFFF"/>
      </a:lt1>
      <a:dk2>
        <a:srgbClr val="1E5155"/>
      </a:dk2>
      <a:lt2>
        <a:srgbClr val="EBEBEB"/>
      </a:lt2>
      <a:accent1>
        <a:srgbClr val="4FB8C1"/>
      </a:accent1>
      <a:accent2>
        <a:srgbClr val="8AD0D5"/>
      </a:accent2>
      <a:accent3>
        <a:srgbClr val="C4E7EA"/>
      </a:accent3>
      <a:accent4>
        <a:srgbClr val="6AAC90"/>
      </a:accent4>
      <a:accent5>
        <a:srgbClr val="54849A"/>
      </a:accent5>
      <a:accent6>
        <a:srgbClr val="9DFFC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630</TotalTime>
  <Words>767</Words>
  <Application>Microsoft Office PowerPoint</Application>
  <PresentationFormat>Widescreen</PresentationFormat>
  <Paragraphs>54</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Century Gothic</vt:lpstr>
      <vt:lpstr>Sohne</vt:lpstr>
      <vt:lpstr>Söhne</vt:lpstr>
      <vt:lpstr>Wingdings 3</vt:lpstr>
      <vt:lpstr>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Shinde, Sonal</dc:creator>
  <cp:lastModifiedBy>Doifode, Mayur Gajananrao</cp:lastModifiedBy>
  <cp:revision>12</cp:revision>
  <dcterms:created xsi:type="dcterms:W3CDTF">2023-10-06T06:18:49Z</dcterms:created>
  <dcterms:modified xsi:type="dcterms:W3CDTF">2023-12-15T08:41:27Z</dcterms:modified>
</cp:coreProperties>
</file>