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5" d="100"/>
          <a:sy n="115" d="100"/>
        </p:scale>
        <p:origin x="7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3652" y="83818"/>
            <a:ext cx="7092696" cy="67741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76056" y="436244"/>
            <a:ext cx="109347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86967"/>
            <a:ext cx="7994903" cy="44973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4147" y="1356347"/>
            <a:ext cx="3955541" cy="38939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3103" y="1389875"/>
            <a:ext cx="3923538" cy="35739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9405" y="1416431"/>
            <a:ext cx="3873106" cy="30695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9704" y="3105911"/>
            <a:ext cx="5448300" cy="21899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94906" y="1261618"/>
            <a:ext cx="3764915" cy="246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hyperlink" Target="mailto:info-canberra@win.edu.au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4" Type="http://schemas.openxmlformats.org/officeDocument/2006/relationships/slideLayout" Target="../slideLayouts/slideLayout5.xml"/><Relationship Id="rId13" Type="http://schemas.openxmlformats.org/officeDocument/2006/relationships/hyperlink" Target="https://win.portal.edulab.cloud/account/login" TargetMode="External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35.jpe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1" Type="http://schemas.openxmlformats.org/officeDocument/2006/relationships/image" Target="../media/image3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1.png"/><Relationship Id="rId1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620903"/>
            <a:ext cx="10820400" cy="5616194"/>
            <a:chOff x="621690" y="621665"/>
            <a:chExt cx="10950168" cy="5616194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3127" y="641604"/>
              <a:ext cx="10906506" cy="55740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690" y="621665"/>
              <a:ext cx="10950168" cy="56161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1823" y="3102863"/>
              <a:ext cx="4722114" cy="63322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46019" y="3144012"/>
              <a:ext cx="4673346" cy="5844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0310" y="3178301"/>
              <a:ext cx="4605655" cy="51739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539989" y="2012442"/>
              <a:ext cx="0" cy="2834640"/>
            </a:xfrm>
            <a:custGeom>
              <a:avLst/>
              <a:gdLst/>
              <a:ahLst/>
              <a:cxnLst/>
              <a:rect l="l" t="t" r="r" b="b"/>
              <a:pathLst>
                <a:path h="2834640">
                  <a:moveTo>
                    <a:pt x="0" y="0"/>
                  </a:moveTo>
                  <a:lnTo>
                    <a:pt x="0" y="2834640"/>
                  </a:lnTo>
                </a:path>
              </a:pathLst>
            </a:custGeom>
            <a:ln w="19050">
              <a:solidFill>
                <a:srgbClr val="6E6E6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315201" y="2105990"/>
            <a:ext cx="403859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Any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question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please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contact</a:t>
            </a:r>
            <a:endParaRPr sz="2000" dirty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 dirty="0">
              <a:latin typeface="Century Gothic"/>
              <a:cs typeface="Century Gothic"/>
            </a:endParaRPr>
          </a:p>
          <a:p>
            <a:pPr marL="177165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  <a:hlinkClick r:id="rId6"/>
              </a:rPr>
              <a:t>info-canberra@win.edu.au</a:t>
            </a:r>
            <a:endParaRPr sz="20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1531" y="1185798"/>
            <a:ext cx="26479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Once</a:t>
            </a:r>
            <a:r>
              <a:rPr sz="1800" spc="-25" dirty="0"/>
              <a:t> </a:t>
            </a:r>
            <a:r>
              <a:rPr sz="1800" dirty="0"/>
              <a:t>you</a:t>
            </a:r>
            <a:r>
              <a:rPr sz="1800" spc="-5" dirty="0"/>
              <a:t> </a:t>
            </a:r>
            <a:r>
              <a:rPr sz="1800" dirty="0"/>
              <a:t>had</a:t>
            </a:r>
            <a:r>
              <a:rPr sz="1800" spc="-15" dirty="0"/>
              <a:t> </a:t>
            </a:r>
            <a:r>
              <a:rPr sz="1800" dirty="0"/>
              <a:t>see</a:t>
            </a:r>
            <a:r>
              <a:rPr sz="1800" spc="5" dirty="0"/>
              <a:t> </a:t>
            </a:r>
            <a:r>
              <a:rPr sz="1800" spc="-25" dirty="0"/>
              <a:t>the </a:t>
            </a:r>
            <a:r>
              <a:rPr sz="1800" dirty="0"/>
              <a:t>page like</a:t>
            </a:r>
            <a:r>
              <a:rPr sz="1800" spc="-40" dirty="0"/>
              <a:t> </a:t>
            </a:r>
            <a:r>
              <a:rPr sz="1800" dirty="0"/>
              <a:t>this,</a:t>
            </a:r>
            <a:r>
              <a:rPr sz="1800" spc="-15" dirty="0"/>
              <a:t> </a:t>
            </a:r>
            <a:r>
              <a:rPr sz="1800" dirty="0"/>
              <a:t>you</a:t>
            </a:r>
            <a:r>
              <a:rPr sz="1800" spc="5" dirty="0"/>
              <a:t> </a:t>
            </a:r>
            <a:r>
              <a:rPr sz="1800" spc="-25" dirty="0"/>
              <a:t>had </a:t>
            </a:r>
            <a:r>
              <a:rPr sz="1800" dirty="0"/>
              <a:t>successfully</a:t>
            </a:r>
            <a:r>
              <a:rPr sz="1800" spc="-20" dirty="0"/>
              <a:t> </a:t>
            </a:r>
            <a:r>
              <a:rPr sz="1800" dirty="0"/>
              <a:t>get into</a:t>
            </a:r>
            <a:r>
              <a:rPr sz="1800" spc="-25" dirty="0"/>
              <a:t> the </a:t>
            </a:r>
            <a:r>
              <a:rPr sz="1800" spc="-10" dirty="0"/>
              <a:t>edulab.</a:t>
            </a:r>
            <a:endParaRPr sz="1800"/>
          </a:p>
        </p:txBody>
      </p:sp>
      <p:sp>
        <p:nvSpPr>
          <p:cNvPr id="3" name="object 3"/>
          <p:cNvSpPr/>
          <p:nvPr/>
        </p:nvSpPr>
        <p:spPr>
          <a:xfrm>
            <a:off x="7359395" y="1854707"/>
            <a:ext cx="1419225" cy="2581910"/>
          </a:xfrm>
          <a:custGeom>
            <a:avLst/>
            <a:gdLst/>
            <a:ahLst/>
            <a:cxnLst/>
            <a:rect l="l" t="t" r="r" b="b"/>
            <a:pathLst>
              <a:path w="1419225" h="2581910">
                <a:moveTo>
                  <a:pt x="42200" y="63763"/>
                </a:moveTo>
                <a:lnTo>
                  <a:pt x="31126" y="69814"/>
                </a:lnTo>
                <a:lnTo>
                  <a:pt x="1406017" y="2577591"/>
                </a:lnTo>
                <a:lnTo>
                  <a:pt x="1407668" y="2580640"/>
                </a:lnTo>
                <a:lnTo>
                  <a:pt x="1411477" y="2581783"/>
                </a:lnTo>
                <a:lnTo>
                  <a:pt x="1414652" y="2580131"/>
                </a:lnTo>
                <a:lnTo>
                  <a:pt x="1417701" y="2578354"/>
                </a:lnTo>
                <a:lnTo>
                  <a:pt x="1418844" y="2574543"/>
                </a:lnTo>
                <a:lnTo>
                  <a:pt x="1417065" y="2571496"/>
                </a:lnTo>
                <a:lnTo>
                  <a:pt x="42200" y="63763"/>
                </a:lnTo>
                <a:close/>
              </a:path>
              <a:path w="1419225" h="2581910">
                <a:moveTo>
                  <a:pt x="0" y="0"/>
                </a:moveTo>
                <a:lnTo>
                  <a:pt x="3175" y="85089"/>
                </a:lnTo>
                <a:lnTo>
                  <a:pt x="31126" y="69814"/>
                </a:lnTo>
                <a:lnTo>
                  <a:pt x="25019" y="58674"/>
                </a:lnTo>
                <a:lnTo>
                  <a:pt x="23240" y="55625"/>
                </a:lnTo>
                <a:lnTo>
                  <a:pt x="24383" y="51815"/>
                </a:lnTo>
                <a:lnTo>
                  <a:pt x="27431" y="50164"/>
                </a:lnTo>
                <a:lnTo>
                  <a:pt x="30606" y="48387"/>
                </a:lnTo>
                <a:lnTo>
                  <a:pt x="69920" y="48387"/>
                </a:lnTo>
                <a:lnTo>
                  <a:pt x="0" y="0"/>
                </a:lnTo>
                <a:close/>
              </a:path>
              <a:path w="1419225" h="2581910">
                <a:moveTo>
                  <a:pt x="30606" y="48387"/>
                </a:moveTo>
                <a:lnTo>
                  <a:pt x="27431" y="50164"/>
                </a:lnTo>
                <a:lnTo>
                  <a:pt x="24383" y="51815"/>
                </a:lnTo>
                <a:lnTo>
                  <a:pt x="23240" y="55625"/>
                </a:lnTo>
                <a:lnTo>
                  <a:pt x="25019" y="58674"/>
                </a:lnTo>
                <a:lnTo>
                  <a:pt x="31126" y="69814"/>
                </a:lnTo>
                <a:lnTo>
                  <a:pt x="42200" y="63763"/>
                </a:lnTo>
                <a:lnTo>
                  <a:pt x="36068" y="52577"/>
                </a:lnTo>
                <a:lnTo>
                  <a:pt x="34417" y="49529"/>
                </a:lnTo>
                <a:lnTo>
                  <a:pt x="30606" y="48387"/>
                </a:lnTo>
                <a:close/>
              </a:path>
              <a:path w="1419225" h="2581910">
                <a:moveTo>
                  <a:pt x="69920" y="48387"/>
                </a:moveTo>
                <a:lnTo>
                  <a:pt x="30606" y="48387"/>
                </a:lnTo>
                <a:lnTo>
                  <a:pt x="34417" y="49529"/>
                </a:lnTo>
                <a:lnTo>
                  <a:pt x="36068" y="52577"/>
                </a:lnTo>
                <a:lnTo>
                  <a:pt x="42200" y="63763"/>
                </a:lnTo>
                <a:lnTo>
                  <a:pt x="70103" y="48513"/>
                </a:lnTo>
                <a:lnTo>
                  <a:pt x="69920" y="483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904223" y="3458336"/>
            <a:ext cx="24688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Take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evidence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button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can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help you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capture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your</a:t>
            </a:r>
            <a:r>
              <a:rPr sz="18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screenshot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teacher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check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your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work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edulab</a:t>
            </a:r>
            <a:endParaRPr sz="18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76671" y="5577027"/>
            <a:ext cx="55530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00"/>
                </a:solidFill>
                <a:latin typeface="Century Gothic"/>
                <a:cs typeface="Century Gothic"/>
              </a:rPr>
              <a:t>Press</a:t>
            </a:r>
            <a:r>
              <a:rPr sz="2400" spc="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00"/>
                </a:solidFill>
                <a:latin typeface="Century Gothic"/>
                <a:cs typeface="Century Gothic"/>
              </a:rPr>
              <a:t>the button</a:t>
            </a:r>
            <a:r>
              <a:rPr sz="240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00"/>
                </a:solidFill>
                <a:latin typeface="Century Gothic"/>
                <a:cs typeface="Century Gothic"/>
              </a:rPr>
              <a:t>every</a:t>
            </a:r>
            <a:r>
              <a:rPr sz="2400" spc="-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00"/>
                </a:solidFill>
                <a:latin typeface="Century Gothic"/>
                <a:cs typeface="Century Gothic"/>
              </a:rPr>
              <a:t>time</a:t>
            </a:r>
            <a:r>
              <a:rPr sz="240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00"/>
                </a:solidFill>
                <a:latin typeface="Century Gothic"/>
                <a:cs typeface="Century Gothic"/>
              </a:rPr>
              <a:t>when </a:t>
            </a:r>
            <a:r>
              <a:rPr sz="2400" spc="-25" dirty="0">
                <a:solidFill>
                  <a:srgbClr val="FFFF00"/>
                </a:solidFill>
                <a:latin typeface="Century Gothic"/>
                <a:cs typeface="Century Gothic"/>
              </a:rPr>
              <a:t>you </a:t>
            </a:r>
            <a:r>
              <a:rPr sz="2400" dirty="0">
                <a:solidFill>
                  <a:srgbClr val="FFFF00"/>
                </a:solidFill>
                <a:latin typeface="Century Gothic"/>
                <a:cs typeface="Century Gothic"/>
              </a:rPr>
              <a:t>done</a:t>
            </a:r>
            <a:r>
              <a:rPr sz="240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00"/>
                </a:solidFill>
                <a:latin typeface="Century Gothic"/>
                <a:cs typeface="Century Gothic"/>
              </a:rPr>
              <a:t>you</a:t>
            </a:r>
            <a:r>
              <a:rPr sz="240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00"/>
                </a:solidFill>
                <a:latin typeface="Century Gothic"/>
                <a:cs typeface="Century Gothic"/>
              </a:rPr>
              <a:t>work!!!</a:t>
            </a:r>
            <a:r>
              <a:rPr sz="2400" spc="2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00"/>
                </a:solidFill>
                <a:latin typeface="Century Gothic"/>
                <a:cs typeface="Century Gothic"/>
              </a:rPr>
              <a:t>So</a:t>
            </a:r>
            <a:r>
              <a:rPr sz="240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00"/>
                </a:solidFill>
                <a:latin typeface="Century Gothic"/>
                <a:cs typeface="Century Gothic"/>
              </a:rPr>
              <a:t>teacher</a:t>
            </a:r>
            <a:r>
              <a:rPr sz="2400" spc="-3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00"/>
                </a:solidFill>
                <a:latin typeface="Century Gothic"/>
                <a:cs typeface="Century Gothic"/>
              </a:rPr>
              <a:t>can</a:t>
            </a:r>
            <a:r>
              <a:rPr sz="2400" spc="-10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spc="-25" dirty="0">
                <a:solidFill>
                  <a:srgbClr val="FFFF00"/>
                </a:solidFill>
                <a:latin typeface="Century Gothic"/>
                <a:cs typeface="Century Gothic"/>
              </a:rPr>
              <a:t>see </a:t>
            </a:r>
            <a:r>
              <a:rPr sz="2400" dirty="0">
                <a:solidFill>
                  <a:srgbClr val="FFFF00"/>
                </a:solidFill>
                <a:latin typeface="Century Gothic"/>
                <a:cs typeface="Century Gothic"/>
              </a:rPr>
              <a:t>what</a:t>
            </a:r>
            <a:r>
              <a:rPr sz="2400" spc="-1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00"/>
                </a:solidFill>
                <a:latin typeface="Century Gothic"/>
                <a:cs typeface="Century Gothic"/>
              </a:rPr>
              <a:t>you</a:t>
            </a:r>
            <a:r>
              <a:rPr sz="2400" spc="-5" dirty="0">
                <a:solidFill>
                  <a:srgbClr val="FFFF00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00"/>
                </a:solidFill>
                <a:latin typeface="Century Gothic"/>
                <a:cs typeface="Century Gothic"/>
              </a:rPr>
              <a:t>do!!!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8032" y="2087879"/>
            <a:ext cx="1431925" cy="478155"/>
            <a:chOff x="1018032" y="2087879"/>
            <a:chExt cx="1431925" cy="47815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18032" y="2087879"/>
              <a:ext cx="1431797" cy="4777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560" y="2127516"/>
              <a:ext cx="1393698" cy="4381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1227" y="2156713"/>
              <a:ext cx="1336852" cy="38290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046988" y="2697479"/>
            <a:ext cx="2686050" cy="478155"/>
            <a:chOff x="1046988" y="2697479"/>
            <a:chExt cx="2686050" cy="47815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6988" y="2697479"/>
              <a:ext cx="2686050" cy="4777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2040" y="2737116"/>
              <a:ext cx="2646426" cy="4381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1211" y="2766313"/>
              <a:ext cx="2589949" cy="382905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1046988" y="3329940"/>
            <a:ext cx="421640" cy="455295"/>
            <a:chOff x="1046988" y="3329940"/>
            <a:chExt cx="421640" cy="45529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6988" y="3329940"/>
              <a:ext cx="421398" cy="4549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0516" y="3369576"/>
              <a:ext cx="383273" cy="4152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9980" y="3398266"/>
              <a:ext cx="326644" cy="360553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045463" y="3916679"/>
            <a:ext cx="2820670" cy="478155"/>
            <a:chOff x="1045463" y="3916679"/>
            <a:chExt cx="2820670" cy="47815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5463" y="3916679"/>
              <a:ext cx="2820162" cy="47777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0515" y="3956316"/>
              <a:ext cx="2780538" cy="4381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9725" y="3985513"/>
              <a:ext cx="2724277" cy="382905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5444619" y="1435608"/>
            <a:ext cx="6028690" cy="3932487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5"/>
              </a:spcBef>
              <a:buClr>
                <a:srgbClr val="FFFFFF"/>
              </a:buClr>
              <a:buFont typeface="Arial" panose="020B0704020202020204"/>
              <a:buChar char="•"/>
              <a:tabLst>
                <a:tab pos="299085" algn="l"/>
                <a:tab pos="299720" algn="l"/>
              </a:tabLst>
            </a:pPr>
            <a:r>
              <a:rPr sz="3200" b="1" dirty="0">
                <a:solidFill>
                  <a:srgbClr val="D49F1F"/>
                </a:solidFill>
                <a:latin typeface="+mj-lt"/>
                <a:cs typeface="Century Gothic"/>
              </a:rPr>
              <a:t>LOGIN</a:t>
            </a:r>
            <a:r>
              <a:rPr sz="3200" b="1" spc="180" dirty="0">
                <a:solidFill>
                  <a:srgbClr val="D49F1F"/>
                </a:solidFill>
                <a:latin typeface="+mj-lt"/>
                <a:cs typeface="Century Gothic"/>
              </a:rPr>
              <a:t> </a:t>
            </a:r>
            <a:r>
              <a:rPr lang="en-AU" sz="3200" b="1" dirty="0">
                <a:solidFill>
                  <a:srgbClr val="D49F1F"/>
                </a:solidFill>
                <a:latin typeface="+mj-lt"/>
                <a:cs typeface="Century Gothic"/>
              </a:rPr>
              <a:t>PAGE:</a:t>
            </a:r>
            <a:r>
              <a:rPr lang="en-AU" sz="3200" b="1" spc="65" dirty="0">
                <a:solidFill>
                  <a:srgbClr val="D49F1F"/>
                </a:solidFill>
                <a:latin typeface="+mj-lt"/>
                <a:cs typeface="Century Gothic"/>
              </a:rPr>
              <a:t> </a:t>
            </a:r>
            <a:r>
              <a:rPr lang="en-AU" sz="3200" b="1" spc="65" dirty="0">
                <a:solidFill>
                  <a:srgbClr val="D49F1F"/>
                </a:solidFill>
                <a:latin typeface="+mj-lt"/>
                <a:cs typeface="Century Gothic"/>
                <a:hlinkClick r:id="rId13"/>
              </a:rPr>
              <a:t>https://win.portal.edulab.cloud/account/login</a:t>
            </a:r>
            <a:endParaRPr lang="en-AU" sz="3200" b="1" spc="65" dirty="0">
              <a:solidFill>
                <a:srgbClr val="D49F1F"/>
              </a:solidFill>
              <a:latin typeface="+mj-lt"/>
              <a:cs typeface="Century Gothic"/>
            </a:endParaRPr>
          </a:p>
          <a:p>
            <a:pPr marL="299085" indent="-287020">
              <a:lnSpc>
                <a:spcPct val="100000"/>
              </a:lnSpc>
              <a:spcBef>
                <a:spcPts val="1185"/>
              </a:spcBef>
              <a:buClr>
                <a:srgbClr val="FFFFFF"/>
              </a:buClr>
              <a:buFont typeface="Arial" panose="020B0704020202020204"/>
              <a:buChar char="•"/>
              <a:tabLst>
                <a:tab pos="299085" algn="l"/>
                <a:tab pos="299720" algn="l"/>
              </a:tabLst>
            </a:pPr>
            <a:r>
              <a:rPr sz="3200" b="1" dirty="0">
                <a:solidFill>
                  <a:srgbClr val="D49F1F"/>
                </a:solidFill>
                <a:latin typeface="+mj-lt"/>
                <a:cs typeface="Century Gothic"/>
              </a:rPr>
              <a:t>USERNAME:</a:t>
            </a:r>
            <a:r>
              <a:rPr sz="3200" b="1" spc="55" dirty="0">
                <a:solidFill>
                  <a:srgbClr val="D49F1F"/>
                </a:solidFill>
                <a:latin typeface="+mj-lt"/>
                <a:cs typeface="Century Gothic"/>
              </a:rPr>
              <a:t> </a:t>
            </a:r>
            <a:r>
              <a:rPr sz="3200" b="1" dirty="0">
                <a:solidFill>
                  <a:srgbClr val="D49F1F"/>
                </a:solidFill>
                <a:latin typeface="+mj-lt"/>
                <a:cs typeface="Century Gothic"/>
              </a:rPr>
              <a:t>Y</a:t>
            </a:r>
            <a:r>
              <a:rPr lang="en-AU" sz="3200" b="1" dirty="0">
                <a:solidFill>
                  <a:srgbClr val="D49F1F"/>
                </a:solidFill>
                <a:latin typeface="+mj-lt"/>
                <a:cs typeface="Century Gothic"/>
              </a:rPr>
              <a:t>our</a:t>
            </a:r>
            <a:r>
              <a:rPr sz="3200" b="1" spc="160" dirty="0">
                <a:solidFill>
                  <a:srgbClr val="D49F1F"/>
                </a:solidFill>
                <a:latin typeface="+mj-lt"/>
                <a:cs typeface="Century Gothic"/>
              </a:rPr>
              <a:t> </a:t>
            </a:r>
            <a:r>
              <a:rPr lang="en-AU" sz="3200" b="1" spc="160" dirty="0">
                <a:solidFill>
                  <a:srgbClr val="D49F1F"/>
                </a:solidFill>
                <a:latin typeface="+mj-lt"/>
                <a:cs typeface="Century Gothic"/>
              </a:rPr>
              <a:t>Student </a:t>
            </a:r>
            <a:r>
              <a:rPr sz="3200" b="1" spc="-35" dirty="0">
                <a:solidFill>
                  <a:srgbClr val="D49F1F"/>
                </a:solidFill>
                <a:latin typeface="+mj-lt"/>
                <a:cs typeface="Calibri"/>
              </a:rPr>
              <a:t>ID</a:t>
            </a:r>
            <a:r>
              <a:rPr lang="en-AU" sz="3200" b="1" spc="-35" dirty="0">
                <a:solidFill>
                  <a:srgbClr val="D49F1F"/>
                </a:solidFill>
                <a:latin typeface="+mj-lt"/>
                <a:cs typeface="Calibri"/>
              </a:rPr>
              <a:t> @win.edu.au</a:t>
            </a:r>
            <a:endParaRPr sz="3200" dirty="0">
              <a:latin typeface="+mj-lt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1435"/>
              </a:spcBef>
              <a:buClr>
                <a:srgbClr val="FFFFFF"/>
              </a:buClr>
              <a:buFont typeface="Arial" panose="020B0704020202020204"/>
              <a:buChar char="•"/>
              <a:tabLst>
                <a:tab pos="299085" algn="l"/>
                <a:tab pos="299720" algn="l"/>
              </a:tabLst>
            </a:pPr>
            <a:r>
              <a:rPr sz="3200" b="1" spc="-10" dirty="0">
                <a:solidFill>
                  <a:srgbClr val="D49F1F"/>
                </a:solidFill>
                <a:latin typeface="+mj-lt"/>
                <a:cs typeface="Calibri"/>
              </a:rPr>
              <a:t>PASSWORD:</a:t>
            </a:r>
            <a:r>
              <a:rPr lang="en-AU" sz="3200" b="1" spc="-10" dirty="0">
                <a:solidFill>
                  <a:srgbClr val="D49F1F"/>
                </a:solidFill>
                <a:latin typeface="+mj-lt"/>
                <a:cs typeface="Calibri"/>
              </a:rPr>
              <a:t> Password of Student Email</a:t>
            </a:r>
            <a:endParaRPr sz="3200" dirty="0">
              <a:latin typeface="+mj-lt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3103" y="1356347"/>
            <a:ext cx="2495550" cy="391160"/>
            <a:chOff x="1213103" y="1356347"/>
            <a:chExt cx="2495550" cy="39116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13103" y="1356347"/>
              <a:ext cx="2495550" cy="38939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2059" y="1389875"/>
              <a:ext cx="2462022" cy="35739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8018" y="1416431"/>
              <a:ext cx="2412949" cy="30695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788664" y="1363980"/>
            <a:ext cx="1535430" cy="383540"/>
            <a:chOff x="3788664" y="1363980"/>
            <a:chExt cx="1535430" cy="3835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8664" y="1363980"/>
              <a:ext cx="1535430" cy="38176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7620" y="1397508"/>
              <a:ext cx="1503426" cy="3497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44163" y="1423797"/>
              <a:ext cx="1452752" cy="299592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6220" y="2327148"/>
            <a:ext cx="8424672" cy="403250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065514" y="2053844"/>
            <a:ext cx="253111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Step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Century Gothic"/>
              <a:cs typeface="Century Gothic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Once you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login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to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edulab,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click</a:t>
            </a:r>
            <a:r>
              <a:rPr sz="18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enter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lab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choose workstation.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2563" y="464807"/>
            <a:ext cx="1116330" cy="354965"/>
            <a:chOff x="702563" y="464807"/>
            <a:chExt cx="1116330" cy="35496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02563" y="464807"/>
              <a:ext cx="1116330" cy="35281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995" y="496823"/>
              <a:ext cx="1085850" cy="3223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525" y="519683"/>
              <a:ext cx="1042492" cy="278256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140" y="1050036"/>
            <a:ext cx="8281416" cy="54483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50630" y="1893265"/>
            <a:ext cx="285432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Click</a:t>
            </a:r>
            <a:r>
              <a:rPr sz="24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on the</a:t>
            </a:r>
            <a:r>
              <a:rPr sz="24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button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Developer’s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workstation,</a:t>
            </a:r>
            <a:r>
              <a:rPr sz="24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is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your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entury Gothic"/>
                <a:cs typeface="Century Gothic"/>
              </a:rPr>
              <a:t>main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workstation</a:t>
            </a:r>
            <a:r>
              <a:rPr sz="24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entury Gothic"/>
                <a:cs typeface="Century Gothic"/>
              </a:rPr>
              <a:t>do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your</a:t>
            </a:r>
            <a:r>
              <a:rPr sz="24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entury Gothic"/>
                <a:cs typeface="Century Gothic"/>
              </a:rPr>
              <a:t>work.</a:t>
            </a:r>
            <a:endParaRPr sz="24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Step</a:t>
            </a:r>
            <a:r>
              <a:rPr sz="2800" spc="-60" dirty="0"/>
              <a:t> </a:t>
            </a:r>
            <a:r>
              <a:rPr sz="2800" spc="-50" dirty="0"/>
              <a:t>3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076056" y="1139190"/>
            <a:ext cx="314833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AU" sz="1800" dirty="0">
                <a:solidFill>
                  <a:srgbClr val="FFFFFF"/>
                </a:solidFill>
                <a:latin typeface="Century Gothic"/>
                <a:cs typeface="Century Gothic"/>
              </a:rPr>
              <a:t>You need to Power on, copy password, and download the RDP File. </a:t>
            </a:r>
            <a:endParaRPr sz="18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8055" y="466344"/>
            <a:ext cx="5829300" cy="32003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0543" y="457200"/>
            <a:ext cx="4343400" cy="320954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494145" y="2193417"/>
            <a:ext cx="795020" cy="308610"/>
            <a:chOff x="6494145" y="2193417"/>
            <a:chExt cx="795020" cy="308610"/>
          </a:xfrm>
        </p:grpSpPr>
        <p:sp>
          <p:nvSpPr>
            <p:cNvPr id="5" name="object 5"/>
            <p:cNvSpPr/>
            <p:nvPr/>
          </p:nvSpPr>
          <p:spPr>
            <a:xfrm>
              <a:off x="6503670" y="2202942"/>
              <a:ext cx="775970" cy="289560"/>
            </a:xfrm>
            <a:custGeom>
              <a:avLst/>
              <a:gdLst/>
              <a:ahLst/>
              <a:cxnLst/>
              <a:rect l="l" t="t" r="r" b="b"/>
              <a:pathLst>
                <a:path w="775970" h="289560">
                  <a:moveTo>
                    <a:pt x="630935" y="0"/>
                  </a:moveTo>
                  <a:lnTo>
                    <a:pt x="630935" y="72390"/>
                  </a:lnTo>
                  <a:lnTo>
                    <a:pt x="0" y="72390"/>
                  </a:lnTo>
                  <a:lnTo>
                    <a:pt x="0" y="217170"/>
                  </a:lnTo>
                  <a:lnTo>
                    <a:pt x="630935" y="217170"/>
                  </a:lnTo>
                  <a:lnTo>
                    <a:pt x="630935" y="289560"/>
                  </a:lnTo>
                  <a:lnTo>
                    <a:pt x="775715" y="144780"/>
                  </a:lnTo>
                  <a:lnTo>
                    <a:pt x="6309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503670" y="2202942"/>
              <a:ext cx="775970" cy="289560"/>
            </a:xfrm>
            <a:custGeom>
              <a:avLst/>
              <a:gdLst/>
              <a:ahLst/>
              <a:cxnLst/>
              <a:rect l="l" t="t" r="r" b="b"/>
              <a:pathLst>
                <a:path w="775970" h="289560">
                  <a:moveTo>
                    <a:pt x="0" y="72390"/>
                  </a:moveTo>
                  <a:lnTo>
                    <a:pt x="630935" y="72390"/>
                  </a:lnTo>
                  <a:lnTo>
                    <a:pt x="630935" y="0"/>
                  </a:lnTo>
                  <a:lnTo>
                    <a:pt x="775715" y="144780"/>
                  </a:lnTo>
                  <a:lnTo>
                    <a:pt x="630935" y="289560"/>
                  </a:lnTo>
                  <a:lnTo>
                    <a:pt x="630935" y="217170"/>
                  </a:lnTo>
                  <a:lnTo>
                    <a:pt x="0" y="217170"/>
                  </a:lnTo>
                  <a:lnTo>
                    <a:pt x="0" y="72390"/>
                  </a:lnTo>
                  <a:close/>
                </a:path>
              </a:pathLst>
            </a:custGeom>
            <a:ln w="19050">
              <a:solidFill>
                <a:srgbClr val="505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213861" y="4207205"/>
            <a:ext cx="61239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Enter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password,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you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had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copy</a:t>
            </a:r>
            <a:r>
              <a:rPr sz="18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previous</a:t>
            </a:r>
            <a:r>
              <a:rPr sz="18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step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5358130" y="3505327"/>
            <a:ext cx="795020" cy="308610"/>
            <a:chOff x="6494145" y="2193417"/>
            <a:chExt cx="795020" cy="308610"/>
          </a:xfrm>
        </p:grpSpPr>
        <p:sp>
          <p:nvSpPr>
            <p:cNvPr id="5" name="object 5"/>
            <p:cNvSpPr/>
            <p:nvPr/>
          </p:nvSpPr>
          <p:spPr>
            <a:xfrm>
              <a:off x="6503670" y="2202942"/>
              <a:ext cx="775970" cy="289560"/>
            </a:xfrm>
            <a:custGeom>
              <a:avLst/>
              <a:gdLst/>
              <a:ahLst/>
              <a:cxnLst/>
              <a:rect l="l" t="t" r="r" b="b"/>
              <a:pathLst>
                <a:path w="775970" h="289560">
                  <a:moveTo>
                    <a:pt x="630935" y="0"/>
                  </a:moveTo>
                  <a:lnTo>
                    <a:pt x="630935" y="72390"/>
                  </a:lnTo>
                  <a:lnTo>
                    <a:pt x="0" y="72390"/>
                  </a:lnTo>
                  <a:lnTo>
                    <a:pt x="0" y="217170"/>
                  </a:lnTo>
                  <a:lnTo>
                    <a:pt x="630935" y="217170"/>
                  </a:lnTo>
                  <a:lnTo>
                    <a:pt x="630935" y="289560"/>
                  </a:lnTo>
                  <a:lnTo>
                    <a:pt x="775715" y="144780"/>
                  </a:lnTo>
                  <a:lnTo>
                    <a:pt x="6309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503670" y="2202942"/>
              <a:ext cx="775970" cy="289560"/>
            </a:xfrm>
            <a:custGeom>
              <a:avLst/>
              <a:gdLst/>
              <a:ahLst/>
              <a:cxnLst/>
              <a:rect l="l" t="t" r="r" b="b"/>
              <a:pathLst>
                <a:path w="775970" h="289560">
                  <a:moveTo>
                    <a:pt x="0" y="72390"/>
                  </a:moveTo>
                  <a:lnTo>
                    <a:pt x="630935" y="72390"/>
                  </a:lnTo>
                  <a:lnTo>
                    <a:pt x="630935" y="0"/>
                  </a:lnTo>
                  <a:lnTo>
                    <a:pt x="775715" y="144780"/>
                  </a:lnTo>
                  <a:lnTo>
                    <a:pt x="630935" y="289560"/>
                  </a:lnTo>
                  <a:lnTo>
                    <a:pt x="630935" y="217170"/>
                  </a:lnTo>
                  <a:lnTo>
                    <a:pt x="0" y="217170"/>
                  </a:lnTo>
                  <a:lnTo>
                    <a:pt x="0" y="72390"/>
                  </a:lnTo>
                  <a:close/>
                </a:path>
              </a:pathLst>
            </a:custGeom>
            <a:ln w="19050">
              <a:solidFill>
                <a:srgbClr val="505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55700" y="533400"/>
            <a:ext cx="7334250" cy="56896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" sz="1800" dirty="0">
                <a:solidFill>
                  <a:srgbClr val="FFFFFF"/>
                </a:solidFill>
                <a:latin typeface="Century Gothic"/>
                <a:cs typeface="Century Gothic"/>
              </a:rPr>
              <a:t>MAC OS:</a:t>
            </a:r>
            <a:endParaRPr lang="en-US" altLang="" sz="18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" sz="18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" sz="18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pic>
        <p:nvPicPr>
          <p:cNvPr id="8" name="图片 7" descr="截屏2024-03-25 12.05.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0" y="2819400"/>
            <a:ext cx="3196590" cy="2407920"/>
          </a:xfrm>
          <a:prstGeom prst="rect">
            <a:avLst/>
          </a:prstGeom>
        </p:spPr>
      </p:pic>
      <p:pic>
        <p:nvPicPr>
          <p:cNvPr id="9" name="图片 8" descr="截屏2024-03-25 12.07.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819400"/>
            <a:ext cx="3437255" cy="2496185"/>
          </a:xfrm>
          <a:prstGeom prst="rect">
            <a:avLst/>
          </a:prstGeom>
        </p:spPr>
      </p:pic>
      <p:sp>
        <p:nvSpPr>
          <p:cNvPr id="10" name="object 7"/>
          <p:cNvSpPr txBox="1"/>
          <p:nvPr/>
        </p:nvSpPr>
        <p:spPr>
          <a:xfrm>
            <a:off x="533400" y="2057400"/>
            <a:ext cx="3240405" cy="56896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Step1: </a:t>
            </a:r>
            <a:r>
              <a:rPr lang="en-US" alt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power on</a:t>
            </a:r>
            <a:endParaRPr lang="en-US" altLang="en-US" sz="18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en-US" sz="18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4191000" y="2057400"/>
            <a:ext cx="3240405" cy="56896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Step2: Download app</a:t>
            </a:r>
            <a:endParaRPr lang="en-US" altLang="en-US" sz="18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7772400" y="2057400"/>
            <a:ext cx="3240405" cy="56896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Step3: Open App and Add pc</a:t>
            </a:r>
            <a:endParaRPr lang="en-US" altLang="en-US" sz="18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pic>
        <p:nvPicPr>
          <p:cNvPr id="14" name="图片 13" descr="截屏2024-03-25 12.06.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2743200"/>
            <a:ext cx="4076700" cy="2609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5358130" y="3505327"/>
            <a:ext cx="795020" cy="308610"/>
            <a:chOff x="6494145" y="2193417"/>
            <a:chExt cx="795020" cy="308610"/>
          </a:xfrm>
        </p:grpSpPr>
        <p:sp>
          <p:nvSpPr>
            <p:cNvPr id="5" name="object 5"/>
            <p:cNvSpPr/>
            <p:nvPr/>
          </p:nvSpPr>
          <p:spPr>
            <a:xfrm>
              <a:off x="6503670" y="2202942"/>
              <a:ext cx="775970" cy="289560"/>
            </a:xfrm>
            <a:custGeom>
              <a:avLst/>
              <a:gdLst/>
              <a:ahLst/>
              <a:cxnLst/>
              <a:rect l="l" t="t" r="r" b="b"/>
              <a:pathLst>
                <a:path w="775970" h="289560">
                  <a:moveTo>
                    <a:pt x="630935" y="0"/>
                  </a:moveTo>
                  <a:lnTo>
                    <a:pt x="630935" y="72390"/>
                  </a:lnTo>
                  <a:lnTo>
                    <a:pt x="0" y="72390"/>
                  </a:lnTo>
                  <a:lnTo>
                    <a:pt x="0" y="217170"/>
                  </a:lnTo>
                  <a:lnTo>
                    <a:pt x="630935" y="217170"/>
                  </a:lnTo>
                  <a:lnTo>
                    <a:pt x="630935" y="289560"/>
                  </a:lnTo>
                  <a:lnTo>
                    <a:pt x="775715" y="144780"/>
                  </a:lnTo>
                  <a:lnTo>
                    <a:pt x="6309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6503670" y="2202942"/>
              <a:ext cx="775970" cy="289560"/>
            </a:xfrm>
            <a:custGeom>
              <a:avLst/>
              <a:gdLst/>
              <a:ahLst/>
              <a:cxnLst/>
              <a:rect l="l" t="t" r="r" b="b"/>
              <a:pathLst>
                <a:path w="775970" h="289560">
                  <a:moveTo>
                    <a:pt x="0" y="72390"/>
                  </a:moveTo>
                  <a:lnTo>
                    <a:pt x="630935" y="72390"/>
                  </a:lnTo>
                  <a:lnTo>
                    <a:pt x="630935" y="0"/>
                  </a:lnTo>
                  <a:lnTo>
                    <a:pt x="775715" y="144780"/>
                  </a:lnTo>
                  <a:lnTo>
                    <a:pt x="630935" y="289560"/>
                  </a:lnTo>
                  <a:lnTo>
                    <a:pt x="630935" y="217170"/>
                  </a:lnTo>
                  <a:lnTo>
                    <a:pt x="0" y="217170"/>
                  </a:lnTo>
                  <a:lnTo>
                    <a:pt x="0" y="72390"/>
                  </a:lnTo>
                  <a:close/>
                </a:path>
              </a:pathLst>
            </a:custGeom>
            <a:ln w="19050">
              <a:solidFill>
                <a:srgbClr val="50505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55700" y="533400"/>
            <a:ext cx="7334250" cy="56896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MAC OS:</a:t>
            </a:r>
            <a:endParaRPr lang="en-US" altLang="en-US" sz="18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en-US" sz="18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en-US" sz="18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pic>
        <p:nvPicPr>
          <p:cNvPr id="8" name="图片 7" descr="截屏2024-03-25 12.05.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0" y="2819400"/>
            <a:ext cx="3196590" cy="2407920"/>
          </a:xfrm>
          <a:prstGeom prst="rect">
            <a:avLst/>
          </a:prstGeom>
        </p:spPr>
      </p:pic>
      <p:sp>
        <p:nvSpPr>
          <p:cNvPr id="10" name="object 7"/>
          <p:cNvSpPr txBox="1"/>
          <p:nvPr/>
        </p:nvSpPr>
        <p:spPr>
          <a:xfrm>
            <a:off x="533400" y="2057400"/>
            <a:ext cx="3240405" cy="56896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Step4: input ip and click ADD</a:t>
            </a:r>
            <a:endParaRPr lang="en-US" altLang="en-US" sz="1800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altLang="en-US" sz="18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11" name="object 7"/>
          <p:cNvSpPr txBox="1"/>
          <p:nvPr/>
        </p:nvSpPr>
        <p:spPr>
          <a:xfrm>
            <a:off x="4191000" y="2057400"/>
            <a:ext cx="3240405" cy="56896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Step5: Waiting and input your username and password</a:t>
            </a:r>
            <a:endParaRPr lang="en-US" altLang="en-US" sz="18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pic>
        <p:nvPicPr>
          <p:cNvPr id="2" name="图片 1" descr="截屏2024-03-25 12.06.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667000"/>
            <a:ext cx="3065145" cy="3538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088515" y="600075"/>
            <a:ext cx="7334250" cy="56896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Other Issues:</a:t>
            </a:r>
            <a:endParaRPr lang="en-US" altLang="en-US" sz="18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sp>
        <p:nvSpPr>
          <p:cNvPr id="10" name="object 7"/>
          <p:cNvSpPr txBox="1"/>
          <p:nvPr/>
        </p:nvSpPr>
        <p:spPr>
          <a:xfrm>
            <a:off x="1066800" y="1169035"/>
            <a:ext cx="3960495" cy="95313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1. BlankPage</a:t>
            </a:r>
            <a:br>
              <a:rPr lang="en-US" altLang="en-US" sz="1800" dirty="0">
                <a:solidFill>
                  <a:srgbClr val="FFFFFF"/>
                </a:solidFill>
                <a:latin typeface="Century Gothic"/>
                <a:cs typeface="Century Gothic"/>
              </a:rPr>
            </a:br>
            <a:r>
              <a:rPr lang="en-US" altLang="en-US" sz="1800" dirty="0">
                <a:solidFill>
                  <a:srgbClr val="FFFFFF"/>
                </a:solidFill>
                <a:latin typeface="Century Gothic"/>
                <a:cs typeface="Century Gothic"/>
              </a:rPr>
              <a:t> give your student id to Zack. Fix this problem need 2 days.</a:t>
            </a:r>
            <a:endParaRPr lang="en-US" altLang="en-US" sz="1800" dirty="0">
              <a:solidFill>
                <a:srgbClr val="FFFFFF"/>
              </a:solidFill>
              <a:latin typeface="Century Gothic"/>
              <a:cs typeface="Century Gothic"/>
            </a:endParaRPr>
          </a:p>
        </p:txBody>
      </p:sp>
      <p:pic>
        <p:nvPicPr>
          <p:cNvPr id="3" name="图片 2" descr="截屏2024-03-25 12.15.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286000"/>
            <a:ext cx="5605145" cy="3456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978</Words>
  <Application>WPS 表格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Century Gothic</vt:lpstr>
      <vt:lpstr>Thonburi</vt:lpstr>
      <vt:lpstr>Arial</vt:lpstr>
      <vt:lpstr>Calibri</vt:lpstr>
      <vt:lpstr>微软雅黑</vt:lpstr>
      <vt:lpstr>汉仪旗黑</vt:lpstr>
      <vt:lpstr>宋体</vt:lpstr>
      <vt:lpstr>Arial Unicode MS</vt:lpstr>
      <vt:lpstr>汉仪书宋二KW</vt:lpstr>
      <vt:lpstr>Helvetica Neue</vt:lpstr>
      <vt:lpstr>Office Theme</vt:lpstr>
      <vt:lpstr>PowerPoint 演示文稿</vt:lpstr>
      <vt:lpstr>PowerPoint 演示文稿</vt:lpstr>
      <vt:lpstr>PowerPoint 演示文稿</vt:lpstr>
      <vt:lpstr>PowerPoint 演示文稿</vt:lpstr>
      <vt:lpstr>Step 3</vt:lpstr>
      <vt:lpstr>PowerPoint 演示文稿</vt:lpstr>
      <vt:lpstr>PowerPoint 演示文稿</vt:lpstr>
      <vt:lpstr>PowerPoint 演示文稿</vt:lpstr>
      <vt:lpstr>PowerPoint 演示文稿</vt:lpstr>
      <vt:lpstr>Once you had see the page like this, you had successfully get into the edulab.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Edulab Intro</dc:title>
  <dc:creator>Felix Fu</dc:creator>
  <cp:lastModifiedBy>Icon</cp:lastModifiedBy>
  <cp:revision>5</cp:revision>
  <dcterms:created xsi:type="dcterms:W3CDTF">2024-03-25T01:16:57Z</dcterms:created>
  <dcterms:modified xsi:type="dcterms:W3CDTF">2024-03-25T01:16:57Z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2023-03-13T10:00:00Z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2024-03-24T10:00:00Z</vt:filetime>
  </property>
  <property fmtid="{D5CDD505-2E9C-101B-9397-08002B2CF9AE}" pid="5" name="Producer">
    <vt:lpwstr>Microsoft® PowerPoint® for Microsoft 365</vt:lpwstr>
  </property>
  <property fmtid="{D5CDD505-2E9C-101B-9397-08002B2CF9AE}" pid="6" name="ContentTypeId">
    <vt:lpwstr>0x01010051177DC01319D44BB529F57335D53826</vt:lpwstr>
  </property>
  <property fmtid="{D5CDD505-2E9C-101B-9397-08002B2CF9AE}" pid="7" name="ICV">
    <vt:lpwstr>E17BC3804F48F8FF9BCE0066DCACEA39_42</vt:lpwstr>
  </property>
  <property fmtid="{D5CDD505-2E9C-101B-9397-08002B2CF9AE}" pid="8" name="KSOProductBuildVer">
    <vt:lpwstr>2052-6.1.0.8274</vt:lpwstr>
  </property>
</Properties>
</file>