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Roboto"/>
      <p:regular r:id="rId33"/>
      <p:bold r:id="rId34"/>
      <p:italic r:id="rId35"/>
      <p:boldItalic r:id="rId36"/>
    </p:embeddedFont>
    <p:embeddedFont>
      <p:font typeface="Arial Black"/>
      <p:regular r:id="rId37"/>
    </p:embeddedFont>
    <p:embeddedFont>
      <p:font typeface="Bree Serif"/>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1" name="Dilisha Jain"/>
  <p:cmAuthor clrIdx="1" id="1" initials="" lastIdx="3" name="Aabhaas Dasgupta"/>
  <p:cmAuthor clrIdx="2" id="2" initials="" lastIdx="3" name="Himadyuti Bhanj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italic.fntdata"/><Relationship Id="rId12" Type="http://schemas.openxmlformats.org/officeDocument/2006/relationships/slide" Target="slides/slide5.xml"/><Relationship Id="rId34" Type="http://schemas.openxmlformats.org/officeDocument/2006/relationships/font" Target="fonts/Roboto-bold.fntdata"/><Relationship Id="rId15" Type="http://schemas.openxmlformats.org/officeDocument/2006/relationships/slide" Target="slides/slide8.xml"/><Relationship Id="rId37" Type="http://schemas.openxmlformats.org/officeDocument/2006/relationships/font" Target="fonts/ArialBlack-regular.fntdata"/><Relationship Id="rId14" Type="http://schemas.openxmlformats.org/officeDocument/2006/relationships/slide" Target="slides/slide7.xml"/><Relationship Id="rId36" Type="http://schemas.openxmlformats.org/officeDocument/2006/relationships/font" Target="fonts/Roboto-boldItalic.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BreeSerif-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8-01T11:27:40.974">
    <p:pos x="6000" y="0"/>
    <p:text>Using smart phone likha hai isme. Is it software only?</p:text>
  </p:cm>
  <p:cm authorId="0" idx="2" dt="2020-08-01T11:01:04.258">
    <p:pos x="6000" y="0"/>
    <p:text>Talking about slide 8</p:text>
  </p:cm>
  <p:cm authorId="1" idx="1" dt="2020-08-01T11:14:28.688">
    <p:pos x="6000" y="0"/>
    <p:text>not na..thats y...accelerometer use karte</p:text>
  </p:cm>
  <p:cm authorId="0" idx="3" dt="2020-08-01T11:14:50.886">
    <p:pos x="6000" y="0"/>
    <p:text>you can explain that?</p:text>
  </p:cm>
  <p:cm authorId="1" idx="2" dt="2020-08-01T11:15:51.096">
    <p:pos x="6000" y="0"/>
    <p:text>haa i will</p:text>
  </p:cm>
  <p:cm authorId="0" idx="4" dt="2020-08-01T11:27:40.974">
    <p:pos x="6000" y="0"/>
    <p:text>cool</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0-08-01T11:27:30.552">
    <p:pos x="6000" y="0"/>
    <p:text>keep it simple, "stupid"? really?koi specific reasn rakhne ka? nhi hai toh nikal</p:text>
  </p:cm>
  <p:cm authorId="1" idx="3" dt="2020-08-01T11:19:37.266">
    <p:pos x="6000" y="0"/>
    <p:text>abey..yeh ek design philosophy hain</p:text>
  </p:cm>
  <p:cm authorId="2" idx="1" dt="2020-08-01T11:21:50.815">
    <p:pos x="6000" y="0"/>
    <p:text>lol</p:text>
  </p:cm>
  <p:cm authorId="0" idx="6" dt="2020-08-01T11:22:30.132">
    <p:pos x="6000" y="0"/>
    <p:text>stupid in the name sounds stupid</p:text>
  </p:cm>
  <p:cm authorId="0" idx="7" dt="2020-08-01T11:22:44.992">
    <p:pos x="6000" y="0"/>
    <p:text>i mean what do you think hima? nikalde?</p:text>
  </p:cm>
  <p:cm authorId="2" idx="2" dt="2020-08-01T11:25:22.666">
    <p:pos x="6000" y="0"/>
    <p:text>Also, south indian college hai. KISS wagera likhenge to bad impression XD</p:text>
  </p:cm>
  <p:cm authorId="2" idx="3" dt="2020-08-01T11:25:46.489">
    <p:pos x="6000" y="0"/>
    <p:text>Heading change kardo bas</p:text>
  </p:cm>
  <p:cm authorId="0" idx="8" dt="2020-08-01T11:27:30.552">
    <p:pos x="6000" y="0"/>
    <p:text>cool. im removing it aabhaas. aur koi philosophy hai toh likhdena</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0-08-01T11:26:36.284">
    <p:pos x="6000" y="0"/>
    <p:text>initiation mai deciding architecture hatana hai na?</p:text>
  </p:cm>
  <p:cm authorId="0" idx="10" dt="2020-08-01T11:25:17.641">
    <p:pos x="6000" y="0"/>
    <p:text>experimenting with different models lagana ya nikalde?</p:text>
  </p:cm>
  <p:cm authorId="0" idx="11" dt="2020-08-01T11:26:36.284">
    <p:pos x="6000" y="0"/>
    <p:text>uske badle we can write front end. wo milestone hogya hai na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de1af8b98_0_33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8de1af8b98_0_33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de1af8b9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de1af8b9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de1af8b9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de1af8b9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de1af8b98_0_35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8de1af8b98_0_35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de1af8b98_0_36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8de1af8b98_0_36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de1af8b98_0_36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8de1af8b98_0_36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de1af8b98_0_40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8de1af8b98_0_40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de1af8b98_0_42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8de1af8b98_0_42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8de1af8b98_0_44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8de1af8b98_0_44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8de1af8b98_0_47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8de1af8b98_0_47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de1af8b98_0_48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8de1af8b98_0_48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de1af8b98_0_34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8de1af8b98_0_34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de1af8b98_0_49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8de1af8b98_0_49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8de1af8b9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de1af8b9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de1af8b98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de1af8b98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8de1af8b98_0_56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8de1af8b98_0_56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de1af8b98_0_56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8de1af8b98_0_56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de1af8b98_0_57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8de1af8b98_0_57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de1af8b98_0_34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8de1af8b98_0_34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de1af8b98_0_35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8de1af8b98_0_35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de1af8b98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de1af8b98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de1af8b98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de1af8b98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de1af8b9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de1af8b9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de1af8b9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de1af8b9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de1af8b9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de1af8b9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57" name="Shape 57"/>
        <p:cNvGrpSpPr/>
        <p:nvPr/>
      </p:nvGrpSpPr>
      <p:grpSpPr>
        <a:xfrm>
          <a:off x="0" y="0"/>
          <a:ext cx="0" cy="0"/>
          <a:chOff x="0" y="0"/>
          <a:chExt cx="0" cy="0"/>
        </a:xfrm>
      </p:grpSpPr>
      <p:sp>
        <p:nvSpPr>
          <p:cNvPr id="58" name="Google Shape;58;p14"/>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0050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 name="Google Shape;59;p14"/>
          <p:cNvSpPr/>
          <p:nvPr/>
        </p:nvSpPr>
        <p:spPr>
          <a:xfrm>
            <a:off x="492561" y="1260279"/>
            <a:ext cx="424815" cy="0"/>
          </a:xfrm>
          <a:custGeom>
            <a:rect b="b" l="l" r="r" t="t"/>
            <a:pathLst>
              <a:path extrusionOk="0" h="120000" w="424815">
                <a:moveTo>
                  <a:pt x="0" y="0"/>
                </a:moveTo>
                <a:lnTo>
                  <a:pt x="424799" y="0"/>
                </a:lnTo>
              </a:path>
            </a:pathLst>
          </a:custGeom>
          <a:noFill/>
          <a:ln cap="flat" cmpd="sng" w="38075">
            <a:solidFill>
              <a:srgbClr val="029AE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 name="Google Shape;60;p14"/>
          <p:cNvSpPr txBox="1"/>
          <p:nvPr>
            <p:ph type="title"/>
          </p:nvPr>
        </p:nvSpPr>
        <p:spPr>
          <a:xfrm>
            <a:off x="460923" y="573258"/>
            <a:ext cx="8222100" cy="482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3000">
                <a:solidFill>
                  <a:schemeClr val="lt1"/>
                </a:solidFill>
                <a:latin typeface="Bree Serif"/>
                <a:ea typeface="Bree Serif"/>
                <a:cs typeface="Bree Serif"/>
                <a:sym typeface="Bree Serif"/>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 name="Google Shape;61;p14"/>
          <p:cNvSpPr txBox="1"/>
          <p:nvPr>
            <p:ph idx="1" type="body"/>
          </p:nvPr>
        </p:nvSpPr>
        <p:spPr>
          <a:xfrm>
            <a:off x="460923" y="1513697"/>
            <a:ext cx="8222100" cy="21114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b="0" i="0" sz="1800">
                <a:solidFill>
                  <a:schemeClr val="lt1"/>
                </a:solidFill>
                <a:latin typeface="Roboto"/>
                <a:ea typeface="Roboto"/>
                <a:cs typeface="Roboto"/>
                <a:sym typeface="Roboto"/>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62" name="Google Shape;62;p14"/>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4"/>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5" name="Shape 65"/>
        <p:cNvGrpSpPr/>
        <p:nvPr/>
      </p:nvGrpSpPr>
      <p:grpSpPr>
        <a:xfrm>
          <a:off x="0" y="0"/>
          <a:ext cx="0" cy="0"/>
          <a:chOff x="0" y="0"/>
          <a:chExt cx="0" cy="0"/>
        </a:xfrm>
      </p:grpSpPr>
      <p:sp>
        <p:nvSpPr>
          <p:cNvPr id="66" name="Google Shape;66;p15"/>
          <p:cNvSpPr txBox="1"/>
          <p:nvPr>
            <p:ph type="title"/>
          </p:nvPr>
        </p:nvSpPr>
        <p:spPr>
          <a:xfrm>
            <a:off x="460923" y="573258"/>
            <a:ext cx="8222100" cy="482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3000">
                <a:solidFill>
                  <a:schemeClr val="lt1"/>
                </a:solidFill>
                <a:latin typeface="Arial Black"/>
                <a:ea typeface="Arial Black"/>
                <a:cs typeface="Arial Black"/>
                <a:sym typeface="Arial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15"/>
          <p:cNvSpPr txBox="1"/>
          <p:nvPr>
            <p:ph idx="1" type="body"/>
          </p:nvPr>
        </p:nvSpPr>
        <p:spPr>
          <a:xfrm>
            <a:off x="347901" y="1299961"/>
            <a:ext cx="4017600" cy="3230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b="0" i="0" sz="1400">
                <a:solidFill>
                  <a:schemeClr val="lt1"/>
                </a:solidFill>
                <a:latin typeface="Roboto"/>
                <a:ea typeface="Roboto"/>
                <a:cs typeface="Roboto"/>
                <a:sym typeface="Roboto"/>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68" name="Google Shape;68;p15"/>
          <p:cNvSpPr txBox="1"/>
          <p:nvPr>
            <p:ph idx="2" type="body"/>
          </p:nvPr>
        </p:nvSpPr>
        <p:spPr>
          <a:xfrm>
            <a:off x="4709160" y="1183005"/>
            <a:ext cx="3977700" cy="33948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69" name="Google Shape;69;p1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72" name="Shape 72"/>
        <p:cNvGrpSpPr/>
        <p:nvPr/>
      </p:nvGrpSpPr>
      <p:grpSpPr>
        <a:xfrm>
          <a:off x="0" y="0"/>
          <a:ext cx="0" cy="0"/>
          <a:chOff x="0" y="0"/>
          <a:chExt cx="0" cy="0"/>
        </a:xfrm>
      </p:grpSpPr>
      <p:sp>
        <p:nvSpPr>
          <p:cNvPr id="73" name="Google Shape;73;p16"/>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0050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16"/>
          <p:cNvSpPr/>
          <p:nvPr/>
        </p:nvSpPr>
        <p:spPr>
          <a:xfrm>
            <a:off x="492561" y="1260279"/>
            <a:ext cx="424815" cy="0"/>
          </a:xfrm>
          <a:custGeom>
            <a:rect b="b" l="l" r="r" t="t"/>
            <a:pathLst>
              <a:path extrusionOk="0" h="120000" w="424815">
                <a:moveTo>
                  <a:pt x="0" y="0"/>
                </a:moveTo>
                <a:lnTo>
                  <a:pt x="424799" y="0"/>
                </a:lnTo>
              </a:path>
            </a:pathLst>
          </a:custGeom>
          <a:noFill/>
          <a:ln cap="flat" cmpd="sng" w="38075">
            <a:solidFill>
              <a:srgbClr val="029AE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1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78" name="Shape 78"/>
        <p:cNvGrpSpPr/>
        <p:nvPr/>
      </p:nvGrpSpPr>
      <p:grpSpPr>
        <a:xfrm>
          <a:off x="0" y="0"/>
          <a:ext cx="0" cy="0"/>
          <a:chOff x="0" y="0"/>
          <a:chExt cx="0" cy="0"/>
        </a:xfrm>
      </p:grpSpPr>
      <p:sp>
        <p:nvSpPr>
          <p:cNvPr id="79" name="Google Shape;79;p17"/>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0050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17"/>
          <p:cNvSpPr/>
          <p:nvPr/>
        </p:nvSpPr>
        <p:spPr>
          <a:xfrm>
            <a:off x="492561" y="1260279"/>
            <a:ext cx="424815" cy="0"/>
          </a:xfrm>
          <a:custGeom>
            <a:rect b="b" l="l" r="r" t="t"/>
            <a:pathLst>
              <a:path extrusionOk="0" h="120000" w="424815">
                <a:moveTo>
                  <a:pt x="0" y="0"/>
                </a:moveTo>
                <a:lnTo>
                  <a:pt x="424799" y="0"/>
                </a:lnTo>
              </a:path>
            </a:pathLst>
          </a:custGeom>
          <a:noFill/>
          <a:ln cap="flat" cmpd="sng" w="38075">
            <a:solidFill>
              <a:srgbClr val="029AE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17"/>
          <p:cNvSpPr txBox="1"/>
          <p:nvPr>
            <p:ph type="title"/>
          </p:nvPr>
        </p:nvSpPr>
        <p:spPr>
          <a:xfrm>
            <a:off x="460923" y="573258"/>
            <a:ext cx="8222100" cy="482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3000">
                <a:solidFill>
                  <a:schemeClr val="lt1"/>
                </a:solidFill>
                <a:latin typeface="Arial Black"/>
                <a:ea typeface="Arial Black"/>
                <a:cs typeface="Arial Black"/>
                <a:sym typeface="Arial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p17"/>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7"/>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7"/>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85" name="Shape 85"/>
        <p:cNvGrpSpPr/>
        <p:nvPr/>
      </p:nvGrpSpPr>
      <p:grpSpPr>
        <a:xfrm>
          <a:off x="0" y="0"/>
          <a:ext cx="0" cy="0"/>
          <a:chOff x="0" y="0"/>
          <a:chExt cx="0" cy="0"/>
        </a:xfrm>
      </p:grpSpPr>
      <p:sp>
        <p:nvSpPr>
          <p:cNvPr id="86" name="Google Shape;86;p18"/>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0050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7" name="Google Shape;87;p18"/>
          <p:cNvSpPr/>
          <p:nvPr/>
        </p:nvSpPr>
        <p:spPr>
          <a:xfrm>
            <a:off x="489216" y="1412274"/>
            <a:ext cx="332105" cy="0"/>
          </a:xfrm>
          <a:custGeom>
            <a:rect b="b" l="l" r="r" t="t"/>
            <a:pathLst>
              <a:path extrusionOk="0" h="120000" w="332105">
                <a:moveTo>
                  <a:pt x="0" y="0"/>
                </a:moveTo>
                <a:lnTo>
                  <a:pt x="331499" y="0"/>
                </a:lnTo>
              </a:path>
            </a:pathLst>
          </a:custGeom>
          <a:noFill/>
          <a:ln cap="flat" cmpd="sng" w="38075">
            <a:solidFill>
              <a:srgbClr val="029AE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8" name="Google Shape;88;p18"/>
          <p:cNvSpPr txBox="1"/>
          <p:nvPr>
            <p:ph type="ctrTitle"/>
          </p:nvPr>
        </p:nvSpPr>
        <p:spPr>
          <a:xfrm>
            <a:off x="460923" y="838731"/>
            <a:ext cx="8222100" cy="3912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p18"/>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8"/>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8"/>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18"/>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0050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 name="Google Shape;52;p13"/>
          <p:cNvSpPr txBox="1"/>
          <p:nvPr>
            <p:ph type="title"/>
          </p:nvPr>
        </p:nvSpPr>
        <p:spPr>
          <a:xfrm>
            <a:off x="460923" y="573258"/>
            <a:ext cx="8222100" cy="4827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3000" u="none" cap="none" strike="noStrike">
                <a:solidFill>
                  <a:schemeClr val="lt1"/>
                </a:solidFill>
                <a:latin typeface="Arial Black"/>
                <a:ea typeface="Arial Black"/>
                <a:cs typeface="Arial Black"/>
                <a:sym typeface="Arial Blac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3" name="Google Shape;53;p13"/>
          <p:cNvSpPr txBox="1"/>
          <p:nvPr>
            <p:ph idx="1" type="body"/>
          </p:nvPr>
        </p:nvSpPr>
        <p:spPr>
          <a:xfrm>
            <a:off x="460923" y="1513697"/>
            <a:ext cx="8222100" cy="21114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solidFill>
                  <a:schemeClr val="lt1"/>
                </a:solidFill>
                <a:latin typeface="Roboto"/>
                <a:ea typeface="Roboto"/>
                <a:cs typeface="Roboto"/>
                <a:sym typeface="Roboto"/>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4" name="Google Shape;54;p1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5" name="Google Shape;55;p1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6" name="Google Shape;56;p1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GB"/>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comments" Target="../comments/comment3.xml"/><Relationship Id="rId4" Type="http://schemas.openxmlformats.org/officeDocument/2006/relationships/image" Target="../media/image5.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3.png"/><Relationship Id="rId11" Type="http://schemas.openxmlformats.org/officeDocument/2006/relationships/image" Target="../media/image16.jpg"/><Relationship Id="rId10" Type="http://schemas.openxmlformats.org/officeDocument/2006/relationships/image" Target="../media/image6.jpg"/><Relationship Id="rId12" Type="http://schemas.openxmlformats.org/officeDocument/2006/relationships/image" Target="../media/image11.png"/><Relationship Id="rId9"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14.jpg"/><Relationship Id="rId7" Type="http://schemas.openxmlformats.org/officeDocument/2006/relationships/image" Target="../media/image15.png"/><Relationship Id="rId8"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7.jpg"/><Relationship Id="rId4" Type="http://schemas.openxmlformats.org/officeDocument/2006/relationships/image" Target="../media/image2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19"/>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0050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19"/>
          <p:cNvSpPr/>
          <p:nvPr/>
        </p:nvSpPr>
        <p:spPr>
          <a:xfrm>
            <a:off x="1524796" y="672603"/>
            <a:ext cx="1082039" cy="1125220"/>
          </a:xfrm>
          <a:custGeom>
            <a:rect b="b" l="l" r="r" t="t"/>
            <a:pathLst>
              <a:path extrusionOk="0" h="1125220" w="1082039">
                <a:moveTo>
                  <a:pt x="0" y="1124947"/>
                </a:moveTo>
                <a:lnTo>
                  <a:pt x="0" y="0"/>
                </a:lnTo>
                <a:lnTo>
                  <a:pt x="1081622" y="0"/>
                </a:lnTo>
              </a:path>
            </a:pathLst>
          </a:custGeom>
          <a:noFill/>
          <a:ln cap="flat" cmpd="sng" w="28550">
            <a:solidFill>
              <a:srgbClr val="8AC34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19"/>
          <p:cNvSpPr/>
          <p:nvPr/>
        </p:nvSpPr>
        <p:spPr>
          <a:xfrm>
            <a:off x="6537536" y="3342918"/>
            <a:ext cx="1082040" cy="1125220"/>
          </a:xfrm>
          <a:custGeom>
            <a:rect b="b" l="l" r="r" t="t"/>
            <a:pathLst>
              <a:path extrusionOk="0" h="1125220" w="1082040">
                <a:moveTo>
                  <a:pt x="1081622" y="0"/>
                </a:moveTo>
                <a:lnTo>
                  <a:pt x="1081622" y="1124947"/>
                </a:lnTo>
                <a:lnTo>
                  <a:pt x="0" y="1124947"/>
                </a:lnTo>
              </a:path>
            </a:pathLst>
          </a:custGeom>
          <a:noFill/>
          <a:ln cap="flat" cmpd="sng" w="28550">
            <a:solidFill>
              <a:srgbClr val="8AC34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19"/>
          <p:cNvSpPr/>
          <p:nvPr/>
        </p:nvSpPr>
        <p:spPr>
          <a:xfrm>
            <a:off x="4359591" y="2817469"/>
            <a:ext cx="424814" cy="0"/>
          </a:xfrm>
          <a:custGeom>
            <a:rect b="b" l="l" r="r" t="t"/>
            <a:pathLst>
              <a:path extrusionOk="0" h="120000" w="424814">
                <a:moveTo>
                  <a:pt x="0" y="0"/>
                </a:moveTo>
                <a:lnTo>
                  <a:pt x="424799" y="0"/>
                </a:lnTo>
              </a:path>
            </a:pathLst>
          </a:custGeom>
          <a:noFill/>
          <a:ln cap="flat" cmpd="sng" w="38075">
            <a:solidFill>
              <a:srgbClr val="029AE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Google Shape;101;p19"/>
          <p:cNvSpPr txBox="1"/>
          <p:nvPr>
            <p:ph type="title"/>
          </p:nvPr>
        </p:nvSpPr>
        <p:spPr>
          <a:xfrm>
            <a:off x="1604550" y="783500"/>
            <a:ext cx="6015000" cy="1824300"/>
          </a:xfrm>
          <a:prstGeom prst="rect">
            <a:avLst/>
          </a:prstGeom>
          <a:noFill/>
          <a:ln>
            <a:noFill/>
          </a:ln>
        </p:spPr>
        <p:txBody>
          <a:bodyPr anchorCtr="0" anchor="t" bIns="0" lIns="0" spcFirstLastPara="1" rIns="0" wrap="square" tIns="88900">
            <a:noAutofit/>
          </a:bodyPr>
          <a:lstStyle/>
          <a:p>
            <a:pPr indent="0" lvl="0" marL="12700" marR="5080" rtl="0" algn="ctr">
              <a:lnSpc>
                <a:spcPct val="104166"/>
              </a:lnSpc>
              <a:spcBef>
                <a:spcPts val="0"/>
              </a:spcBef>
              <a:spcAft>
                <a:spcPts val="0"/>
              </a:spcAft>
              <a:buNone/>
            </a:pPr>
            <a:r>
              <a:rPr lang="en-GB" sz="3600">
                <a:latin typeface="Bree Serif"/>
                <a:ea typeface="Bree Serif"/>
                <a:cs typeface="Bree Serif"/>
                <a:sym typeface="Bree Serif"/>
              </a:rPr>
              <a:t>Unusual Event Detection from</a:t>
            </a:r>
            <a:endParaRPr sz="3600">
              <a:latin typeface="Bree Serif"/>
              <a:ea typeface="Bree Serif"/>
              <a:cs typeface="Bree Serif"/>
              <a:sym typeface="Bree Serif"/>
            </a:endParaRPr>
          </a:p>
          <a:p>
            <a:pPr indent="0" lvl="0" marL="12700" marR="5080" rtl="0" algn="ctr">
              <a:lnSpc>
                <a:spcPct val="104166"/>
              </a:lnSpc>
              <a:spcBef>
                <a:spcPts val="0"/>
              </a:spcBef>
              <a:spcAft>
                <a:spcPts val="0"/>
              </a:spcAft>
              <a:buNone/>
            </a:pPr>
            <a:r>
              <a:rPr lang="en-GB" sz="3600">
                <a:latin typeface="Bree Serif"/>
                <a:ea typeface="Bree Serif"/>
                <a:cs typeface="Bree Serif"/>
                <a:sym typeface="Bree Serif"/>
              </a:rPr>
              <a:t>surveillance video shots</a:t>
            </a:r>
            <a:endParaRPr sz="3600">
              <a:latin typeface="Bree Serif"/>
              <a:ea typeface="Bree Serif"/>
              <a:cs typeface="Bree Serif"/>
              <a:sym typeface="Bree Serif"/>
            </a:endParaRPr>
          </a:p>
        </p:txBody>
      </p:sp>
      <p:sp>
        <p:nvSpPr>
          <p:cNvPr id="102" name="Google Shape;102;p19"/>
          <p:cNvSpPr txBox="1"/>
          <p:nvPr/>
        </p:nvSpPr>
        <p:spPr>
          <a:xfrm>
            <a:off x="1524800" y="3027175"/>
            <a:ext cx="6094800" cy="1128300"/>
          </a:xfrm>
          <a:prstGeom prst="rect">
            <a:avLst/>
          </a:prstGeom>
          <a:noFill/>
          <a:ln>
            <a:noFill/>
          </a:ln>
        </p:spPr>
        <p:txBody>
          <a:bodyPr anchorCtr="0" anchor="t" bIns="0" lIns="0" spcFirstLastPara="1" rIns="0" wrap="square" tIns="10775">
            <a:noAutofit/>
          </a:bodyPr>
          <a:lstStyle/>
          <a:p>
            <a:pPr indent="-1562735" lvl="0" marL="2185035" marR="526415" rtl="0" algn="l">
              <a:lnSpc>
                <a:spcPct val="100699"/>
              </a:lnSpc>
              <a:spcBef>
                <a:spcPts val="0"/>
              </a:spcBef>
              <a:spcAft>
                <a:spcPts val="0"/>
              </a:spcAft>
              <a:buNone/>
            </a:pPr>
            <a:r>
              <a:rPr lang="en-GB" sz="1800">
                <a:solidFill>
                  <a:srgbClr val="8AC349"/>
                </a:solidFill>
                <a:latin typeface="Bree Serif"/>
                <a:ea typeface="Bree Serif"/>
                <a:cs typeface="Bree Serif"/>
                <a:sym typeface="Bree Serif"/>
              </a:rPr>
              <a:t>Organisation: Department of Science and  Technology</a:t>
            </a:r>
            <a:endParaRPr sz="1800">
              <a:latin typeface="Bree Serif"/>
              <a:ea typeface="Bree Serif"/>
              <a:cs typeface="Bree Serif"/>
              <a:sym typeface="Bree Serif"/>
            </a:endParaRPr>
          </a:p>
          <a:p>
            <a:pPr indent="0" lvl="0" marL="0" marR="0" rtl="0" algn="l">
              <a:lnSpc>
                <a:spcPct val="100000"/>
              </a:lnSpc>
              <a:spcBef>
                <a:spcPts val="0"/>
              </a:spcBef>
              <a:spcAft>
                <a:spcPts val="0"/>
              </a:spcAft>
              <a:buNone/>
            </a:pPr>
            <a:r>
              <a:t/>
            </a:r>
            <a:endParaRPr sz="1550">
              <a:latin typeface="Bree Serif"/>
              <a:ea typeface="Bree Serif"/>
              <a:cs typeface="Bree Serif"/>
              <a:sym typeface="Bree Serif"/>
            </a:endParaRPr>
          </a:p>
          <a:p>
            <a:pPr indent="0" lvl="0" marL="12700" marR="0" rtl="0" algn="l">
              <a:lnSpc>
                <a:spcPct val="100000"/>
              </a:lnSpc>
              <a:spcBef>
                <a:spcPts val="5"/>
              </a:spcBef>
              <a:spcAft>
                <a:spcPts val="0"/>
              </a:spcAft>
              <a:buNone/>
            </a:pPr>
            <a:r>
              <a:rPr lang="en-GB" sz="1800">
                <a:solidFill>
                  <a:srgbClr val="8AC349"/>
                </a:solidFill>
                <a:latin typeface="Bree Serif"/>
                <a:ea typeface="Bree Serif"/>
                <a:cs typeface="Bree Serif"/>
                <a:sym typeface="Bree Serif"/>
              </a:rPr>
              <a:t>         </a:t>
            </a:r>
            <a:r>
              <a:rPr lang="en-GB" sz="1800">
                <a:solidFill>
                  <a:srgbClr val="8AC349"/>
                </a:solidFill>
                <a:latin typeface="Bree Serif"/>
                <a:ea typeface="Bree Serif"/>
                <a:cs typeface="Bree Serif"/>
                <a:sym typeface="Bree Serif"/>
              </a:rPr>
              <a:t>College: National Institute of Technology, Warangal</a:t>
            </a:r>
            <a:endParaRPr sz="1800">
              <a:latin typeface="Bree Serif"/>
              <a:ea typeface="Bree Serif"/>
              <a:cs typeface="Bree Serif"/>
              <a:sym typeface="Bree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460923" y="573258"/>
            <a:ext cx="8222100" cy="4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But what is the problem?</a:t>
            </a:r>
            <a:endParaRPr/>
          </a:p>
        </p:txBody>
      </p:sp>
      <p:sp>
        <p:nvSpPr>
          <p:cNvPr id="159" name="Google Shape;159;p28"/>
          <p:cNvSpPr txBox="1"/>
          <p:nvPr>
            <p:ph idx="1" type="body"/>
          </p:nvPr>
        </p:nvSpPr>
        <p:spPr>
          <a:xfrm>
            <a:off x="460925" y="1513701"/>
            <a:ext cx="8222100" cy="31509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Font typeface="Bree Serif"/>
              <a:buChar char="❖"/>
            </a:pPr>
            <a:r>
              <a:rPr lang="en-GB" sz="2400">
                <a:latin typeface="Bree Serif"/>
                <a:ea typeface="Bree Serif"/>
                <a:cs typeface="Bree Serif"/>
                <a:sym typeface="Bree Serif"/>
              </a:rPr>
              <a:t>Too much emphasis on hardware equates to issues of cost and scalability.</a:t>
            </a:r>
            <a:endParaRPr sz="2400">
              <a:latin typeface="Bree Serif"/>
              <a:ea typeface="Bree Serif"/>
              <a:cs typeface="Bree Serif"/>
              <a:sym typeface="Bree Serif"/>
            </a:endParaRPr>
          </a:p>
          <a:p>
            <a:pPr indent="-381000" lvl="0" marL="457200" rtl="0" algn="l">
              <a:spcBef>
                <a:spcPts val="0"/>
              </a:spcBef>
              <a:spcAft>
                <a:spcPts val="0"/>
              </a:spcAft>
              <a:buSzPts val="2400"/>
              <a:buFont typeface="Bree Serif"/>
              <a:buChar char="❖"/>
            </a:pPr>
            <a:r>
              <a:rPr lang="en-GB" sz="2400">
                <a:latin typeface="Bree Serif"/>
                <a:ea typeface="Bree Serif"/>
                <a:cs typeface="Bree Serif"/>
                <a:sym typeface="Bree Serif"/>
              </a:rPr>
              <a:t>More components of the system, more chance of failure and time consumption.</a:t>
            </a:r>
            <a:endParaRPr sz="2400">
              <a:latin typeface="Bree Serif"/>
              <a:ea typeface="Bree Serif"/>
              <a:cs typeface="Bree Serif"/>
              <a:sym typeface="Bree Serif"/>
            </a:endParaRPr>
          </a:p>
          <a:p>
            <a:pPr indent="-381000" lvl="0" marL="457200" rtl="0" algn="l">
              <a:spcBef>
                <a:spcPts val="0"/>
              </a:spcBef>
              <a:spcAft>
                <a:spcPts val="0"/>
              </a:spcAft>
              <a:buSzPts val="2400"/>
              <a:buFont typeface="Bree Serif"/>
              <a:buChar char="❖"/>
            </a:pPr>
            <a:r>
              <a:rPr lang="en-GB" sz="2400">
                <a:latin typeface="Bree Serif"/>
                <a:ea typeface="Bree Serif"/>
                <a:cs typeface="Bree Serif"/>
                <a:sym typeface="Bree Serif"/>
              </a:rPr>
              <a:t>Can’t leverage the advances being made in AI</a:t>
            </a:r>
            <a:endParaRPr sz="2400">
              <a:latin typeface="Bree Serif"/>
              <a:ea typeface="Bree Serif"/>
              <a:cs typeface="Bree Serif"/>
              <a:sym typeface="Bree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460925" y="573239"/>
            <a:ext cx="8222100" cy="1175100"/>
          </a:xfrm>
          <a:prstGeom prst="rect">
            <a:avLst/>
          </a:prstGeom>
        </p:spPr>
        <p:txBody>
          <a:bodyPr anchorCtr="0" anchor="t" bIns="0" lIns="0" spcFirstLastPara="1" rIns="0" wrap="square" tIns="0">
            <a:noAutofit/>
          </a:bodyPr>
          <a:lstStyle/>
          <a:p>
            <a:pPr indent="457200" lvl="0" marL="1828800" rtl="0" algn="l">
              <a:spcBef>
                <a:spcPts val="0"/>
              </a:spcBef>
              <a:spcAft>
                <a:spcPts val="0"/>
              </a:spcAft>
              <a:buNone/>
            </a:pPr>
            <a:r>
              <a:rPr lang="en-GB"/>
              <a:t>So, what do we do?</a:t>
            </a:r>
            <a:endParaRPr/>
          </a:p>
          <a:p>
            <a:pPr indent="0" lvl="0" marL="0" rtl="0" algn="l">
              <a:spcBef>
                <a:spcPts val="0"/>
              </a:spcBef>
              <a:spcAft>
                <a:spcPts val="0"/>
              </a:spcAft>
              <a:buNone/>
            </a:pPr>
            <a:r>
              <a:t/>
            </a:r>
            <a:endParaRPr/>
          </a:p>
        </p:txBody>
      </p:sp>
      <p:sp>
        <p:nvSpPr>
          <p:cNvPr id="165" name="Google Shape;165;p29"/>
          <p:cNvSpPr txBox="1"/>
          <p:nvPr>
            <p:ph idx="1" type="body"/>
          </p:nvPr>
        </p:nvSpPr>
        <p:spPr>
          <a:xfrm>
            <a:off x="460925" y="1513702"/>
            <a:ext cx="8222100" cy="3172800"/>
          </a:xfrm>
          <a:prstGeom prst="rect">
            <a:avLst/>
          </a:prstGeom>
        </p:spPr>
        <p:txBody>
          <a:bodyPr anchorCtr="0" anchor="t" bIns="0" lIns="0" spcFirstLastPara="1" rIns="0" wrap="square" tIns="0">
            <a:noAutofit/>
          </a:bodyPr>
          <a:lstStyle/>
          <a:p>
            <a:pPr indent="0" lvl="0" marL="457200" rtl="0" algn="l">
              <a:spcBef>
                <a:spcPts val="0"/>
              </a:spcBef>
              <a:spcAft>
                <a:spcPts val="0"/>
              </a:spcAft>
              <a:buNone/>
            </a:pPr>
            <a:r>
              <a:t/>
            </a:r>
            <a:endParaRPr>
              <a:latin typeface="Bree Serif"/>
              <a:ea typeface="Bree Serif"/>
              <a:cs typeface="Bree Serif"/>
              <a:sym typeface="Bree Serif"/>
            </a:endParaRPr>
          </a:p>
          <a:p>
            <a:pPr indent="0" lvl="0" marL="457200" rtl="0" algn="l">
              <a:spcBef>
                <a:spcPts val="0"/>
              </a:spcBef>
              <a:spcAft>
                <a:spcPts val="0"/>
              </a:spcAft>
              <a:buNone/>
            </a:pPr>
            <a:r>
              <a:t/>
            </a:r>
            <a:endParaRPr>
              <a:latin typeface="Bree Serif"/>
              <a:ea typeface="Bree Serif"/>
              <a:cs typeface="Bree Serif"/>
              <a:sym typeface="Bree Serif"/>
            </a:endParaRPr>
          </a:p>
          <a:p>
            <a:pPr indent="-381000" lvl="0" marL="457200" rtl="0" algn="l">
              <a:spcBef>
                <a:spcPts val="0"/>
              </a:spcBef>
              <a:spcAft>
                <a:spcPts val="0"/>
              </a:spcAft>
              <a:buSzPts val="2400"/>
              <a:buFont typeface="Bree Serif"/>
              <a:buChar char="●"/>
            </a:pPr>
            <a:r>
              <a:rPr lang="en-GB" sz="2400">
                <a:latin typeface="Bree Serif"/>
                <a:ea typeface="Bree Serif"/>
                <a:cs typeface="Bree Serif"/>
                <a:sym typeface="Bree Serif"/>
              </a:rPr>
              <a:t>Minimise use of hardware as much as possible.</a:t>
            </a:r>
            <a:endParaRPr sz="2400">
              <a:latin typeface="Bree Serif"/>
              <a:ea typeface="Bree Serif"/>
              <a:cs typeface="Bree Serif"/>
              <a:sym typeface="Bree Serif"/>
            </a:endParaRPr>
          </a:p>
          <a:p>
            <a:pPr indent="-381000" lvl="0" marL="457200" rtl="0" algn="l">
              <a:spcBef>
                <a:spcPts val="0"/>
              </a:spcBef>
              <a:spcAft>
                <a:spcPts val="0"/>
              </a:spcAft>
              <a:buSzPts val="2400"/>
              <a:buFont typeface="Bree Serif"/>
              <a:buChar char="●"/>
            </a:pPr>
            <a:r>
              <a:rPr lang="en-GB" sz="2400">
                <a:latin typeface="Bree Serif"/>
                <a:ea typeface="Bree Serif"/>
                <a:cs typeface="Bree Serif"/>
                <a:sym typeface="Bree Serif"/>
              </a:rPr>
              <a:t>Software based solution ensures massive scalability.</a:t>
            </a:r>
            <a:endParaRPr sz="2400">
              <a:latin typeface="Bree Serif"/>
              <a:ea typeface="Bree Serif"/>
              <a:cs typeface="Bree Serif"/>
              <a:sym typeface="Bree Serif"/>
            </a:endParaRPr>
          </a:p>
          <a:p>
            <a:pPr indent="-381000" lvl="0" marL="457200" rtl="0" algn="l">
              <a:spcBef>
                <a:spcPts val="0"/>
              </a:spcBef>
              <a:spcAft>
                <a:spcPts val="0"/>
              </a:spcAft>
              <a:buSzPts val="2400"/>
              <a:buFont typeface="Bree Serif"/>
              <a:buChar char="●"/>
            </a:pPr>
            <a:r>
              <a:rPr lang="en-GB" sz="2400">
                <a:latin typeface="Bree Serif"/>
                <a:ea typeface="Bree Serif"/>
                <a:cs typeface="Bree Serif"/>
                <a:sym typeface="Bree Serif"/>
              </a:rPr>
              <a:t>Use the best performing models in Deep Learning to get maximum leverage in terms of latency and accuracy.</a:t>
            </a:r>
            <a:endParaRPr sz="2400">
              <a:latin typeface="Bree Serif"/>
              <a:ea typeface="Bree Serif"/>
              <a:cs typeface="Bree Serif"/>
              <a:sym typeface="Bree Serif"/>
            </a:endParaRPr>
          </a:p>
          <a:p>
            <a:pPr indent="-381000" lvl="0" marL="457200" rtl="0" algn="l">
              <a:spcBef>
                <a:spcPts val="0"/>
              </a:spcBef>
              <a:spcAft>
                <a:spcPts val="0"/>
              </a:spcAft>
              <a:buSzPts val="2400"/>
              <a:buFont typeface="Bree Serif"/>
              <a:buChar char="●"/>
            </a:pPr>
            <a:r>
              <a:rPr lang="en-GB" sz="2400">
                <a:latin typeface="Bree Serif"/>
                <a:ea typeface="Bree Serif"/>
                <a:cs typeface="Bree Serif"/>
                <a:sym typeface="Bree Serif"/>
              </a:rPr>
              <a:t>Build a web-based interface which requires minimal user intervention for easier deployment.</a:t>
            </a:r>
            <a:endParaRPr sz="2400">
              <a:latin typeface="Bree Serif"/>
              <a:ea typeface="Bree Serif"/>
              <a:cs typeface="Bree Serif"/>
              <a:sym typeface="Bree Serif"/>
            </a:endParaRPr>
          </a:p>
          <a:p>
            <a:pPr indent="0" lvl="0" marL="0" rtl="0" algn="l">
              <a:spcBef>
                <a:spcPts val="0"/>
              </a:spcBef>
              <a:spcAft>
                <a:spcPts val="0"/>
              </a:spcAft>
              <a:buNone/>
            </a:pPr>
            <a:r>
              <a:t/>
            </a:r>
            <a:endParaRPr sz="2400">
              <a:latin typeface="Bree Serif"/>
              <a:ea typeface="Bree Serif"/>
              <a:cs typeface="Bree Serif"/>
              <a:sym typeface="Bree Serif"/>
            </a:endParaRPr>
          </a:p>
          <a:p>
            <a:pPr indent="0" lvl="0" marL="457200" rtl="0" algn="l">
              <a:spcBef>
                <a:spcPts val="0"/>
              </a:spcBef>
              <a:spcAft>
                <a:spcPts val="0"/>
              </a:spcAft>
              <a:buNone/>
            </a:pPr>
            <a:r>
              <a:t/>
            </a:r>
            <a:endParaRPr>
              <a:latin typeface="Bree Serif"/>
              <a:ea typeface="Bree Serif"/>
              <a:cs typeface="Bree Serif"/>
              <a:sym typeface="Bree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460927" y="573250"/>
            <a:ext cx="71928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a:t>Our Proposed Solution</a:t>
            </a:r>
            <a:endParaRPr/>
          </a:p>
        </p:txBody>
      </p:sp>
      <p:sp>
        <p:nvSpPr>
          <p:cNvPr id="171" name="Google Shape;171;p30"/>
          <p:cNvSpPr txBox="1"/>
          <p:nvPr>
            <p:ph idx="1" type="body"/>
          </p:nvPr>
        </p:nvSpPr>
        <p:spPr>
          <a:xfrm>
            <a:off x="460923" y="1513697"/>
            <a:ext cx="8222100" cy="2111400"/>
          </a:xfrm>
          <a:prstGeom prst="rect">
            <a:avLst/>
          </a:prstGeom>
          <a:noFill/>
          <a:ln>
            <a:noFill/>
          </a:ln>
        </p:spPr>
        <p:txBody>
          <a:bodyPr anchorCtr="0" anchor="t" bIns="0" lIns="0" spcFirstLastPara="1" rIns="0" wrap="square" tIns="12700">
            <a:noAutofit/>
          </a:bodyPr>
          <a:lstStyle/>
          <a:p>
            <a:pPr indent="0" lvl="0" marL="12700" marR="180975" rtl="0" algn="l">
              <a:lnSpc>
                <a:spcPct val="114599"/>
              </a:lnSpc>
              <a:spcBef>
                <a:spcPts val="0"/>
              </a:spcBef>
              <a:spcAft>
                <a:spcPts val="0"/>
              </a:spcAft>
              <a:buNone/>
            </a:pPr>
            <a:r>
              <a:rPr lang="en-GB"/>
              <a:t>We plan to build a Deep Learning based Intelligent web-app that would detect  unusual traﬃc events in real time using feed from various surveillance cameras  or dashcams, and then send an alert to the concerned authorities to notify the  exact timing and place of occurrence of the event.</a:t>
            </a:r>
            <a:endParaRPr/>
          </a:p>
          <a:p>
            <a:pPr indent="0" lvl="0" marL="12700" marR="5080" rtl="0" algn="l">
              <a:lnSpc>
                <a:spcPct val="114599"/>
              </a:lnSpc>
              <a:spcBef>
                <a:spcPts val="1575"/>
              </a:spcBef>
              <a:spcAft>
                <a:spcPts val="0"/>
              </a:spcAft>
              <a:buNone/>
            </a:pPr>
            <a:r>
              <a:rPr lang="en-GB"/>
              <a:t>Our alert system will also send an alert to the nearest hospital for timely action in  the form of ambulance/medical facility.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460927" y="573250"/>
            <a:ext cx="63222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a:t>What’s new in it?</a:t>
            </a:r>
            <a:endParaRPr/>
          </a:p>
        </p:txBody>
      </p:sp>
      <p:sp>
        <p:nvSpPr>
          <p:cNvPr id="177" name="Google Shape;177;p31"/>
          <p:cNvSpPr txBox="1"/>
          <p:nvPr/>
        </p:nvSpPr>
        <p:spPr>
          <a:xfrm>
            <a:off x="551448" y="1513697"/>
            <a:ext cx="7985100" cy="2225700"/>
          </a:xfrm>
          <a:prstGeom prst="rect">
            <a:avLst/>
          </a:prstGeom>
          <a:noFill/>
          <a:ln>
            <a:noFill/>
          </a:ln>
        </p:spPr>
        <p:txBody>
          <a:bodyPr anchorCtr="0" anchor="t" bIns="0" lIns="0" spcFirstLastPara="1" rIns="0" wrap="square" tIns="12700">
            <a:noAutofit/>
          </a:bodyPr>
          <a:lstStyle/>
          <a:p>
            <a:pPr indent="-367030" lvl="0" marL="379095" marR="417830" rtl="0" algn="l">
              <a:lnSpc>
                <a:spcPct val="114599"/>
              </a:lnSpc>
              <a:spcBef>
                <a:spcPts val="0"/>
              </a:spcBef>
              <a:spcAft>
                <a:spcPts val="0"/>
              </a:spcAft>
              <a:buClr>
                <a:srgbClr val="FFFFFF"/>
              </a:buClr>
              <a:buSzPts val="1800"/>
              <a:buFont typeface="Arial"/>
              <a:buChar char="●"/>
            </a:pPr>
            <a:r>
              <a:rPr lang="en-GB" sz="1800">
                <a:solidFill>
                  <a:srgbClr val="FFFFFF"/>
                </a:solidFill>
                <a:latin typeface="Roboto"/>
                <a:ea typeface="Roboto"/>
                <a:cs typeface="Roboto"/>
                <a:sym typeface="Roboto"/>
              </a:rPr>
              <a:t>Usage of </a:t>
            </a:r>
            <a:r>
              <a:rPr b="1" lang="en-GB" sz="1800">
                <a:solidFill>
                  <a:srgbClr val="FFFFFF"/>
                </a:solidFill>
                <a:latin typeface="Roboto"/>
                <a:ea typeface="Roboto"/>
                <a:cs typeface="Roboto"/>
                <a:sym typeface="Roboto"/>
              </a:rPr>
              <a:t>3D CNN model in Video Surveillance (</a:t>
            </a:r>
            <a:r>
              <a:rPr lang="en-GB" sz="1800">
                <a:solidFill>
                  <a:srgbClr val="FFFFFF"/>
                </a:solidFill>
                <a:latin typeface="Roboto"/>
                <a:ea typeface="Roboto"/>
                <a:cs typeface="Roboto"/>
                <a:sym typeface="Roboto"/>
              </a:rPr>
              <a:t>usually done by using a  mathematical averaging of images in the video).</a:t>
            </a:r>
            <a:endParaRPr sz="1800">
              <a:latin typeface="Roboto"/>
              <a:ea typeface="Roboto"/>
              <a:cs typeface="Roboto"/>
              <a:sym typeface="Roboto"/>
            </a:endParaRPr>
          </a:p>
          <a:p>
            <a:pPr indent="-367030" lvl="0" marL="379095" marR="571500" rtl="0" algn="l">
              <a:lnSpc>
                <a:spcPct val="114599"/>
              </a:lnSpc>
              <a:spcBef>
                <a:spcPts val="0"/>
              </a:spcBef>
              <a:spcAft>
                <a:spcPts val="0"/>
              </a:spcAft>
              <a:buClr>
                <a:srgbClr val="FFFFFF"/>
              </a:buClr>
              <a:buSzPts val="1800"/>
              <a:buFont typeface="Arial"/>
              <a:buChar char="●"/>
            </a:pPr>
            <a:r>
              <a:rPr lang="en-GB" sz="1800">
                <a:solidFill>
                  <a:srgbClr val="FFFFFF"/>
                </a:solidFill>
                <a:latin typeface="Roboto"/>
                <a:ea typeface="Roboto"/>
                <a:cs typeface="Roboto"/>
                <a:sym typeface="Roboto"/>
              </a:rPr>
              <a:t>A graphical description of the event span with a </a:t>
            </a:r>
            <a:r>
              <a:rPr b="1" lang="en-GB" sz="1800">
                <a:solidFill>
                  <a:srgbClr val="FFFFFF"/>
                </a:solidFill>
                <a:latin typeface="Roboto"/>
                <a:ea typeface="Roboto"/>
                <a:cs typeface="Roboto"/>
                <a:sym typeface="Roboto"/>
              </a:rPr>
              <a:t>measure of the event  occurrence </a:t>
            </a:r>
            <a:r>
              <a:rPr lang="en-GB" sz="1800">
                <a:solidFill>
                  <a:srgbClr val="FFFFFF"/>
                </a:solidFill>
                <a:latin typeface="Roboto"/>
                <a:ea typeface="Roboto"/>
                <a:cs typeface="Roboto"/>
                <a:sym typeface="Roboto"/>
              </a:rPr>
              <a:t>in each time unit.</a:t>
            </a:r>
            <a:endParaRPr sz="1800">
              <a:latin typeface="Roboto"/>
              <a:ea typeface="Roboto"/>
              <a:cs typeface="Roboto"/>
              <a:sym typeface="Roboto"/>
            </a:endParaRPr>
          </a:p>
          <a:p>
            <a:pPr indent="-367030" lvl="0" marL="379095" marR="5080" rtl="0" algn="l">
              <a:lnSpc>
                <a:spcPct val="114599"/>
              </a:lnSpc>
              <a:spcBef>
                <a:spcPts val="0"/>
              </a:spcBef>
              <a:spcAft>
                <a:spcPts val="0"/>
              </a:spcAft>
              <a:buClr>
                <a:srgbClr val="FFFFFF"/>
              </a:buClr>
              <a:buSzPts val="1800"/>
              <a:buFont typeface="Arial"/>
              <a:buChar char="●"/>
            </a:pPr>
            <a:r>
              <a:rPr lang="en-GB" sz="1800">
                <a:solidFill>
                  <a:srgbClr val="FFFFFF"/>
                </a:solidFill>
                <a:latin typeface="Roboto"/>
                <a:ea typeface="Roboto"/>
                <a:cs typeface="Roboto"/>
                <a:sym typeface="Roboto"/>
              </a:rPr>
              <a:t>Fine grain of features are learnt for videos using a single architecture which  uses the </a:t>
            </a:r>
            <a:r>
              <a:rPr b="1" lang="en-GB" sz="1800">
                <a:solidFill>
                  <a:srgbClr val="FFFFFF"/>
                </a:solidFill>
                <a:latin typeface="Roboto"/>
                <a:ea typeface="Roboto"/>
                <a:cs typeface="Roboto"/>
                <a:sym typeface="Roboto"/>
              </a:rPr>
              <a:t>both </a:t>
            </a:r>
            <a:r>
              <a:rPr lang="en-GB" sz="1800">
                <a:solidFill>
                  <a:srgbClr val="FFFFFF"/>
                </a:solidFill>
                <a:latin typeface="Roboto"/>
                <a:ea typeface="Roboto"/>
                <a:cs typeface="Roboto"/>
                <a:sym typeface="Roboto"/>
              </a:rPr>
              <a:t>spatial (w and h) as well as temporal (t) characteristics  leading to </a:t>
            </a:r>
            <a:r>
              <a:rPr b="1" lang="en-GB" sz="1800">
                <a:solidFill>
                  <a:srgbClr val="FFFFFF"/>
                </a:solidFill>
                <a:latin typeface="Roboto"/>
                <a:ea typeface="Roboto"/>
                <a:cs typeface="Roboto"/>
                <a:sym typeface="Roboto"/>
              </a:rPr>
              <a:t>lower latency and higher accuracy</a:t>
            </a:r>
            <a:r>
              <a:rPr lang="en-GB" sz="1800">
                <a:solidFill>
                  <a:srgbClr val="FFFFFF"/>
                </a:solidFill>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1" name="Shape 181"/>
        <p:cNvGrpSpPr/>
        <p:nvPr/>
      </p:nvGrpSpPr>
      <p:grpSpPr>
        <a:xfrm>
          <a:off x="0" y="0"/>
          <a:ext cx="0" cy="0"/>
          <a:chOff x="0" y="0"/>
          <a:chExt cx="0" cy="0"/>
        </a:xfrm>
      </p:grpSpPr>
      <p:sp>
        <p:nvSpPr>
          <p:cNvPr id="182" name="Google Shape;182;p32"/>
          <p:cNvSpPr/>
          <p:nvPr/>
        </p:nvSpPr>
        <p:spPr>
          <a:xfrm>
            <a:off x="-72525"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0050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3" name="Google Shape;183;p32"/>
          <p:cNvSpPr txBox="1"/>
          <p:nvPr>
            <p:ph type="title"/>
          </p:nvPr>
        </p:nvSpPr>
        <p:spPr>
          <a:xfrm>
            <a:off x="460927" y="573250"/>
            <a:ext cx="60246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a:t>Project Milestones</a:t>
            </a:r>
            <a:endParaRPr/>
          </a:p>
        </p:txBody>
      </p:sp>
      <p:grpSp>
        <p:nvGrpSpPr>
          <p:cNvPr id="184" name="Google Shape;184;p32"/>
          <p:cNvGrpSpPr/>
          <p:nvPr/>
        </p:nvGrpSpPr>
        <p:grpSpPr>
          <a:xfrm>
            <a:off x="420074" y="1581266"/>
            <a:ext cx="8336280" cy="1306803"/>
            <a:chOff x="420074" y="1581266"/>
            <a:chExt cx="8336280" cy="1306803"/>
          </a:xfrm>
        </p:grpSpPr>
        <p:sp>
          <p:nvSpPr>
            <p:cNvPr id="185" name="Google Shape;185;p32"/>
            <p:cNvSpPr/>
            <p:nvPr/>
          </p:nvSpPr>
          <p:spPr>
            <a:xfrm>
              <a:off x="420074" y="2790119"/>
              <a:ext cx="8336280" cy="0"/>
            </a:xfrm>
            <a:custGeom>
              <a:rect b="b" l="l" r="r" t="t"/>
              <a:pathLst>
                <a:path extrusionOk="0" h="120000" w="8336280">
                  <a:moveTo>
                    <a:pt x="0" y="0"/>
                  </a:moveTo>
                  <a:lnTo>
                    <a:pt x="8336083" y="0"/>
                  </a:lnTo>
                </a:path>
              </a:pathLst>
            </a:custGeom>
            <a:noFill/>
            <a:ln cap="flat" cmpd="sng" w="190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6" name="Google Shape;186;p32"/>
            <p:cNvSpPr/>
            <p:nvPr/>
          </p:nvSpPr>
          <p:spPr>
            <a:xfrm>
              <a:off x="648673" y="2692169"/>
              <a:ext cx="196200" cy="1959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7" name="Google Shape;187;p32"/>
            <p:cNvSpPr/>
            <p:nvPr/>
          </p:nvSpPr>
          <p:spPr>
            <a:xfrm>
              <a:off x="746773" y="1653466"/>
              <a:ext cx="0" cy="1038860"/>
            </a:xfrm>
            <a:custGeom>
              <a:rect b="b" l="l" r="r" t="t"/>
              <a:pathLst>
                <a:path extrusionOk="0" h="1038860" w="120000">
                  <a:moveTo>
                    <a:pt x="0" y="1038702"/>
                  </a:moveTo>
                  <a:lnTo>
                    <a:pt x="0" y="0"/>
                  </a:lnTo>
                </a:path>
              </a:pathLst>
            </a:custGeom>
            <a:noFill/>
            <a:ln cap="flat" cmpd="sng" w="19025">
              <a:solidFill>
                <a:srgbClr val="8AC34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8" name="Google Shape;188;p32"/>
            <p:cNvSpPr/>
            <p:nvPr/>
          </p:nvSpPr>
          <p:spPr>
            <a:xfrm>
              <a:off x="705911" y="1581266"/>
              <a:ext cx="81600" cy="81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89" name="Google Shape;189;p32"/>
          <p:cNvSpPr txBox="1"/>
          <p:nvPr/>
        </p:nvSpPr>
        <p:spPr>
          <a:xfrm>
            <a:off x="896824" y="1309802"/>
            <a:ext cx="1484100" cy="609600"/>
          </a:xfrm>
          <a:prstGeom prst="rect">
            <a:avLst/>
          </a:prstGeom>
          <a:noFill/>
          <a:ln>
            <a:noFill/>
          </a:ln>
        </p:spPr>
        <p:txBody>
          <a:bodyPr anchorCtr="0" anchor="t" bIns="0" lIns="0" spcFirstLastPara="1" rIns="0" wrap="square" tIns="66675">
            <a:noAutofit/>
          </a:bodyPr>
          <a:lstStyle/>
          <a:p>
            <a:pPr indent="0" lvl="0" marL="12700" marR="0" rtl="0" algn="l">
              <a:lnSpc>
                <a:spcPct val="100000"/>
              </a:lnSpc>
              <a:spcBef>
                <a:spcPts val="0"/>
              </a:spcBef>
              <a:spcAft>
                <a:spcPts val="0"/>
              </a:spcAft>
              <a:buNone/>
            </a:pPr>
            <a:r>
              <a:rPr b="1" lang="en-GB" sz="1800">
                <a:solidFill>
                  <a:srgbClr val="00FFFF"/>
                </a:solidFill>
                <a:latin typeface="Roboto"/>
                <a:ea typeface="Roboto"/>
                <a:cs typeface="Roboto"/>
                <a:sym typeface="Roboto"/>
              </a:rPr>
              <a:t>Initiation</a:t>
            </a:r>
            <a:endParaRPr sz="1800">
              <a:latin typeface="Roboto"/>
              <a:ea typeface="Roboto"/>
              <a:cs typeface="Roboto"/>
              <a:sym typeface="Roboto"/>
            </a:endParaRPr>
          </a:p>
          <a:p>
            <a:pPr indent="0" lvl="0" marL="12700" marR="0" rtl="0" algn="l">
              <a:lnSpc>
                <a:spcPct val="100000"/>
              </a:lnSpc>
              <a:spcBef>
                <a:spcPts val="330"/>
              </a:spcBef>
              <a:spcAft>
                <a:spcPts val="0"/>
              </a:spcAft>
              <a:buNone/>
            </a:pPr>
            <a:r>
              <a:rPr lang="en-GB" sz="1400">
                <a:solidFill>
                  <a:srgbClr val="FFFFFF"/>
                </a:solidFill>
                <a:latin typeface="Roboto"/>
                <a:ea typeface="Roboto"/>
                <a:cs typeface="Roboto"/>
                <a:sym typeface="Roboto"/>
              </a:rPr>
              <a:t>Fixing the problem</a:t>
            </a:r>
            <a:endParaRPr sz="1400">
              <a:latin typeface="Roboto"/>
              <a:ea typeface="Roboto"/>
              <a:cs typeface="Roboto"/>
              <a:sym typeface="Roboto"/>
            </a:endParaRPr>
          </a:p>
        </p:txBody>
      </p:sp>
      <p:sp>
        <p:nvSpPr>
          <p:cNvPr id="190" name="Google Shape;190;p32"/>
          <p:cNvSpPr txBox="1"/>
          <p:nvPr/>
        </p:nvSpPr>
        <p:spPr>
          <a:xfrm>
            <a:off x="896824" y="1889755"/>
            <a:ext cx="2125200" cy="448200"/>
          </a:xfrm>
          <a:prstGeom prst="rect">
            <a:avLst/>
          </a:prstGeom>
          <a:noFill/>
          <a:ln>
            <a:noFill/>
          </a:ln>
        </p:spPr>
        <p:txBody>
          <a:bodyPr anchorCtr="0" anchor="t" bIns="0" lIns="0" spcFirstLastPara="1" rIns="0" wrap="square" tIns="22850">
            <a:noAutofit/>
          </a:bodyPr>
          <a:lstStyle/>
          <a:p>
            <a:pPr indent="0" lvl="0" marL="12700" marR="5080" rtl="0" algn="l">
              <a:lnSpc>
                <a:spcPct val="117857"/>
              </a:lnSpc>
              <a:spcBef>
                <a:spcPts val="0"/>
              </a:spcBef>
              <a:spcAft>
                <a:spcPts val="0"/>
              </a:spcAft>
              <a:buNone/>
            </a:pPr>
            <a:r>
              <a:rPr lang="en-GB" sz="1400">
                <a:solidFill>
                  <a:srgbClr val="FFFFFF"/>
                </a:solidFill>
                <a:latin typeface="Roboto"/>
                <a:ea typeface="Roboto"/>
                <a:cs typeface="Roboto"/>
                <a:sym typeface="Roboto"/>
              </a:rPr>
              <a:t>statement, setting up the envi</a:t>
            </a:r>
            <a:r>
              <a:rPr lang="en-GB">
                <a:solidFill>
                  <a:srgbClr val="FFFFFF"/>
                </a:solidFill>
                <a:latin typeface="Roboto"/>
                <a:ea typeface="Roboto"/>
                <a:cs typeface="Roboto"/>
                <a:sym typeface="Roboto"/>
              </a:rPr>
              <a:t>ronment.</a:t>
            </a:r>
            <a:endParaRPr sz="1400">
              <a:latin typeface="Roboto"/>
              <a:ea typeface="Roboto"/>
              <a:cs typeface="Roboto"/>
              <a:sym typeface="Roboto"/>
            </a:endParaRPr>
          </a:p>
        </p:txBody>
      </p:sp>
      <p:sp>
        <p:nvSpPr>
          <p:cNvPr id="191" name="Google Shape;191;p32"/>
          <p:cNvSpPr/>
          <p:nvPr/>
        </p:nvSpPr>
        <p:spPr>
          <a:xfrm>
            <a:off x="1537359" y="2906469"/>
            <a:ext cx="0" cy="1137285"/>
          </a:xfrm>
          <a:custGeom>
            <a:rect b="b" l="l" r="r" t="t"/>
            <a:pathLst>
              <a:path extrusionOk="0" h="1137285" w="120000">
                <a:moveTo>
                  <a:pt x="0" y="0"/>
                </a:moveTo>
                <a:lnTo>
                  <a:pt x="0" y="1136797"/>
                </a:lnTo>
              </a:path>
            </a:pathLst>
          </a:custGeom>
          <a:noFill/>
          <a:ln cap="flat" cmpd="sng" w="19025">
            <a:solidFill>
              <a:srgbClr val="8AC34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2" name="Google Shape;192;p32"/>
          <p:cNvSpPr/>
          <p:nvPr/>
        </p:nvSpPr>
        <p:spPr>
          <a:xfrm>
            <a:off x="1496497" y="4033741"/>
            <a:ext cx="81600" cy="81600"/>
          </a:xfrm>
          <a:prstGeom prst="ellipse">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3" name="Google Shape;193;p32"/>
          <p:cNvSpPr/>
          <p:nvPr/>
        </p:nvSpPr>
        <p:spPr>
          <a:xfrm>
            <a:off x="1439259" y="2710569"/>
            <a:ext cx="196200" cy="195900"/>
          </a:xfrm>
          <a:prstGeom prst="ellipse">
            <a:avLst/>
          </a:prstGeom>
          <a:solidFill>
            <a:srgbClr val="00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4" name="Google Shape;194;p32"/>
          <p:cNvSpPr/>
          <p:nvPr/>
        </p:nvSpPr>
        <p:spPr>
          <a:xfrm>
            <a:off x="3005968" y="1666029"/>
            <a:ext cx="0" cy="1137285"/>
          </a:xfrm>
          <a:custGeom>
            <a:rect b="b" l="l" r="r" t="t"/>
            <a:pathLst>
              <a:path extrusionOk="0" h="1137285" w="120000">
                <a:moveTo>
                  <a:pt x="0" y="1136802"/>
                </a:moveTo>
                <a:lnTo>
                  <a:pt x="0" y="0"/>
                </a:lnTo>
              </a:path>
            </a:pathLst>
          </a:custGeom>
          <a:noFill/>
          <a:ln cap="flat" cmpd="sng" w="19025">
            <a:solidFill>
              <a:srgbClr val="8AC34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5" name="Google Shape;195;p32"/>
          <p:cNvSpPr/>
          <p:nvPr/>
        </p:nvSpPr>
        <p:spPr>
          <a:xfrm>
            <a:off x="2965169" y="1573792"/>
            <a:ext cx="81600" cy="81600"/>
          </a:xfrm>
          <a:prstGeom prst="ellipse">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6" name="Google Shape;196;p32"/>
          <p:cNvSpPr/>
          <p:nvPr/>
        </p:nvSpPr>
        <p:spPr>
          <a:xfrm>
            <a:off x="2907869" y="2710569"/>
            <a:ext cx="196200" cy="195900"/>
          </a:xfrm>
          <a:prstGeom prst="ellipse">
            <a:avLst/>
          </a:prstGeom>
          <a:solidFill>
            <a:srgbClr val="00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7" name="Google Shape;197;p32"/>
          <p:cNvSpPr txBox="1"/>
          <p:nvPr/>
        </p:nvSpPr>
        <p:spPr>
          <a:xfrm>
            <a:off x="1635449" y="3836973"/>
            <a:ext cx="1749300" cy="1028700"/>
          </a:xfrm>
          <a:prstGeom prst="rect">
            <a:avLst/>
          </a:prstGeom>
          <a:noFill/>
          <a:ln>
            <a:noFill/>
          </a:ln>
        </p:spPr>
        <p:txBody>
          <a:bodyPr anchorCtr="0" anchor="t" bIns="0" lIns="0" spcFirstLastPara="1" rIns="0" wrap="square" tIns="66675">
            <a:noAutofit/>
          </a:bodyPr>
          <a:lstStyle/>
          <a:p>
            <a:pPr indent="0" lvl="0" marL="12700" marR="0" rtl="0" algn="l">
              <a:lnSpc>
                <a:spcPct val="100000"/>
              </a:lnSpc>
              <a:spcBef>
                <a:spcPts val="0"/>
              </a:spcBef>
              <a:spcAft>
                <a:spcPts val="0"/>
              </a:spcAft>
              <a:buNone/>
            </a:pPr>
            <a:r>
              <a:rPr b="1" lang="en-GB" sz="1800">
                <a:solidFill>
                  <a:srgbClr val="00FFFF"/>
                </a:solidFill>
                <a:latin typeface="Roboto"/>
                <a:ea typeface="Roboto"/>
                <a:cs typeface="Roboto"/>
                <a:sym typeface="Roboto"/>
              </a:rPr>
              <a:t>Pre-processing</a:t>
            </a:r>
            <a:endParaRPr sz="1800">
              <a:latin typeface="Roboto"/>
              <a:ea typeface="Roboto"/>
              <a:cs typeface="Roboto"/>
              <a:sym typeface="Roboto"/>
            </a:endParaRPr>
          </a:p>
          <a:p>
            <a:pPr indent="0" lvl="0" marL="12700" marR="5080" rtl="0" algn="l">
              <a:lnSpc>
                <a:spcPct val="117857"/>
              </a:lnSpc>
              <a:spcBef>
                <a:spcPts val="409"/>
              </a:spcBef>
              <a:spcAft>
                <a:spcPts val="0"/>
              </a:spcAft>
              <a:buNone/>
            </a:pPr>
            <a:r>
              <a:rPr lang="en-GB" sz="1400">
                <a:solidFill>
                  <a:srgbClr val="FFFFFF"/>
                </a:solidFill>
                <a:latin typeface="Roboto"/>
                <a:ea typeface="Roboto"/>
                <a:cs typeface="Roboto"/>
                <a:sym typeface="Roboto"/>
              </a:rPr>
              <a:t>Selection of dataset,  pre-processing, data  cleaning, framing</a:t>
            </a:r>
            <a:r>
              <a:rPr lang="en-GB">
                <a:solidFill>
                  <a:srgbClr val="FFFFFF"/>
                </a:solidFill>
                <a:latin typeface="Roboto"/>
                <a:ea typeface="Roboto"/>
                <a:cs typeface="Roboto"/>
                <a:sym typeface="Roboto"/>
              </a:rPr>
              <a:t>,</a:t>
            </a:r>
            <a:r>
              <a:rPr lang="en-GB" sz="1400">
                <a:solidFill>
                  <a:srgbClr val="FFFFFF"/>
                </a:solidFill>
                <a:latin typeface="Roboto"/>
                <a:ea typeface="Roboto"/>
                <a:cs typeface="Roboto"/>
                <a:sym typeface="Roboto"/>
              </a:rPr>
              <a:t> etc.</a:t>
            </a:r>
            <a:endParaRPr sz="1400">
              <a:latin typeface="Roboto"/>
              <a:ea typeface="Roboto"/>
              <a:cs typeface="Roboto"/>
              <a:sym typeface="Roboto"/>
            </a:endParaRPr>
          </a:p>
        </p:txBody>
      </p:sp>
      <p:sp>
        <p:nvSpPr>
          <p:cNvPr id="198" name="Google Shape;198;p32"/>
          <p:cNvSpPr txBox="1"/>
          <p:nvPr/>
        </p:nvSpPr>
        <p:spPr>
          <a:xfrm>
            <a:off x="3116479" y="1329158"/>
            <a:ext cx="2138100" cy="1405200"/>
          </a:xfrm>
          <a:prstGeom prst="rect">
            <a:avLst/>
          </a:prstGeom>
          <a:noFill/>
          <a:ln>
            <a:noFill/>
          </a:ln>
        </p:spPr>
        <p:txBody>
          <a:bodyPr anchorCtr="0" anchor="t" bIns="0" lIns="0" spcFirstLastPara="1" rIns="0" wrap="square" tIns="12700">
            <a:noAutofit/>
          </a:bodyPr>
          <a:lstStyle/>
          <a:p>
            <a:pPr indent="0" lvl="0" marL="12700" marR="144145" rtl="0" algn="l">
              <a:lnSpc>
                <a:spcPct val="114599"/>
              </a:lnSpc>
              <a:spcBef>
                <a:spcPts val="0"/>
              </a:spcBef>
              <a:spcAft>
                <a:spcPts val="0"/>
              </a:spcAft>
              <a:buNone/>
            </a:pPr>
            <a:r>
              <a:rPr b="1" lang="en-GB" sz="1800">
                <a:solidFill>
                  <a:srgbClr val="00FFFF"/>
                </a:solidFill>
                <a:latin typeface="Roboto"/>
                <a:ea typeface="Roboto"/>
                <a:cs typeface="Roboto"/>
                <a:sym typeface="Roboto"/>
              </a:rPr>
              <a:t>Experimenting with  different models</a:t>
            </a:r>
            <a:endParaRPr sz="1800">
              <a:latin typeface="Roboto"/>
              <a:ea typeface="Roboto"/>
              <a:cs typeface="Roboto"/>
              <a:sym typeface="Roboto"/>
            </a:endParaRPr>
          </a:p>
          <a:p>
            <a:pPr indent="0" lvl="0" marL="12700" marR="5080" rtl="0" algn="l">
              <a:lnSpc>
                <a:spcPct val="116100"/>
              </a:lnSpc>
              <a:spcBef>
                <a:spcPts val="60"/>
              </a:spcBef>
              <a:spcAft>
                <a:spcPts val="0"/>
              </a:spcAft>
              <a:buNone/>
            </a:pPr>
            <a:r>
              <a:rPr lang="en-GB" sz="1400">
                <a:solidFill>
                  <a:srgbClr val="FFFFFF"/>
                </a:solidFill>
                <a:latin typeface="Roboto"/>
                <a:ea typeface="Roboto"/>
                <a:cs typeface="Roboto"/>
                <a:sym typeface="Roboto"/>
              </a:rPr>
              <a:t>Trying various models  including </a:t>
            </a:r>
            <a:r>
              <a:rPr lang="en-GB" sz="1400">
                <a:solidFill>
                  <a:srgbClr val="FFFFFF"/>
                </a:solidFill>
                <a:latin typeface="Roboto"/>
                <a:ea typeface="Roboto"/>
                <a:cs typeface="Roboto"/>
                <a:sym typeface="Roboto"/>
              </a:rPr>
              <a:t>3D CNN, </a:t>
            </a:r>
            <a:r>
              <a:rPr lang="en-GB" sz="1400">
                <a:solidFill>
                  <a:srgbClr val="FFFFFF"/>
                </a:solidFill>
                <a:latin typeface="Roboto"/>
                <a:ea typeface="Roboto"/>
                <a:cs typeface="Roboto"/>
                <a:sym typeface="Roboto"/>
              </a:rPr>
              <a:t>LSTM in </a:t>
            </a:r>
            <a:r>
              <a:rPr lang="en-GB" sz="1400">
                <a:solidFill>
                  <a:srgbClr val="FFFFFF"/>
                </a:solidFill>
                <a:latin typeface="Roboto"/>
                <a:ea typeface="Roboto"/>
                <a:cs typeface="Roboto"/>
                <a:sym typeface="Roboto"/>
              </a:rPr>
              <a:t> </a:t>
            </a:r>
            <a:r>
              <a:rPr lang="en-GB">
                <a:solidFill>
                  <a:srgbClr val="FFFFFF"/>
                </a:solidFill>
                <a:latin typeface="Roboto"/>
                <a:ea typeface="Roboto"/>
                <a:cs typeface="Roboto"/>
                <a:sym typeface="Roboto"/>
              </a:rPr>
              <a:t>Google Colab</a:t>
            </a:r>
            <a:r>
              <a:rPr lang="en-GB" sz="1400">
                <a:solidFill>
                  <a:srgbClr val="FFFFFF"/>
                </a:solidFill>
                <a:latin typeface="Roboto"/>
                <a:ea typeface="Roboto"/>
                <a:cs typeface="Roboto"/>
                <a:sym typeface="Roboto"/>
              </a:rPr>
              <a:t>.</a:t>
            </a:r>
            <a:endParaRPr sz="1400">
              <a:latin typeface="Roboto"/>
              <a:ea typeface="Roboto"/>
              <a:cs typeface="Roboto"/>
              <a:sym typeface="Roboto"/>
            </a:endParaRPr>
          </a:p>
        </p:txBody>
      </p:sp>
      <p:sp>
        <p:nvSpPr>
          <p:cNvPr id="199" name="Google Shape;199;p32"/>
          <p:cNvSpPr txBox="1"/>
          <p:nvPr/>
        </p:nvSpPr>
        <p:spPr>
          <a:xfrm>
            <a:off x="4651912" y="3901075"/>
            <a:ext cx="1826100" cy="2997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GB" sz="1800">
                <a:solidFill>
                  <a:srgbClr val="00FFFF"/>
                </a:solidFill>
                <a:latin typeface="Roboto"/>
                <a:ea typeface="Roboto"/>
                <a:cs typeface="Roboto"/>
                <a:sym typeface="Roboto"/>
              </a:rPr>
              <a:t>Testing Accuracy</a:t>
            </a:r>
            <a:endParaRPr sz="1800">
              <a:latin typeface="Roboto"/>
              <a:ea typeface="Roboto"/>
              <a:cs typeface="Roboto"/>
              <a:sym typeface="Roboto"/>
            </a:endParaRPr>
          </a:p>
        </p:txBody>
      </p:sp>
      <p:sp>
        <p:nvSpPr>
          <p:cNvPr id="200" name="Google Shape;200;p32"/>
          <p:cNvSpPr txBox="1"/>
          <p:nvPr/>
        </p:nvSpPr>
        <p:spPr>
          <a:xfrm>
            <a:off x="4651915" y="4183137"/>
            <a:ext cx="1826100" cy="768300"/>
          </a:xfrm>
          <a:prstGeom prst="rect">
            <a:avLst/>
          </a:prstGeom>
          <a:noFill/>
          <a:ln>
            <a:noFill/>
          </a:ln>
        </p:spPr>
        <p:txBody>
          <a:bodyPr anchorCtr="0" anchor="t" bIns="0" lIns="0" spcFirstLastPara="1" rIns="0" wrap="square" tIns="12700">
            <a:noAutofit/>
          </a:bodyPr>
          <a:lstStyle/>
          <a:p>
            <a:pPr indent="0" lvl="0" marL="12700" marR="5080" rtl="0" algn="l">
              <a:lnSpc>
                <a:spcPct val="116100"/>
              </a:lnSpc>
              <a:spcBef>
                <a:spcPts val="0"/>
              </a:spcBef>
              <a:spcAft>
                <a:spcPts val="0"/>
              </a:spcAft>
              <a:buNone/>
            </a:pPr>
            <a:r>
              <a:rPr lang="en-GB" sz="1400">
                <a:solidFill>
                  <a:srgbClr val="FFFFFF"/>
                </a:solidFill>
                <a:latin typeface="Roboto"/>
                <a:ea typeface="Roboto"/>
                <a:cs typeface="Roboto"/>
                <a:sym typeface="Roboto"/>
              </a:rPr>
              <a:t>Testing the model for various  video samples &amp; check  accuracy.</a:t>
            </a:r>
            <a:endParaRPr sz="1400">
              <a:latin typeface="Roboto"/>
              <a:ea typeface="Roboto"/>
              <a:cs typeface="Roboto"/>
              <a:sym typeface="Roboto"/>
            </a:endParaRPr>
          </a:p>
        </p:txBody>
      </p:sp>
      <p:sp>
        <p:nvSpPr>
          <p:cNvPr id="201" name="Google Shape;201;p32"/>
          <p:cNvSpPr txBox="1"/>
          <p:nvPr/>
        </p:nvSpPr>
        <p:spPr>
          <a:xfrm>
            <a:off x="5990125" y="1287350"/>
            <a:ext cx="2322900" cy="1653000"/>
          </a:xfrm>
          <a:prstGeom prst="rect">
            <a:avLst/>
          </a:prstGeom>
          <a:noFill/>
          <a:ln>
            <a:noFill/>
          </a:ln>
        </p:spPr>
        <p:txBody>
          <a:bodyPr anchorCtr="0" anchor="t" bIns="0" lIns="0" spcFirstLastPara="1" rIns="0" wrap="square" tIns="12700">
            <a:noAutofit/>
          </a:bodyPr>
          <a:lstStyle/>
          <a:p>
            <a:pPr indent="0" lvl="0" marL="12700" marR="340360" rtl="0" algn="l">
              <a:lnSpc>
                <a:spcPct val="114599"/>
              </a:lnSpc>
              <a:spcBef>
                <a:spcPts val="0"/>
              </a:spcBef>
              <a:spcAft>
                <a:spcPts val="0"/>
              </a:spcAft>
              <a:buNone/>
            </a:pPr>
            <a:r>
              <a:rPr b="1" lang="en-GB" sz="1800">
                <a:solidFill>
                  <a:srgbClr val="00FFFF"/>
                </a:solidFill>
                <a:latin typeface="Roboto"/>
                <a:ea typeface="Roboto"/>
                <a:cs typeface="Roboto"/>
                <a:sym typeface="Roboto"/>
              </a:rPr>
              <a:t>Integrating with  the Web app</a:t>
            </a:r>
            <a:endParaRPr sz="1800">
              <a:latin typeface="Roboto"/>
              <a:ea typeface="Roboto"/>
              <a:cs typeface="Roboto"/>
              <a:sym typeface="Roboto"/>
            </a:endParaRPr>
          </a:p>
          <a:p>
            <a:pPr indent="0" lvl="0" marL="12700" marR="5080" rtl="0" algn="l">
              <a:lnSpc>
                <a:spcPct val="116100"/>
              </a:lnSpc>
              <a:spcBef>
                <a:spcPts val="60"/>
              </a:spcBef>
              <a:spcAft>
                <a:spcPts val="0"/>
              </a:spcAft>
              <a:buNone/>
            </a:pPr>
            <a:r>
              <a:rPr lang="en-GB" sz="1400">
                <a:solidFill>
                  <a:srgbClr val="FFFFFF"/>
                </a:solidFill>
                <a:latin typeface="Roboto"/>
                <a:ea typeface="Roboto"/>
                <a:cs typeface="Roboto"/>
                <a:sym typeface="Roboto"/>
              </a:rPr>
              <a:t>Connecting the ML  model to the web  app, testing out uploaded  videos .</a:t>
            </a:r>
            <a:endParaRPr sz="1400">
              <a:latin typeface="Roboto"/>
              <a:ea typeface="Roboto"/>
              <a:cs typeface="Roboto"/>
              <a:sym typeface="Roboto"/>
            </a:endParaRPr>
          </a:p>
        </p:txBody>
      </p:sp>
      <p:sp>
        <p:nvSpPr>
          <p:cNvPr id="202" name="Google Shape;202;p32"/>
          <p:cNvSpPr txBox="1"/>
          <p:nvPr/>
        </p:nvSpPr>
        <p:spPr>
          <a:xfrm>
            <a:off x="6868831" y="3487252"/>
            <a:ext cx="2093100" cy="1600200"/>
          </a:xfrm>
          <a:prstGeom prst="rect">
            <a:avLst/>
          </a:prstGeom>
          <a:noFill/>
          <a:ln>
            <a:noFill/>
          </a:ln>
        </p:spPr>
        <p:txBody>
          <a:bodyPr anchorCtr="0" anchor="t" bIns="0" lIns="0" spcFirstLastPara="1" rIns="0" wrap="square" tIns="66675">
            <a:noAutofit/>
          </a:bodyPr>
          <a:lstStyle/>
          <a:p>
            <a:pPr indent="0" lvl="0" marL="12700" marR="0" rtl="0" algn="l">
              <a:lnSpc>
                <a:spcPct val="100000"/>
              </a:lnSpc>
              <a:spcBef>
                <a:spcPts val="0"/>
              </a:spcBef>
              <a:spcAft>
                <a:spcPts val="0"/>
              </a:spcAft>
              <a:buNone/>
            </a:pPr>
            <a:r>
              <a:rPr b="1" lang="en-GB" sz="1800">
                <a:solidFill>
                  <a:srgbClr val="00FFFF"/>
                </a:solidFill>
                <a:latin typeface="Roboto"/>
                <a:ea typeface="Roboto"/>
                <a:cs typeface="Roboto"/>
                <a:sym typeface="Roboto"/>
              </a:rPr>
              <a:t>Future Work</a:t>
            </a:r>
            <a:endParaRPr sz="1800">
              <a:latin typeface="Roboto"/>
              <a:ea typeface="Roboto"/>
              <a:cs typeface="Roboto"/>
              <a:sym typeface="Roboto"/>
            </a:endParaRPr>
          </a:p>
          <a:p>
            <a:pPr indent="0" lvl="0" marL="12700" marR="5080" rtl="0" algn="l">
              <a:lnSpc>
                <a:spcPct val="116100"/>
              </a:lnSpc>
              <a:spcBef>
                <a:spcPts val="60"/>
              </a:spcBef>
              <a:spcAft>
                <a:spcPts val="0"/>
              </a:spcAft>
              <a:buNone/>
            </a:pPr>
            <a:r>
              <a:rPr lang="en-GB" sz="1400">
                <a:solidFill>
                  <a:srgbClr val="FFFFFF"/>
                </a:solidFill>
                <a:latin typeface="Roboto"/>
                <a:ea typeface="Roboto"/>
                <a:cs typeface="Roboto"/>
                <a:sym typeface="Roboto"/>
              </a:rPr>
              <a:t>Adding Maps API for  proximity searches,  adding support for more  events, real-time hardware  integration.</a:t>
            </a:r>
            <a:endParaRPr sz="1400">
              <a:latin typeface="Roboto"/>
              <a:ea typeface="Roboto"/>
              <a:cs typeface="Roboto"/>
              <a:sym typeface="Roboto"/>
            </a:endParaRPr>
          </a:p>
        </p:txBody>
      </p:sp>
      <p:sp>
        <p:nvSpPr>
          <p:cNvPr id="203" name="Google Shape;203;p32"/>
          <p:cNvSpPr/>
          <p:nvPr/>
        </p:nvSpPr>
        <p:spPr>
          <a:xfrm>
            <a:off x="4553809" y="2914044"/>
            <a:ext cx="0" cy="1137285"/>
          </a:xfrm>
          <a:custGeom>
            <a:rect b="b" l="l" r="r" t="t"/>
            <a:pathLst>
              <a:path extrusionOk="0" h="1137285" w="120000">
                <a:moveTo>
                  <a:pt x="0" y="0"/>
                </a:moveTo>
                <a:lnTo>
                  <a:pt x="0" y="1136797"/>
                </a:lnTo>
              </a:path>
            </a:pathLst>
          </a:custGeom>
          <a:noFill/>
          <a:ln cap="flat" cmpd="sng" w="19025">
            <a:solidFill>
              <a:srgbClr val="8AC34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4" name="Google Shape;204;p32"/>
          <p:cNvSpPr/>
          <p:nvPr/>
        </p:nvSpPr>
        <p:spPr>
          <a:xfrm>
            <a:off x="4512997" y="4064379"/>
            <a:ext cx="81600" cy="81600"/>
          </a:xfrm>
          <a:prstGeom prst="ellipse">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5" name="Google Shape;205;p32"/>
          <p:cNvSpPr/>
          <p:nvPr/>
        </p:nvSpPr>
        <p:spPr>
          <a:xfrm>
            <a:off x="4455709" y="2705106"/>
            <a:ext cx="196200" cy="195900"/>
          </a:xfrm>
          <a:prstGeom prst="ellipse">
            <a:avLst/>
          </a:prstGeom>
          <a:solidFill>
            <a:srgbClr val="00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6" name="Google Shape;206;p32"/>
          <p:cNvSpPr/>
          <p:nvPr/>
        </p:nvSpPr>
        <p:spPr>
          <a:xfrm>
            <a:off x="5829968" y="1660567"/>
            <a:ext cx="0" cy="1137285"/>
          </a:xfrm>
          <a:custGeom>
            <a:rect b="b" l="l" r="r" t="t"/>
            <a:pathLst>
              <a:path extrusionOk="0" h="1137285" w="120000">
                <a:moveTo>
                  <a:pt x="0" y="1136802"/>
                </a:moveTo>
                <a:lnTo>
                  <a:pt x="0" y="0"/>
                </a:lnTo>
              </a:path>
            </a:pathLst>
          </a:custGeom>
          <a:noFill/>
          <a:ln cap="flat" cmpd="sng" w="19025">
            <a:solidFill>
              <a:srgbClr val="8AC34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7" name="Google Shape;207;p32"/>
          <p:cNvSpPr/>
          <p:nvPr/>
        </p:nvSpPr>
        <p:spPr>
          <a:xfrm>
            <a:off x="5789169" y="1568329"/>
            <a:ext cx="81600" cy="81600"/>
          </a:xfrm>
          <a:prstGeom prst="ellipse">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8" name="Google Shape;208;p32"/>
          <p:cNvSpPr/>
          <p:nvPr/>
        </p:nvSpPr>
        <p:spPr>
          <a:xfrm>
            <a:off x="5731869" y="2705106"/>
            <a:ext cx="196200" cy="195900"/>
          </a:xfrm>
          <a:prstGeom prst="ellipse">
            <a:avLst/>
          </a:prstGeom>
          <a:solidFill>
            <a:srgbClr val="00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9" name="Google Shape;209;p32"/>
          <p:cNvSpPr/>
          <p:nvPr/>
        </p:nvSpPr>
        <p:spPr>
          <a:xfrm>
            <a:off x="6725984" y="2914044"/>
            <a:ext cx="0" cy="1137285"/>
          </a:xfrm>
          <a:custGeom>
            <a:rect b="b" l="l" r="r" t="t"/>
            <a:pathLst>
              <a:path extrusionOk="0" h="1137285" w="120000">
                <a:moveTo>
                  <a:pt x="0" y="0"/>
                </a:moveTo>
                <a:lnTo>
                  <a:pt x="0" y="1136797"/>
                </a:lnTo>
              </a:path>
            </a:pathLst>
          </a:custGeom>
          <a:noFill/>
          <a:ln cap="flat" cmpd="sng" w="19025">
            <a:solidFill>
              <a:srgbClr val="8AC34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0" name="Google Shape;210;p32"/>
          <p:cNvSpPr/>
          <p:nvPr/>
        </p:nvSpPr>
        <p:spPr>
          <a:xfrm>
            <a:off x="6685172" y="4064379"/>
            <a:ext cx="81600" cy="81600"/>
          </a:xfrm>
          <a:prstGeom prst="ellipse">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1" name="Google Shape;211;p32"/>
          <p:cNvSpPr/>
          <p:nvPr/>
        </p:nvSpPr>
        <p:spPr>
          <a:xfrm>
            <a:off x="6627884" y="2705106"/>
            <a:ext cx="196200" cy="195900"/>
          </a:xfrm>
          <a:prstGeom prst="ellipse">
            <a:avLst/>
          </a:prstGeom>
          <a:solidFill>
            <a:srgbClr val="00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p:nvPr/>
        </p:nvSpPr>
        <p:spPr>
          <a:xfrm>
            <a:off x="492561" y="1260279"/>
            <a:ext cx="424815" cy="0"/>
          </a:xfrm>
          <a:custGeom>
            <a:rect b="b" l="l" r="r" t="t"/>
            <a:pathLst>
              <a:path extrusionOk="0" h="120000" w="424815">
                <a:moveTo>
                  <a:pt x="0" y="0"/>
                </a:moveTo>
                <a:lnTo>
                  <a:pt x="424799" y="0"/>
                </a:lnTo>
              </a:path>
            </a:pathLst>
          </a:custGeom>
          <a:noFill/>
          <a:ln cap="flat" cmpd="sng" w="38075">
            <a:solidFill>
              <a:srgbClr val="029AE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7" name="Google Shape;217;p33"/>
          <p:cNvSpPr txBox="1"/>
          <p:nvPr>
            <p:ph type="title"/>
          </p:nvPr>
        </p:nvSpPr>
        <p:spPr>
          <a:xfrm>
            <a:off x="460925" y="573250"/>
            <a:ext cx="84840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a:latin typeface="Bree Serif"/>
                <a:ea typeface="Bree Serif"/>
                <a:cs typeface="Bree Serif"/>
                <a:sym typeface="Bree Serif"/>
              </a:rPr>
              <a:t>Technology Stack</a:t>
            </a:r>
            <a:endParaRPr>
              <a:latin typeface="Bree Serif"/>
              <a:ea typeface="Bree Serif"/>
              <a:cs typeface="Bree Serif"/>
              <a:sym typeface="Bree Serif"/>
            </a:endParaRPr>
          </a:p>
        </p:txBody>
      </p:sp>
      <p:sp>
        <p:nvSpPr>
          <p:cNvPr id="218" name="Google Shape;218;p33"/>
          <p:cNvSpPr/>
          <p:nvPr/>
        </p:nvSpPr>
        <p:spPr>
          <a:xfrm>
            <a:off x="1536036" y="1489817"/>
            <a:ext cx="2571750" cy="3343910"/>
          </a:xfrm>
          <a:custGeom>
            <a:rect b="b" l="l" r="r" t="t"/>
            <a:pathLst>
              <a:path extrusionOk="0" h="3343910" w="2571750">
                <a:moveTo>
                  <a:pt x="2314155" y="3343498"/>
                </a:moveTo>
                <a:lnTo>
                  <a:pt x="257129" y="3343498"/>
                </a:lnTo>
                <a:lnTo>
                  <a:pt x="210909" y="3339355"/>
                </a:lnTo>
                <a:lnTo>
                  <a:pt x="167408" y="3327411"/>
                </a:lnTo>
                <a:lnTo>
                  <a:pt x="127350" y="3308391"/>
                </a:lnTo>
                <a:lnTo>
                  <a:pt x="91463" y="3283023"/>
                </a:lnTo>
                <a:lnTo>
                  <a:pt x="60473" y="3252033"/>
                </a:lnTo>
                <a:lnTo>
                  <a:pt x="35105" y="3216146"/>
                </a:lnTo>
                <a:lnTo>
                  <a:pt x="16086" y="3176090"/>
                </a:lnTo>
                <a:lnTo>
                  <a:pt x="4142" y="3132590"/>
                </a:lnTo>
                <a:lnTo>
                  <a:pt x="0" y="3086373"/>
                </a:lnTo>
                <a:lnTo>
                  <a:pt x="0" y="257129"/>
                </a:lnTo>
                <a:lnTo>
                  <a:pt x="4142" y="210909"/>
                </a:lnTo>
                <a:lnTo>
                  <a:pt x="16086" y="167408"/>
                </a:lnTo>
                <a:lnTo>
                  <a:pt x="35105" y="127350"/>
                </a:lnTo>
                <a:lnTo>
                  <a:pt x="60473" y="91463"/>
                </a:lnTo>
                <a:lnTo>
                  <a:pt x="91463" y="60473"/>
                </a:lnTo>
                <a:lnTo>
                  <a:pt x="127350" y="35105"/>
                </a:lnTo>
                <a:lnTo>
                  <a:pt x="167408" y="16086"/>
                </a:lnTo>
                <a:lnTo>
                  <a:pt x="210909" y="4142"/>
                </a:lnTo>
                <a:lnTo>
                  <a:pt x="257129" y="0"/>
                </a:lnTo>
                <a:lnTo>
                  <a:pt x="2314155" y="0"/>
                </a:lnTo>
                <a:lnTo>
                  <a:pt x="2364555" y="4986"/>
                </a:lnTo>
                <a:lnTo>
                  <a:pt x="2412558" y="19572"/>
                </a:lnTo>
                <a:lnTo>
                  <a:pt x="2456815" y="43199"/>
                </a:lnTo>
                <a:lnTo>
                  <a:pt x="2495979" y="75309"/>
                </a:lnTo>
                <a:lnTo>
                  <a:pt x="2528094" y="114473"/>
                </a:lnTo>
                <a:lnTo>
                  <a:pt x="2551726" y="158729"/>
                </a:lnTo>
                <a:lnTo>
                  <a:pt x="2566316" y="206731"/>
                </a:lnTo>
                <a:lnTo>
                  <a:pt x="2571304" y="257129"/>
                </a:lnTo>
                <a:lnTo>
                  <a:pt x="2571304" y="3086373"/>
                </a:lnTo>
                <a:lnTo>
                  <a:pt x="2567161" y="3132590"/>
                </a:lnTo>
                <a:lnTo>
                  <a:pt x="2555217" y="3176090"/>
                </a:lnTo>
                <a:lnTo>
                  <a:pt x="2536197" y="3216146"/>
                </a:lnTo>
                <a:lnTo>
                  <a:pt x="2510828" y="3252033"/>
                </a:lnTo>
                <a:lnTo>
                  <a:pt x="2479835" y="3283023"/>
                </a:lnTo>
                <a:lnTo>
                  <a:pt x="2443945" y="3308391"/>
                </a:lnTo>
                <a:lnTo>
                  <a:pt x="2403885" y="3327411"/>
                </a:lnTo>
                <a:lnTo>
                  <a:pt x="2360379" y="3339355"/>
                </a:lnTo>
                <a:lnTo>
                  <a:pt x="2314155" y="3343498"/>
                </a:lnTo>
                <a:close/>
              </a:path>
            </a:pathLst>
          </a:custGeom>
          <a:solidFill>
            <a:srgbClr val="CACF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9" name="Google Shape;219;p33"/>
          <p:cNvSpPr txBox="1"/>
          <p:nvPr/>
        </p:nvSpPr>
        <p:spPr>
          <a:xfrm>
            <a:off x="1997374" y="1636675"/>
            <a:ext cx="2043300" cy="2844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GB" sz="1700">
                <a:solidFill>
                  <a:srgbClr val="2852DB"/>
                </a:solidFill>
                <a:latin typeface="Arial"/>
                <a:ea typeface="Arial"/>
                <a:cs typeface="Arial"/>
                <a:sym typeface="Arial"/>
              </a:rPr>
              <a:t>Machine Learning</a:t>
            </a:r>
            <a:endParaRPr sz="1700">
              <a:latin typeface="Arial"/>
              <a:ea typeface="Arial"/>
              <a:cs typeface="Arial"/>
              <a:sym typeface="Arial"/>
            </a:endParaRPr>
          </a:p>
        </p:txBody>
      </p:sp>
      <p:sp>
        <p:nvSpPr>
          <p:cNvPr id="220" name="Google Shape;220;p33"/>
          <p:cNvSpPr/>
          <p:nvPr/>
        </p:nvSpPr>
        <p:spPr>
          <a:xfrm>
            <a:off x="4571990" y="1546741"/>
            <a:ext cx="2571750" cy="3343910"/>
          </a:xfrm>
          <a:custGeom>
            <a:rect b="b" l="l" r="r" t="t"/>
            <a:pathLst>
              <a:path extrusionOk="0" h="3343910" w="2571750">
                <a:moveTo>
                  <a:pt x="2314145" y="3343498"/>
                </a:moveTo>
                <a:lnTo>
                  <a:pt x="257124" y="3343498"/>
                </a:lnTo>
                <a:lnTo>
                  <a:pt x="210901" y="3339355"/>
                </a:lnTo>
                <a:lnTo>
                  <a:pt x="167397" y="3327411"/>
                </a:lnTo>
                <a:lnTo>
                  <a:pt x="127340" y="3308391"/>
                </a:lnTo>
                <a:lnTo>
                  <a:pt x="91454" y="3283023"/>
                </a:lnTo>
                <a:lnTo>
                  <a:pt x="60466" y="3252033"/>
                </a:lnTo>
                <a:lnTo>
                  <a:pt x="35100" y="3216146"/>
                </a:lnTo>
                <a:lnTo>
                  <a:pt x="16084" y="3176090"/>
                </a:lnTo>
                <a:lnTo>
                  <a:pt x="4142" y="3132590"/>
                </a:lnTo>
                <a:lnTo>
                  <a:pt x="0" y="3086373"/>
                </a:lnTo>
                <a:lnTo>
                  <a:pt x="0" y="257129"/>
                </a:lnTo>
                <a:lnTo>
                  <a:pt x="4142" y="210909"/>
                </a:lnTo>
                <a:lnTo>
                  <a:pt x="16084" y="167408"/>
                </a:lnTo>
                <a:lnTo>
                  <a:pt x="35100" y="127350"/>
                </a:lnTo>
                <a:lnTo>
                  <a:pt x="60466" y="91463"/>
                </a:lnTo>
                <a:lnTo>
                  <a:pt x="91454" y="60473"/>
                </a:lnTo>
                <a:lnTo>
                  <a:pt x="127340" y="35105"/>
                </a:lnTo>
                <a:lnTo>
                  <a:pt x="167397" y="16086"/>
                </a:lnTo>
                <a:lnTo>
                  <a:pt x="210901" y="4142"/>
                </a:lnTo>
                <a:lnTo>
                  <a:pt x="257124" y="0"/>
                </a:lnTo>
                <a:lnTo>
                  <a:pt x="2314145" y="0"/>
                </a:lnTo>
                <a:lnTo>
                  <a:pt x="2364545" y="4986"/>
                </a:lnTo>
                <a:lnTo>
                  <a:pt x="2412548" y="19572"/>
                </a:lnTo>
                <a:lnTo>
                  <a:pt x="2456805" y="43199"/>
                </a:lnTo>
                <a:lnTo>
                  <a:pt x="2495969" y="75309"/>
                </a:lnTo>
                <a:lnTo>
                  <a:pt x="2528084" y="114473"/>
                </a:lnTo>
                <a:lnTo>
                  <a:pt x="2551716" y="158729"/>
                </a:lnTo>
                <a:lnTo>
                  <a:pt x="2566306" y="206731"/>
                </a:lnTo>
                <a:lnTo>
                  <a:pt x="2571294" y="257129"/>
                </a:lnTo>
                <a:lnTo>
                  <a:pt x="2571294" y="3086373"/>
                </a:lnTo>
                <a:lnTo>
                  <a:pt x="2567151" y="3132590"/>
                </a:lnTo>
                <a:lnTo>
                  <a:pt x="2555207" y="3176090"/>
                </a:lnTo>
                <a:lnTo>
                  <a:pt x="2536187" y="3216146"/>
                </a:lnTo>
                <a:lnTo>
                  <a:pt x="2510818" y="3252033"/>
                </a:lnTo>
                <a:lnTo>
                  <a:pt x="2479825" y="3283023"/>
                </a:lnTo>
                <a:lnTo>
                  <a:pt x="2443935" y="3308391"/>
                </a:lnTo>
                <a:lnTo>
                  <a:pt x="2403875" y="3327411"/>
                </a:lnTo>
                <a:lnTo>
                  <a:pt x="2360369" y="3339355"/>
                </a:lnTo>
                <a:lnTo>
                  <a:pt x="2314145" y="3343498"/>
                </a:lnTo>
                <a:close/>
              </a:path>
            </a:pathLst>
          </a:custGeom>
          <a:solidFill>
            <a:srgbClr val="CACF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1" name="Google Shape;221;p33"/>
          <p:cNvSpPr txBox="1"/>
          <p:nvPr/>
        </p:nvSpPr>
        <p:spPr>
          <a:xfrm>
            <a:off x="4927997" y="1636675"/>
            <a:ext cx="2166900" cy="2844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GB" sz="1700">
                <a:solidFill>
                  <a:srgbClr val="2852DB"/>
                </a:solidFill>
                <a:latin typeface="Arial"/>
                <a:ea typeface="Arial"/>
                <a:cs typeface="Arial"/>
                <a:sym typeface="Arial"/>
              </a:rPr>
              <a:t>Web Development</a:t>
            </a:r>
            <a:endParaRPr sz="1700">
              <a:latin typeface="Arial"/>
              <a:ea typeface="Arial"/>
              <a:cs typeface="Arial"/>
              <a:sym typeface="Arial"/>
            </a:endParaRPr>
          </a:p>
        </p:txBody>
      </p:sp>
      <p:grpSp>
        <p:nvGrpSpPr>
          <p:cNvPr id="222" name="Google Shape;222;p33"/>
          <p:cNvGrpSpPr/>
          <p:nvPr/>
        </p:nvGrpSpPr>
        <p:grpSpPr>
          <a:xfrm>
            <a:off x="1666601" y="2156845"/>
            <a:ext cx="2310593" cy="2233797"/>
            <a:chOff x="1653226" y="2156845"/>
            <a:chExt cx="2310593" cy="2233797"/>
          </a:xfrm>
        </p:grpSpPr>
        <p:sp>
          <p:nvSpPr>
            <p:cNvPr id="223" name="Google Shape;223;p33"/>
            <p:cNvSpPr/>
            <p:nvPr/>
          </p:nvSpPr>
          <p:spPr>
            <a:xfrm>
              <a:off x="2879919" y="3680842"/>
              <a:ext cx="1083900" cy="709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4" name="Google Shape;224;p33"/>
            <p:cNvSpPr/>
            <p:nvPr/>
          </p:nvSpPr>
          <p:spPr>
            <a:xfrm>
              <a:off x="1653226" y="3680842"/>
              <a:ext cx="1138500" cy="709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5" name="Google Shape;225;p33"/>
            <p:cNvSpPr/>
            <p:nvPr/>
          </p:nvSpPr>
          <p:spPr>
            <a:xfrm>
              <a:off x="1685532" y="2156845"/>
              <a:ext cx="979800" cy="6177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6" name="Google Shape;226;p33"/>
            <p:cNvSpPr/>
            <p:nvPr/>
          </p:nvSpPr>
          <p:spPr>
            <a:xfrm>
              <a:off x="2017095" y="2874759"/>
              <a:ext cx="1560900" cy="7059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27" name="Google Shape;227;p33"/>
          <p:cNvGrpSpPr/>
          <p:nvPr/>
        </p:nvGrpSpPr>
        <p:grpSpPr>
          <a:xfrm>
            <a:off x="4779840" y="1949621"/>
            <a:ext cx="2423322" cy="2887871"/>
            <a:chOff x="4779840" y="1949621"/>
            <a:chExt cx="2423322" cy="2887871"/>
          </a:xfrm>
        </p:grpSpPr>
        <p:sp>
          <p:nvSpPr>
            <p:cNvPr id="228" name="Google Shape;228;p33"/>
            <p:cNvSpPr/>
            <p:nvPr/>
          </p:nvSpPr>
          <p:spPr>
            <a:xfrm>
              <a:off x="4779840" y="1949621"/>
              <a:ext cx="875400" cy="8754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9" name="Google Shape;229;p33"/>
            <p:cNvSpPr/>
            <p:nvPr/>
          </p:nvSpPr>
          <p:spPr>
            <a:xfrm>
              <a:off x="5686188" y="1969571"/>
              <a:ext cx="641700" cy="905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0" name="Google Shape;230;p33"/>
            <p:cNvSpPr/>
            <p:nvPr/>
          </p:nvSpPr>
          <p:spPr>
            <a:xfrm>
              <a:off x="6327762" y="1999321"/>
              <a:ext cx="875400" cy="8754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1" name="Google Shape;231;p33"/>
            <p:cNvSpPr/>
            <p:nvPr/>
          </p:nvSpPr>
          <p:spPr>
            <a:xfrm>
              <a:off x="5372289" y="2884644"/>
              <a:ext cx="1269300" cy="6861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2" name="Google Shape;232;p33"/>
            <p:cNvSpPr/>
            <p:nvPr/>
          </p:nvSpPr>
          <p:spPr>
            <a:xfrm>
              <a:off x="5298614" y="3700192"/>
              <a:ext cx="1269300" cy="11373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233" name="Google Shape;233;p33"/>
          <p:cNvPicPr preferRelativeResize="0"/>
          <p:nvPr/>
        </p:nvPicPr>
        <p:blipFill>
          <a:blip r:embed="rId12">
            <a:alphaModFix/>
          </a:blip>
          <a:stretch>
            <a:fillRect/>
          </a:stretch>
        </p:blipFill>
        <p:spPr>
          <a:xfrm>
            <a:off x="2756725" y="2101954"/>
            <a:ext cx="1220475" cy="6865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7" name="Shape 237"/>
        <p:cNvGrpSpPr/>
        <p:nvPr/>
      </p:nvGrpSpPr>
      <p:grpSpPr>
        <a:xfrm>
          <a:off x="0" y="0"/>
          <a:ext cx="0" cy="0"/>
          <a:chOff x="0" y="0"/>
          <a:chExt cx="0" cy="0"/>
        </a:xfrm>
      </p:grpSpPr>
      <p:sp>
        <p:nvSpPr>
          <p:cNvPr id="238" name="Google Shape;238;p34"/>
          <p:cNvSpPr/>
          <p:nvPr/>
        </p:nvSpPr>
        <p:spPr>
          <a:xfrm>
            <a:off x="0" y="0"/>
            <a:ext cx="4572000" cy="5143500"/>
          </a:xfrm>
          <a:custGeom>
            <a:rect b="b" l="l" r="r" t="t"/>
            <a:pathLst>
              <a:path extrusionOk="0" h="5143500" w="4572000">
                <a:moveTo>
                  <a:pt x="0" y="5143489"/>
                </a:moveTo>
                <a:lnTo>
                  <a:pt x="4571990" y="5143489"/>
                </a:lnTo>
                <a:lnTo>
                  <a:pt x="4571990" y="0"/>
                </a:lnTo>
                <a:lnTo>
                  <a:pt x="0" y="0"/>
                </a:lnTo>
                <a:lnTo>
                  <a:pt x="0" y="5143489"/>
                </a:lnTo>
                <a:close/>
              </a:path>
            </a:pathLst>
          </a:custGeom>
          <a:solidFill>
            <a:srgbClr val="0050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239" name="Google Shape;239;p34"/>
          <p:cNvGrpSpPr/>
          <p:nvPr/>
        </p:nvGrpSpPr>
        <p:grpSpPr>
          <a:xfrm>
            <a:off x="4571990" y="0"/>
            <a:ext cx="4572000" cy="5143500"/>
            <a:chOff x="4571990" y="0"/>
            <a:chExt cx="4572000" cy="5143500"/>
          </a:xfrm>
        </p:grpSpPr>
        <p:sp>
          <p:nvSpPr>
            <p:cNvPr id="240" name="Google Shape;240;p34"/>
            <p:cNvSpPr/>
            <p:nvPr/>
          </p:nvSpPr>
          <p:spPr>
            <a:xfrm>
              <a:off x="4571990" y="0"/>
              <a:ext cx="4572000" cy="5143500"/>
            </a:xfrm>
            <a:custGeom>
              <a:rect b="b" l="l" r="r" t="t"/>
              <a:pathLst>
                <a:path extrusionOk="0" h="5143500" w="4572000">
                  <a:moveTo>
                    <a:pt x="4571990" y="5143489"/>
                  </a:moveTo>
                  <a:lnTo>
                    <a:pt x="0" y="5143489"/>
                  </a:lnTo>
                  <a:lnTo>
                    <a:pt x="0" y="0"/>
                  </a:lnTo>
                  <a:lnTo>
                    <a:pt x="4571990" y="0"/>
                  </a:lnTo>
                  <a:lnTo>
                    <a:pt x="4571990" y="5143489"/>
                  </a:lnTo>
                  <a:close/>
                </a:path>
              </a:pathLst>
            </a:custGeom>
            <a:solidFill>
              <a:srgbClr val="003F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1" name="Google Shape;241;p34"/>
            <p:cNvSpPr/>
            <p:nvPr/>
          </p:nvSpPr>
          <p:spPr>
            <a:xfrm>
              <a:off x="5029664" y="4495490"/>
              <a:ext cx="541020" cy="0"/>
            </a:xfrm>
            <a:custGeom>
              <a:rect b="b" l="l" r="r" t="t"/>
              <a:pathLst>
                <a:path extrusionOk="0" h="120000" w="541020">
                  <a:moveTo>
                    <a:pt x="0" y="0"/>
                  </a:moveTo>
                  <a:lnTo>
                    <a:pt x="540898" y="0"/>
                  </a:lnTo>
                </a:path>
              </a:pathLst>
            </a:custGeom>
            <a:noFill/>
            <a:ln cap="flat" cmpd="sng" w="38075">
              <a:solidFill>
                <a:srgbClr val="8AC34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42" name="Google Shape;242;p34"/>
          <p:cNvSpPr txBox="1"/>
          <p:nvPr/>
        </p:nvSpPr>
        <p:spPr>
          <a:xfrm>
            <a:off x="668975" y="1958725"/>
            <a:ext cx="3698400" cy="2176500"/>
          </a:xfrm>
          <a:prstGeom prst="rect">
            <a:avLst/>
          </a:prstGeom>
          <a:noFill/>
          <a:ln>
            <a:noFill/>
          </a:ln>
        </p:spPr>
        <p:txBody>
          <a:bodyPr anchorCtr="0" anchor="t" bIns="0" lIns="0" spcFirstLastPara="1" rIns="0" wrap="square" tIns="10775">
            <a:noAutofit/>
          </a:bodyPr>
          <a:lstStyle/>
          <a:p>
            <a:pPr indent="-123188" lvl="0" marL="135255" marR="5080" rtl="0" algn="l">
              <a:lnSpc>
                <a:spcPct val="100299"/>
              </a:lnSpc>
              <a:spcBef>
                <a:spcPts val="0"/>
              </a:spcBef>
              <a:spcAft>
                <a:spcPts val="0"/>
              </a:spcAft>
              <a:buNone/>
            </a:pPr>
            <a:r>
              <a:rPr lang="en-GB" sz="3800">
                <a:solidFill>
                  <a:srgbClr val="FFFFFF"/>
                </a:solidFill>
                <a:latin typeface="Bree Serif"/>
                <a:ea typeface="Bree Serif"/>
                <a:cs typeface="Bree Serif"/>
                <a:sym typeface="Bree Serif"/>
              </a:rPr>
              <a:t>Flow chart for  the detection</a:t>
            </a:r>
            <a:endParaRPr sz="3800">
              <a:latin typeface="Bree Serif"/>
              <a:ea typeface="Bree Serif"/>
              <a:cs typeface="Bree Serif"/>
              <a:sym typeface="Bree Serif"/>
            </a:endParaRPr>
          </a:p>
        </p:txBody>
      </p:sp>
      <p:sp>
        <p:nvSpPr>
          <p:cNvPr id="243" name="Google Shape;243;p34"/>
          <p:cNvSpPr txBox="1"/>
          <p:nvPr>
            <p:ph type="title"/>
          </p:nvPr>
        </p:nvSpPr>
        <p:spPr>
          <a:xfrm>
            <a:off x="4751748" y="226225"/>
            <a:ext cx="3765300" cy="690900"/>
          </a:xfrm>
          <a:prstGeom prst="rect">
            <a:avLst/>
          </a:prstGeom>
          <a:solidFill>
            <a:srgbClr val="0277BC"/>
          </a:solidFill>
          <a:ln cap="flat" cmpd="sng" w="28550">
            <a:solidFill>
              <a:srgbClr val="000000"/>
            </a:solidFill>
            <a:prstDash val="solid"/>
            <a:round/>
            <a:headEnd len="sm" w="sm" type="none"/>
            <a:tailEnd len="sm" w="sm" type="none"/>
          </a:ln>
        </p:spPr>
        <p:txBody>
          <a:bodyPr anchorCtr="0" anchor="t" bIns="0" lIns="0" spcFirstLastPara="1" rIns="0" wrap="square" tIns="182225">
            <a:noAutofit/>
          </a:bodyPr>
          <a:lstStyle/>
          <a:p>
            <a:pPr indent="0" lvl="0" marL="1316990" rtl="0" algn="l">
              <a:lnSpc>
                <a:spcPct val="100000"/>
              </a:lnSpc>
              <a:spcBef>
                <a:spcPts val="0"/>
              </a:spcBef>
              <a:spcAft>
                <a:spcPts val="0"/>
              </a:spcAft>
              <a:buNone/>
            </a:pPr>
            <a:r>
              <a:rPr b="1" lang="en-GB" sz="2000"/>
              <a:t>Input Video</a:t>
            </a:r>
            <a:endParaRPr sz="2000"/>
          </a:p>
        </p:txBody>
      </p:sp>
      <p:grpSp>
        <p:nvGrpSpPr>
          <p:cNvPr id="244" name="Google Shape;244;p34"/>
          <p:cNvGrpSpPr/>
          <p:nvPr/>
        </p:nvGrpSpPr>
        <p:grpSpPr>
          <a:xfrm>
            <a:off x="6311537" y="916823"/>
            <a:ext cx="493395" cy="1752061"/>
            <a:chOff x="6311537" y="916823"/>
            <a:chExt cx="493395" cy="1752061"/>
          </a:xfrm>
        </p:grpSpPr>
        <p:sp>
          <p:nvSpPr>
            <p:cNvPr id="245" name="Google Shape;245;p34"/>
            <p:cNvSpPr/>
            <p:nvPr/>
          </p:nvSpPr>
          <p:spPr>
            <a:xfrm>
              <a:off x="6349637" y="916823"/>
              <a:ext cx="417195" cy="471805"/>
            </a:xfrm>
            <a:custGeom>
              <a:rect b="b" l="l" r="r" t="t"/>
              <a:pathLst>
                <a:path extrusionOk="0" h="471805" w="417195">
                  <a:moveTo>
                    <a:pt x="208499" y="471299"/>
                  </a:moveTo>
                  <a:lnTo>
                    <a:pt x="0" y="262799"/>
                  </a:lnTo>
                  <a:lnTo>
                    <a:pt x="104249" y="262799"/>
                  </a:lnTo>
                  <a:lnTo>
                    <a:pt x="104249" y="0"/>
                  </a:lnTo>
                  <a:lnTo>
                    <a:pt x="312749" y="0"/>
                  </a:lnTo>
                  <a:lnTo>
                    <a:pt x="312749" y="262799"/>
                  </a:lnTo>
                  <a:lnTo>
                    <a:pt x="416999" y="262799"/>
                  </a:lnTo>
                  <a:lnTo>
                    <a:pt x="208499" y="471299"/>
                  </a:lnTo>
                  <a:close/>
                </a:path>
              </a:pathLst>
            </a:custGeom>
            <a:solidFill>
              <a:srgbClr val="CFD8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6" name="Google Shape;246;p34"/>
            <p:cNvSpPr/>
            <p:nvPr/>
          </p:nvSpPr>
          <p:spPr>
            <a:xfrm>
              <a:off x="6349637" y="916823"/>
              <a:ext cx="417195" cy="471805"/>
            </a:xfrm>
            <a:custGeom>
              <a:rect b="b" l="l" r="r" t="t"/>
              <a:pathLst>
                <a:path extrusionOk="0" h="471805" w="417195">
                  <a:moveTo>
                    <a:pt x="0" y="262799"/>
                  </a:moveTo>
                  <a:lnTo>
                    <a:pt x="104249" y="262799"/>
                  </a:lnTo>
                  <a:lnTo>
                    <a:pt x="104249" y="0"/>
                  </a:lnTo>
                  <a:lnTo>
                    <a:pt x="312749" y="0"/>
                  </a:lnTo>
                  <a:lnTo>
                    <a:pt x="312749" y="262799"/>
                  </a:lnTo>
                  <a:lnTo>
                    <a:pt x="416999" y="262799"/>
                  </a:lnTo>
                  <a:lnTo>
                    <a:pt x="208499" y="471299"/>
                  </a:lnTo>
                  <a:lnTo>
                    <a:pt x="0" y="262799"/>
                  </a:lnTo>
                  <a:close/>
                </a:path>
              </a:pathLst>
            </a:custGeom>
            <a:noFill/>
            <a:ln cap="flat" cmpd="sng" w="9525">
              <a:solidFill>
                <a:srgbClr val="003F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7" name="Google Shape;247;p34"/>
            <p:cNvSpPr/>
            <p:nvPr/>
          </p:nvSpPr>
          <p:spPr>
            <a:xfrm>
              <a:off x="6311537" y="2142470"/>
              <a:ext cx="493395" cy="526414"/>
            </a:xfrm>
            <a:custGeom>
              <a:rect b="b" l="l" r="r" t="t"/>
              <a:pathLst>
                <a:path extrusionOk="0" h="526414" w="493395">
                  <a:moveTo>
                    <a:pt x="246599" y="525898"/>
                  </a:moveTo>
                  <a:lnTo>
                    <a:pt x="0" y="279299"/>
                  </a:lnTo>
                  <a:lnTo>
                    <a:pt x="123299" y="279299"/>
                  </a:lnTo>
                  <a:lnTo>
                    <a:pt x="123299" y="0"/>
                  </a:lnTo>
                  <a:lnTo>
                    <a:pt x="369899" y="0"/>
                  </a:lnTo>
                  <a:lnTo>
                    <a:pt x="369899" y="279299"/>
                  </a:lnTo>
                  <a:lnTo>
                    <a:pt x="493199" y="279299"/>
                  </a:lnTo>
                  <a:lnTo>
                    <a:pt x="246599" y="525898"/>
                  </a:lnTo>
                  <a:close/>
                </a:path>
              </a:pathLst>
            </a:custGeom>
            <a:solidFill>
              <a:srgbClr val="CFD8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8" name="Google Shape;248;p34"/>
            <p:cNvSpPr/>
            <p:nvPr/>
          </p:nvSpPr>
          <p:spPr>
            <a:xfrm>
              <a:off x="6311537" y="2142470"/>
              <a:ext cx="493395" cy="526414"/>
            </a:xfrm>
            <a:custGeom>
              <a:rect b="b" l="l" r="r" t="t"/>
              <a:pathLst>
                <a:path extrusionOk="0" h="526414" w="493395">
                  <a:moveTo>
                    <a:pt x="0" y="279299"/>
                  </a:moveTo>
                  <a:lnTo>
                    <a:pt x="123299" y="279299"/>
                  </a:lnTo>
                  <a:lnTo>
                    <a:pt x="123299" y="0"/>
                  </a:lnTo>
                  <a:lnTo>
                    <a:pt x="369899" y="0"/>
                  </a:lnTo>
                  <a:lnTo>
                    <a:pt x="369899" y="279299"/>
                  </a:lnTo>
                  <a:lnTo>
                    <a:pt x="493199" y="279299"/>
                  </a:lnTo>
                  <a:lnTo>
                    <a:pt x="246599" y="525898"/>
                  </a:lnTo>
                  <a:lnTo>
                    <a:pt x="0" y="279299"/>
                  </a:lnTo>
                  <a:close/>
                </a:path>
              </a:pathLst>
            </a:custGeom>
            <a:noFill/>
            <a:ln cap="flat" cmpd="sng" w="9525">
              <a:solidFill>
                <a:srgbClr val="003F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49" name="Google Shape;249;p34"/>
          <p:cNvSpPr txBox="1"/>
          <p:nvPr/>
        </p:nvSpPr>
        <p:spPr>
          <a:xfrm>
            <a:off x="4751750" y="1435825"/>
            <a:ext cx="3765300" cy="638700"/>
          </a:xfrm>
          <a:prstGeom prst="rect">
            <a:avLst/>
          </a:prstGeom>
          <a:solidFill>
            <a:srgbClr val="0277BC"/>
          </a:solidFill>
          <a:ln cap="flat" cmpd="sng" w="28550">
            <a:solidFill>
              <a:srgbClr val="000000"/>
            </a:solidFill>
            <a:prstDash val="solid"/>
            <a:round/>
            <a:headEnd len="sm" w="sm" type="none"/>
            <a:tailEnd len="sm" w="sm" type="none"/>
          </a:ln>
        </p:spPr>
        <p:txBody>
          <a:bodyPr anchorCtr="0" anchor="ctr" bIns="0" lIns="0" spcFirstLastPara="1" rIns="0" wrap="square" tIns="3800">
            <a:noAutofit/>
          </a:bodyPr>
          <a:lstStyle/>
          <a:p>
            <a:pPr indent="0" lvl="0" marL="0" marR="470533" rtl="0" algn="just">
              <a:lnSpc>
                <a:spcPct val="100000"/>
              </a:lnSpc>
              <a:spcBef>
                <a:spcPts val="0"/>
              </a:spcBef>
              <a:spcAft>
                <a:spcPts val="0"/>
              </a:spcAft>
              <a:buNone/>
            </a:pPr>
            <a:r>
              <a:rPr b="1" lang="en-GB" sz="2000">
                <a:solidFill>
                  <a:srgbClr val="FFFFFF"/>
                </a:solidFill>
                <a:latin typeface="Bree Serif"/>
                <a:ea typeface="Bree Serif"/>
                <a:cs typeface="Bree Serif"/>
                <a:sym typeface="Bree Serif"/>
              </a:rPr>
              <a:t>    		Break into frames         </a:t>
            </a:r>
            <a:endParaRPr sz="2000">
              <a:latin typeface="Bree Serif"/>
              <a:ea typeface="Bree Serif"/>
              <a:cs typeface="Bree Serif"/>
              <a:sym typeface="Bree Serif"/>
            </a:endParaRPr>
          </a:p>
        </p:txBody>
      </p:sp>
      <p:sp>
        <p:nvSpPr>
          <p:cNvPr id="250" name="Google Shape;250;p34"/>
          <p:cNvSpPr txBox="1"/>
          <p:nvPr/>
        </p:nvSpPr>
        <p:spPr>
          <a:xfrm>
            <a:off x="4751748" y="2686775"/>
            <a:ext cx="3765300" cy="690900"/>
          </a:xfrm>
          <a:prstGeom prst="rect">
            <a:avLst/>
          </a:prstGeom>
          <a:solidFill>
            <a:srgbClr val="0277BC"/>
          </a:solidFill>
          <a:ln cap="flat" cmpd="sng" w="28550">
            <a:solidFill>
              <a:srgbClr val="000000"/>
            </a:solidFill>
            <a:prstDash val="solid"/>
            <a:round/>
            <a:headEnd len="sm" w="sm" type="none"/>
            <a:tailEnd len="sm" w="sm" type="none"/>
          </a:ln>
        </p:spPr>
        <p:txBody>
          <a:bodyPr anchorCtr="0" anchor="ctr" bIns="0" lIns="0" spcFirstLastPara="1" rIns="0" wrap="square" tIns="29825">
            <a:noAutofit/>
          </a:bodyPr>
          <a:lstStyle/>
          <a:p>
            <a:pPr indent="0" lvl="0" marL="0" marR="299720" rtl="0" algn="ctr">
              <a:lnSpc>
                <a:spcPct val="100000"/>
              </a:lnSpc>
              <a:spcBef>
                <a:spcPts val="0"/>
              </a:spcBef>
              <a:spcAft>
                <a:spcPts val="0"/>
              </a:spcAft>
              <a:buNone/>
            </a:pPr>
            <a:r>
              <a:rPr b="1" lang="en-GB" sz="2000">
                <a:solidFill>
                  <a:srgbClr val="FFFFFF"/>
                </a:solidFill>
                <a:latin typeface="Bree Serif"/>
                <a:ea typeface="Bree Serif"/>
                <a:cs typeface="Bree Serif"/>
                <a:sym typeface="Bree Serif"/>
              </a:rPr>
              <a:t>  Pass through model</a:t>
            </a:r>
            <a:endParaRPr sz="2000">
              <a:latin typeface="Bree Serif"/>
              <a:ea typeface="Bree Serif"/>
              <a:cs typeface="Bree Serif"/>
              <a:sym typeface="Bree Serif"/>
            </a:endParaRPr>
          </a:p>
        </p:txBody>
      </p:sp>
      <p:grpSp>
        <p:nvGrpSpPr>
          <p:cNvPr id="251" name="Google Shape;251;p34"/>
          <p:cNvGrpSpPr/>
          <p:nvPr/>
        </p:nvGrpSpPr>
        <p:grpSpPr>
          <a:xfrm>
            <a:off x="6349637" y="3395543"/>
            <a:ext cx="493395" cy="526414"/>
            <a:chOff x="6349637" y="3395543"/>
            <a:chExt cx="493395" cy="526414"/>
          </a:xfrm>
        </p:grpSpPr>
        <p:sp>
          <p:nvSpPr>
            <p:cNvPr id="252" name="Google Shape;252;p34"/>
            <p:cNvSpPr/>
            <p:nvPr/>
          </p:nvSpPr>
          <p:spPr>
            <a:xfrm>
              <a:off x="6349637" y="3395543"/>
              <a:ext cx="493395" cy="526414"/>
            </a:xfrm>
            <a:custGeom>
              <a:rect b="b" l="l" r="r" t="t"/>
              <a:pathLst>
                <a:path extrusionOk="0" h="526414" w="493395">
                  <a:moveTo>
                    <a:pt x="246599" y="525898"/>
                  </a:moveTo>
                  <a:lnTo>
                    <a:pt x="0" y="279299"/>
                  </a:lnTo>
                  <a:lnTo>
                    <a:pt x="123299" y="279299"/>
                  </a:lnTo>
                  <a:lnTo>
                    <a:pt x="123299" y="0"/>
                  </a:lnTo>
                  <a:lnTo>
                    <a:pt x="369899" y="0"/>
                  </a:lnTo>
                  <a:lnTo>
                    <a:pt x="369899" y="279299"/>
                  </a:lnTo>
                  <a:lnTo>
                    <a:pt x="493199" y="279299"/>
                  </a:lnTo>
                  <a:lnTo>
                    <a:pt x="246599" y="525898"/>
                  </a:lnTo>
                  <a:close/>
                </a:path>
              </a:pathLst>
            </a:custGeom>
            <a:solidFill>
              <a:srgbClr val="CFD8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3" name="Google Shape;253;p34"/>
            <p:cNvSpPr/>
            <p:nvPr/>
          </p:nvSpPr>
          <p:spPr>
            <a:xfrm>
              <a:off x="6349637" y="3395543"/>
              <a:ext cx="493395" cy="526414"/>
            </a:xfrm>
            <a:custGeom>
              <a:rect b="b" l="l" r="r" t="t"/>
              <a:pathLst>
                <a:path extrusionOk="0" h="526414" w="493395">
                  <a:moveTo>
                    <a:pt x="0" y="279299"/>
                  </a:moveTo>
                  <a:lnTo>
                    <a:pt x="123299" y="279299"/>
                  </a:lnTo>
                  <a:lnTo>
                    <a:pt x="123299" y="0"/>
                  </a:lnTo>
                  <a:lnTo>
                    <a:pt x="369899" y="0"/>
                  </a:lnTo>
                  <a:lnTo>
                    <a:pt x="369899" y="279299"/>
                  </a:lnTo>
                  <a:lnTo>
                    <a:pt x="493199" y="279299"/>
                  </a:lnTo>
                  <a:lnTo>
                    <a:pt x="246599" y="525898"/>
                  </a:lnTo>
                  <a:lnTo>
                    <a:pt x="0" y="279299"/>
                  </a:lnTo>
                  <a:close/>
                </a:path>
              </a:pathLst>
            </a:custGeom>
            <a:noFill/>
            <a:ln cap="flat" cmpd="sng" w="9525">
              <a:solidFill>
                <a:srgbClr val="003F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54" name="Google Shape;254;p34"/>
          <p:cNvSpPr txBox="1"/>
          <p:nvPr/>
        </p:nvSpPr>
        <p:spPr>
          <a:xfrm>
            <a:off x="4751750" y="3897875"/>
            <a:ext cx="3736200" cy="638700"/>
          </a:xfrm>
          <a:prstGeom prst="rect">
            <a:avLst/>
          </a:prstGeom>
          <a:solidFill>
            <a:srgbClr val="0277BC"/>
          </a:solidFill>
          <a:ln cap="flat" cmpd="sng" w="28550">
            <a:solidFill>
              <a:srgbClr val="000000"/>
            </a:solidFill>
            <a:prstDash val="solid"/>
            <a:round/>
            <a:headEnd len="sm" w="sm" type="none"/>
            <a:tailEnd len="sm" w="sm" type="none"/>
          </a:ln>
        </p:spPr>
        <p:txBody>
          <a:bodyPr anchorCtr="0" anchor="ctr" bIns="0" lIns="0" spcFirstLastPara="1" rIns="0" wrap="square" tIns="3800">
            <a:noAutofit/>
          </a:bodyPr>
          <a:lstStyle/>
          <a:p>
            <a:pPr indent="-444500" lvl="0" marL="644525" marR="195580" rtl="0" algn="ctr">
              <a:lnSpc>
                <a:spcPct val="100000"/>
              </a:lnSpc>
              <a:spcBef>
                <a:spcPts val="0"/>
              </a:spcBef>
              <a:spcAft>
                <a:spcPts val="0"/>
              </a:spcAft>
              <a:buNone/>
            </a:pPr>
            <a:r>
              <a:rPr b="1" lang="en-GB" sz="2000">
                <a:solidFill>
                  <a:srgbClr val="FFFFFF"/>
                </a:solidFill>
                <a:latin typeface="Bree Serif"/>
                <a:ea typeface="Bree Serif"/>
                <a:cs typeface="Bree Serif"/>
                <a:sym typeface="Bree Serif"/>
              </a:rPr>
              <a:t>Detect Unusual Events</a:t>
            </a:r>
            <a:endParaRPr sz="2000">
              <a:latin typeface="Bree Serif"/>
              <a:ea typeface="Bree Serif"/>
              <a:cs typeface="Bree Serif"/>
              <a:sym typeface="Bree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460927" y="573250"/>
            <a:ext cx="82854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a:latin typeface="Bree Serif"/>
                <a:ea typeface="Bree Serif"/>
                <a:cs typeface="Bree Serif"/>
                <a:sym typeface="Bree Serif"/>
              </a:rPr>
              <a:t>Deep Learning Pipeline</a:t>
            </a:r>
            <a:endParaRPr>
              <a:latin typeface="Bree Serif"/>
              <a:ea typeface="Bree Serif"/>
              <a:cs typeface="Bree Serif"/>
              <a:sym typeface="Bree Serif"/>
            </a:endParaRPr>
          </a:p>
        </p:txBody>
      </p:sp>
      <p:grpSp>
        <p:nvGrpSpPr>
          <p:cNvPr id="260" name="Google Shape;260;p35"/>
          <p:cNvGrpSpPr/>
          <p:nvPr/>
        </p:nvGrpSpPr>
        <p:grpSpPr>
          <a:xfrm>
            <a:off x="1312187" y="2485789"/>
            <a:ext cx="2929796" cy="709524"/>
            <a:chOff x="1312187" y="2485789"/>
            <a:chExt cx="2929796" cy="709524"/>
          </a:xfrm>
        </p:grpSpPr>
        <p:sp>
          <p:nvSpPr>
            <p:cNvPr id="261" name="Google Shape;261;p35"/>
            <p:cNvSpPr/>
            <p:nvPr/>
          </p:nvSpPr>
          <p:spPr>
            <a:xfrm>
              <a:off x="2099293" y="3018368"/>
              <a:ext cx="594360" cy="2539"/>
            </a:xfrm>
            <a:custGeom>
              <a:rect b="b" l="l" r="r" t="t"/>
              <a:pathLst>
                <a:path extrusionOk="0" h="2539" w="594360">
                  <a:moveTo>
                    <a:pt x="0" y="2474"/>
                  </a:moveTo>
                  <a:lnTo>
                    <a:pt x="594001" y="0"/>
                  </a:lnTo>
                </a:path>
              </a:pathLst>
            </a:custGeom>
            <a:noFill/>
            <a:ln cap="flat" cmpd="sng" w="10750">
              <a:solidFill>
                <a:srgbClr val="2652D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2" name="Google Shape;262;p35"/>
            <p:cNvSpPr/>
            <p:nvPr/>
          </p:nvSpPr>
          <p:spPr>
            <a:xfrm>
              <a:off x="2693219" y="2841619"/>
              <a:ext cx="1548764" cy="353694"/>
            </a:xfrm>
            <a:custGeom>
              <a:rect b="b" l="l" r="r" t="t"/>
              <a:pathLst>
                <a:path extrusionOk="0" h="353694" w="1548764">
                  <a:moveTo>
                    <a:pt x="1238672" y="353649"/>
                  </a:moveTo>
                  <a:lnTo>
                    <a:pt x="309674" y="353649"/>
                  </a:lnTo>
                  <a:lnTo>
                    <a:pt x="0" y="176824"/>
                  </a:lnTo>
                  <a:lnTo>
                    <a:pt x="309674" y="0"/>
                  </a:lnTo>
                  <a:lnTo>
                    <a:pt x="1238672" y="0"/>
                  </a:lnTo>
                  <a:lnTo>
                    <a:pt x="1548346" y="176824"/>
                  </a:lnTo>
                  <a:lnTo>
                    <a:pt x="1238672" y="353649"/>
                  </a:lnTo>
                  <a:close/>
                </a:path>
              </a:pathLst>
            </a:custGeom>
            <a:solidFill>
              <a:srgbClr val="0277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3" name="Google Shape;263;p35"/>
            <p:cNvSpPr/>
            <p:nvPr/>
          </p:nvSpPr>
          <p:spPr>
            <a:xfrm>
              <a:off x="2693219" y="2841619"/>
              <a:ext cx="1548764" cy="353694"/>
            </a:xfrm>
            <a:custGeom>
              <a:rect b="b" l="l" r="r" t="t"/>
              <a:pathLst>
                <a:path extrusionOk="0" h="353694" w="1548764">
                  <a:moveTo>
                    <a:pt x="0" y="176824"/>
                  </a:moveTo>
                  <a:lnTo>
                    <a:pt x="309674" y="0"/>
                  </a:lnTo>
                  <a:lnTo>
                    <a:pt x="1238672" y="0"/>
                  </a:lnTo>
                  <a:lnTo>
                    <a:pt x="1548346" y="176824"/>
                  </a:lnTo>
                  <a:lnTo>
                    <a:pt x="1238672" y="353649"/>
                  </a:lnTo>
                  <a:lnTo>
                    <a:pt x="309674" y="353649"/>
                  </a:lnTo>
                  <a:lnTo>
                    <a:pt x="0" y="176824"/>
                  </a:lnTo>
                  <a:close/>
                </a:path>
              </a:pathLst>
            </a:custGeom>
            <a:noFill/>
            <a:ln cap="flat" cmpd="sng" w="10750">
              <a:solidFill>
                <a:srgbClr val="2652D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4" name="Google Shape;264;p35"/>
            <p:cNvSpPr/>
            <p:nvPr/>
          </p:nvSpPr>
          <p:spPr>
            <a:xfrm>
              <a:off x="1346242" y="2553344"/>
              <a:ext cx="0" cy="287019"/>
            </a:xfrm>
            <a:custGeom>
              <a:rect b="b" l="l" r="r" t="t"/>
              <a:pathLst>
                <a:path extrusionOk="0" h="287019" w="120000">
                  <a:moveTo>
                    <a:pt x="0" y="0"/>
                  </a:moveTo>
                  <a:lnTo>
                    <a:pt x="0" y="286649"/>
                  </a:lnTo>
                </a:path>
              </a:pathLst>
            </a:custGeom>
            <a:noFill/>
            <a:ln cap="flat" cmpd="sng" w="9525">
              <a:solidFill>
                <a:srgbClr val="AAB5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5" name="Google Shape;265;p35"/>
            <p:cNvSpPr/>
            <p:nvPr/>
          </p:nvSpPr>
          <p:spPr>
            <a:xfrm>
              <a:off x="1312187" y="2485789"/>
              <a:ext cx="68100" cy="68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66" name="Google Shape;266;p35"/>
          <p:cNvSpPr txBox="1"/>
          <p:nvPr/>
        </p:nvSpPr>
        <p:spPr>
          <a:xfrm>
            <a:off x="3204747" y="2904067"/>
            <a:ext cx="525000" cy="208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GB" sz="1200">
                <a:solidFill>
                  <a:srgbClr val="F6F7F9"/>
                </a:solidFill>
                <a:latin typeface="Arial"/>
                <a:ea typeface="Arial"/>
                <a:cs typeface="Arial"/>
                <a:sym typeface="Arial"/>
              </a:rPr>
              <a:t>Prepare</a:t>
            </a:r>
            <a:endParaRPr sz="1200">
              <a:latin typeface="Arial"/>
              <a:ea typeface="Arial"/>
              <a:cs typeface="Arial"/>
              <a:sym typeface="Arial"/>
            </a:endParaRPr>
          </a:p>
        </p:txBody>
      </p:sp>
      <p:grpSp>
        <p:nvGrpSpPr>
          <p:cNvPr id="267" name="Google Shape;267;p35"/>
          <p:cNvGrpSpPr/>
          <p:nvPr/>
        </p:nvGrpSpPr>
        <p:grpSpPr>
          <a:xfrm>
            <a:off x="3432530" y="2841619"/>
            <a:ext cx="2959949" cy="712561"/>
            <a:chOff x="3432530" y="2841619"/>
            <a:chExt cx="2959949" cy="712561"/>
          </a:xfrm>
        </p:grpSpPr>
        <p:sp>
          <p:nvSpPr>
            <p:cNvPr id="268" name="Google Shape;268;p35"/>
            <p:cNvSpPr/>
            <p:nvPr/>
          </p:nvSpPr>
          <p:spPr>
            <a:xfrm>
              <a:off x="4241566" y="3018443"/>
              <a:ext cx="602614" cy="0"/>
            </a:xfrm>
            <a:custGeom>
              <a:rect b="b" l="l" r="r" t="t"/>
              <a:pathLst>
                <a:path extrusionOk="0" h="120000" w="602614">
                  <a:moveTo>
                    <a:pt x="0" y="0"/>
                  </a:moveTo>
                  <a:lnTo>
                    <a:pt x="602098" y="0"/>
                  </a:lnTo>
                </a:path>
              </a:pathLst>
            </a:custGeom>
            <a:noFill/>
            <a:ln cap="flat" cmpd="sng" w="10750">
              <a:solidFill>
                <a:srgbClr val="2652D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9" name="Google Shape;269;p35"/>
            <p:cNvSpPr/>
            <p:nvPr/>
          </p:nvSpPr>
          <p:spPr>
            <a:xfrm>
              <a:off x="3467392" y="3195268"/>
              <a:ext cx="0" cy="295275"/>
            </a:xfrm>
            <a:custGeom>
              <a:rect b="b" l="l" r="r" t="t"/>
              <a:pathLst>
                <a:path extrusionOk="0" h="295275" w="120000">
                  <a:moveTo>
                    <a:pt x="0" y="0"/>
                  </a:moveTo>
                  <a:lnTo>
                    <a:pt x="0" y="294724"/>
                  </a:lnTo>
                </a:path>
              </a:pathLst>
            </a:custGeom>
            <a:noFill/>
            <a:ln cap="flat" cmpd="sng" w="9525">
              <a:solidFill>
                <a:srgbClr val="AAB5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0" name="Google Shape;270;p35"/>
            <p:cNvSpPr/>
            <p:nvPr/>
          </p:nvSpPr>
          <p:spPr>
            <a:xfrm>
              <a:off x="3432530" y="3484580"/>
              <a:ext cx="69600" cy="69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1" name="Google Shape;271;p35"/>
            <p:cNvSpPr/>
            <p:nvPr/>
          </p:nvSpPr>
          <p:spPr>
            <a:xfrm>
              <a:off x="4843715" y="2841619"/>
              <a:ext cx="1548764" cy="353694"/>
            </a:xfrm>
            <a:custGeom>
              <a:rect b="b" l="l" r="r" t="t"/>
              <a:pathLst>
                <a:path extrusionOk="0" h="353694" w="1548764">
                  <a:moveTo>
                    <a:pt x="1238697" y="353649"/>
                  </a:moveTo>
                  <a:lnTo>
                    <a:pt x="309674" y="353649"/>
                  </a:lnTo>
                  <a:lnTo>
                    <a:pt x="0" y="176824"/>
                  </a:lnTo>
                  <a:lnTo>
                    <a:pt x="309674" y="0"/>
                  </a:lnTo>
                  <a:lnTo>
                    <a:pt x="1238697" y="0"/>
                  </a:lnTo>
                  <a:lnTo>
                    <a:pt x="1548346" y="176824"/>
                  </a:lnTo>
                  <a:lnTo>
                    <a:pt x="1238697" y="353649"/>
                  </a:lnTo>
                  <a:close/>
                </a:path>
              </a:pathLst>
            </a:custGeom>
            <a:solidFill>
              <a:srgbClr val="0277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72" name="Google Shape;272;p35"/>
          <p:cNvSpPr txBox="1"/>
          <p:nvPr/>
        </p:nvSpPr>
        <p:spPr>
          <a:xfrm>
            <a:off x="5423106" y="2904067"/>
            <a:ext cx="390000" cy="208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GB" sz="1200">
                <a:solidFill>
                  <a:srgbClr val="F6F7F9"/>
                </a:solidFill>
                <a:latin typeface="Arial"/>
                <a:ea typeface="Arial"/>
                <a:cs typeface="Arial"/>
                <a:sym typeface="Arial"/>
              </a:rPr>
              <a:t>Train</a:t>
            </a:r>
            <a:endParaRPr sz="1200">
              <a:latin typeface="Arial"/>
              <a:ea typeface="Arial"/>
              <a:cs typeface="Arial"/>
              <a:sym typeface="Arial"/>
            </a:endParaRPr>
          </a:p>
        </p:txBody>
      </p:sp>
      <p:sp>
        <p:nvSpPr>
          <p:cNvPr id="273" name="Google Shape;273;p35"/>
          <p:cNvSpPr txBox="1"/>
          <p:nvPr/>
        </p:nvSpPr>
        <p:spPr>
          <a:xfrm>
            <a:off x="4655286" y="1595577"/>
            <a:ext cx="1922100" cy="673200"/>
          </a:xfrm>
          <a:prstGeom prst="rect">
            <a:avLst/>
          </a:prstGeom>
          <a:noFill/>
          <a:ln>
            <a:noFill/>
          </a:ln>
        </p:spPr>
        <p:txBody>
          <a:bodyPr anchorCtr="0" anchor="t" bIns="0" lIns="0" spcFirstLastPara="1" rIns="0" wrap="square" tIns="12700">
            <a:noAutofit/>
          </a:bodyPr>
          <a:lstStyle/>
          <a:p>
            <a:pPr indent="-338455" lvl="0" marL="350520" marR="5080" rtl="0" algn="l">
              <a:lnSpc>
                <a:spcPct val="151800"/>
              </a:lnSpc>
              <a:spcBef>
                <a:spcPts val="0"/>
              </a:spcBef>
              <a:spcAft>
                <a:spcPts val="0"/>
              </a:spcAft>
              <a:buNone/>
            </a:pPr>
            <a:r>
              <a:rPr lang="en-GB" sz="1400">
                <a:solidFill>
                  <a:srgbClr val="FFFFFF"/>
                </a:solidFill>
                <a:latin typeface="Roboto"/>
                <a:ea typeface="Roboto"/>
                <a:cs typeface="Roboto"/>
                <a:sym typeface="Roboto"/>
              </a:rPr>
              <a:t>Train on a 3D CNN Deep  Learning Model</a:t>
            </a:r>
            <a:endParaRPr sz="1400">
              <a:latin typeface="Roboto"/>
              <a:ea typeface="Roboto"/>
              <a:cs typeface="Roboto"/>
              <a:sym typeface="Roboto"/>
            </a:endParaRPr>
          </a:p>
        </p:txBody>
      </p:sp>
      <p:grpSp>
        <p:nvGrpSpPr>
          <p:cNvPr id="274" name="Google Shape;274;p35"/>
          <p:cNvGrpSpPr/>
          <p:nvPr/>
        </p:nvGrpSpPr>
        <p:grpSpPr>
          <a:xfrm>
            <a:off x="5583026" y="2482572"/>
            <a:ext cx="2959949" cy="712741"/>
            <a:chOff x="5583026" y="2482572"/>
            <a:chExt cx="2959949" cy="712741"/>
          </a:xfrm>
        </p:grpSpPr>
        <p:sp>
          <p:nvSpPr>
            <p:cNvPr id="275" name="Google Shape;275;p35"/>
            <p:cNvSpPr/>
            <p:nvPr/>
          </p:nvSpPr>
          <p:spPr>
            <a:xfrm>
              <a:off x="6392087" y="3018443"/>
              <a:ext cx="602615" cy="0"/>
            </a:xfrm>
            <a:custGeom>
              <a:rect b="b" l="l" r="r" t="t"/>
              <a:pathLst>
                <a:path extrusionOk="0" h="120000" w="602615">
                  <a:moveTo>
                    <a:pt x="0" y="0"/>
                  </a:moveTo>
                  <a:lnTo>
                    <a:pt x="602098" y="0"/>
                  </a:lnTo>
                </a:path>
              </a:pathLst>
            </a:custGeom>
            <a:noFill/>
            <a:ln cap="flat" cmpd="sng" w="10750">
              <a:solidFill>
                <a:srgbClr val="2652D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6" name="Google Shape;276;p35"/>
            <p:cNvSpPr/>
            <p:nvPr/>
          </p:nvSpPr>
          <p:spPr>
            <a:xfrm>
              <a:off x="5617888" y="2546894"/>
              <a:ext cx="0" cy="295275"/>
            </a:xfrm>
            <a:custGeom>
              <a:rect b="b" l="l" r="r" t="t"/>
              <a:pathLst>
                <a:path extrusionOk="0" h="295275" w="120000">
                  <a:moveTo>
                    <a:pt x="0" y="0"/>
                  </a:moveTo>
                  <a:lnTo>
                    <a:pt x="0" y="294749"/>
                  </a:lnTo>
                </a:path>
              </a:pathLst>
            </a:custGeom>
            <a:noFill/>
            <a:ln cap="flat" cmpd="sng" w="9525">
              <a:solidFill>
                <a:srgbClr val="AAB5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7" name="Google Shape;277;p35"/>
            <p:cNvSpPr/>
            <p:nvPr/>
          </p:nvSpPr>
          <p:spPr>
            <a:xfrm>
              <a:off x="5583026" y="2482572"/>
              <a:ext cx="69600" cy="696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8" name="Google Shape;278;p35"/>
            <p:cNvSpPr/>
            <p:nvPr/>
          </p:nvSpPr>
          <p:spPr>
            <a:xfrm>
              <a:off x="6994210" y="2841619"/>
              <a:ext cx="1548765" cy="353694"/>
            </a:xfrm>
            <a:custGeom>
              <a:rect b="b" l="l" r="r" t="t"/>
              <a:pathLst>
                <a:path extrusionOk="0" h="353694" w="1548765">
                  <a:moveTo>
                    <a:pt x="1238697" y="353649"/>
                  </a:moveTo>
                  <a:lnTo>
                    <a:pt x="309674" y="353649"/>
                  </a:lnTo>
                  <a:lnTo>
                    <a:pt x="0" y="176824"/>
                  </a:lnTo>
                  <a:lnTo>
                    <a:pt x="309674" y="0"/>
                  </a:lnTo>
                  <a:lnTo>
                    <a:pt x="1238697" y="0"/>
                  </a:lnTo>
                  <a:lnTo>
                    <a:pt x="1548371" y="176824"/>
                  </a:lnTo>
                  <a:lnTo>
                    <a:pt x="1238697" y="353649"/>
                  </a:lnTo>
                  <a:close/>
                </a:path>
              </a:pathLst>
            </a:custGeom>
            <a:solidFill>
              <a:srgbClr val="0277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79" name="Google Shape;279;p35"/>
          <p:cNvSpPr txBox="1"/>
          <p:nvPr/>
        </p:nvSpPr>
        <p:spPr>
          <a:xfrm>
            <a:off x="6687175" y="2904067"/>
            <a:ext cx="2159700" cy="1597800"/>
          </a:xfrm>
          <a:prstGeom prst="rect">
            <a:avLst/>
          </a:prstGeom>
          <a:noFill/>
          <a:ln>
            <a:noFill/>
          </a:ln>
        </p:spPr>
        <p:txBody>
          <a:bodyPr anchorCtr="0" anchor="t" bIns="0" lIns="0" spcFirstLastPara="1" rIns="0" wrap="square" tIns="12700">
            <a:noAutofit/>
          </a:bodyPr>
          <a:lstStyle/>
          <a:p>
            <a:pPr indent="0" lvl="0" marL="1270" marR="0" rtl="0" algn="ctr">
              <a:lnSpc>
                <a:spcPct val="100000"/>
              </a:lnSpc>
              <a:spcBef>
                <a:spcPts val="0"/>
              </a:spcBef>
              <a:spcAft>
                <a:spcPts val="0"/>
              </a:spcAft>
              <a:buNone/>
            </a:pPr>
            <a:r>
              <a:rPr b="1" lang="en-GB" sz="1200">
                <a:solidFill>
                  <a:srgbClr val="F6F7F9"/>
                </a:solidFill>
                <a:latin typeface="Arial"/>
                <a:ea typeface="Arial"/>
                <a:cs typeface="Arial"/>
                <a:sym typeface="Arial"/>
              </a:rPr>
              <a:t>Evaluate</a:t>
            </a:r>
            <a:endParaRPr sz="1200">
              <a:latin typeface="Arial"/>
              <a:ea typeface="Arial"/>
              <a:cs typeface="Arial"/>
              <a:sym typeface="Arial"/>
            </a:endParaRPr>
          </a:p>
          <a:p>
            <a:pPr indent="0" lvl="0" marL="0" marR="0" rtl="0" algn="l">
              <a:lnSpc>
                <a:spcPct val="100000"/>
              </a:lnSpc>
              <a:spcBef>
                <a:spcPts val="0"/>
              </a:spcBef>
              <a:spcAft>
                <a:spcPts val="0"/>
              </a:spcAft>
              <a:buNone/>
            </a:pPr>
            <a:r>
              <a:t/>
            </a:r>
            <a:endParaRPr sz="1300">
              <a:latin typeface="Arial"/>
              <a:ea typeface="Arial"/>
              <a:cs typeface="Arial"/>
              <a:sym typeface="Arial"/>
            </a:endParaRPr>
          </a:p>
          <a:p>
            <a:pPr indent="0" lvl="0" marL="0" marR="0" rtl="0" algn="l">
              <a:lnSpc>
                <a:spcPct val="100000"/>
              </a:lnSpc>
              <a:spcBef>
                <a:spcPts val="5"/>
              </a:spcBef>
              <a:spcAft>
                <a:spcPts val="0"/>
              </a:spcAft>
              <a:buNone/>
            </a:pPr>
            <a:r>
              <a:t/>
            </a:r>
            <a:endParaRPr sz="1550">
              <a:latin typeface="Arial"/>
              <a:ea typeface="Arial"/>
              <a:cs typeface="Arial"/>
              <a:sym typeface="Arial"/>
            </a:endParaRPr>
          </a:p>
          <a:p>
            <a:pPr indent="0" lvl="0" marL="12700" marR="5080" rtl="0" algn="ctr">
              <a:lnSpc>
                <a:spcPct val="151800"/>
              </a:lnSpc>
              <a:spcBef>
                <a:spcPts val="0"/>
              </a:spcBef>
              <a:spcAft>
                <a:spcPts val="0"/>
              </a:spcAft>
              <a:buNone/>
            </a:pPr>
            <a:r>
              <a:rPr lang="en-GB" sz="1400">
                <a:solidFill>
                  <a:srgbClr val="FFFFFF"/>
                </a:solidFill>
                <a:latin typeface="Roboto"/>
                <a:ea typeface="Roboto"/>
                <a:cs typeface="Roboto"/>
                <a:sym typeface="Roboto"/>
              </a:rPr>
              <a:t>Model Evaluation Based on  Classiﬁcation Accuracy  and Loss values</a:t>
            </a:r>
            <a:endParaRPr sz="1400">
              <a:latin typeface="Roboto"/>
              <a:ea typeface="Roboto"/>
              <a:cs typeface="Roboto"/>
              <a:sym typeface="Roboto"/>
            </a:endParaRPr>
          </a:p>
        </p:txBody>
      </p:sp>
      <p:grpSp>
        <p:nvGrpSpPr>
          <p:cNvPr id="280" name="Google Shape;280;p35"/>
          <p:cNvGrpSpPr/>
          <p:nvPr/>
        </p:nvGrpSpPr>
        <p:grpSpPr>
          <a:xfrm>
            <a:off x="563171" y="1323322"/>
            <a:ext cx="8285379" cy="2230858"/>
            <a:chOff x="563171" y="1323322"/>
            <a:chExt cx="8285379" cy="2230858"/>
          </a:xfrm>
        </p:grpSpPr>
        <p:sp>
          <p:nvSpPr>
            <p:cNvPr id="281" name="Google Shape;281;p35"/>
            <p:cNvSpPr/>
            <p:nvPr/>
          </p:nvSpPr>
          <p:spPr>
            <a:xfrm>
              <a:off x="7768384" y="3195268"/>
              <a:ext cx="0" cy="295275"/>
            </a:xfrm>
            <a:custGeom>
              <a:rect b="b" l="l" r="r" t="t"/>
              <a:pathLst>
                <a:path extrusionOk="0" h="295275" w="120000">
                  <a:moveTo>
                    <a:pt x="0" y="0"/>
                  </a:moveTo>
                  <a:lnTo>
                    <a:pt x="0" y="294724"/>
                  </a:lnTo>
                </a:path>
              </a:pathLst>
            </a:custGeom>
            <a:noFill/>
            <a:ln cap="flat" cmpd="sng" w="9525">
              <a:solidFill>
                <a:srgbClr val="AAB5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2" name="Google Shape;282;p35"/>
            <p:cNvSpPr/>
            <p:nvPr/>
          </p:nvSpPr>
          <p:spPr>
            <a:xfrm>
              <a:off x="7733546" y="3484580"/>
              <a:ext cx="69600" cy="69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3" name="Google Shape;283;p35"/>
            <p:cNvSpPr/>
            <p:nvPr/>
          </p:nvSpPr>
          <p:spPr>
            <a:xfrm>
              <a:off x="4298141" y="1323322"/>
              <a:ext cx="4550409" cy="1701800"/>
            </a:xfrm>
            <a:custGeom>
              <a:rect b="b" l="l" r="r" t="t"/>
              <a:pathLst>
                <a:path extrusionOk="0" h="1701800" w="4550409">
                  <a:moveTo>
                    <a:pt x="0" y="45899"/>
                  </a:moveTo>
                  <a:lnTo>
                    <a:pt x="4550090" y="0"/>
                  </a:lnTo>
                </a:path>
                <a:path extrusionOk="0" h="1701800" w="4550409">
                  <a:moveTo>
                    <a:pt x="4549615" y="3552"/>
                  </a:moveTo>
                  <a:lnTo>
                    <a:pt x="4549615" y="1701246"/>
                  </a:lnTo>
                </a:path>
                <a:path extrusionOk="0" h="1701800" w="4550409">
                  <a:moveTo>
                    <a:pt x="4186616" y="1693546"/>
                  </a:moveTo>
                  <a:lnTo>
                    <a:pt x="4549615" y="1695046"/>
                  </a:lnTo>
                </a:path>
                <a:path extrusionOk="0" h="1701800" w="4550409">
                  <a:moveTo>
                    <a:pt x="6974" y="3552"/>
                  </a:moveTo>
                  <a:lnTo>
                    <a:pt x="6974" y="1644096"/>
                  </a:lnTo>
                </a:path>
              </a:pathLst>
            </a:custGeom>
            <a:noFill/>
            <a:ln cap="flat" cmpd="sng" w="9525">
              <a:solidFill>
                <a:srgbClr val="2852D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4" name="Google Shape;284;p35"/>
            <p:cNvSpPr/>
            <p:nvPr/>
          </p:nvSpPr>
          <p:spPr>
            <a:xfrm>
              <a:off x="4289391" y="2967419"/>
              <a:ext cx="31750" cy="43814"/>
            </a:xfrm>
            <a:custGeom>
              <a:rect b="b" l="l" r="r" t="t"/>
              <a:pathLst>
                <a:path extrusionOk="0" h="43814" w="31750">
                  <a:moveTo>
                    <a:pt x="15724" y="43224"/>
                  </a:moveTo>
                  <a:lnTo>
                    <a:pt x="0" y="0"/>
                  </a:lnTo>
                  <a:lnTo>
                    <a:pt x="31449" y="0"/>
                  </a:lnTo>
                  <a:lnTo>
                    <a:pt x="15724" y="43224"/>
                  </a:lnTo>
                  <a:close/>
                </a:path>
              </a:pathLst>
            </a:custGeom>
            <a:solidFill>
              <a:srgbClr val="2852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5" name="Google Shape;285;p35"/>
            <p:cNvSpPr/>
            <p:nvPr/>
          </p:nvSpPr>
          <p:spPr>
            <a:xfrm>
              <a:off x="4289391" y="2967419"/>
              <a:ext cx="31750" cy="43814"/>
            </a:xfrm>
            <a:custGeom>
              <a:rect b="b" l="l" r="r" t="t"/>
              <a:pathLst>
                <a:path extrusionOk="0" h="43814" w="31750">
                  <a:moveTo>
                    <a:pt x="0" y="0"/>
                  </a:moveTo>
                  <a:lnTo>
                    <a:pt x="15724" y="43224"/>
                  </a:lnTo>
                  <a:lnTo>
                    <a:pt x="31449" y="0"/>
                  </a:lnTo>
                  <a:lnTo>
                    <a:pt x="0" y="0"/>
                  </a:lnTo>
                  <a:close/>
                </a:path>
              </a:pathLst>
            </a:custGeom>
            <a:noFill/>
            <a:ln cap="flat" cmpd="sng" w="9525">
              <a:solidFill>
                <a:srgbClr val="2852D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6" name="Google Shape;286;p35"/>
            <p:cNvSpPr/>
            <p:nvPr/>
          </p:nvSpPr>
          <p:spPr>
            <a:xfrm>
              <a:off x="563171" y="2841569"/>
              <a:ext cx="1548764" cy="353694"/>
            </a:xfrm>
            <a:custGeom>
              <a:rect b="b" l="l" r="r" t="t"/>
              <a:pathLst>
                <a:path extrusionOk="0" h="353694" w="1548764">
                  <a:moveTo>
                    <a:pt x="1238687" y="353649"/>
                  </a:moveTo>
                  <a:lnTo>
                    <a:pt x="309671" y="353649"/>
                  </a:lnTo>
                  <a:lnTo>
                    <a:pt x="0" y="176824"/>
                  </a:lnTo>
                  <a:lnTo>
                    <a:pt x="309671" y="0"/>
                  </a:lnTo>
                  <a:lnTo>
                    <a:pt x="1238687" y="0"/>
                  </a:lnTo>
                  <a:lnTo>
                    <a:pt x="1548359" y="176824"/>
                  </a:lnTo>
                  <a:lnTo>
                    <a:pt x="1238687" y="353649"/>
                  </a:lnTo>
                  <a:close/>
                </a:path>
              </a:pathLst>
            </a:custGeom>
            <a:solidFill>
              <a:srgbClr val="0277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7" name="Google Shape;287;p35"/>
            <p:cNvSpPr/>
            <p:nvPr/>
          </p:nvSpPr>
          <p:spPr>
            <a:xfrm>
              <a:off x="563171" y="2841569"/>
              <a:ext cx="1548764" cy="353694"/>
            </a:xfrm>
            <a:custGeom>
              <a:rect b="b" l="l" r="r" t="t"/>
              <a:pathLst>
                <a:path extrusionOk="0" h="353694" w="1548764">
                  <a:moveTo>
                    <a:pt x="0" y="176824"/>
                  </a:moveTo>
                  <a:lnTo>
                    <a:pt x="309671" y="0"/>
                  </a:lnTo>
                  <a:lnTo>
                    <a:pt x="1238687" y="0"/>
                  </a:lnTo>
                  <a:lnTo>
                    <a:pt x="1548359" y="176824"/>
                  </a:lnTo>
                  <a:lnTo>
                    <a:pt x="1238687" y="353649"/>
                  </a:lnTo>
                  <a:lnTo>
                    <a:pt x="309671" y="353649"/>
                  </a:lnTo>
                  <a:lnTo>
                    <a:pt x="0" y="176824"/>
                  </a:lnTo>
                  <a:close/>
                </a:path>
              </a:pathLst>
            </a:custGeom>
            <a:noFill/>
            <a:ln cap="flat" cmpd="sng" w="10750">
              <a:solidFill>
                <a:srgbClr val="2652D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88" name="Google Shape;288;p35"/>
          <p:cNvSpPr txBox="1"/>
          <p:nvPr>
            <p:ph idx="1" type="body"/>
          </p:nvPr>
        </p:nvSpPr>
        <p:spPr>
          <a:xfrm>
            <a:off x="347901" y="1299961"/>
            <a:ext cx="4017600" cy="3230100"/>
          </a:xfrm>
          <a:prstGeom prst="rect">
            <a:avLst/>
          </a:prstGeom>
          <a:noFill/>
          <a:ln>
            <a:noFill/>
          </a:ln>
        </p:spPr>
        <p:txBody>
          <a:bodyPr anchorCtr="0" anchor="t" bIns="0" lIns="0" spcFirstLastPara="1" rIns="0" wrap="square" tIns="12700">
            <a:noAutofit/>
          </a:bodyPr>
          <a:lstStyle/>
          <a:p>
            <a:pPr indent="-635" lvl="0" marL="12065" marR="1988185" rtl="0" algn="ctr">
              <a:lnSpc>
                <a:spcPct val="151800"/>
              </a:lnSpc>
              <a:spcBef>
                <a:spcPts val="0"/>
              </a:spcBef>
              <a:spcAft>
                <a:spcPts val="0"/>
              </a:spcAft>
              <a:buNone/>
            </a:pPr>
            <a:r>
              <a:rPr lang="en-GB"/>
              <a:t>Dataset of videos of  unusual events, with start  and end times  demarcated</a:t>
            </a:r>
            <a:endParaRPr/>
          </a:p>
          <a:p>
            <a:pPr indent="0" lvl="0" marL="0" rtl="0" algn="l">
              <a:lnSpc>
                <a:spcPct val="100000"/>
              </a:lnSpc>
              <a:spcBef>
                <a:spcPts val="5"/>
              </a:spcBef>
              <a:spcAft>
                <a:spcPts val="0"/>
              </a:spcAft>
              <a:buNone/>
            </a:pPr>
            <a:r>
              <a:t/>
            </a:r>
            <a:endParaRPr sz="1950"/>
          </a:p>
          <a:p>
            <a:pPr indent="0" lvl="0" marL="0" marR="2031363" rtl="0" algn="ctr">
              <a:lnSpc>
                <a:spcPct val="100000"/>
              </a:lnSpc>
              <a:spcBef>
                <a:spcPts val="5"/>
              </a:spcBef>
              <a:spcAft>
                <a:spcPts val="0"/>
              </a:spcAft>
              <a:buNone/>
            </a:pPr>
            <a:r>
              <a:rPr b="1" lang="en-GB">
                <a:latin typeface="Arial"/>
                <a:ea typeface="Arial"/>
                <a:cs typeface="Arial"/>
                <a:sym typeface="Arial"/>
              </a:rPr>
              <a:t>Input	</a:t>
            </a:r>
            <a:endParaRPr/>
          </a:p>
          <a:p>
            <a:pPr indent="0" lvl="0" marL="0" rtl="0" algn="l">
              <a:lnSpc>
                <a:spcPct val="100000"/>
              </a:lnSpc>
              <a:spcBef>
                <a:spcPts val="0"/>
              </a:spcBef>
              <a:spcAft>
                <a:spcPts val="0"/>
              </a:spcAft>
              <a:buNone/>
            </a:pPr>
            <a:r>
              <a:t/>
            </a:r>
            <a:endParaRPr b="1">
              <a:latin typeface="Arial"/>
              <a:ea typeface="Arial"/>
              <a:cs typeface="Arial"/>
              <a:sym typeface="Arial"/>
            </a:endParaRPr>
          </a:p>
          <a:p>
            <a:pPr indent="0" lvl="0" marL="0" rtl="0" algn="l">
              <a:lnSpc>
                <a:spcPct val="100000"/>
              </a:lnSpc>
              <a:spcBef>
                <a:spcPts val="55"/>
              </a:spcBef>
              <a:spcAft>
                <a:spcPts val="0"/>
              </a:spcAft>
              <a:buNone/>
            </a:pPr>
            <a:r>
              <a:t/>
            </a:r>
            <a:endParaRPr sz="1300">
              <a:latin typeface="Arial"/>
              <a:ea typeface="Arial"/>
              <a:cs typeface="Arial"/>
              <a:sym typeface="Arial"/>
            </a:endParaRPr>
          </a:p>
          <a:p>
            <a:pPr indent="0" lvl="0" marL="2232025" marR="5080" rtl="0" algn="ctr">
              <a:lnSpc>
                <a:spcPct val="151800"/>
              </a:lnSpc>
              <a:spcBef>
                <a:spcPts val="0"/>
              </a:spcBef>
              <a:spcAft>
                <a:spcPts val="0"/>
              </a:spcAft>
              <a:buNone/>
            </a:pPr>
            <a:r>
              <a:rPr lang="en-GB"/>
              <a:t>Data Preprocessing by  dividing into various  frames of ﬁxed size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6"/>
          <p:cNvSpPr txBox="1"/>
          <p:nvPr>
            <p:ph type="title"/>
          </p:nvPr>
        </p:nvSpPr>
        <p:spPr>
          <a:xfrm>
            <a:off x="460926" y="573250"/>
            <a:ext cx="79689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a:t>Deep Learning Model used</a:t>
            </a:r>
            <a:endParaRPr/>
          </a:p>
        </p:txBody>
      </p:sp>
      <p:sp>
        <p:nvSpPr>
          <p:cNvPr id="294" name="Google Shape;294;p36"/>
          <p:cNvSpPr txBox="1"/>
          <p:nvPr/>
        </p:nvSpPr>
        <p:spPr>
          <a:xfrm>
            <a:off x="2531853" y="1201900"/>
            <a:ext cx="4570500" cy="482700"/>
          </a:xfrm>
          <a:prstGeom prst="rect">
            <a:avLst/>
          </a:prstGeom>
          <a:noFill/>
          <a:ln>
            <a:noFill/>
          </a:ln>
        </p:spPr>
        <p:txBody>
          <a:bodyPr anchorCtr="0" anchor="t" bIns="0" lIns="0" spcFirstLastPara="1" rIns="0" wrap="square" tIns="12700">
            <a:noAutofit/>
          </a:bodyPr>
          <a:lstStyle/>
          <a:p>
            <a:pPr indent="444500" lvl="0" marL="927100" marR="0" rtl="0" algn="l">
              <a:lnSpc>
                <a:spcPct val="100000"/>
              </a:lnSpc>
              <a:spcBef>
                <a:spcPts val="0"/>
              </a:spcBef>
              <a:spcAft>
                <a:spcPts val="0"/>
              </a:spcAft>
              <a:buNone/>
            </a:pPr>
            <a:r>
              <a:rPr lang="en-GB" sz="3000">
                <a:solidFill>
                  <a:srgbClr val="FFFFFF"/>
                </a:solidFill>
                <a:latin typeface="Bree Serif"/>
                <a:ea typeface="Bree Serif"/>
                <a:cs typeface="Bree Serif"/>
                <a:sym typeface="Bree Serif"/>
              </a:rPr>
              <a:t>3D CNN</a:t>
            </a:r>
            <a:endParaRPr sz="3000">
              <a:latin typeface="Bree Serif"/>
              <a:ea typeface="Bree Serif"/>
              <a:cs typeface="Bree Serif"/>
              <a:sym typeface="Bree Serif"/>
            </a:endParaRPr>
          </a:p>
        </p:txBody>
      </p:sp>
      <p:sp>
        <p:nvSpPr>
          <p:cNvPr id="295" name="Google Shape;295;p36"/>
          <p:cNvSpPr txBox="1"/>
          <p:nvPr/>
        </p:nvSpPr>
        <p:spPr>
          <a:xfrm>
            <a:off x="460923" y="2082395"/>
            <a:ext cx="8086800" cy="2540100"/>
          </a:xfrm>
          <a:prstGeom prst="rect">
            <a:avLst/>
          </a:prstGeom>
          <a:noFill/>
          <a:ln>
            <a:noFill/>
          </a:ln>
        </p:spPr>
        <p:txBody>
          <a:bodyPr anchorCtr="0" anchor="t" bIns="0" lIns="0" spcFirstLastPara="1" rIns="0" wrap="square" tIns="12700">
            <a:noAutofit/>
          </a:bodyPr>
          <a:lstStyle/>
          <a:p>
            <a:pPr indent="0" lvl="0" marL="12700" marR="5080" rtl="0" algn="l">
              <a:lnSpc>
                <a:spcPct val="114599"/>
              </a:lnSpc>
              <a:spcBef>
                <a:spcPts val="0"/>
              </a:spcBef>
              <a:spcAft>
                <a:spcPts val="0"/>
              </a:spcAft>
              <a:buNone/>
            </a:pPr>
            <a:r>
              <a:rPr b="1" lang="en-GB" sz="1800">
                <a:solidFill>
                  <a:srgbClr val="FFFFFF"/>
                </a:solidFill>
                <a:latin typeface="Roboto"/>
                <a:ea typeface="Roboto"/>
                <a:cs typeface="Roboto"/>
                <a:sym typeface="Roboto"/>
              </a:rPr>
              <a:t>CNN (Convolutional Neural Network) </a:t>
            </a:r>
            <a:r>
              <a:rPr lang="en-GB" sz="1800">
                <a:solidFill>
                  <a:srgbClr val="FFFFFF"/>
                </a:solidFill>
                <a:latin typeface="Roboto"/>
                <a:ea typeface="Roboto"/>
                <a:cs typeface="Roboto"/>
                <a:sym typeface="Roboto"/>
              </a:rPr>
              <a:t>is a class of deep neural networks, which  can be used in conjunction with a deep learning platform. A CNN is a network of  processing layers used to reduce an image to its key spatial features so that it  can be more easily classiﬁed. The advantage of CNNs over other uses of  classiﬁcation algorithms is the ability to learn key characteristics on their own,  reducing the need for hyperparameters, hand-engineered ﬁlters. These  algorithms are increasingly being used for tasks such as facial recognition,  image classiﬁcation, video analysis, and automatic caption generation.</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txBox="1"/>
          <p:nvPr/>
        </p:nvSpPr>
        <p:spPr>
          <a:xfrm>
            <a:off x="365674" y="1422124"/>
            <a:ext cx="3448200" cy="3168600"/>
          </a:xfrm>
          <a:prstGeom prst="rect">
            <a:avLst/>
          </a:prstGeom>
          <a:noFill/>
          <a:ln>
            <a:noFill/>
          </a:ln>
        </p:spPr>
        <p:txBody>
          <a:bodyPr anchorCtr="0" anchor="t" bIns="0" lIns="0" spcFirstLastPara="1" rIns="0" wrap="square" tIns="12700">
            <a:noAutofit/>
          </a:bodyPr>
          <a:lstStyle/>
          <a:p>
            <a:pPr indent="0" lvl="0" marL="12700" marR="5080" rtl="0" algn="l">
              <a:lnSpc>
                <a:spcPct val="114599"/>
              </a:lnSpc>
              <a:spcBef>
                <a:spcPts val="0"/>
              </a:spcBef>
              <a:spcAft>
                <a:spcPts val="0"/>
              </a:spcAft>
              <a:buNone/>
            </a:pPr>
            <a:r>
              <a:rPr lang="en-GB" sz="1800">
                <a:solidFill>
                  <a:srgbClr val="FFFFFF"/>
                </a:solidFill>
                <a:latin typeface="Roboto"/>
                <a:ea typeface="Roboto"/>
                <a:cs typeface="Roboto"/>
                <a:sym typeface="Roboto"/>
              </a:rPr>
              <a:t>3D convolutions applies a </a:t>
            </a:r>
            <a:r>
              <a:rPr b="1" lang="en-GB" sz="1800">
                <a:solidFill>
                  <a:srgbClr val="FFFFFF"/>
                </a:solidFill>
                <a:latin typeface="Roboto"/>
                <a:ea typeface="Roboto"/>
                <a:cs typeface="Roboto"/>
                <a:sym typeface="Roboto"/>
              </a:rPr>
              <a:t>3  dimensional ﬁlter to the dataset  </a:t>
            </a:r>
            <a:r>
              <a:rPr lang="en-GB" sz="1800">
                <a:solidFill>
                  <a:srgbClr val="FFFFFF"/>
                </a:solidFill>
                <a:latin typeface="Roboto"/>
                <a:ea typeface="Roboto"/>
                <a:cs typeface="Roboto"/>
                <a:sym typeface="Roboto"/>
              </a:rPr>
              <a:t>and the ﬁlter moves 3-direction (x,  y, z) to calculate the low level  feature representations. Their  output shape is a </a:t>
            </a:r>
            <a:r>
              <a:rPr b="1" lang="en-GB" sz="1800">
                <a:solidFill>
                  <a:srgbClr val="FFFFFF"/>
                </a:solidFill>
                <a:latin typeface="Roboto"/>
                <a:ea typeface="Roboto"/>
                <a:cs typeface="Roboto"/>
                <a:sym typeface="Roboto"/>
              </a:rPr>
              <a:t>3 dimensional  volume space such as cube or  cuboid. </a:t>
            </a:r>
            <a:r>
              <a:rPr lang="en-GB" sz="1800">
                <a:solidFill>
                  <a:srgbClr val="FFFFFF"/>
                </a:solidFill>
                <a:latin typeface="Roboto"/>
                <a:ea typeface="Roboto"/>
                <a:cs typeface="Roboto"/>
                <a:sym typeface="Roboto"/>
              </a:rPr>
              <a:t>They are helpful in </a:t>
            </a:r>
            <a:r>
              <a:rPr b="1" lang="en-GB" sz="1800">
                <a:solidFill>
                  <a:srgbClr val="FFFFFF"/>
                </a:solidFill>
                <a:latin typeface="Roboto"/>
                <a:ea typeface="Roboto"/>
                <a:cs typeface="Roboto"/>
                <a:sym typeface="Roboto"/>
              </a:rPr>
              <a:t>event  detection in videos, 3D medical  images </a:t>
            </a:r>
            <a:r>
              <a:rPr lang="en-GB" sz="1800">
                <a:solidFill>
                  <a:srgbClr val="FFFFFF"/>
                </a:solidFill>
                <a:latin typeface="Roboto"/>
                <a:ea typeface="Roboto"/>
                <a:cs typeface="Roboto"/>
                <a:sym typeface="Roboto"/>
              </a:rPr>
              <a:t>etc.</a:t>
            </a:r>
            <a:endParaRPr sz="1800">
              <a:latin typeface="Roboto"/>
              <a:ea typeface="Roboto"/>
              <a:cs typeface="Roboto"/>
              <a:sym typeface="Roboto"/>
            </a:endParaRPr>
          </a:p>
        </p:txBody>
      </p:sp>
      <p:sp>
        <p:nvSpPr>
          <p:cNvPr id="301" name="Google Shape;301;p37"/>
          <p:cNvSpPr/>
          <p:nvPr/>
        </p:nvSpPr>
        <p:spPr>
          <a:xfrm>
            <a:off x="4107641" y="1308424"/>
            <a:ext cx="4748100" cy="3056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2778353" y="580500"/>
            <a:ext cx="47448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a:latin typeface="Bree Serif"/>
                <a:ea typeface="Bree Serif"/>
                <a:cs typeface="Bree Serif"/>
                <a:sym typeface="Bree Serif"/>
              </a:rPr>
              <a:t>About the Team</a:t>
            </a:r>
            <a:endParaRPr>
              <a:latin typeface="Bree Serif"/>
              <a:ea typeface="Bree Serif"/>
              <a:cs typeface="Bree Serif"/>
              <a:sym typeface="Bree Serif"/>
            </a:endParaRPr>
          </a:p>
        </p:txBody>
      </p:sp>
      <p:sp>
        <p:nvSpPr>
          <p:cNvPr id="108" name="Google Shape;108;p20"/>
          <p:cNvSpPr txBox="1"/>
          <p:nvPr/>
        </p:nvSpPr>
        <p:spPr>
          <a:xfrm>
            <a:off x="1568493" y="1513697"/>
            <a:ext cx="6146700" cy="1911300"/>
          </a:xfrm>
          <a:prstGeom prst="rect">
            <a:avLst/>
          </a:prstGeom>
          <a:noFill/>
          <a:ln>
            <a:noFill/>
          </a:ln>
        </p:spPr>
        <p:txBody>
          <a:bodyPr anchorCtr="0" anchor="t" bIns="0" lIns="0" spcFirstLastPara="1" rIns="0" wrap="square" tIns="52700">
            <a:noAutofit/>
          </a:bodyPr>
          <a:lstStyle/>
          <a:p>
            <a:pPr indent="-367030" lvl="0" marL="379095" marR="0" rtl="0" algn="l">
              <a:lnSpc>
                <a:spcPct val="100000"/>
              </a:lnSpc>
              <a:spcBef>
                <a:spcPts val="0"/>
              </a:spcBef>
              <a:spcAft>
                <a:spcPts val="0"/>
              </a:spcAft>
              <a:buClr>
                <a:srgbClr val="FFFFFF"/>
              </a:buClr>
              <a:buSzPts val="1800"/>
              <a:buFont typeface="Arial"/>
              <a:buChar char="●"/>
            </a:pPr>
            <a:r>
              <a:rPr lang="en-GB" sz="1800">
                <a:solidFill>
                  <a:srgbClr val="FFFFFF"/>
                </a:solidFill>
                <a:latin typeface="Roboto"/>
                <a:ea typeface="Roboto"/>
                <a:cs typeface="Roboto"/>
                <a:sym typeface="Roboto"/>
              </a:rPr>
              <a:t>Dilisha Jain Kala (Team Leader) - Final Year B.Tech (CSE)</a:t>
            </a:r>
            <a:endParaRPr sz="1800">
              <a:latin typeface="Roboto"/>
              <a:ea typeface="Roboto"/>
              <a:cs typeface="Roboto"/>
              <a:sym typeface="Roboto"/>
            </a:endParaRPr>
          </a:p>
          <a:p>
            <a:pPr indent="-367030" lvl="0" marL="379095" marR="0" rtl="0" algn="l">
              <a:lnSpc>
                <a:spcPct val="100000"/>
              </a:lnSpc>
              <a:spcBef>
                <a:spcPts val="315"/>
              </a:spcBef>
              <a:spcAft>
                <a:spcPts val="0"/>
              </a:spcAft>
              <a:buClr>
                <a:srgbClr val="FFFFFF"/>
              </a:buClr>
              <a:buSzPts val="1800"/>
              <a:buFont typeface="Arial"/>
              <a:buChar char="●"/>
            </a:pPr>
            <a:r>
              <a:rPr lang="en-GB" sz="1800">
                <a:solidFill>
                  <a:srgbClr val="FFFFFF"/>
                </a:solidFill>
                <a:latin typeface="Roboto"/>
                <a:ea typeface="Roboto"/>
                <a:cs typeface="Roboto"/>
                <a:sym typeface="Roboto"/>
              </a:rPr>
              <a:t>Himadyuti Bhanja - Final Year B.Tech (CSE)</a:t>
            </a:r>
            <a:endParaRPr sz="1800">
              <a:latin typeface="Roboto"/>
              <a:ea typeface="Roboto"/>
              <a:cs typeface="Roboto"/>
              <a:sym typeface="Roboto"/>
            </a:endParaRPr>
          </a:p>
          <a:p>
            <a:pPr indent="-367030" lvl="0" marL="379095" marR="0" rtl="0" algn="l">
              <a:lnSpc>
                <a:spcPct val="100000"/>
              </a:lnSpc>
              <a:spcBef>
                <a:spcPts val="315"/>
              </a:spcBef>
              <a:spcAft>
                <a:spcPts val="0"/>
              </a:spcAft>
              <a:buClr>
                <a:srgbClr val="FFFFFF"/>
              </a:buClr>
              <a:buSzPts val="1800"/>
              <a:buFont typeface="Arial"/>
              <a:buChar char="●"/>
            </a:pPr>
            <a:r>
              <a:rPr lang="en-GB" sz="1800">
                <a:solidFill>
                  <a:srgbClr val="FFFFFF"/>
                </a:solidFill>
                <a:latin typeface="Roboto"/>
                <a:ea typeface="Roboto"/>
                <a:cs typeface="Roboto"/>
                <a:sym typeface="Roboto"/>
              </a:rPr>
              <a:t>Samarjit Karmakar - Final Year B.Tech (CSE)</a:t>
            </a:r>
            <a:endParaRPr sz="1800">
              <a:latin typeface="Roboto"/>
              <a:ea typeface="Roboto"/>
              <a:cs typeface="Roboto"/>
              <a:sym typeface="Roboto"/>
            </a:endParaRPr>
          </a:p>
          <a:p>
            <a:pPr indent="-367030" lvl="0" marL="379095" marR="0" rtl="0" algn="l">
              <a:lnSpc>
                <a:spcPct val="100000"/>
              </a:lnSpc>
              <a:spcBef>
                <a:spcPts val="315"/>
              </a:spcBef>
              <a:spcAft>
                <a:spcPts val="0"/>
              </a:spcAft>
              <a:buClr>
                <a:srgbClr val="FFFFFF"/>
              </a:buClr>
              <a:buSzPts val="1800"/>
              <a:buFont typeface="Arial"/>
              <a:buChar char="●"/>
            </a:pPr>
            <a:r>
              <a:rPr lang="en-GB" sz="1800">
                <a:solidFill>
                  <a:srgbClr val="FFFFFF"/>
                </a:solidFill>
                <a:latin typeface="Roboto"/>
                <a:ea typeface="Roboto"/>
                <a:cs typeface="Roboto"/>
                <a:sym typeface="Roboto"/>
              </a:rPr>
              <a:t>Pratham Tangri - Final Year B.Tech (CSE)</a:t>
            </a:r>
            <a:endParaRPr sz="1800">
              <a:latin typeface="Roboto"/>
              <a:ea typeface="Roboto"/>
              <a:cs typeface="Roboto"/>
              <a:sym typeface="Roboto"/>
            </a:endParaRPr>
          </a:p>
          <a:p>
            <a:pPr indent="-367030" lvl="0" marL="379095" marR="0" rtl="0" algn="l">
              <a:lnSpc>
                <a:spcPct val="100000"/>
              </a:lnSpc>
              <a:spcBef>
                <a:spcPts val="315"/>
              </a:spcBef>
              <a:spcAft>
                <a:spcPts val="0"/>
              </a:spcAft>
              <a:buClr>
                <a:srgbClr val="FFFFFF"/>
              </a:buClr>
              <a:buSzPts val="1800"/>
              <a:buFont typeface="Arial"/>
              <a:buChar char="●"/>
            </a:pPr>
            <a:r>
              <a:rPr lang="en-GB" sz="1800">
                <a:solidFill>
                  <a:srgbClr val="FFFFFF"/>
                </a:solidFill>
                <a:latin typeface="Roboto"/>
                <a:ea typeface="Roboto"/>
                <a:cs typeface="Roboto"/>
                <a:sym typeface="Roboto"/>
              </a:rPr>
              <a:t>Anirban Panda - Final Year B.Tech (EEE)</a:t>
            </a:r>
            <a:endParaRPr sz="1800">
              <a:latin typeface="Roboto"/>
              <a:ea typeface="Roboto"/>
              <a:cs typeface="Roboto"/>
              <a:sym typeface="Roboto"/>
            </a:endParaRPr>
          </a:p>
          <a:p>
            <a:pPr indent="-367030" lvl="0" marL="379095" marR="0" rtl="0" algn="l">
              <a:lnSpc>
                <a:spcPct val="100000"/>
              </a:lnSpc>
              <a:spcBef>
                <a:spcPts val="315"/>
              </a:spcBef>
              <a:spcAft>
                <a:spcPts val="0"/>
              </a:spcAft>
              <a:buClr>
                <a:srgbClr val="FFFFFF"/>
              </a:buClr>
              <a:buSzPts val="1800"/>
              <a:buFont typeface="Arial"/>
              <a:buChar char="●"/>
            </a:pPr>
            <a:r>
              <a:rPr lang="en-GB" sz="1800">
                <a:solidFill>
                  <a:srgbClr val="FFFFFF"/>
                </a:solidFill>
                <a:latin typeface="Roboto"/>
                <a:ea typeface="Roboto"/>
                <a:cs typeface="Roboto"/>
                <a:sym typeface="Roboto"/>
              </a:rPr>
              <a:t>Aabhaas Dasgupta - Final Year B.Tech (CSE)</a:t>
            </a:r>
            <a:endParaRPr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460926" y="573250"/>
            <a:ext cx="69024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a:t>Description of Dataset</a:t>
            </a:r>
            <a:endParaRPr/>
          </a:p>
        </p:txBody>
      </p:sp>
      <p:sp>
        <p:nvSpPr>
          <p:cNvPr id="307" name="Google Shape;307;p38"/>
          <p:cNvSpPr txBox="1"/>
          <p:nvPr/>
        </p:nvSpPr>
        <p:spPr>
          <a:xfrm>
            <a:off x="551448" y="1513697"/>
            <a:ext cx="7756500" cy="968400"/>
          </a:xfrm>
          <a:prstGeom prst="rect">
            <a:avLst/>
          </a:prstGeom>
          <a:noFill/>
          <a:ln>
            <a:noFill/>
          </a:ln>
        </p:spPr>
        <p:txBody>
          <a:bodyPr anchorCtr="0" anchor="t" bIns="0" lIns="0" spcFirstLastPara="1" rIns="0" wrap="square" tIns="12700">
            <a:noAutofit/>
          </a:bodyPr>
          <a:lstStyle/>
          <a:p>
            <a:pPr indent="-367030" lvl="0" marL="379095" marR="5080" rtl="0" algn="l">
              <a:lnSpc>
                <a:spcPct val="114599"/>
              </a:lnSpc>
              <a:spcBef>
                <a:spcPts val="0"/>
              </a:spcBef>
              <a:spcAft>
                <a:spcPts val="0"/>
              </a:spcAft>
              <a:buClr>
                <a:srgbClr val="FFFFFF"/>
              </a:buClr>
              <a:buSzPts val="1800"/>
              <a:buFont typeface="Arial"/>
              <a:buChar char="●"/>
            </a:pPr>
            <a:r>
              <a:rPr lang="en-GB" sz="1800">
                <a:solidFill>
                  <a:srgbClr val="FFFFFF"/>
                </a:solidFill>
                <a:latin typeface="Roboto"/>
                <a:ea typeface="Roboto"/>
                <a:cs typeface="Roboto"/>
                <a:sym typeface="Roboto"/>
              </a:rPr>
              <a:t>We have used </a:t>
            </a:r>
            <a:r>
              <a:rPr b="1" lang="en-GB" sz="1800">
                <a:solidFill>
                  <a:srgbClr val="FFFFFF"/>
                </a:solidFill>
                <a:latin typeface="Roboto"/>
                <a:ea typeface="Roboto"/>
                <a:cs typeface="Roboto"/>
                <a:sym typeface="Roboto"/>
              </a:rPr>
              <a:t>A3D dataset </a:t>
            </a:r>
            <a:r>
              <a:rPr lang="en-GB" sz="1800">
                <a:solidFill>
                  <a:srgbClr val="FFFFFF"/>
                </a:solidFill>
                <a:latin typeface="Roboto"/>
                <a:ea typeface="Roboto"/>
                <a:cs typeface="Roboto"/>
                <a:sym typeface="Roboto"/>
              </a:rPr>
              <a:t>in this case. The A3D dataset contains </a:t>
            </a:r>
            <a:r>
              <a:rPr b="1" lang="en-GB" sz="1800">
                <a:solidFill>
                  <a:srgbClr val="FFFFFF"/>
                </a:solidFill>
                <a:latin typeface="Roboto"/>
                <a:ea typeface="Roboto"/>
                <a:cs typeface="Roboto"/>
                <a:sym typeface="Roboto"/>
              </a:rPr>
              <a:t>1300  </a:t>
            </a:r>
            <a:r>
              <a:rPr lang="en-GB" sz="1800">
                <a:solidFill>
                  <a:srgbClr val="FFFFFF"/>
                </a:solidFill>
                <a:latin typeface="Roboto"/>
                <a:ea typeface="Roboto"/>
                <a:cs typeface="Roboto"/>
                <a:sym typeface="Roboto"/>
              </a:rPr>
              <a:t>video samples from </a:t>
            </a:r>
            <a:r>
              <a:rPr b="1" lang="en-GB" sz="1800">
                <a:solidFill>
                  <a:srgbClr val="FFFFFF"/>
                </a:solidFill>
                <a:latin typeface="Roboto"/>
                <a:ea typeface="Roboto"/>
                <a:cs typeface="Roboto"/>
                <a:sym typeface="Roboto"/>
              </a:rPr>
              <a:t>YouTube </a:t>
            </a:r>
            <a:r>
              <a:rPr lang="en-GB" sz="1800">
                <a:solidFill>
                  <a:srgbClr val="FFFFFF"/>
                </a:solidFill>
                <a:latin typeface="Roboto"/>
                <a:ea typeface="Roboto"/>
                <a:cs typeface="Roboto"/>
                <a:sym typeface="Roboto"/>
              </a:rPr>
              <a:t>and a ﬁle including human annotated video  start/ end time and anomaly start/end time.</a:t>
            </a:r>
            <a:endParaRPr sz="1800">
              <a:latin typeface="Roboto"/>
              <a:ea typeface="Roboto"/>
              <a:cs typeface="Roboto"/>
              <a:sym typeface="Roboto"/>
            </a:endParaRPr>
          </a:p>
        </p:txBody>
      </p:sp>
      <p:sp>
        <p:nvSpPr>
          <p:cNvPr id="308" name="Google Shape;308;p38"/>
          <p:cNvSpPr/>
          <p:nvPr/>
        </p:nvSpPr>
        <p:spPr>
          <a:xfrm>
            <a:off x="644273" y="2666994"/>
            <a:ext cx="3375000" cy="2397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9" name="Google Shape;309;p38"/>
          <p:cNvSpPr/>
          <p:nvPr/>
        </p:nvSpPr>
        <p:spPr>
          <a:xfrm>
            <a:off x="5101339" y="2590794"/>
            <a:ext cx="3774900" cy="2473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310" name="Google Shape;310;p38"/>
          <p:cNvGrpSpPr/>
          <p:nvPr/>
        </p:nvGrpSpPr>
        <p:grpSpPr>
          <a:xfrm>
            <a:off x="4117591" y="3724117"/>
            <a:ext cx="899795" cy="492125"/>
            <a:chOff x="4117591" y="3724117"/>
            <a:chExt cx="899795" cy="492125"/>
          </a:xfrm>
        </p:grpSpPr>
        <p:sp>
          <p:nvSpPr>
            <p:cNvPr id="311" name="Google Shape;311;p38"/>
            <p:cNvSpPr/>
            <p:nvPr/>
          </p:nvSpPr>
          <p:spPr>
            <a:xfrm>
              <a:off x="4117591" y="3724117"/>
              <a:ext cx="899795" cy="492125"/>
            </a:xfrm>
            <a:custGeom>
              <a:rect b="b" l="l" r="r" t="t"/>
              <a:pathLst>
                <a:path extrusionOk="0" h="492125" w="899795">
                  <a:moveTo>
                    <a:pt x="653398" y="491999"/>
                  </a:moveTo>
                  <a:lnTo>
                    <a:pt x="653398" y="368999"/>
                  </a:lnTo>
                  <a:lnTo>
                    <a:pt x="0" y="368999"/>
                  </a:lnTo>
                  <a:lnTo>
                    <a:pt x="0" y="122999"/>
                  </a:lnTo>
                  <a:lnTo>
                    <a:pt x="653398" y="122999"/>
                  </a:lnTo>
                  <a:lnTo>
                    <a:pt x="653398" y="0"/>
                  </a:lnTo>
                  <a:lnTo>
                    <a:pt x="899398" y="245999"/>
                  </a:lnTo>
                  <a:lnTo>
                    <a:pt x="653398" y="491999"/>
                  </a:lnTo>
                  <a:close/>
                </a:path>
              </a:pathLst>
            </a:custGeom>
            <a:solidFill>
              <a:srgbClr val="CFD8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2" name="Google Shape;312;p38"/>
            <p:cNvSpPr/>
            <p:nvPr/>
          </p:nvSpPr>
          <p:spPr>
            <a:xfrm>
              <a:off x="4117591" y="3724117"/>
              <a:ext cx="899795" cy="492125"/>
            </a:xfrm>
            <a:custGeom>
              <a:rect b="b" l="l" r="r" t="t"/>
              <a:pathLst>
                <a:path extrusionOk="0" h="492125" w="899795">
                  <a:moveTo>
                    <a:pt x="0" y="122999"/>
                  </a:moveTo>
                  <a:lnTo>
                    <a:pt x="653398" y="122999"/>
                  </a:lnTo>
                  <a:lnTo>
                    <a:pt x="653398" y="0"/>
                  </a:lnTo>
                  <a:lnTo>
                    <a:pt x="899398" y="245999"/>
                  </a:lnTo>
                  <a:lnTo>
                    <a:pt x="653398" y="491999"/>
                  </a:lnTo>
                  <a:lnTo>
                    <a:pt x="653398" y="368999"/>
                  </a:lnTo>
                  <a:lnTo>
                    <a:pt x="0" y="368999"/>
                  </a:lnTo>
                  <a:lnTo>
                    <a:pt x="0" y="122999"/>
                  </a:lnTo>
                  <a:close/>
                </a:path>
              </a:pathLst>
            </a:custGeom>
            <a:noFill/>
            <a:ln cap="flat" cmpd="sng" w="9525">
              <a:solidFill>
                <a:srgbClr val="003F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460923" y="573258"/>
            <a:ext cx="8222100" cy="4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Work done till now</a:t>
            </a:r>
            <a:endParaRPr/>
          </a:p>
        </p:txBody>
      </p:sp>
      <p:sp>
        <p:nvSpPr>
          <p:cNvPr id="318" name="Google Shape;318;p39"/>
          <p:cNvSpPr txBox="1"/>
          <p:nvPr>
            <p:ph idx="1" type="body"/>
          </p:nvPr>
        </p:nvSpPr>
        <p:spPr>
          <a:xfrm>
            <a:off x="460925" y="1513702"/>
            <a:ext cx="8222100" cy="32817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chemeClr val="lt1"/>
              </a:buClr>
              <a:buSzPts val="1400"/>
              <a:buFont typeface="Bree Serif"/>
              <a:buChar char="●"/>
            </a:pPr>
            <a:r>
              <a:rPr lang="en-GB">
                <a:latin typeface="Bree Serif"/>
                <a:ea typeface="Bree Serif"/>
                <a:cs typeface="Bree Serif"/>
                <a:sym typeface="Bree Serif"/>
              </a:rPr>
              <a:t>Downloaded dataset of 9.5 GB</a:t>
            </a:r>
            <a:endParaRPr>
              <a:latin typeface="Bree Serif"/>
              <a:ea typeface="Bree Serif"/>
              <a:cs typeface="Bree Serif"/>
              <a:sym typeface="Bree Serif"/>
            </a:endParaRPr>
          </a:p>
          <a:p>
            <a:pPr indent="-317500" lvl="0" marL="457200" rtl="0" algn="l">
              <a:spcBef>
                <a:spcPts val="0"/>
              </a:spcBef>
              <a:spcAft>
                <a:spcPts val="0"/>
              </a:spcAft>
              <a:buClr>
                <a:schemeClr val="lt1"/>
              </a:buClr>
              <a:buSzPts val="1400"/>
              <a:buFont typeface="Bree Serif"/>
              <a:buChar char="●"/>
            </a:pPr>
            <a:r>
              <a:rPr lang="en-GB">
                <a:latin typeface="Bree Serif"/>
                <a:ea typeface="Bree Serif"/>
                <a:cs typeface="Bree Serif"/>
                <a:sym typeface="Bree Serif"/>
              </a:rPr>
              <a:t>Made a simple UI (which will be improved further)</a:t>
            </a:r>
            <a:endParaRPr>
              <a:latin typeface="Bree Serif"/>
              <a:ea typeface="Bree Serif"/>
              <a:cs typeface="Bree Serif"/>
              <a:sym typeface="Bree Serif"/>
            </a:endParaRPr>
          </a:p>
          <a:p>
            <a:pPr indent="-317500" lvl="0" marL="457200" rtl="0" algn="l">
              <a:spcBef>
                <a:spcPts val="0"/>
              </a:spcBef>
              <a:spcAft>
                <a:spcPts val="0"/>
              </a:spcAft>
              <a:buClr>
                <a:schemeClr val="lt1"/>
              </a:buClr>
              <a:buSzPts val="1400"/>
              <a:buFont typeface="Bree Serif"/>
              <a:buChar char="●"/>
            </a:pPr>
            <a:r>
              <a:rPr lang="en-GB">
                <a:latin typeface="Bree Serif"/>
                <a:ea typeface="Bree Serif"/>
                <a:cs typeface="Bree Serif"/>
                <a:sym typeface="Bree Serif"/>
              </a:rPr>
              <a:t>Extracting frames from videos to feed into the model.</a:t>
            </a:r>
            <a:endParaRPr>
              <a:latin typeface="Bree Serif"/>
              <a:ea typeface="Bree Serif"/>
              <a:cs typeface="Bree Serif"/>
              <a:sym typeface="Bree Serif"/>
            </a:endParaRPr>
          </a:p>
          <a:p>
            <a:pPr indent="-317500" lvl="0" marL="457200" rtl="0" algn="l">
              <a:spcBef>
                <a:spcPts val="0"/>
              </a:spcBef>
              <a:spcAft>
                <a:spcPts val="0"/>
              </a:spcAft>
              <a:buClr>
                <a:schemeClr val="lt1"/>
              </a:buClr>
              <a:buSzPts val="1400"/>
              <a:buFont typeface="Bree Serif"/>
              <a:buChar char="●"/>
            </a:pPr>
            <a:r>
              <a:rPr lang="en-GB">
                <a:latin typeface="Bree Serif"/>
                <a:ea typeface="Bree Serif"/>
                <a:cs typeface="Bree Serif"/>
                <a:sym typeface="Bree Serif"/>
              </a:rPr>
              <a:t>Partially coded ML model and backend of Web App</a:t>
            </a:r>
            <a:endParaRPr>
              <a:latin typeface="Bree Serif"/>
              <a:ea typeface="Bree Serif"/>
              <a:cs typeface="Bree Serif"/>
              <a:sym typeface="Bree Serif"/>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460923" y="573258"/>
            <a:ext cx="8222100" cy="4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UI developed so far...</a:t>
            </a:r>
            <a:endParaRPr/>
          </a:p>
        </p:txBody>
      </p:sp>
      <p:sp>
        <p:nvSpPr>
          <p:cNvPr id="324" name="Google Shape;324;p40"/>
          <p:cNvSpPr txBox="1"/>
          <p:nvPr>
            <p:ph idx="1" type="body"/>
          </p:nvPr>
        </p:nvSpPr>
        <p:spPr>
          <a:xfrm>
            <a:off x="460923" y="1513697"/>
            <a:ext cx="8222100" cy="211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25" name="Google Shape;325;p40"/>
          <p:cNvPicPr preferRelativeResize="0"/>
          <p:nvPr/>
        </p:nvPicPr>
        <p:blipFill rotWithShape="1">
          <a:blip r:embed="rId3">
            <a:alphaModFix/>
          </a:blip>
          <a:srcRect b="11622" l="0" r="0" t="6066"/>
          <a:stretch/>
        </p:blipFill>
        <p:spPr>
          <a:xfrm>
            <a:off x="732725" y="1353600"/>
            <a:ext cx="7103949" cy="3289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ph type="title"/>
          </p:nvPr>
        </p:nvSpPr>
        <p:spPr>
          <a:xfrm>
            <a:off x="460923" y="573258"/>
            <a:ext cx="38463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a:t>Future Plan of Action</a:t>
            </a:r>
            <a:endParaRPr/>
          </a:p>
        </p:txBody>
      </p:sp>
      <p:sp>
        <p:nvSpPr>
          <p:cNvPr id="331" name="Google Shape;331;p41"/>
          <p:cNvSpPr txBox="1"/>
          <p:nvPr/>
        </p:nvSpPr>
        <p:spPr>
          <a:xfrm>
            <a:off x="551448" y="1167997"/>
            <a:ext cx="8081100" cy="2854200"/>
          </a:xfrm>
          <a:prstGeom prst="rect">
            <a:avLst/>
          </a:prstGeom>
          <a:noFill/>
          <a:ln>
            <a:noFill/>
          </a:ln>
        </p:spPr>
        <p:txBody>
          <a:bodyPr anchorCtr="0" anchor="t" bIns="0" lIns="0" spcFirstLastPara="1" rIns="0" wrap="square" tIns="12700">
            <a:noAutofit/>
          </a:bodyPr>
          <a:lstStyle/>
          <a:p>
            <a:pPr indent="0" lvl="0" marL="0" marR="660400" rtl="0" algn="l">
              <a:lnSpc>
                <a:spcPct val="114599"/>
              </a:lnSpc>
              <a:spcBef>
                <a:spcPts val="0"/>
              </a:spcBef>
              <a:spcAft>
                <a:spcPts val="0"/>
              </a:spcAft>
              <a:buNone/>
            </a:pPr>
            <a:r>
              <a:t/>
            </a:r>
            <a:endParaRPr sz="1800">
              <a:solidFill>
                <a:srgbClr val="FFFFFF"/>
              </a:solidFill>
              <a:latin typeface="Roboto"/>
              <a:ea typeface="Roboto"/>
              <a:cs typeface="Roboto"/>
              <a:sym typeface="Roboto"/>
            </a:endParaRPr>
          </a:p>
          <a:p>
            <a:pPr indent="-367030" lvl="0" marL="379095" marR="660400" rtl="0" algn="l">
              <a:lnSpc>
                <a:spcPct val="114599"/>
              </a:lnSpc>
              <a:spcBef>
                <a:spcPts val="0"/>
              </a:spcBef>
              <a:spcAft>
                <a:spcPts val="0"/>
              </a:spcAft>
              <a:buClr>
                <a:srgbClr val="FFFFFF"/>
              </a:buClr>
              <a:buSzPts val="1800"/>
              <a:buFont typeface="Arial"/>
              <a:buChar char="●"/>
            </a:pPr>
            <a:r>
              <a:rPr lang="en-GB" sz="1800">
                <a:solidFill>
                  <a:srgbClr val="FFFFFF"/>
                </a:solidFill>
                <a:latin typeface="Roboto"/>
                <a:ea typeface="Roboto"/>
                <a:cs typeface="Roboto"/>
                <a:sym typeface="Roboto"/>
              </a:rPr>
              <a:t>Training and testing on our proposed model of 3D CNN</a:t>
            </a:r>
            <a:endParaRPr sz="1800">
              <a:solidFill>
                <a:srgbClr val="FFFFFF"/>
              </a:solidFill>
              <a:latin typeface="Roboto"/>
              <a:ea typeface="Roboto"/>
              <a:cs typeface="Roboto"/>
              <a:sym typeface="Roboto"/>
            </a:endParaRPr>
          </a:p>
          <a:p>
            <a:pPr indent="-367030" lvl="0" marL="379095" marR="660400" rtl="0" algn="l">
              <a:lnSpc>
                <a:spcPct val="114599"/>
              </a:lnSpc>
              <a:spcBef>
                <a:spcPts val="0"/>
              </a:spcBef>
              <a:spcAft>
                <a:spcPts val="0"/>
              </a:spcAft>
              <a:buClr>
                <a:srgbClr val="FFFFFF"/>
              </a:buClr>
              <a:buSzPts val="1800"/>
              <a:buFont typeface="Arial"/>
              <a:buChar char="●"/>
            </a:pPr>
            <a:r>
              <a:rPr lang="en-GB" sz="1800">
                <a:solidFill>
                  <a:schemeClr val="lt1"/>
                </a:solidFill>
                <a:latin typeface="Roboto"/>
                <a:ea typeface="Roboto"/>
                <a:cs typeface="Roboto"/>
                <a:sym typeface="Roboto"/>
              </a:rPr>
              <a:t>Adding </a:t>
            </a:r>
            <a:r>
              <a:rPr b="1" lang="en-GB" sz="1800">
                <a:solidFill>
                  <a:schemeClr val="lt1"/>
                </a:solidFill>
                <a:latin typeface="Roboto"/>
                <a:ea typeface="Roboto"/>
                <a:cs typeface="Roboto"/>
                <a:sym typeface="Roboto"/>
              </a:rPr>
              <a:t>Locational Services </a:t>
            </a:r>
            <a:r>
              <a:rPr lang="en-GB" sz="1800">
                <a:solidFill>
                  <a:schemeClr val="lt1"/>
                </a:solidFill>
                <a:latin typeface="Roboto"/>
                <a:ea typeface="Roboto"/>
                <a:cs typeface="Roboto"/>
                <a:sym typeface="Roboto"/>
              </a:rPr>
              <a:t>to contact the nearest hospital and police  station.</a:t>
            </a:r>
            <a:endParaRPr sz="1800">
              <a:solidFill>
                <a:srgbClr val="FFFFFF"/>
              </a:solidFill>
              <a:latin typeface="Roboto"/>
              <a:ea typeface="Roboto"/>
              <a:cs typeface="Roboto"/>
              <a:sym typeface="Roboto"/>
            </a:endParaRPr>
          </a:p>
          <a:p>
            <a:pPr indent="-367030" lvl="0" marL="379095" marR="5080" rtl="0" algn="l">
              <a:lnSpc>
                <a:spcPct val="114599"/>
              </a:lnSpc>
              <a:spcBef>
                <a:spcPts val="0"/>
              </a:spcBef>
              <a:spcAft>
                <a:spcPts val="0"/>
              </a:spcAft>
              <a:buClr>
                <a:srgbClr val="FFFFFF"/>
              </a:buClr>
              <a:buSzPts val="1800"/>
              <a:buFont typeface="Arial"/>
              <a:buChar char="●"/>
            </a:pPr>
            <a:r>
              <a:rPr lang="en-GB" sz="1800">
                <a:solidFill>
                  <a:srgbClr val="FFFFFF"/>
                </a:solidFill>
                <a:latin typeface="Roboto"/>
                <a:ea typeface="Roboto"/>
                <a:cs typeface="Roboto"/>
                <a:sym typeface="Roboto"/>
              </a:rPr>
              <a:t>Adding support for </a:t>
            </a:r>
            <a:r>
              <a:rPr b="1" lang="en-GB" sz="1800">
                <a:solidFill>
                  <a:srgbClr val="FFFFFF"/>
                </a:solidFill>
                <a:latin typeface="Roboto"/>
                <a:ea typeface="Roboto"/>
                <a:cs typeface="Roboto"/>
                <a:sym typeface="Roboto"/>
              </a:rPr>
              <a:t>other types of unusual events</a:t>
            </a:r>
            <a:r>
              <a:rPr lang="en-GB" sz="1800">
                <a:solidFill>
                  <a:srgbClr val="FFFFFF"/>
                </a:solidFill>
                <a:latin typeface="Roboto"/>
                <a:ea typeface="Roboto"/>
                <a:cs typeface="Roboto"/>
                <a:sym typeface="Roboto"/>
              </a:rPr>
              <a:t>(like traﬃc signal violation,  theft detection).</a:t>
            </a:r>
            <a:endParaRPr sz="1800">
              <a:latin typeface="Roboto"/>
              <a:ea typeface="Roboto"/>
              <a:cs typeface="Roboto"/>
              <a:sym typeface="Roboto"/>
            </a:endParaRPr>
          </a:p>
          <a:p>
            <a:pPr indent="-367030" lvl="0" marL="379095" marR="0" rtl="0" algn="l">
              <a:lnSpc>
                <a:spcPct val="100000"/>
              </a:lnSpc>
              <a:spcBef>
                <a:spcPts val="315"/>
              </a:spcBef>
              <a:spcAft>
                <a:spcPts val="0"/>
              </a:spcAft>
              <a:buClr>
                <a:srgbClr val="FFFFFF"/>
              </a:buClr>
              <a:buSzPts val="1800"/>
              <a:buFont typeface="Arial"/>
              <a:buChar char="●"/>
            </a:pPr>
            <a:r>
              <a:rPr lang="en-GB" sz="1800">
                <a:solidFill>
                  <a:srgbClr val="FFFFFF"/>
                </a:solidFill>
                <a:latin typeface="Roboto"/>
                <a:ea typeface="Roboto"/>
                <a:cs typeface="Roboto"/>
                <a:sym typeface="Roboto"/>
              </a:rPr>
              <a:t>Adding </a:t>
            </a:r>
            <a:r>
              <a:rPr b="1" lang="en-GB" sz="1800">
                <a:solidFill>
                  <a:srgbClr val="FFFFFF"/>
                </a:solidFill>
                <a:latin typeface="Roboto"/>
                <a:ea typeface="Roboto"/>
                <a:cs typeface="Roboto"/>
                <a:sym typeface="Roboto"/>
              </a:rPr>
              <a:t>real-time video detection facility</a:t>
            </a:r>
            <a:r>
              <a:rPr lang="en-GB" sz="1800">
                <a:solidFill>
                  <a:srgbClr val="FFFFFF"/>
                </a:solidFill>
                <a:latin typeface="Roboto"/>
                <a:ea typeface="Roboto"/>
                <a:cs typeface="Roboto"/>
                <a:sym typeface="Roboto"/>
              </a:rPr>
              <a:t>(by integrating with hardware).</a:t>
            </a:r>
            <a:endParaRPr sz="1800">
              <a:latin typeface="Roboto"/>
              <a:ea typeface="Roboto"/>
              <a:cs typeface="Roboto"/>
              <a:sym typeface="Roboto"/>
            </a:endParaRPr>
          </a:p>
          <a:p>
            <a:pPr indent="-367030" lvl="0" marL="379095" marR="962660" rtl="0" algn="l">
              <a:lnSpc>
                <a:spcPct val="114599"/>
              </a:lnSpc>
              <a:spcBef>
                <a:spcPts val="0"/>
              </a:spcBef>
              <a:spcAft>
                <a:spcPts val="0"/>
              </a:spcAft>
              <a:buClr>
                <a:srgbClr val="FFFFFF"/>
              </a:buClr>
              <a:buSzPts val="1800"/>
              <a:buFont typeface="Arial"/>
              <a:buChar char="●"/>
            </a:pPr>
            <a:r>
              <a:rPr lang="en-GB" sz="1800">
                <a:solidFill>
                  <a:srgbClr val="FFFFFF"/>
                </a:solidFill>
                <a:latin typeface="Roboto"/>
                <a:ea typeface="Roboto"/>
                <a:cs typeface="Roboto"/>
                <a:sym typeface="Roboto"/>
              </a:rPr>
              <a:t>Training with </a:t>
            </a:r>
            <a:r>
              <a:rPr b="1" lang="en-GB" sz="1800">
                <a:solidFill>
                  <a:srgbClr val="FFFFFF"/>
                </a:solidFill>
                <a:latin typeface="Roboto"/>
                <a:ea typeface="Roboto"/>
                <a:cs typeface="Roboto"/>
                <a:sym typeface="Roboto"/>
              </a:rPr>
              <a:t>more advanced Machine Learning models </a:t>
            </a:r>
            <a:r>
              <a:rPr lang="en-GB" sz="1800">
                <a:solidFill>
                  <a:srgbClr val="FFFFFF"/>
                </a:solidFill>
                <a:latin typeface="Roboto"/>
                <a:ea typeface="Roboto"/>
                <a:cs typeface="Roboto"/>
                <a:sym typeface="Roboto"/>
              </a:rPr>
              <a:t>for further  improved accuracy.</a:t>
            </a:r>
            <a:endParaRPr sz="1800">
              <a:latin typeface="Roboto"/>
              <a:ea typeface="Roboto"/>
              <a:cs typeface="Roboto"/>
              <a:sym typeface="Roboto"/>
            </a:endParaRPr>
          </a:p>
          <a:p>
            <a:pPr indent="-367030" lvl="0" marL="379095" marR="0" rtl="0" algn="l">
              <a:lnSpc>
                <a:spcPct val="100000"/>
              </a:lnSpc>
              <a:spcBef>
                <a:spcPts val="310"/>
              </a:spcBef>
              <a:spcAft>
                <a:spcPts val="0"/>
              </a:spcAft>
              <a:buClr>
                <a:srgbClr val="FFFFFF"/>
              </a:buClr>
              <a:buSzPts val="1800"/>
              <a:buFont typeface="Arial"/>
              <a:buChar char="●"/>
            </a:pPr>
            <a:r>
              <a:rPr lang="en-GB" sz="1800">
                <a:solidFill>
                  <a:srgbClr val="FFFFFF"/>
                </a:solidFill>
                <a:latin typeface="Roboto"/>
                <a:ea typeface="Roboto"/>
                <a:cs typeface="Roboto"/>
                <a:sym typeface="Roboto"/>
              </a:rPr>
              <a:t>Adding </a:t>
            </a:r>
            <a:r>
              <a:rPr b="1" lang="en-GB" sz="1800">
                <a:solidFill>
                  <a:srgbClr val="FFFFFF"/>
                </a:solidFill>
                <a:latin typeface="Roboto"/>
                <a:ea typeface="Roboto"/>
                <a:cs typeface="Roboto"/>
                <a:sym typeface="Roboto"/>
              </a:rPr>
              <a:t>improved GUI features </a:t>
            </a:r>
            <a:r>
              <a:rPr lang="en-GB" sz="1800">
                <a:solidFill>
                  <a:srgbClr val="FFFFFF"/>
                </a:solidFill>
                <a:latin typeface="Roboto"/>
                <a:ea typeface="Roboto"/>
                <a:cs typeface="Roboto"/>
                <a:sym typeface="Roboto"/>
              </a:rPr>
              <a:t>based on consumer suggestions.</a:t>
            </a:r>
            <a:endParaRPr sz="1800">
              <a:latin typeface="Roboto"/>
              <a:ea typeface="Roboto"/>
              <a:cs typeface="Roboto"/>
              <a:sym typeface="Roboto"/>
            </a:endParaRPr>
          </a:p>
          <a:p>
            <a:pPr indent="-367030" lvl="0" marL="379095" marR="0" rtl="0" algn="l">
              <a:lnSpc>
                <a:spcPct val="100000"/>
              </a:lnSpc>
              <a:spcBef>
                <a:spcPts val="315"/>
              </a:spcBef>
              <a:spcAft>
                <a:spcPts val="0"/>
              </a:spcAft>
              <a:buClr>
                <a:srgbClr val="FFFFFF"/>
              </a:buClr>
              <a:buSzPts val="1800"/>
              <a:buFont typeface="Arial"/>
              <a:buChar char="●"/>
            </a:pPr>
            <a:r>
              <a:rPr lang="en-GB" sz="1800">
                <a:solidFill>
                  <a:srgbClr val="FFFFFF"/>
                </a:solidFill>
                <a:latin typeface="Roboto"/>
                <a:ea typeface="Roboto"/>
                <a:cs typeface="Roboto"/>
                <a:sym typeface="Roboto"/>
              </a:rPr>
              <a:t>Trying for different types of resolutions for videos</a:t>
            </a:r>
            <a:endParaRPr sz="1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2"/>
          <p:cNvSpPr txBox="1"/>
          <p:nvPr>
            <p:ph type="title"/>
          </p:nvPr>
        </p:nvSpPr>
        <p:spPr>
          <a:xfrm>
            <a:off x="460923" y="573258"/>
            <a:ext cx="36660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a:t>Scaling &amp; Feasibility</a:t>
            </a:r>
            <a:endParaRPr/>
          </a:p>
        </p:txBody>
      </p:sp>
      <p:sp>
        <p:nvSpPr>
          <p:cNvPr id="337" name="Google Shape;337;p42"/>
          <p:cNvSpPr txBox="1"/>
          <p:nvPr/>
        </p:nvSpPr>
        <p:spPr>
          <a:xfrm>
            <a:off x="460923" y="1481550"/>
            <a:ext cx="7983300" cy="2940000"/>
          </a:xfrm>
          <a:prstGeom prst="rect">
            <a:avLst/>
          </a:prstGeom>
          <a:noFill/>
          <a:ln>
            <a:noFill/>
          </a:ln>
        </p:spPr>
        <p:txBody>
          <a:bodyPr anchorCtr="0" anchor="t" bIns="0" lIns="0" spcFirstLastPara="1" rIns="0" wrap="square" tIns="12700">
            <a:noAutofit/>
          </a:bodyPr>
          <a:lstStyle/>
          <a:p>
            <a:pPr indent="0" lvl="0" marL="12700" marR="137160" rtl="0" algn="l">
              <a:lnSpc>
                <a:spcPct val="114599"/>
              </a:lnSpc>
              <a:spcBef>
                <a:spcPts val="0"/>
              </a:spcBef>
              <a:spcAft>
                <a:spcPts val="0"/>
              </a:spcAft>
              <a:buNone/>
            </a:pPr>
            <a:r>
              <a:rPr lang="en-GB" sz="1800">
                <a:solidFill>
                  <a:srgbClr val="FFFFFF"/>
                </a:solidFill>
                <a:latin typeface="Roboto"/>
                <a:ea typeface="Roboto"/>
                <a:cs typeface="Roboto"/>
                <a:sym typeface="Roboto"/>
              </a:rPr>
              <a:t>Being a </a:t>
            </a:r>
            <a:r>
              <a:rPr b="1" lang="en-GB" sz="1800">
                <a:solidFill>
                  <a:srgbClr val="FFFFFF"/>
                </a:solidFill>
                <a:latin typeface="Roboto"/>
                <a:ea typeface="Roboto"/>
                <a:cs typeface="Roboto"/>
                <a:sym typeface="Roboto"/>
              </a:rPr>
              <a:t>simple web app</a:t>
            </a:r>
            <a:r>
              <a:rPr lang="en-GB" sz="1800">
                <a:solidFill>
                  <a:srgbClr val="FFFFFF"/>
                </a:solidFill>
                <a:latin typeface="Roboto"/>
                <a:ea typeface="Roboto"/>
                <a:cs typeface="Roboto"/>
                <a:sym typeface="Roboto"/>
              </a:rPr>
              <a:t>, it is easy to apply in any surveillance system, all you  need to do is upload the video from a single static camera and check the time  duration for the accidents.</a:t>
            </a:r>
            <a:endParaRPr sz="1800">
              <a:latin typeface="Roboto"/>
              <a:ea typeface="Roboto"/>
              <a:cs typeface="Roboto"/>
              <a:sym typeface="Roboto"/>
            </a:endParaRPr>
          </a:p>
          <a:p>
            <a:pPr indent="0" lvl="0" marL="12700" marR="5080" rtl="0" algn="just">
              <a:lnSpc>
                <a:spcPct val="114599"/>
              </a:lnSpc>
              <a:spcBef>
                <a:spcPts val="1575"/>
              </a:spcBef>
              <a:spcAft>
                <a:spcPts val="0"/>
              </a:spcAft>
              <a:buNone/>
            </a:pPr>
            <a:r>
              <a:rPr lang="en-GB" sz="1800">
                <a:solidFill>
                  <a:srgbClr val="FFFFFF"/>
                </a:solidFill>
                <a:latin typeface="Roboto"/>
                <a:ea typeface="Roboto"/>
                <a:cs typeface="Roboto"/>
                <a:sym typeface="Roboto"/>
              </a:rPr>
              <a:t>However, problems may arise in various cases, where we have a </a:t>
            </a:r>
            <a:r>
              <a:rPr b="1" lang="en-GB" sz="1800">
                <a:solidFill>
                  <a:srgbClr val="FFFFFF"/>
                </a:solidFill>
                <a:latin typeface="Roboto"/>
                <a:ea typeface="Roboto"/>
                <a:cs typeface="Roboto"/>
                <a:sym typeface="Roboto"/>
              </a:rPr>
              <a:t>low resolution  video or noisy sample (videos shot in rain)</a:t>
            </a:r>
            <a:r>
              <a:rPr lang="en-GB" sz="1800">
                <a:solidFill>
                  <a:srgbClr val="FFFFFF"/>
                </a:solidFill>
                <a:latin typeface="Roboto"/>
                <a:ea typeface="Roboto"/>
                <a:cs typeface="Roboto"/>
                <a:sym typeface="Roboto"/>
              </a:rPr>
              <a:t>, in that case the model needs to be  more robust to correctly predict the unusual activities.</a:t>
            </a:r>
            <a:endParaRPr sz="1800">
              <a:latin typeface="Roboto"/>
              <a:ea typeface="Roboto"/>
              <a:cs typeface="Roboto"/>
              <a:sym typeface="Roboto"/>
            </a:endParaRPr>
          </a:p>
          <a:p>
            <a:pPr indent="0" lvl="0" marL="12700" marR="180975" rtl="0" algn="l">
              <a:lnSpc>
                <a:spcPct val="114599"/>
              </a:lnSpc>
              <a:spcBef>
                <a:spcPts val="1570"/>
              </a:spcBef>
              <a:spcAft>
                <a:spcPts val="0"/>
              </a:spcAft>
              <a:buNone/>
            </a:pPr>
            <a:r>
              <a:rPr lang="en-GB" sz="1800">
                <a:solidFill>
                  <a:srgbClr val="FFFFFF"/>
                </a:solidFill>
                <a:latin typeface="Roboto"/>
                <a:ea typeface="Roboto"/>
                <a:cs typeface="Roboto"/>
                <a:sym typeface="Roboto"/>
              </a:rPr>
              <a:t>All the software used till now have been </a:t>
            </a:r>
            <a:r>
              <a:rPr b="1" lang="en-GB" sz="1800">
                <a:solidFill>
                  <a:srgbClr val="FFFFFF"/>
                </a:solidFill>
                <a:latin typeface="Roboto"/>
                <a:ea typeface="Roboto"/>
                <a:cs typeface="Roboto"/>
                <a:sym typeface="Roboto"/>
              </a:rPr>
              <a:t>Open-Source</a:t>
            </a:r>
            <a:r>
              <a:rPr lang="en-GB" sz="1800">
                <a:solidFill>
                  <a:srgbClr val="FFFFFF"/>
                </a:solidFill>
                <a:latin typeface="Roboto"/>
                <a:ea typeface="Roboto"/>
                <a:cs typeface="Roboto"/>
                <a:sym typeface="Roboto"/>
              </a:rPr>
              <a:t>, thus incurring no extra  cost.</a:t>
            </a:r>
            <a:endParaRPr sz="18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3"/>
          <p:cNvSpPr txBox="1"/>
          <p:nvPr/>
        </p:nvSpPr>
        <p:spPr>
          <a:xfrm>
            <a:off x="460926" y="838725"/>
            <a:ext cx="24408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400">
                <a:solidFill>
                  <a:srgbClr val="FFFFFF"/>
                </a:solidFill>
                <a:latin typeface="Arial Black"/>
                <a:ea typeface="Arial Black"/>
                <a:cs typeface="Arial Black"/>
                <a:sym typeface="Arial Black"/>
              </a:rPr>
              <a:t>Thank You</a:t>
            </a:r>
            <a:endParaRPr sz="2400">
              <a:latin typeface="Arial Black"/>
              <a:ea typeface="Arial Black"/>
              <a:cs typeface="Arial Black"/>
              <a:sym typeface="Arial Black"/>
            </a:endParaRPr>
          </a:p>
        </p:txBody>
      </p:sp>
      <p:sp>
        <p:nvSpPr>
          <p:cNvPr id="343" name="Google Shape;343;p43"/>
          <p:cNvSpPr txBox="1"/>
          <p:nvPr/>
        </p:nvSpPr>
        <p:spPr>
          <a:xfrm>
            <a:off x="460923" y="1626536"/>
            <a:ext cx="1491600" cy="854100"/>
          </a:xfrm>
          <a:prstGeom prst="rect">
            <a:avLst/>
          </a:prstGeom>
          <a:noFill/>
          <a:ln>
            <a:noFill/>
          </a:ln>
        </p:spPr>
        <p:txBody>
          <a:bodyPr anchorCtr="0" anchor="t" bIns="0" lIns="0" spcFirstLastPara="1" rIns="0" wrap="square" tIns="12700">
            <a:noAutofit/>
          </a:bodyPr>
          <a:lstStyle/>
          <a:p>
            <a:pPr indent="0" lvl="0" marL="12700" marR="5080" rtl="0" algn="l">
              <a:lnSpc>
                <a:spcPct val="113300"/>
              </a:lnSpc>
              <a:spcBef>
                <a:spcPts val="0"/>
              </a:spcBef>
              <a:spcAft>
                <a:spcPts val="0"/>
              </a:spcAft>
              <a:buNone/>
            </a:pPr>
            <a:r>
              <a:rPr b="1" lang="en-GB" sz="1600">
                <a:solidFill>
                  <a:srgbClr val="FFFFFF"/>
                </a:solidFill>
                <a:latin typeface="Roboto"/>
                <a:ea typeface="Roboto"/>
                <a:cs typeface="Roboto"/>
                <a:sym typeface="Roboto"/>
              </a:rPr>
              <a:t>Team Traﬃx  </a:t>
            </a:r>
            <a:r>
              <a:rPr lang="en-GB" sz="1300">
                <a:solidFill>
                  <a:srgbClr val="FFFFFF"/>
                </a:solidFill>
                <a:latin typeface="Roboto"/>
                <a:ea typeface="Roboto"/>
                <a:cs typeface="Roboto"/>
                <a:sym typeface="Roboto"/>
              </a:rPr>
              <a:t>NIT Warangal  Telangana, India</a:t>
            </a:r>
            <a:endParaRPr sz="1300">
              <a:latin typeface="Roboto"/>
              <a:ea typeface="Roboto"/>
              <a:cs typeface="Roboto"/>
              <a:sym typeface="Roboto"/>
            </a:endParaRPr>
          </a:p>
        </p:txBody>
      </p:sp>
      <p:sp>
        <p:nvSpPr>
          <p:cNvPr id="344" name="Google Shape;344;p43"/>
          <p:cNvSpPr/>
          <p:nvPr/>
        </p:nvSpPr>
        <p:spPr>
          <a:xfrm>
            <a:off x="3274668" y="0"/>
            <a:ext cx="58692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60926" y="573250"/>
            <a:ext cx="79254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a:t>Problem Statement Description</a:t>
            </a:r>
            <a:endParaRPr/>
          </a:p>
        </p:txBody>
      </p:sp>
      <p:sp>
        <p:nvSpPr>
          <p:cNvPr id="114" name="Google Shape;114;p21"/>
          <p:cNvSpPr txBox="1"/>
          <p:nvPr/>
        </p:nvSpPr>
        <p:spPr>
          <a:xfrm>
            <a:off x="460923" y="1513697"/>
            <a:ext cx="8106300" cy="2311500"/>
          </a:xfrm>
          <a:prstGeom prst="rect">
            <a:avLst/>
          </a:prstGeom>
          <a:noFill/>
          <a:ln>
            <a:noFill/>
          </a:ln>
        </p:spPr>
        <p:txBody>
          <a:bodyPr anchorCtr="0" anchor="t" bIns="0" lIns="0" spcFirstLastPara="1" rIns="0" wrap="square" tIns="12700">
            <a:noAutofit/>
          </a:bodyPr>
          <a:lstStyle/>
          <a:p>
            <a:pPr indent="0" lvl="0" marL="12700" marR="5080" rtl="0" algn="l">
              <a:lnSpc>
                <a:spcPct val="114599"/>
              </a:lnSpc>
              <a:spcBef>
                <a:spcPts val="0"/>
              </a:spcBef>
              <a:spcAft>
                <a:spcPts val="0"/>
              </a:spcAft>
              <a:buNone/>
            </a:pPr>
            <a:r>
              <a:rPr lang="en-GB" sz="1800">
                <a:solidFill>
                  <a:srgbClr val="FFFFFF"/>
                </a:solidFill>
                <a:latin typeface="Roboto"/>
                <a:ea typeface="Roboto"/>
                <a:cs typeface="Roboto"/>
                <a:sym typeface="Roboto"/>
              </a:rPr>
              <a:t>The problem is aiming at detecting </a:t>
            </a:r>
            <a:r>
              <a:rPr b="1" lang="en-GB" sz="1800">
                <a:solidFill>
                  <a:srgbClr val="FFFFFF"/>
                </a:solidFill>
                <a:latin typeface="Roboto"/>
                <a:ea typeface="Roboto"/>
                <a:cs typeface="Roboto"/>
                <a:sym typeface="Roboto"/>
              </a:rPr>
              <a:t>unusual events from surveillance videos</a:t>
            </a:r>
            <a:r>
              <a:rPr lang="en-GB" sz="1800">
                <a:solidFill>
                  <a:srgbClr val="FFFFFF"/>
                </a:solidFill>
                <a:latin typeface="Roboto"/>
                <a:ea typeface="Roboto"/>
                <a:cs typeface="Roboto"/>
                <a:sym typeface="Roboto"/>
              </a:rPr>
              <a:t>. All  the videos are shot using a </a:t>
            </a:r>
            <a:r>
              <a:rPr b="1" lang="en-GB" sz="1800">
                <a:solidFill>
                  <a:srgbClr val="FFFFFF"/>
                </a:solidFill>
                <a:latin typeface="Roboto"/>
                <a:ea typeface="Roboto"/>
                <a:cs typeface="Roboto"/>
                <a:sym typeface="Roboto"/>
              </a:rPr>
              <a:t>single static camera</a:t>
            </a:r>
            <a:r>
              <a:rPr lang="en-GB" sz="1800">
                <a:solidFill>
                  <a:srgbClr val="FFFFFF"/>
                </a:solidFill>
                <a:latin typeface="Roboto"/>
                <a:ea typeface="Roboto"/>
                <a:cs typeface="Roboto"/>
                <a:sym typeface="Roboto"/>
              </a:rPr>
              <a:t>. One example of such an event  could be detection of </a:t>
            </a:r>
            <a:r>
              <a:rPr b="1" lang="en-GB" sz="1800">
                <a:solidFill>
                  <a:srgbClr val="FFFFFF"/>
                </a:solidFill>
                <a:latin typeface="Roboto"/>
                <a:ea typeface="Roboto"/>
                <a:cs typeface="Roboto"/>
                <a:sym typeface="Roboto"/>
              </a:rPr>
              <a:t>events where a car is having an accident</a:t>
            </a:r>
            <a:r>
              <a:rPr lang="en-GB" sz="1800">
                <a:solidFill>
                  <a:srgbClr val="FFFFFF"/>
                </a:solidFill>
                <a:latin typeface="Roboto"/>
                <a:ea typeface="Roboto"/>
                <a:cs typeface="Roboto"/>
                <a:sym typeface="Roboto"/>
              </a:rPr>
              <a:t>.</a:t>
            </a:r>
            <a:endParaRPr sz="1800">
              <a:latin typeface="Roboto"/>
              <a:ea typeface="Roboto"/>
              <a:cs typeface="Roboto"/>
              <a:sym typeface="Roboto"/>
            </a:endParaRPr>
          </a:p>
          <a:p>
            <a:pPr indent="0" lvl="0" marL="12700" marR="0" rtl="0" algn="l">
              <a:lnSpc>
                <a:spcPct val="100000"/>
              </a:lnSpc>
              <a:spcBef>
                <a:spcPts val="1890"/>
              </a:spcBef>
              <a:spcAft>
                <a:spcPts val="0"/>
              </a:spcAft>
              <a:buNone/>
            </a:pPr>
            <a:r>
              <a:rPr b="1" lang="en-GB" sz="1800">
                <a:solidFill>
                  <a:srgbClr val="FFFFFF"/>
                </a:solidFill>
                <a:latin typeface="Roboto"/>
                <a:ea typeface="Roboto"/>
                <a:cs typeface="Roboto"/>
                <a:sym typeface="Roboto"/>
              </a:rPr>
              <a:t>Input</a:t>
            </a:r>
            <a:r>
              <a:rPr lang="en-GB" sz="1800">
                <a:solidFill>
                  <a:srgbClr val="FFFFFF"/>
                </a:solidFill>
                <a:latin typeface="Roboto"/>
                <a:ea typeface="Roboto"/>
                <a:cs typeface="Roboto"/>
                <a:sym typeface="Roboto"/>
              </a:rPr>
              <a:t>: Videos shot using static camera with one event per shot.</a:t>
            </a:r>
            <a:endParaRPr sz="1800">
              <a:latin typeface="Roboto"/>
              <a:ea typeface="Roboto"/>
              <a:cs typeface="Roboto"/>
              <a:sym typeface="Roboto"/>
            </a:endParaRPr>
          </a:p>
          <a:p>
            <a:pPr indent="0" lvl="0" marL="12700" marR="289560" rtl="0" algn="l">
              <a:lnSpc>
                <a:spcPct val="114599"/>
              </a:lnSpc>
              <a:spcBef>
                <a:spcPts val="1575"/>
              </a:spcBef>
              <a:spcAft>
                <a:spcPts val="0"/>
              </a:spcAft>
              <a:buNone/>
            </a:pPr>
            <a:r>
              <a:rPr b="1" lang="en-GB" sz="1800">
                <a:solidFill>
                  <a:srgbClr val="FFFFFF"/>
                </a:solidFill>
                <a:latin typeface="Roboto"/>
                <a:ea typeface="Roboto"/>
                <a:cs typeface="Roboto"/>
                <a:sym typeface="Roboto"/>
              </a:rPr>
              <a:t>Expected Outpu</a:t>
            </a:r>
            <a:r>
              <a:rPr lang="en-GB" sz="1800">
                <a:solidFill>
                  <a:srgbClr val="FFFFFF"/>
                </a:solidFill>
                <a:latin typeface="Roboto"/>
                <a:ea typeface="Roboto"/>
                <a:cs typeface="Roboto"/>
                <a:sym typeface="Roboto"/>
              </a:rPr>
              <a:t>t: Automatically detect the unusual activity. Give the start and  end time of the event</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460927" y="573250"/>
            <a:ext cx="70983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a:t>Possible Use Cases</a:t>
            </a:r>
            <a:endParaRPr/>
          </a:p>
        </p:txBody>
      </p:sp>
      <p:sp>
        <p:nvSpPr>
          <p:cNvPr id="120" name="Google Shape;120;p22"/>
          <p:cNvSpPr txBox="1"/>
          <p:nvPr/>
        </p:nvSpPr>
        <p:spPr>
          <a:xfrm>
            <a:off x="551448" y="1499655"/>
            <a:ext cx="3579600" cy="2716500"/>
          </a:xfrm>
          <a:prstGeom prst="rect">
            <a:avLst/>
          </a:prstGeom>
          <a:noFill/>
          <a:ln>
            <a:noFill/>
          </a:ln>
        </p:spPr>
        <p:txBody>
          <a:bodyPr anchorCtr="0" anchor="t" bIns="0" lIns="0" spcFirstLastPara="1" rIns="0" wrap="square" tIns="66675">
            <a:noAutofit/>
          </a:bodyPr>
          <a:lstStyle/>
          <a:p>
            <a:pPr indent="-367030" lvl="0" marL="379095" marR="0" rtl="0" algn="l">
              <a:lnSpc>
                <a:spcPct val="100000"/>
              </a:lnSpc>
              <a:spcBef>
                <a:spcPts val="0"/>
              </a:spcBef>
              <a:spcAft>
                <a:spcPts val="0"/>
              </a:spcAft>
              <a:buClr>
                <a:srgbClr val="FFFFFF"/>
              </a:buClr>
              <a:buSzPts val="1800"/>
              <a:buFont typeface="Arial"/>
              <a:buChar char="●"/>
            </a:pPr>
            <a:r>
              <a:rPr lang="en-GB" sz="1800">
                <a:solidFill>
                  <a:srgbClr val="FFFFFF"/>
                </a:solidFill>
                <a:latin typeface="Roboto"/>
                <a:ea typeface="Roboto"/>
                <a:cs typeface="Roboto"/>
                <a:sym typeface="Roboto"/>
              </a:rPr>
              <a:t>Road accidents -</a:t>
            </a:r>
            <a:endParaRPr sz="1800">
              <a:latin typeface="Roboto"/>
              <a:ea typeface="Roboto"/>
              <a:cs typeface="Roboto"/>
              <a:sym typeface="Roboto"/>
            </a:endParaRPr>
          </a:p>
          <a:p>
            <a:pPr indent="-336550" lvl="1" marL="836293" marR="0" rtl="0" algn="l">
              <a:lnSpc>
                <a:spcPct val="100000"/>
              </a:lnSpc>
              <a:spcBef>
                <a:spcPts val="330"/>
              </a:spcBef>
              <a:spcAft>
                <a:spcPts val="0"/>
              </a:spcAft>
              <a:buClr>
                <a:srgbClr val="FFFFFF"/>
              </a:buClr>
              <a:buSzPts val="1400"/>
              <a:buFont typeface="Arial"/>
              <a:buChar char="○"/>
            </a:pPr>
            <a:r>
              <a:rPr b="0" i="0" lang="en-GB" sz="1400" u="none" cap="none" strike="noStrike">
                <a:solidFill>
                  <a:srgbClr val="FFFFFF"/>
                </a:solidFill>
                <a:latin typeface="Roboto"/>
                <a:ea typeface="Roboto"/>
                <a:cs typeface="Roboto"/>
                <a:sym typeface="Roboto"/>
              </a:rPr>
              <a:t>Car Crashes</a:t>
            </a:r>
            <a:endParaRPr b="0" i="0" sz="1400" u="none" cap="none" strike="noStrike">
              <a:latin typeface="Roboto"/>
              <a:ea typeface="Roboto"/>
              <a:cs typeface="Roboto"/>
              <a:sym typeface="Roboto"/>
            </a:endParaRPr>
          </a:p>
          <a:p>
            <a:pPr indent="-336550" lvl="1" marL="836293" marR="0" rtl="0" algn="l">
              <a:lnSpc>
                <a:spcPct val="100000"/>
              </a:lnSpc>
              <a:spcBef>
                <a:spcPts val="270"/>
              </a:spcBef>
              <a:spcAft>
                <a:spcPts val="0"/>
              </a:spcAft>
              <a:buClr>
                <a:srgbClr val="FFFFFF"/>
              </a:buClr>
              <a:buSzPts val="1400"/>
              <a:buFont typeface="Arial"/>
              <a:buChar char="○"/>
            </a:pPr>
            <a:r>
              <a:rPr b="0" i="0" lang="en-GB" sz="1400" u="none" cap="none" strike="noStrike">
                <a:solidFill>
                  <a:srgbClr val="FFFFFF"/>
                </a:solidFill>
                <a:latin typeface="Roboto"/>
                <a:ea typeface="Roboto"/>
                <a:cs typeface="Roboto"/>
                <a:sym typeface="Roboto"/>
              </a:rPr>
              <a:t>Pedestrian Accidents</a:t>
            </a:r>
            <a:endParaRPr b="0" i="0" sz="1400" u="none" cap="none" strike="noStrike">
              <a:latin typeface="Roboto"/>
              <a:ea typeface="Roboto"/>
              <a:cs typeface="Roboto"/>
              <a:sym typeface="Roboto"/>
            </a:endParaRPr>
          </a:p>
          <a:p>
            <a:pPr indent="-336550" lvl="1" marL="836293" marR="0" rtl="0" algn="l">
              <a:lnSpc>
                <a:spcPct val="100000"/>
              </a:lnSpc>
              <a:spcBef>
                <a:spcPts val="270"/>
              </a:spcBef>
              <a:spcAft>
                <a:spcPts val="0"/>
              </a:spcAft>
              <a:buClr>
                <a:srgbClr val="FFFFFF"/>
              </a:buClr>
              <a:buSzPts val="1400"/>
              <a:buFont typeface="Arial"/>
              <a:buChar char="○"/>
            </a:pPr>
            <a:r>
              <a:rPr b="0" i="0" lang="en-GB" sz="1400" u="none" cap="none" strike="noStrike">
                <a:solidFill>
                  <a:srgbClr val="FFFFFF"/>
                </a:solidFill>
                <a:latin typeface="Roboto"/>
                <a:ea typeface="Roboto"/>
                <a:cs typeface="Roboto"/>
                <a:sym typeface="Roboto"/>
              </a:rPr>
              <a:t>Sudden Stopping, and so on...</a:t>
            </a:r>
            <a:endParaRPr b="0" i="0" sz="1400" u="none" cap="none" strike="noStrike">
              <a:latin typeface="Roboto"/>
              <a:ea typeface="Roboto"/>
              <a:cs typeface="Roboto"/>
              <a:sym typeface="Roboto"/>
            </a:endParaRPr>
          </a:p>
          <a:p>
            <a:pPr indent="-367030" lvl="0" marL="379095" marR="0" rtl="0" algn="l">
              <a:lnSpc>
                <a:spcPct val="100000"/>
              </a:lnSpc>
              <a:spcBef>
                <a:spcPts val="254"/>
              </a:spcBef>
              <a:spcAft>
                <a:spcPts val="0"/>
              </a:spcAft>
              <a:buClr>
                <a:srgbClr val="FFFFFF"/>
              </a:buClr>
              <a:buSzPts val="1800"/>
              <a:buFont typeface="Arial"/>
              <a:buChar char="●"/>
            </a:pPr>
            <a:r>
              <a:rPr lang="en-GB" sz="1800">
                <a:solidFill>
                  <a:srgbClr val="FFFFFF"/>
                </a:solidFill>
                <a:latin typeface="Roboto"/>
                <a:ea typeface="Roboto"/>
                <a:cs typeface="Roboto"/>
                <a:sym typeface="Roboto"/>
              </a:rPr>
              <a:t>Traﬃc rules violations</a:t>
            </a:r>
            <a:endParaRPr sz="1800">
              <a:latin typeface="Roboto"/>
              <a:ea typeface="Roboto"/>
              <a:cs typeface="Roboto"/>
              <a:sym typeface="Roboto"/>
            </a:endParaRPr>
          </a:p>
          <a:p>
            <a:pPr indent="-336550" lvl="1" marL="836293" marR="0" rtl="0" algn="l">
              <a:lnSpc>
                <a:spcPct val="100000"/>
              </a:lnSpc>
              <a:spcBef>
                <a:spcPts val="330"/>
              </a:spcBef>
              <a:spcAft>
                <a:spcPts val="0"/>
              </a:spcAft>
              <a:buClr>
                <a:srgbClr val="FFFFFF"/>
              </a:buClr>
              <a:buSzPts val="1400"/>
              <a:buFont typeface="Arial"/>
              <a:buChar char="○"/>
            </a:pPr>
            <a:r>
              <a:rPr b="0" i="0" lang="en-GB" sz="1400" u="none" cap="none" strike="noStrike">
                <a:solidFill>
                  <a:srgbClr val="FFFFFF"/>
                </a:solidFill>
                <a:latin typeface="Roboto"/>
                <a:ea typeface="Roboto"/>
                <a:cs typeface="Roboto"/>
                <a:sym typeface="Roboto"/>
              </a:rPr>
              <a:t>Lane crossing</a:t>
            </a:r>
            <a:endParaRPr b="0" i="0" sz="1400" u="none" cap="none" strike="noStrike">
              <a:latin typeface="Roboto"/>
              <a:ea typeface="Roboto"/>
              <a:cs typeface="Roboto"/>
              <a:sym typeface="Roboto"/>
            </a:endParaRPr>
          </a:p>
          <a:p>
            <a:pPr indent="-336550" lvl="1" marL="836293" marR="0" rtl="0" algn="l">
              <a:lnSpc>
                <a:spcPct val="100000"/>
              </a:lnSpc>
              <a:spcBef>
                <a:spcPts val="270"/>
              </a:spcBef>
              <a:spcAft>
                <a:spcPts val="0"/>
              </a:spcAft>
              <a:buClr>
                <a:srgbClr val="FFFFFF"/>
              </a:buClr>
              <a:buSzPts val="1400"/>
              <a:buFont typeface="Arial"/>
              <a:buChar char="○"/>
            </a:pPr>
            <a:r>
              <a:rPr b="0" i="0" lang="en-GB" sz="1400" u="none" cap="none" strike="noStrike">
                <a:solidFill>
                  <a:srgbClr val="FFFFFF"/>
                </a:solidFill>
                <a:latin typeface="Roboto"/>
                <a:ea typeface="Roboto"/>
                <a:cs typeface="Roboto"/>
                <a:sym typeface="Roboto"/>
              </a:rPr>
              <a:t>Traﬃc light violation</a:t>
            </a:r>
            <a:endParaRPr b="0" i="0" sz="1400" u="none" cap="none" strike="noStrike">
              <a:latin typeface="Roboto"/>
              <a:ea typeface="Roboto"/>
              <a:cs typeface="Roboto"/>
              <a:sym typeface="Roboto"/>
            </a:endParaRPr>
          </a:p>
          <a:p>
            <a:pPr indent="-336550" lvl="1" marL="836293" marR="0" rtl="0" algn="l">
              <a:lnSpc>
                <a:spcPct val="100000"/>
              </a:lnSpc>
              <a:spcBef>
                <a:spcPts val="270"/>
              </a:spcBef>
              <a:spcAft>
                <a:spcPts val="0"/>
              </a:spcAft>
              <a:buClr>
                <a:srgbClr val="FFFFFF"/>
              </a:buClr>
              <a:buSzPts val="1400"/>
              <a:buFont typeface="Arial"/>
              <a:buChar char="○"/>
            </a:pPr>
            <a:r>
              <a:rPr b="0" i="0" lang="en-GB" sz="1400" u="none" cap="none" strike="noStrike">
                <a:solidFill>
                  <a:srgbClr val="FFFFFF"/>
                </a:solidFill>
                <a:latin typeface="Roboto"/>
                <a:ea typeface="Roboto"/>
                <a:cs typeface="Roboto"/>
                <a:sym typeface="Roboto"/>
              </a:rPr>
              <a:t>Overspeeding</a:t>
            </a:r>
            <a:endParaRPr b="0" i="0" sz="1400" u="none" cap="none" strike="noStrike">
              <a:latin typeface="Roboto"/>
              <a:ea typeface="Roboto"/>
              <a:cs typeface="Roboto"/>
              <a:sym typeface="Roboto"/>
            </a:endParaRPr>
          </a:p>
          <a:p>
            <a:pPr indent="-336550" lvl="1" marL="836293" marR="0" rtl="0" algn="l">
              <a:lnSpc>
                <a:spcPct val="100000"/>
              </a:lnSpc>
              <a:spcBef>
                <a:spcPts val="270"/>
              </a:spcBef>
              <a:spcAft>
                <a:spcPts val="0"/>
              </a:spcAft>
              <a:buClr>
                <a:srgbClr val="FFFFFF"/>
              </a:buClr>
              <a:buSzPts val="1400"/>
              <a:buFont typeface="Arial"/>
              <a:buChar char="○"/>
            </a:pPr>
            <a:r>
              <a:rPr b="0" i="0" lang="en-GB" sz="1400" u="none" cap="none" strike="noStrike">
                <a:solidFill>
                  <a:srgbClr val="FFFFFF"/>
                </a:solidFill>
                <a:latin typeface="Roboto"/>
                <a:ea typeface="Roboto"/>
                <a:cs typeface="Roboto"/>
                <a:sym typeface="Roboto"/>
              </a:rPr>
              <a:t>Wrong lanes</a:t>
            </a:r>
            <a:endParaRPr b="0" i="0" sz="1400" u="none" cap="none" strike="noStrike">
              <a:latin typeface="Roboto"/>
              <a:ea typeface="Roboto"/>
              <a:cs typeface="Roboto"/>
              <a:sym typeface="Roboto"/>
            </a:endParaRPr>
          </a:p>
          <a:p>
            <a:pPr indent="-367030" lvl="0" marL="379095" marR="0" rtl="0" algn="l">
              <a:lnSpc>
                <a:spcPct val="100000"/>
              </a:lnSpc>
              <a:spcBef>
                <a:spcPts val="254"/>
              </a:spcBef>
              <a:spcAft>
                <a:spcPts val="0"/>
              </a:spcAft>
              <a:buClr>
                <a:srgbClr val="FFFFFF"/>
              </a:buClr>
              <a:buSzPts val="1800"/>
              <a:buFont typeface="Arial"/>
              <a:buChar char="●"/>
            </a:pPr>
            <a:r>
              <a:rPr lang="en-GB" sz="1800">
                <a:solidFill>
                  <a:srgbClr val="FFFFFF"/>
                </a:solidFill>
                <a:latin typeface="Roboto"/>
                <a:ea typeface="Roboto"/>
                <a:cs typeface="Roboto"/>
                <a:sym typeface="Roboto"/>
              </a:rPr>
              <a:t>Thefts (in ATMs/banks/homes)</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460923" y="573258"/>
            <a:ext cx="8222100" cy="4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However, accident detection systems are common ….</a:t>
            </a:r>
            <a:endParaRPr/>
          </a:p>
        </p:txBody>
      </p:sp>
      <p:sp>
        <p:nvSpPr>
          <p:cNvPr id="126" name="Google Shape;126;p23"/>
          <p:cNvSpPr txBox="1"/>
          <p:nvPr>
            <p:ph idx="1" type="body"/>
          </p:nvPr>
        </p:nvSpPr>
        <p:spPr>
          <a:xfrm>
            <a:off x="460923" y="1513697"/>
            <a:ext cx="8222100" cy="211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3200400" rtl="0" algn="l">
              <a:spcBef>
                <a:spcPts val="0"/>
              </a:spcBef>
              <a:spcAft>
                <a:spcPts val="0"/>
              </a:spcAft>
              <a:buNone/>
            </a:pPr>
            <a:r>
              <a:rPr lang="en-GB" sz="3600">
                <a:latin typeface="Bree Serif"/>
                <a:ea typeface="Bree Serif"/>
                <a:cs typeface="Bree Serif"/>
                <a:sym typeface="Bree Serif"/>
              </a:rPr>
              <a:t>RIGHT?</a:t>
            </a:r>
            <a:endParaRPr sz="3600">
              <a:latin typeface="Bree Serif"/>
              <a:ea typeface="Bree Serif"/>
              <a:cs typeface="Bree Serif"/>
              <a:sym typeface="Bree Serif"/>
            </a:endParaRPr>
          </a:p>
          <a:p>
            <a:pPr indent="0" lvl="0" marL="0" rtl="0" algn="l">
              <a:spcBef>
                <a:spcPts val="0"/>
              </a:spcBef>
              <a:spcAft>
                <a:spcPts val="0"/>
              </a:spcAft>
              <a:buNone/>
            </a:pPr>
            <a:r>
              <a:rPr lang="en-GB" sz="3600">
                <a:latin typeface="Bree Serif"/>
                <a:ea typeface="Bree Serif"/>
                <a:cs typeface="Bree Serif"/>
                <a:sym typeface="Bree Serif"/>
              </a:rPr>
              <a:t>	Lets see the existing solutions once</a:t>
            </a:r>
            <a:endParaRPr sz="3600">
              <a:latin typeface="Bree Serif"/>
              <a:ea typeface="Bree Serif"/>
              <a:cs typeface="Bree Serif"/>
              <a:sym typeface="Bree Serif"/>
            </a:endParaRPr>
          </a:p>
          <a:p>
            <a:pPr indent="457200" lvl="0" marL="3200400" rtl="0" algn="l">
              <a:spcBef>
                <a:spcPts val="0"/>
              </a:spcBef>
              <a:spcAft>
                <a:spcPts val="0"/>
              </a:spcAft>
              <a:buNone/>
            </a:pPr>
            <a:r>
              <a:t/>
            </a:r>
            <a:endParaRPr sz="3600">
              <a:latin typeface="Bree Serif"/>
              <a:ea typeface="Bree Serif"/>
              <a:cs typeface="Bree Serif"/>
              <a:sym typeface="Bree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460923" y="573258"/>
            <a:ext cx="8222100" cy="4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2" name="Google Shape;132;p24"/>
          <p:cNvSpPr txBox="1"/>
          <p:nvPr>
            <p:ph idx="1" type="body"/>
          </p:nvPr>
        </p:nvSpPr>
        <p:spPr>
          <a:xfrm>
            <a:off x="460923" y="1513697"/>
            <a:ext cx="8222100" cy="211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3" name="Google Shape;133;p24"/>
          <p:cNvPicPr preferRelativeResize="0"/>
          <p:nvPr/>
        </p:nvPicPr>
        <p:blipFill rotWithShape="1">
          <a:blip r:embed="rId3">
            <a:alphaModFix/>
          </a:blip>
          <a:srcRect b="0" l="21250" r="19140" t="0"/>
          <a:stretch/>
        </p:blipFill>
        <p:spPr>
          <a:xfrm>
            <a:off x="5683600" y="899225"/>
            <a:ext cx="3460400" cy="2833300"/>
          </a:xfrm>
          <a:prstGeom prst="rect">
            <a:avLst/>
          </a:prstGeom>
          <a:noFill/>
          <a:ln>
            <a:noFill/>
          </a:ln>
        </p:spPr>
      </p:pic>
      <p:pic>
        <p:nvPicPr>
          <p:cNvPr id="134" name="Google Shape;134;p24"/>
          <p:cNvPicPr preferRelativeResize="0"/>
          <p:nvPr/>
        </p:nvPicPr>
        <p:blipFill rotWithShape="1">
          <a:blip r:embed="rId4">
            <a:alphaModFix/>
          </a:blip>
          <a:srcRect b="14653" l="0" r="0" t="0"/>
          <a:stretch/>
        </p:blipFill>
        <p:spPr>
          <a:xfrm>
            <a:off x="0" y="899225"/>
            <a:ext cx="5683599" cy="2833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60923" y="573258"/>
            <a:ext cx="8222100" cy="4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0" name="Google Shape;140;p25"/>
          <p:cNvSpPr txBox="1"/>
          <p:nvPr>
            <p:ph idx="1" type="body"/>
          </p:nvPr>
        </p:nvSpPr>
        <p:spPr>
          <a:xfrm>
            <a:off x="460923" y="1513697"/>
            <a:ext cx="8222100" cy="211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41" name="Google Shape;141;p25"/>
          <p:cNvPicPr preferRelativeResize="0"/>
          <p:nvPr/>
        </p:nvPicPr>
        <p:blipFill>
          <a:blip r:embed="rId3">
            <a:alphaModFix/>
          </a:blip>
          <a:stretch>
            <a:fillRect/>
          </a:stretch>
        </p:blipFill>
        <p:spPr>
          <a:xfrm>
            <a:off x="943100" y="427201"/>
            <a:ext cx="7257800" cy="401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1" type="body"/>
          </p:nvPr>
        </p:nvSpPr>
        <p:spPr>
          <a:xfrm>
            <a:off x="460923" y="1513697"/>
            <a:ext cx="8222100" cy="211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47" name="Google Shape;147;p26"/>
          <p:cNvPicPr preferRelativeResize="0"/>
          <p:nvPr/>
        </p:nvPicPr>
        <p:blipFill rotWithShape="1">
          <a:blip r:embed="rId4">
            <a:alphaModFix/>
          </a:blip>
          <a:srcRect b="0" l="0" r="0" t="22348"/>
          <a:stretch/>
        </p:blipFill>
        <p:spPr>
          <a:xfrm>
            <a:off x="902650" y="399149"/>
            <a:ext cx="7338701" cy="434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460923" y="573258"/>
            <a:ext cx="8222100" cy="4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All are good solutions, but what is common?</a:t>
            </a:r>
            <a:endParaRPr/>
          </a:p>
        </p:txBody>
      </p:sp>
      <p:sp>
        <p:nvSpPr>
          <p:cNvPr id="153" name="Google Shape;153;p27"/>
          <p:cNvSpPr txBox="1"/>
          <p:nvPr>
            <p:ph idx="1" type="body"/>
          </p:nvPr>
        </p:nvSpPr>
        <p:spPr>
          <a:xfrm>
            <a:off x="460925" y="1513702"/>
            <a:ext cx="8222100" cy="3172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b="1" sz="2400">
              <a:latin typeface="Bree Serif"/>
              <a:ea typeface="Bree Serif"/>
              <a:cs typeface="Bree Serif"/>
              <a:sym typeface="Bree Serif"/>
            </a:endParaRPr>
          </a:p>
          <a:p>
            <a:pPr indent="0" lvl="0" marL="0" rtl="0" algn="ctr">
              <a:spcBef>
                <a:spcPts val="0"/>
              </a:spcBef>
              <a:spcAft>
                <a:spcPts val="0"/>
              </a:spcAft>
              <a:buNone/>
            </a:pPr>
            <a:r>
              <a:t/>
            </a:r>
            <a:endParaRPr b="1" sz="2400">
              <a:latin typeface="Bree Serif"/>
              <a:ea typeface="Bree Serif"/>
              <a:cs typeface="Bree Serif"/>
              <a:sym typeface="Bree Serif"/>
            </a:endParaRPr>
          </a:p>
          <a:p>
            <a:pPr indent="0" lvl="0" marL="0" rtl="0" algn="ctr">
              <a:spcBef>
                <a:spcPts val="0"/>
              </a:spcBef>
              <a:spcAft>
                <a:spcPts val="0"/>
              </a:spcAft>
              <a:buNone/>
            </a:pPr>
            <a:r>
              <a:rPr b="1" lang="en-GB" sz="2400">
                <a:latin typeface="Bree Serif"/>
                <a:ea typeface="Bree Serif"/>
                <a:cs typeface="Bree Serif"/>
                <a:sym typeface="Bree Serif"/>
              </a:rPr>
              <a:t>HIGH</a:t>
            </a:r>
            <a:r>
              <a:rPr b="1" lang="en-GB" sz="2400">
                <a:latin typeface="Bree Serif"/>
                <a:ea typeface="Bree Serif"/>
                <a:cs typeface="Bree Serif"/>
                <a:sym typeface="Bree Serif"/>
              </a:rPr>
              <a:t> EMPHASIS ON HARDWARE(BE IT ARDUINO OR WIRELESS SENSOR NETWORKS OR PHONE ACCELEROMETERS)</a:t>
            </a:r>
            <a:endParaRPr b="1" sz="2400">
              <a:latin typeface="Bree Serif"/>
              <a:ea typeface="Bree Serif"/>
              <a:cs typeface="Bree Serif"/>
              <a:sym typeface="Bree Serif"/>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