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rial Black"/>
      <p:regular r:id="rId20"/>
    </p:embeddedFont>
    <p:embeddedFont>
      <p:font typeface="Bree Serif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ilisha Ja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BreeSerif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8-02T11:08:32.723">
    <p:pos x="6000" y="0"/>
    <p:text>dikhne mai issue nhi hoga isme? font is too bold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f68f35d2_0_6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8df68f35d2_0_6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f68f35d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f68f35d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f68f35d2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f68f35d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f68f35d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df68f35d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f68f35d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f68f35d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df68f35d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df68f35d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f68f35d2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f68f35d2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f68f35d2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f68f35d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f68f35d2_0_28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df68f35d2_0_28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50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/>
          <p:nvPr/>
        </p:nvSpPr>
        <p:spPr>
          <a:xfrm>
            <a:off x="492561" y="1260279"/>
            <a:ext cx="424815" cy="0"/>
          </a:xfrm>
          <a:custGeom>
            <a:rect b="b" l="l" r="r" t="t"/>
            <a:pathLst>
              <a:path extrusionOk="0" h="120000"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noFill/>
          <a:ln cap="flat" cmpd="sng" w="38075">
            <a:solidFill>
              <a:srgbClr val="029A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60923" y="573258"/>
            <a:ext cx="8222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60923" y="1513697"/>
            <a:ext cx="82221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60923" y="573258"/>
            <a:ext cx="8222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7901" y="1299961"/>
            <a:ext cx="40176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50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15"/>
          <p:cNvSpPr/>
          <p:nvPr/>
        </p:nvSpPr>
        <p:spPr>
          <a:xfrm>
            <a:off x="492561" y="1260279"/>
            <a:ext cx="424815" cy="0"/>
          </a:xfrm>
          <a:custGeom>
            <a:rect b="b" l="l" r="r" t="t"/>
            <a:pathLst>
              <a:path extrusionOk="0" h="120000"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noFill/>
          <a:ln cap="flat" cmpd="sng" w="38075">
            <a:solidFill>
              <a:srgbClr val="029A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50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6"/>
          <p:cNvSpPr/>
          <p:nvPr/>
        </p:nvSpPr>
        <p:spPr>
          <a:xfrm>
            <a:off x="489216" y="1412274"/>
            <a:ext cx="332105" cy="0"/>
          </a:xfrm>
          <a:custGeom>
            <a:rect b="b" l="l" r="r" t="t"/>
            <a:pathLst>
              <a:path extrusionOk="0" h="120000" w="332105">
                <a:moveTo>
                  <a:pt x="0" y="0"/>
                </a:moveTo>
                <a:lnTo>
                  <a:pt x="331499" y="0"/>
                </a:lnTo>
              </a:path>
            </a:pathLst>
          </a:custGeom>
          <a:noFill/>
          <a:ln cap="flat" cmpd="sng" w="38075">
            <a:solidFill>
              <a:srgbClr val="029A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6"/>
          <p:cNvSpPr txBox="1"/>
          <p:nvPr>
            <p:ph type="ctrTitle"/>
          </p:nvPr>
        </p:nvSpPr>
        <p:spPr>
          <a:xfrm>
            <a:off x="460923" y="838731"/>
            <a:ext cx="8222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50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7"/>
          <p:cNvSpPr/>
          <p:nvPr/>
        </p:nvSpPr>
        <p:spPr>
          <a:xfrm>
            <a:off x="1524796" y="672603"/>
            <a:ext cx="1082039" cy="1125220"/>
          </a:xfrm>
          <a:custGeom>
            <a:rect b="b" l="l" r="r" t="t"/>
            <a:pathLst>
              <a:path extrusionOk="0" h="1125220" w="1082039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noFill/>
          <a:ln cap="flat" cmpd="sng" w="28550">
            <a:solidFill>
              <a:srgbClr val="8AC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7"/>
          <p:cNvSpPr/>
          <p:nvPr/>
        </p:nvSpPr>
        <p:spPr>
          <a:xfrm>
            <a:off x="6537536" y="3342918"/>
            <a:ext cx="1082040" cy="1125220"/>
          </a:xfrm>
          <a:custGeom>
            <a:rect b="b" l="l" r="r" t="t"/>
            <a:pathLst>
              <a:path extrusionOk="0" h="1125220" w="108204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noFill/>
          <a:ln cap="flat" cmpd="sng" w="28550">
            <a:solidFill>
              <a:srgbClr val="8AC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7"/>
          <p:cNvSpPr/>
          <p:nvPr/>
        </p:nvSpPr>
        <p:spPr>
          <a:xfrm>
            <a:off x="4359591" y="2817469"/>
            <a:ext cx="424814" cy="0"/>
          </a:xfrm>
          <a:custGeom>
            <a:rect b="b" l="l" r="r" t="t"/>
            <a:pathLst>
              <a:path extrusionOk="0" h="120000"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noFill/>
          <a:ln cap="flat" cmpd="sng" w="38075">
            <a:solidFill>
              <a:srgbClr val="029A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1604550" y="783500"/>
            <a:ext cx="60150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508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ree Serif"/>
                <a:ea typeface="Bree Serif"/>
                <a:cs typeface="Bree Serif"/>
                <a:sym typeface="Bree Serif"/>
              </a:rPr>
              <a:t>Unusual Event Detection from</a:t>
            </a:r>
            <a:endParaRPr sz="3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12700" marR="508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ree Serif"/>
                <a:ea typeface="Bree Serif"/>
                <a:cs typeface="Bree Serif"/>
                <a:sym typeface="Bree Serif"/>
              </a:rPr>
              <a:t>surveillance video shots</a:t>
            </a:r>
            <a:endParaRPr sz="3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12700" marR="508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Day 2</a:t>
            </a:r>
            <a:endParaRPr sz="2400"/>
          </a:p>
        </p:txBody>
      </p:sp>
      <p:sp>
        <p:nvSpPr>
          <p:cNvPr id="88" name="Google Shape;88;p17"/>
          <p:cNvSpPr txBox="1"/>
          <p:nvPr/>
        </p:nvSpPr>
        <p:spPr>
          <a:xfrm>
            <a:off x="1524800" y="3027175"/>
            <a:ext cx="60948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-1562735" lvl="0" marL="2185035" marR="526415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8AC349"/>
                </a:solidFill>
                <a:latin typeface="Bree Serif"/>
                <a:ea typeface="Bree Serif"/>
                <a:cs typeface="Bree Serif"/>
                <a:sym typeface="Bree Serif"/>
              </a:rPr>
              <a:t>Organisation: Department of Science and  Technology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8AC349"/>
                </a:solidFill>
                <a:latin typeface="Bree Serif"/>
                <a:ea typeface="Bree Serif"/>
                <a:cs typeface="Bree Serif"/>
                <a:sym typeface="Bree Serif"/>
              </a:rPr>
              <a:t>         College: National Institute of Technology, Warangal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60923" y="573258"/>
            <a:ext cx="82221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done on Day 1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0925" y="1513702"/>
            <a:ext cx="8222100" cy="328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Char char="●"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Downloaded dataset of 9.5 GB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Char char="●"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Made a simple UI (which will be improved further)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Char char="●"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Extracting frames from videos to feed into the model.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Char char="●"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Partially coded ML model and backend of Web App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60923" y="573258"/>
            <a:ext cx="82221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Done after yesterday’s feedback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0925" y="1363850"/>
            <a:ext cx="8222100" cy="34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</a:t>
            </a: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mplemented the ML backend using 3D CNN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●"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Trained the model on the dataset available and found accuracy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●"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Improved the web app from yesterday and integrated the the ML backend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Char char="●"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Tested the entire framework on an end-to-end basis(input the video, output the timings)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60923" y="573258"/>
            <a:ext cx="82221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3DCNN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0923" y="1513697"/>
            <a:ext cx="8222100" cy="21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92" y="1513697"/>
            <a:ext cx="4891758" cy="31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60923" y="573258"/>
            <a:ext cx="82221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Architecture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0923" y="1513697"/>
            <a:ext cx="8222100" cy="21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650" y="324100"/>
            <a:ext cx="4683375" cy="4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60923" y="573258"/>
            <a:ext cx="82221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60923" y="1513697"/>
            <a:ext cx="8222100" cy="21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400" y="155125"/>
            <a:ext cx="4127600" cy="48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60923" y="573258"/>
            <a:ext cx="82221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 of action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60925" y="1513702"/>
            <a:ext cx="8222100" cy="3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n-GB" sz="2400">
                <a:latin typeface="Bree Serif"/>
                <a:ea typeface="Bree Serif"/>
                <a:cs typeface="Bree Serif"/>
                <a:sym typeface="Bree Serif"/>
              </a:rPr>
              <a:t>Adding alert system (SMS)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n-GB" sz="2400">
                <a:latin typeface="Bree Serif"/>
                <a:ea typeface="Bree Serif"/>
                <a:cs typeface="Bree Serif"/>
                <a:sym typeface="Bree Serif"/>
              </a:rPr>
              <a:t>Adding the Maps API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60923" y="573258"/>
            <a:ext cx="8222100" cy="4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60925" y="1513701"/>
            <a:ext cx="8222100" cy="312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460926" y="838725"/>
            <a:ext cx="2440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460923" y="1626536"/>
            <a:ext cx="1491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Traﬃx  </a:t>
            </a:r>
            <a:r>
              <a:rPr lang="en-GB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NIT Warangal  Telangana, India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274668" y="0"/>
            <a:ext cx="58692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