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5" name="Shape 1755"/>
        <p:cNvGrpSpPr/>
        <p:nvPr/>
      </p:nvGrpSpPr>
      <p:grpSpPr>
        <a:xfrm>
          <a:off x="0" y="0"/>
          <a:ext cx="0" cy="0"/>
          <a:chOff x="0" y="0"/>
          <a:chExt cx="0" cy="0"/>
        </a:xfrm>
      </p:grpSpPr>
      <p:sp>
        <p:nvSpPr>
          <p:cNvPr id="1756" name="Google Shape;1756;n"/>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7" name="Google Shape;1757;n"/>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1" name="Shape 1801"/>
        <p:cNvGrpSpPr/>
        <p:nvPr/>
      </p:nvGrpSpPr>
      <p:grpSpPr>
        <a:xfrm>
          <a:off x="0" y="0"/>
          <a:ext cx="0" cy="0"/>
          <a:chOff x="0" y="0"/>
          <a:chExt cx="0" cy="0"/>
        </a:xfrm>
      </p:grpSpPr>
      <p:sp>
        <p:nvSpPr>
          <p:cNvPr id="1802" name="Google Shape;1802;p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3" name="Google Shape;1803;p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2" name="Shape 1862"/>
        <p:cNvGrpSpPr/>
        <p:nvPr/>
      </p:nvGrpSpPr>
      <p:grpSpPr>
        <a:xfrm>
          <a:off x="0" y="0"/>
          <a:ext cx="0" cy="0"/>
          <a:chOff x="0" y="0"/>
          <a:chExt cx="0" cy="0"/>
        </a:xfrm>
      </p:grpSpPr>
      <p:sp>
        <p:nvSpPr>
          <p:cNvPr id="1863" name="Google Shape;1863;p1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4" name="Google Shape;1864;p10: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8" name="Shape 1868"/>
        <p:cNvGrpSpPr/>
        <p:nvPr/>
      </p:nvGrpSpPr>
      <p:grpSpPr>
        <a:xfrm>
          <a:off x="0" y="0"/>
          <a:ext cx="0" cy="0"/>
          <a:chOff x="0" y="0"/>
          <a:chExt cx="0" cy="0"/>
        </a:xfrm>
      </p:grpSpPr>
      <p:sp>
        <p:nvSpPr>
          <p:cNvPr id="1869" name="Google Shape;1869;p11: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0" name="Google Shape;1870;p11: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4" name="Shape 1874"/>
        <p:cNvGrpSpPr/>
        <p:nvPr/>
      </p:nvGrpSpPr>
      <p:grpSpPr>
        <a:xfrm>
          <a:off x="0" y="0"/>
          <a:ext cx="0" cy="0"/>
          <a:chOff x="0" y="0"/>
          <a:chExt cx="0" cy="0"/>
        </a:xfrm>
      </p:grpSpPr>
      <p:sp>
        <p:nvSpPr>
          <p:cNvPr id="1875" name="Google Shape;1875;p1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6" name="Google Shape;1876;p1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0" name="Shape 1880"/>
        <p:cNvGrpSpPr/>
        <p:nvPr/>
      </p:nvGrpSpPr>
      <p:grpSpPr>
        <a:xfrm>
          <a:off x="0" y="0"/>
          <a:ext cx="0" cy="0"/>
          <a:chOff x="0" y="0"/>
          <a:chExt cx="0" cy="0"/>
        </a:xfrm>
      </p:grpSpPr>
      <p:sp>
        <p:nvSpPr>
          <p:cNvPr id="1881" name="Google Shape;1881;p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2" name="Google Shape;1882;p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p1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8" name="Google Shape;1888;p1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3" name="Shape 1923"/>
        <p:cNvGrpSpPr/>
        <p:nvPr/>
      </p:nvGrpSpPr>
      <p:grpSpPr>
        <a:xfrm>
          <a:off x="0" y="0"/>
          <a:ext cx="0" cy="0"/>
          <a:chOff x="0" y="0"/>
          <a:chExt cx="0" cy="0"/>
        </a:xfrm>
      </p:grpSpPr>
      <p:sp>
        <p:nvSpPr>
          <p:cNvPr id="1924" name="Google Shape;1924;p1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5" name="Google Shape;1925;p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4" name="Shape 1944"/>
        <p:cNvGrpSpPr/>
        <p:nvPr/>
      </p:nvGrpSpPr>
      <p:grpSpPr>
        <a:xfrm>
          <a:off x="0" y="0"/>
          <a:ext cx="0" cy="0"/>
          <a:chOff x="0" y="0"/>
          <a:chExt cx="0" cy="0"/>
        </a:xfrm>
      </p:grpSpPr>
      <p:sp>
        <p:nvSpPr>
          <p:cNvPr id="1945" name="Google Shape;1945;p1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6" name="Google Shape;1946;p1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5" name="Shape 1965"/>
        <p:cNvGrpSpPr/>
        <p:nvPr/>
      </p:nvGrpSpPr>
      <p:grpSpPr>
        <a:xfrm>
          <a:off x="0" y="0"/>
          <a:ext cx="0" cy="0"/>
          <a:chOff x="0" y="0"/>
          <a:chExt cx="0" cy="0"/>
        </a:xfrm>
      </p:grpSpPr>
      <p:sp>
        <p:nvSpPr>
          <p:cNvPr id="1966" name="Google Shape;1966;p1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7" name="Google Shape;1967;p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9" name="Shape 1999"/>
        <p:cNvGrpSpPr/>
        <p:nvPr/>
      </p:nvGrpSpPr>
      <p:grpSpPr>
        <a:xfrm>
          <a:off x="0" y="0"/>
          <a:ext cx="0" cy="0"/>
          <a:chOff x="0" y="0"/>
          <a:chExt cx="0" cy="0"/>
        </a:xfrm>
      </p:grpSpPr>
      <p:sp>
        <p:nvSpPr>
          <p:cNvPr id="2000" name="Google Shape;2000;p1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1" name="Google Shape;2001;p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6" name="Shape 2006"/>
        <p:cNvGrpSpPr/>
        <p:nvPr/>
      </p:nvGrpSpPr>
      <p:grpSpPr>
        <a:xfrm>
          <a:off x="0" y="0"/>
          <a:ext cx="0" cy="0"/>
          <a:chOff x="0" y="0"/>
          <a:chExt cx="0" cy="0"/>
        </a:xfrm>
      </p:grpSpPr>
      <p:sp>
        <p:nvSpPr>
          <p:cNvPr id="2007" name="Google Shape;2007;p1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8" name="Google Shape;2008;p1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1" name="Shape 1811"/>
        <p:cNvGrpSpPr/>
        <p:nvPr/>
      </p:nvGrpSpPr>
      <p:grpSpPr>
        <a:xfrm>
          <a:off x="0" y="0"/>
          <a:ext cx="0" cy="0"/>
          <a:chOff x="0" y="0"/>
          <a:chExt cx="0" cy="0"/>
        </a:xfrm>
      </p:grpSpPr>
      <p:sp>
        <p:nvSpPr>
          <p:cNvPr id="1812" name="Google Shape;1812;p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3" name="Google Shape;1813;p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2" name="Shape 2012"/>
        <p:cNvGrpSpPr/>
        <p:nvPr/>
      </p:nvGrpSpPr>
      <p:grpSpPr>
        <a:xfrm>
          <a:off x="0" y="0"/>
          <a:ext cx="0" cy="0"/>
          <a:chOff x="0" y="0"/>
          <a:chExt cx="0" cy="0"/>
        </a:xfrm>
      </p:grpSpPr>
      <p:sp>
        <p:nvSpPr>
          <p:cNvPr id="2013" name="Google Shape;2013;p2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4" name="Google Shape;2014;p2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8" name="Shape 2018"/>
        <p:cNvGrpSpPr/>
        <p:nvPr/>
      </p:nvGrpSpPr>
      <p:grpSpPr>
        <a:xfrm>
          <a:off x="0" y="0"/>
          <a:ext cx="0" cy="0"/>
          <a:chOff x="0" y="0"/>
          <a:chExt cx="0" cy="0"/>
        </a:xfrm>
      </p:grpSpPr>
      <p:sp>
        <p:nvSpPr>
          <p:cNvPr id="2019" name="Google Shape;2019;p2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0" name="Google Shape;2020;p2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3" name="Shape 2023"/>
        <p:cNvGrpSpPr/>
        <p:nvPr/>
      </p:nvGrpSpPr>
      <p:grpSpPr>
        <a:xfrm>
          <a:off x="0" y="0"/>
          <a:ext cx="0" cy="0"/>
          <a:chOff x="0" y="0"/>
          <a:chExt cx="0" cy="0"/>
        </a:xfrm>
      </p:grpSpPr>
      <p:sp>
        <p:nvSpPr>
          <p:cNvPr id="2024" name="Google Shape;2024;p2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5" name="Google Shape;2025;p2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4" name="Shape 2034"/>
        <p:cNvGrpSpPr/>
        <p:nvPr/>
      </p:nvGrpSpPr>
      <p:grpSpPr>
        <a:xfrm>
          <a:off x="0" y="0"/>
          <a:ext cx="0" cy="0"/>
          <a:chOff x="0" y="0"/>
          <a:chExt cx="0" cy="0"/>
        </a:xfrm>
      </p:grpSpPr>
      <p:sp>
        <p:nvSpPr>
          <p:cNvPr id="2035" name="Google Shape;2035;p2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6" name="Google Shape;2036;p2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0" name="Shape 2040"/>
        <p:cNvGrpSpPr/>
        <p:nvPr/>
      </p:nvGrpSpPr>
      <p:grpSpPr>
        <a:xfrm>
          <a:off x="0" y="0"/>
          <a:ext cx="0" cy="0"/>
          <a:chOff x="0" y="0"/>
          <a:chExt cx="0" cy="0"/>
        </a:xfrm>
      </p:grpSpPr>
      <p:sp>
        <p:nvSpPr>
          <p:cNvPr id="2041" name="Google Shape;2041;p2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2" name="Google Shape;2042;p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6" name="Shape 2046"/>
        <p:cNvGrpSpPr/>
        <p:nvPr/>
      </p:nvGrpSpPr>
      <p:grpSpPr>
        <a:xfrm>
          <a:off x="0" y="0"/>
          <a:ext cx="0" cy="0"/>
          <a:chOff x="0" y="0"/>
          <a:chExt cx="0" cy="0"/>
        </a:xfrm>
      </p:grpSpPr>
      <p:sp>
        <p:nvSpPr>
          <p:cNvPr id="2047" name="Google Shape;2047;p2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8" name="Google Shape;2048;p2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1" name="Shape 2051"/>
        <p:cNvGrpSpPr/>
        <p:nvPr/>
      </p:nvGrpSpPr>
      <p:grpSpPr>
        <a:xfrm>
          <a:off x="0" y="0"/>
          <a:ext cx="0" cy="0"/>
          <a:chOff x="0" y="0"/>
          <a:chExt cx="0" cy="0"/>
        </a:xfrm>
      </p:grpSpPr>
      <p:sp>
        <p:nvSpPr>
          <p:cNvPr id="2052" name="Google Shape;2052;p2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3" name="Google Shape;2053;p2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6" name="Shape 2056"/>
        <p:cNvGrpSpPr/>
        <p:nvPr/>
      </p:nvGrpSpPr>
      <p:grpSpPr>
        <a:xfrm>
          <a:off x="0" y="0"/>
          <a:ext cx="0" cy="0"/>
          <a:chOff x="0" y="0"/>
          <a:chExt cx="0" cy="0"/>
        </a:xfrm>
      </p:grpSpPr>
      <p:sp>
        <p:nvSpPr>
          <p:cNvPr id="2057" name="Google Shape;2057;p3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8" name="Google Shape;2058;p3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2" name="Shape 2062"/>
        <p:cNvGrpSpPr/>
        <p:nvPr/>
      </p:nvGrpSpPr>
      <p:grpSpPr>
        <a:xfrm>
          <a:off x="0" y="0"/>
          <a:ext cx="0" cy="0"/>
          <a:chOff x="0" y="0"/>
          <a:chExt cx="0" cy="0"/>
        </a:xfrm>
      </p:grpSpPr>
      <p:sp>
        <p:nvSpPr>
          <p:cNvPr id="2063" name="Google Shape;2063;p3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4" name="Google Shape;2064;p3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8" name="Shape 2068"/>
        <p:cNvGrpSpPr/>
        <p:nvPr/>
      </p:nvGrpSpPr>
      <p:grpSpPr>
        <a:xfrm>
          <a:off x="0" y="0"/>
          <a:ext cx="0" cy="0"/>
          <a:chOff x="0" y="0"/>
          <a:chExt cx="0" cy="0"/>
        </a:xfrm>
      </p:grpSpPr>
      <p:sp>
        <p:nvSpPr>
          <p:cNvPr id="2069" name="Google Shape;2069;p3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0" name="Google Shape;2070;p3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7" name="Shape 1817"/>
        <p:cNvGrpSpPr/>
        <p:nvPr/>
      </p:nvGrpSpPr>
      <p:grpSpPr>
        <a:xfrm>
          <a:off x="0" y="0"/>
          <a:ext cx="0" cy="0"/>
          <a:chOff x="0" y="0"/>
          <a:chExt cx="0" cy="0"/>
        </a:xfrm>
      </p:grpSpPr>
      <p:sp>
        <p:nvSpPr>
          <p:cNvPr id="1818" name="Google Shape;1818;p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9" name="Google Shape;1819;p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3" name="Shape 2073"/>
        <p:cNvGrpSpPr/>
        <p:nvPr/>
      </p:nvGrpSpPr>
      <p:grpSpPr>
        <a:xfrm>
          <a:off x="0" y="0"/>
          <a:ext cx="0" cy="0"/>
          <a:chOff x="0" y="0"/>
          <a:chExt cx="0" cy="0"/>
        </a:xfrm>
      </p:grpSpPr>
      <p:sp>
        <p:nvSpPr>
          <p:cNvPr id="2074" name="Google Shape;2074;p3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5" name="Google Shape;2075;p3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9" name="Shape 2079"/>
        <p:cNvGrpSpPr/>
        <p:nvPr/>
      </p:nvGrpSpPr>
      <p:grpSpPr>
        <a:xfrm>
          <a:off x="0" y="0"/>
          <a:ext cx="0" cy="0"/>
          <a:chOff x="0" y="0"/>
          <a:chExt cx="0" cy="0"/>
        </a:xfrm>
      </p:grpSpPr>
      <p:sp>
        <p:nvSpPr>
          <p:cNvPr id="2080" name="Google Shape;2080;p3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1" name="Google Shape;2081;p3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5" name="Shape 2085"/>
        <p:cNvGrpSpPr/>
        <p:nvPr/>
      </p:nvGrpSpPr>
      <p:grpSpPr>
        <a:xfrm>
          <a:off x="0" y="0"/>
          <a:ext cx="0" cy="0"/>
          <a:chOff x="0" y="0"/>
          <a:chExt cx="0" cy="0"/>
        </a:xfrm>
      </p:grpSpPr>
      <p:sp>
        <p:nvSpPr>
          <p:cNvPr id="2086" name="Google Shape;2086;p3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7" name="Google Shape;2087;p3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p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5" name="Google Shape;1825;p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9" name="Shape 1829"/>
        <p:cNvGrpSpPr/>
        <p:nvPr/>
      </p:nvGrpSpPr>
      <p:grpSpPr>
        <a:xfrm>
          <a:off x="0" y="0"/>
          <a:ext cx="0" cy="0"/>
          <a:chOff x="0" y="0"/>
          <a:chExt cx="0" cy="0"/>
        </a:xfrm>
      </p:grpSpPr>
      <p:sp>
        <p:nvSpPr>
          <p:cNvPr id="1830" name="Google Shape;1830;p5: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1" name="Google Shape;1831;p5: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5" name="Shape 1835"/>
        <p:cNvGrpSpPr/>
        <p:nvPr/>
      </p:nvGrpSpPr>
      <p:grpSpPr>
        <a:xfrm>
          <a:off x="0" y="0"/>
          <a:ext cx="0" cy="0"/>
          <a:chOff x="0" y="0"/>
          <a:chExt cx="0" cy="0"/>
        </a:xfrm>
      </p:grpSpPr>
      <p:sp>
        <p:nvSpPr>
          <p:cNvPr id="1836" name="Google Shape;1836;p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7" name="Google Shape;1837;p6: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3" name="Shape 1843"/>
        <p:cNvGrpSpPr/>
        <p:nvPr/>
      </p:nvGrpSpPr>
      <p:grpSpPr>
        <a:xfrm>
          <a:off x="0" y="0"/>
          <a:ext cx="0" cy="0"/>
          <a:chOff x="0" y="0"/>
          <a:chExt cx="0" cy="0"/>
        </a:xfrm>
      </p:grpSpPr>
      <p:sp>
        <p:nvSpPr>
          <p:cNvPr id="1844" name="Google Shape;1844;p7: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5" name="Google Shape;1845;p7: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0" name="Shape 1850"/>
        <p:cNvGrpSpPr/>
        <p:nvPr/>
      </p:nvGrpSpPr>
      <p:grpSpPr>
        <a:xfrm>
          <a:off x="0" y="0"/>
          <a:ext cx="0" cy="0"/>
          <a:chOff x="0" y="0"/>
          <a:chExt cx="0" cy="0"/>
        </a:xfrm>
      </p:grpSpPr>
      <p:sp>
        <p:nvSpPr>
          <p:cNvPr id="1851" name="Google Shape;1851;p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2" name="Google Shape;1852;p8: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6" name="Shape 1856"/>
        <p:cNvGrpSpPr/>
        <p:nvPr/>
      </p:nvGrpSpPr>
      <p:grpSpPr>
        <a:xfrm>
          <a:off x="0" y="0"/>
          <a:ext cx="0" cy="0"/>
          <a:chOff x="0" y="0"/>
          <a:chExt cx="0" cy="0"/>
        </a:xfrm>
      </p:grpSpPr>
      <p:sp>
        <p:nvSpPr>
          <p:cNvPr id="1857" name="Google Shape;1857;p9: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8" name="Google Shape;1858;p9: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1765" name="Shape 1765"/>
        <p:cNvGrpSpPr/>
        <p:nvPr/>
      </p:nvGrpSpPr>
      <p:grpSpPr>
        <a:xfrm>
          <a:off x="0" y="0"/>
          <a:ext cx="0" cy="0"/>
          <a:chOff x="0" y="0"/>
          <a:chExt cx="0" cy="0"/>
        </a:xfrm>
      </p:grpSpPr>
      <p:sp>
        <p:nvSpPr>
          <p:cNvPr id="1766" name="Google Shape;1766;p2"/>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7" name="Google Shape;1767;p2"/>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8" name="Google Shape;1768;p2"/>
          <p:cNvSpPr txBox="1"/>
          <p:nvPr>
            <p:ph type="title"/>
          </p:nvPr>
        </p:nvSpPr>
        <p:spPr>
          <a:xfrm>
            <a:off x="460923" y="573258"/>
            <a:ext cx="8222100" cy="482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0" i="0" sz="3000">
                <a:solidFill>
                  <a:schemeClr val="lt1"/>
                </a:solidFill>
                <a:latin typeface="Bree Serif"/>
                <a:ea typeface="Bree Serif"/>
                <a:cs typeface="Bree Serif"/>
                <a:sym typeface="Bree Serif"/>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69" name="Google Shape;1769;p2"/>
          <p:cNvSpPr txBox="1"/>
          <p:nvPr>
            <p:ph idx="1" type="body"/>
          </p:nvPr>
        </p:nvSpPr>
        <p:spPr>
          <a:xfrm>
            <a:off x="460923" y="1513697"/>
            <a:ext cx="8222100" cy="2111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b="0" i="0" sz="1800">
                <a:solidFill>
                  <a:schemeClr val="lt1"/>
                </a:solidFill>
                <a:latin typeface="Roboto"/>
                <a:ea typeface="Roboto"/>
                <a:cs typeface="Roboto"/>
                <a:sym typeface="Roboto"/>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770" name="Google Shape;1770;p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1" name="Google Shape;1771;p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2" name="Google Shape;1772;p2"/>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773" name="Shape 1773"/>
        <p:cNvGrpSpPr/>
        <p:nvPr/>
      </p:nvGrpSpPr>
      <p:grpSpPr>
        <a:xfrm>
          <a:off x="0" y="0"/>
          <a:ext cx="0" cy="0"/>
          <a:chOff x="0" y="0"/>
          <a:chExt cx="0" cy="0"/>
        </a:xfrm>
      </p:grpSpPr>
      <p:sp>
        <p:nvSpPr>
          <p:cNvPr id="1774" name="Google Shape;1774;p3"/>
          <p:cNvSpPr txBox="1"/>
          <p:nvPr>
            <p:ph type="title"/>
          </p:nvPr>
        </p:nvSpPr>
        <p:spPr>
          <a:xfrm>
            <a:off x="460923" y="573258"/>
            <a:ext cx="8222100" cy="482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0" i="0" sz="3000">
                <a:solidFill>
                  <a:schemeClr val="lt1"/>
                </a:solidFill>
                <a:latin typeface="Arial Black"/>
                <a:ea typeface="Arial Black"/>
                <a:cs typeface="Arial Black"/>
                <a:sym typeface="Arial Black"/>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5" name="Google Shape;1775;p3"/>
          <p:cNvSpPr txBox="1"/>
          <p:nvPr>
            <p:ph idx="1" type="body"/>
          </p:nvPr>
        </p:nvSpPr>
        <p:spPr>
          <a:xfrm>
            <a:off x="347901" y="1299961"/>
            <a:ext cx="4017600" cy="32301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b="0" i="0" sz="1400">
                <a:solidFill>
                  <a:schemeClr val="lt1"/>
                </a:solidFill>
                <a:latin typeface="Roboto"/>
                <a:ea typeface="Roboto"/>
                <a:cs typeface="Roboto"/>
                <a:sym typeface="Roboto"/>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776" name="Google Shape;1776;p3"/>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777" name="Google Shape;1777;p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8" name="Google Shape;1778;p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9" name="Google Shape;1779;p3"/>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1780" name="Shape 1780"/>
        <p:cNvGrpSpPr/>
        <p:nvPr/>
      </p:nvGrpSpPr>
      <p:grpSpPr>
        <a:xfrm>
          <a:off x="0" y="0"/>
          <a:ext cx="0" cy="0"/>
          <a:chOff x="0" y="0"/>
          <a:chExt cx="0" cy="0"/>
        </a:xfrm>
      </p:grpSpPr>
      <p:sp>
        <p:nvSpPr>
          <p:cNvPr id="1781" name="Google Shape;1781;p4"/>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2" name="Google Shape;1782;p4"/>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3" name="Google Shape;1783;p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4" name="Google Shape;1784;p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5" name="Google Shape;1785;p4"/>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bg>
      <p:bgPr>
        <a:solidFill>
          <a:schemeClr val="lt1"/>
        </a:solidFill>
      </p:bgPr>
    </p:bg>
    <p:spTree>
      <p:nvGrpSpPr>
        <p:cNvPr id="1786" name="Shape 1786"/>
        <p:cNvGrpSpPr/>
        <p:nvPr/>
      </p:nvGrpSpPr>
      <p:grpSpPr>
        <a:xfrm>
          <a:off x="0" y="0"/>
          <a:ext cx="0" cy="0"/>
          <a:chOff x="0" y="0"/>
          <a:chExt cx="0" cy="0"/>
        </a:xfrm>
      </p:grpSpPr>
      <p:sp>
        <p:nvSpPr>
          <p:cNvPr id="1787" name="Google Shape;1787;p5"/>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8" name="Google Shape;1788;p5"/>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9" name="Google Shape;1789;p5"/>
          <p:cNvSpPr txBox="1"/>
          <p:nvPr>
            <p:ph type="title"/>
          </p:nvPr>
        </p:nvSpPr>
        <p:spPr>
          <a:xfrm>
            <a:off x="460923" y="573258"/>
            <a:ext cx="8222100" cy="482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0" i="0" sz="3000">
                <a:solidFill>
                  <a:schemeClr val="lt1"/>
                </a:solidFill>
                <a:latin typeface="Arial Black"/>
                <a:ea typeface="Arial Black"/>
                <a:cs typeface="Arial Black"/>
                <a:sym typeface="Arial Black"/>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90" name="Google Shape;1790;p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91" name="Google Shape;1791;p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92" name="Google Shape;1792;p5"/>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1793" name="Shape 1793"/>
        <p:cNvGrpSpPr/>
        <p:nvPr/>
      </p:nvGrpSpPr>
      <p:grpSpPr>
        <a:xfrm>
          <a:off x="0" y="0"/>
          <a:ext cx="0" cy="0"/>
          <a:chOff x="0" y="0"/>
          <a:chExt cx="0" cy="0"/>
        </a:xfrm>
      </p:grpSpPr>
      <p:sp>
        <p:nvSpPr>
          <p:cNvPr id="1794" name="Google Shape;1794;p6"/>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5" name="Google Shape;1795;p6"/>
          <p:cNvSpPr/>
          <p:nvPr/>
        </p:nvSpPr>
        <p:spPr>
          <a:xfrm>
            <a:off x="489216" y="1412274"/>
            <a:ext cx="332105" cy="0"/>
          </a:xfrm>
          <a:custGeom>
            <a:rect b="b" l="l" r="r" t="t"/>
            <a:pathLst>
              <a:path extrusionOk="0" h="120000" w="332105">
                <a:moveTo>
                  <a:pt x="0" y="0"/>
                </a:moveTo>
                <a:lnTo>
                  <a:pt x="3314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6" name="Google Shape;1796;p6"/>
          <p:cNvSpPr txBox="1"/>
          <p:nvPr>
            <p:ph type="ctrTitle"/>
          </p:nvPr>
        </p:nvSpPr>
        <p:spPr>
          <a:xfrm>
            <a:off x="460923" y="838731"/>
            <a:ext cx="8222100" cy="3912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0" i="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97" name="Google Shape;1797;p6"/>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98" name="Google Shape;1798;p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99" name="Google Shape;1799;p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00" name="Google Shape;1800;p6"/>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58" name="Shape 1758"/>
        <p:cNvGrpSpPr/>
        <p:nvPr/>
      </p:nvGrpSpPr>
      <p:grpSpPr>
        <a:xfrm>
          <a:off x="0" y="0"/>
          <a:ext cx="0" cy="0"/>
          <a:chOff x="0" y="0"/>
          <a:chExt cx="0" cy="0"/>
        </a:xfrm>
      </p:grpSpPr>
      <p:sp>
        <p:nvSpPr>
          <p:cNvPr id="1759" name="Google Shape;1759;p1"/>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0" name="Google Shape;1760;p1"/>
          <p:cNvSpPr txBox="1"/>
          <p:nvPr>
            <p:ph type="title"/>
          </p:nvPr>
        </p:nvSpPr>
        <p:spPr>
          <a:xfrm>
            <a:off x="460923" y="573258"/>
            <a:ext cx="8222100" cy="4827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000" u="none" cap="none" strike="noStrike">
                <a:solidFill>
                  <a:schemeClr val="lt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61" name="Google Shape;1761;p1"/>
          <p:cNvSpPr txBox="1"/>
          <p:nvPr>
            <p:ph idx="1" type="body"/>
          </p:nvPr>
        </p:nvSpPr>
        <p:spPr>
          <a:xfrm>
            <a:off x="460923" y="1513697"/>
            <a:ext cx="8222100" cy="2111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Roboto"/>
                <a:ea typeface="Roboto"/>
                <a:cs typeface="Roboto"/>
                <a:sym typeface="Roboto"/>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762" name="Google Shape;1762;p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63" name="Google Shape;1763;p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64" name="Google Shape;1764;p1"/>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 Id="rId10"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 Id="rId11" Type="http://schemas.openxmlformats.org/officeDocument/2006/relationships/image" Target="../media/image21.jpg"/><Relationship Id="rId10" Type="http://schemas.openxmlformats.org/officeDocument/2006/relationships/image" Target="../media/image20.jpg"/><Relationship Id="rId9"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6.jpg"/><Relationship Id="rId7" Type="http://schemas.openxmlformats.org/officeDocument/2006/relationships/image" Target="../media/image17.png"/><Relationship Id="rId8"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8.jpg"/><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04" name="Shape 1804"/>
        <p:cNvGrpSpPr/>
        <p:nvPr/>
      </p:nvGrpSpPr>
      <p:grpSpPr>
        <a:xfrm>
          <a:off x="0" y="0"/>
          <a:ext cx="0" cy="0"/>
          <a:chOff x="0" y="0"/>
          <a:chExt cx="0" cy="0"/>
        </a:xfrm>
      </p:grpSpPr>
      <p:sp>
        <p:nvSpPr>
          <p:cNvPr id="1805" name="Google Shape;1805;p7"/>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6" name="Google Shape;1806;p7"/>
          <p:cNvSpPr/>
          <p:nvPr/>
        </p:nvSpPr>
        <p:spPr>
          <a:xfrm>
            <a:off x="1524796" y="672603"/>
            <a:ext cx="1082039" cy="1125220"/>
          </a:xfrm>
          <a:custGeom>
            <a:rect b="b" l="l" r="r" t="t"/>
            <a:pathLst>
              <a:path extrusionOk="0" h="1125220" w="1082039">
                <a:moveTo>
                  <a:pt x="0" y="1124947"/>
                </a:moveTo>
                <a:lnTo>
                  <a:pt x="0" y="0"/>
                </a:lnTo>
                <a:lnTo>
                  <a:pt x="1081622" y="0"/>
                </a:lnTo>
              </a:path>
            </a:pathLst>
          </a:custGeom>
          <a:noFill/>
          <a:ln cap="flat" cmpd="sng" w="28550">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7" name="Google Shape;1807;p7"/>
          <p:cNvSpPr/>
          <p:nvPr/>
        </p:nvSpPr>
        <p:spPr>
          <a:xfrm>
            <a:off x="6537536" y="3342918"/>
            <a:ext cx="1082040" cy="1125220"/>
          </a:xfrm>
          <a:custGeom>
            <a:rect b="b" l="l" r="r" t="t"/>
            <a:pathLst>
              <a:path extrusionOk="0" h="1125220" w="1082040">
                <a:moveTo>
                  <a:pt x="1081622" y="0"/>
                </a:moveTo>
                <a:lnTo>
                  <a:pt x="1081622" y="1124947"/>
                </a:lnTo>
                <a:lnTo>
                  <a:pt x="0" y="1124947"/>
                </a:lnTo>
              </a:path>
            </a:pathLst>
          </a:custGeom>
          <a:noFill/>
          <a:ln cap="flat" cmpd="sng" w="28550">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8" name="Google Shape;1808;p7"/>
          <p:cNvSpPr/>
          <p:nvPr/>
        </p:nvSpPr>
        <p:spPr>
          <a:xfrm>
            <a:off x="4359591" y="2817469"/>
            <a:ext cx="424814" cy="0"/>
          </a:xfrm>
          <a:custGeom>
            <a:rect b="b" l="l" r="r" t="t"/>
            <a:pathLst>
              <a:path extrusionOk="0" h="120000" w="424814">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9" name="Google Shape;1809;p7"/>
          <p:cNvSpPr txBox="1"/>
          <p:nvPr>
            <p:ph type="title"/>
          </p:nvPr>
        </p:nvSpPr>
        <p:spPr>
          <a:xfrm>
            <a:off x="1604550" y="783500"/>
            <a:ext cx="6015000" cy="1824300"/>
          </a:xfrm>
          <a:prstGeom prst="rect">
            <a:avLst/>
          </a:prstGeom>
          <a:noFill/>
          <a:ln>
            <a:noFill/>
          </a:ln>
        </p:spPr>
        <p:txBody>
          <a:bodyPr anchorCtr="0" anchor="t" bIns="0" lIns="0" spcFirstLastPara="1" rIns="0" wrap="square" tIns="88900">
            <a:noAutofit/>
          </a:bodyPr>
          <a:lstStyle/>
          <a:p>
            <a:pPr indent="0" lvl="0" marL="12700" marR="5080" rtl="0" algn="ctr">
              <a:lnSpc>
                <a:spcPct val="104166"/>
              </a:lnSpc>
              <a:spcBef>
                <a:spcPts val="0"/>
              </a:spcBef>
              <a:spcAft>
                <a:spcPts val="0"/>
              </a:spcAft>
              <a:buSzPts val="1400"/>
              <a:buNone/>
            </a:pPr>
            <a:r>
              <a:rPr lang="en-US" sz="3600">
                <a:latin typeface="Bree Serif"/>
                <a:ea typeface="Bree Serif"/>
                <a:cs typeface="Bree Serif"/>
                <a:sym typeface="Bree Serif"/>
              </a:rPr>
              <a:t>Unusual Event Detection from</a:t>
            </a:r>
            <a:endParaRPr sz="3600">
              <a:latin typeface="Bree Serif"/>
              <a:ea typeface="Bree Serif"/>
              <a:cs typeface="Bree Serif"/>
              <a:sym typeface="Bree Serif"/>
            </a:endParaRPr>
          </a:p>
          <a:p>
            <a:pPr indent="0" lvl="0" marL="12700" marR="5080" rtl="0" algn="ctr">
              <a:lnSpc>
                <a:spcPct val="104166"/>
              </a:lnSpc>
              <a:spcBef>
                <a:spcPts val="0"/>
              </a:spcBef>
              <a:spcAft>
                <a:spcPts val="0"/>
              </a:spcAft>
              <a:buSzPts val="1400"/>
              <a:buNone/>
            </a:pPr>
            <a:r>
              <a:rPr lang="en-US" sz="3600">
                <a:latin typeface="Bree Serif"/>
                <a:ea typeface="Bree Serif"/>
                <a:cs typeface="Bree Serif"/>
                <a:sym typeface="Bree Serif"/>
              </a:rPr>
              <a:t>surveillance video shots</a:t>
            </a:r>
            <a:endParaRPr sz="3600">
              <a:latin typeface="Bree Serif"/>
              <a:ea typeface="Bree Serif"/>
              <a:cs typeface="Bree Serif"/>
              <a:sym typeface="Bree Serif"/>
            </a:endParaRPr>
          </a:p>
        </p:txBody>
      </p:sp>
      <p:sp>
        <p:nvSpPr>
          <p:cNvPr id="1810" name="Google Shape;1810;p7"/>
          <p:cNvSpPr txBox="1"/>
          <p:nvPr/>
        </p:nvSpPr>
        <p:spPr>
          <a:xfrm>
            <a:off x="1524800" y="3027175"/>
            <a:ext cx="6094800" cy="1128300"/>
          </a:xfrm>
          <a:prstGeom prst="rect">
            <a:avLst/>
          </a:prstGeom>
          <a:noFill/>
          <a:ln>
            <a:noFill/>
          </a:ln>
        </p:spPr>
        <p:txBody>
          <a:bodyPr anchorCtr="0" anchor="t" bIns="0" lIns="0" spcFirstLastPara="1" rIns="0" wrap="square" tIns="10775">
            <a:noAutofit/>
          </a:bodyPr>
          <a:lstStyle/>
          <a:p>
            <a:pPr indent="-1562735" lvl="0" marL="2185035" marR="526415" rtl="0" algn="l">
              <a:lnSpc>
                <a:spcPct val="100699"/>
              </a:lnSpc>
              <a:spcBef>
                <a:spcPts val="0"/>
              </a:spcBef>
              <a:spcAft>
                <a:spcPts val="0"/>
              </a:spcAft>
              <a:buClr>
                <a:srgbClr val="000000"/>
              </a:buClr>
              <a:buSzPts val="1800"/>
              <a:buFont typeface="Arial"/>
              <a:buNone/>
            </a:pPr>
            <a:r>
              <a:rPr b="0" i="0" lang="en-US" sz="1800" u="none" cap="none" strike="noStrike">
                <a:solidFill>
                  <a:srgbClr val="8AC349"/>
                </a:solidFill>
                <a:latin typeface="Bree Serif"/>
                <a:ea typeface="Bree Serif"/>
                <a:cs typeface="Bree Serif"/>
                <a:sym typeface="Bree Serif"/>
              </a:rPr>
              <a:t>Organisation: Department of Science and  Technology</a:t>
            </a:r>
            <a:endParaRPr b="0" i="0" sz="1800" u="none" cap="none" strike="noStrike">
              <a:solidFill>
                <a:srgbClr val="000000"/>
              </a:solidFill>
              <a:latin typeface="Bree Serif"/>
              <a:ea typeface="Bree Serif"/>
              <a:cs typeface="Bree Serif"/>
              <a:sym typeface="Bree Serif"/>
            </a:endParaRPr>
          </a:p>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000000"/>
              </a:solidFill>
              <a:latin typeface="Bree Serif"/>
              <a:ea typeface="Bree Serif"/>
              <a:cs typeface="Bree Serif"/>
              <a:sym typeface="Bree Serif"/>
            </a:endParaRPr>
          </a:p>
          <a:p>
            <a:pPr indent="0" lvl="0" marL="12700" marR="0" rtl="0" algn="l">
              <a:lnSpc>
                <a:spcPct val="100000"/>
              </a:lnSpc>
              <a:spcBef>
                <a:spcPts val="5"/>
              </a:spcBef>
              <a:spcAft>
                <a:spcPts val="0"/>
              </a:spcAft>
              <a:buClr>
                <a:srgbClr val="000000"/>
              </a:buClr>
              <a:buSzPts val="1800"/>
              <a:buFont typeface="Arial"/>
              <a:buNone/>
            </a:pPr>
            <a:r>
              <a:rPr b="0" i="0" lang="en-US" sz="1800" u="none" cap="none" strike="noStrike">
                <a:solidFill>
                  <a:srgbClr val="8AC349"/>
                </a:solidFill>
                <a:latin typeface="Bree Serif"/>
                <a:ea typeface="Bree Serif"/>
                <a:cs typeface="Bree Serif"/>
                <a:sym typeface="Bree Serif"/>
              </a:rPr>
              <a:t>         College: National Institute of Technology, Warangal</a:t>
            </a:r>
            <a:endParaRPr b="0" i="0" sz="1800" u="none" cap="none" strike="noStrike">
              <a:solidFill>
                <a:srgbClr val="000000"/>
              </a:solidFill>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5" name="Shape 1865"/>
        <p:cNvGrpSpPr/>
        <p:nvPr/>
      </p:nvGrpSpPr>
      <p:grpSpPr>
        <a:xfrm>
          <a:off x="0" y="0"/>
          <a:ext cx="0" cy="0"/>
          <a:chOff x="0" y="0"/>
          <a:chExt cx="0" cy="0"/>
        </a:xfrm>
      </p:grpSpPr>
      <p:sp>
        <p:nvSpPr>
          <p:cNvPr id="1866" name="Google Shape;1866;p16"/>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But what is the problem?</a:t>
            </a:r>
            <a:endParaRPr/>
          </a:p>
        </p:txBody>
      </p:sp>
      <p:sp>
        <p:nvSpPr>
          <p:cNvPr id="1867" name="Google Shape;1867;p16"/>
          <p:cNvSpPr txBox="1"/>
          <p:nvPr>
            <p:ph idx="1" type="body"/>
          </p:nvPr>
        </p:nvSpPr>
        <p:spPr>
          <a:xfrm>
            <a:off x="460925" y="1513701"/>
            <a:ext cx="8222100" cy="315090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0"/>
              </a:spcBef>
              <a:spcAft>
                <a:spcPts val="0"/>
              </a:spcAft>
              <a:buSzPts val="2400"/>
              <a:buFont typeface="Bree Serif"/>
              <a:buChar char="❖"/>
            </a:pPr>
            <a:r>
              <a:rPr lang="en-US" sz="2400">
                <a:latin typeface="Bree Serif"/>
                <a:ea typeface="Bree Serif"/>
                <a:cs typeface="Bree Serif"/>
                <a:sym typeface="Bree Serif"/>
              </a:rPr>
              <a:t>Too much emphasis on hardware equates to issues of cost and scalability.</a:t>
            </a:r>
            <a:endParaRPr sz="2400">
              <a:latin typeface="Bree Serif"/>
              <a:ea typeface="Bree Serif"/>
              <a:cs typeface="Bree Serif"/>
              <a:sym typeface="Bree Serif"/>
            </a:endParaRPr>
          </a:p>
          <a:p>
            <a:pPr indent="-381000" lvl="0" marL="457200" rtl="0" algn="l">
              <a:lnSpc>
                <a:spcPct val="100000"/>
              </a:lnSpc>
              <a:spcBef>
                <a:spcPts val="0"/>
              </a:spcBef>
              <a:spcAft>
                <a:spcPts val="0"/>
              </a:spcAft>
              <a:buSzPts val="2400"/>
              <a:buFont typeface="Bree Serif"/>
              <a:buChar char="❖"/>
            </a:pPr>
            <a:r>
              <a:rPr lang="en-US" sz="2400">
                <a:latin typeface="Bree Serif"/>
                <a:ea typeface="Bree Serif"/>
                <a:cs typeface="Bree Serif"/>
                <a:sym typeface="Bree Serif"/>
              </a:rPr>
              <a:t>More components of the system, more chance of failure and time consumption.</a:t>
            </a:r>
            <a:endParaRPr sz="2400">
              <a:latin typeface="Bree Serif"/>
              <a:ea typeface="Bree Serif"/>
              <a:cs typeface="Bree Serif"/>
              <a:sym typeface="Bree Serif"/>
            </a:endParaRPr>
          </a:p>
          <a:p>
            <a:pPr indent="-381000" lvl="0" marL="457200" rtl="0" algn="l">
              <a:lnSpc>
                <a:spcPct val="100000"/>
              </a:lnSpc>
              <a:spcBef>
                <a:spcPts val="0"/>
              </a:spcBef>
              <a:spcAft>
                <a:spcPts val="0"/>
              </a:spcAft>
              <a:buSzPts val="2400"/>
              <a:buFont typeface="Bree Serif"/>
              <a:buChar char="❖"/>
            </a:pPr>
            <a:r>
              <a:rPr lang="en-US" sz="2400">
                <a:latin typeface="Bree Serif"/>
                <a:ea typeface="Bree Serif"/>
                <a:cs typeface="Bree Serif"/>
                <a:sym typeface="Bree Serif"/>
              </a:rPr>
              <a:t>Can’t leverage the advances being made in AI</a:t>
            </a:r>
            <a:endParaRPr sz="2400">
              <a:latin typeface="Bree Serif"/>
              <a:ea typeface="Bree Serif"/>
              <a:cs typeface="Bree Serif"/>
              <a:sym typeface="Bree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1" name="Shape 1871"/>
        <p:cNvGrpSpPr/>
        <p:nvPr/>
      </p:nvGrpSpPr>
      <p:grpSpPr>
        <a:xfrm>
          <a:off x="0" y="0"/>
          <a:ext cx="0" cy="0"/>
          <a:chOff x="0" y="0"/>
          <a:chExt cx="0" cy="0"/>
        </a:xfrm>
      </p:grpSpPr>
      <p:sp>
        <p:nvSpPr>
          <p:cNvPr id="1872" name="Google Shape;1872;p17"/>
          <p:cNvSpPr txBox="1"/>
          <p:nvPr>
            <p:ph type="title"/>
          </p:nvPr>
        </p:nvSpPr>
        <p:spPr>
          <a:xfrm>
            <a:off x="460925" y="573239"/>
            <a:ext cx="8222100" cy="1175100"/>
          </a:xfrm>
          <a:prstGeom prst="rect">
            <a:avLst/>
          </a:prstGeom>
          <a:noFill/>
          <a:ln>
            <a:noFill/>
          </a:ln>
        </p:spPr>
        <p:txBody>
          <a:bodyPr anchorCtr="0" anchor="t" bIns="0" lIns="0" spcFirstLastPara="1" rIns="0" wrap="square" tIns="0">
            <a:noAutofit/>
          </a:bodyPr>
          <a:lstStyle/>
          <a:p>
            <a:pPr indent="457200" lvl="0" marL="1828800" rtl="0" algn="l">
              <a:lnSpc>
                <a:spcPct val="100000"/>
              </a:lnSpc>
              <a:spcBef>
                <a:spcPts val="0"/>
              </a:spcBef>
              <a:spcAft>
                <a:spcPts val="0"/>
              </a:spcAft>
              <a:buSzPts val="1400"/>
              <a:buNone/>
            </a:pPr>
            <a:r>
              <a:rPr lang="en-US"/>
              <a:t>So, what do we do?</a:t>
            </a:r>
            <a:endParaRPr/>
          </a:p>
          <a:p>
            <a:pPr indent="0" lvl="0" marL="0" rtl="0" algn="l">
              <a:lnSpc>
                <a:spcPct val="100000"/>
              </a:lnSpc>
              <a:spcBef>
                <a:spcPts val="0"/>
              </a:spcBef>
              <a:spcAft>
                <a:spcPts val="0"/>
              </a:spcAft>
              <a:buSzPts val="1400"/>
              <a:buNone/>
            </a:pPr>
            <a:r>
              <a:t/>
            </a:r>
            <a:endParaRPr/>
          </a:p>
        </p:txBody>
      </p:sp>
      <p:sp>
        <p:nvSpPr>
          <p:cNvPr id="1873" name="Google Shape;1873;p17"/>
          <p:cNvSpPr txBox="1"/>
          <p:nvPr>
            <p:ph idx="1" type="body"/>
          </p:nvPr>
        </p:nvSpPr>
        <p:spPr>
          <a:xfrm>
            <a:off x="460925" y="1513702"/>
            <a:ext cx="8222100" cy="3172800"/>
          </a:xfrm>
          <a:prstGeom prst="rect">
            <a:avLst/>
          </a:prstGeom>
          <a:noFill/>
          <a:ln>
            <a:noFill/>
          </a:ln>
        </p:spPr>
        <p:txBody>
          <a:bodyPr anchorCtr="0" anchor="t" bIns="0" lIns="0" spcFirstLastPara="1" rIns="0" wrap="square" tIns="0">
            <a:noAutofit/>
          </a:bodyPr>
          <a:lstStyle/>
          <a:p>
            <a:pPr indent="0" lvl="0" marL="457200" rtl="0" algn="l">
              <a:lnSpc>
                <a:spcPct val="100000"/>
              </a:lnSpc>
              <a:spcBef>
                <a:spcPts val="0"/>
              </a:spcBef>
              <a:spcAft>
                <a:spcPts val="0"/>
              </a:spcAft>
              <a:buSzPts val="1400"/>
              <a:buNone/>
            </a:pPr>
            <a:r>
              <a:t/>
            </a:r>
            <a:endParaRPr>
              <a:latin typeface="Bree Serif"/>
              <a:ea typeface="Bree Serif"/>
              <a:cs typeface="Bree Serif"/>
              <a:sym typeface="Bree Serif"/>
            </a:endParaRPr>
          </a:p>
          <a:p>
            <a:pPr indent="0" lvl="0" marL="457200" rtl="0" algn="l">
              <a:lnSpc>
                <a:spcPct val="100000"/>
              </a:lnSpc>
              <a:spcBef>
                <a:spcPts val="0"/>
              </a:spcBef>
              <a:spcAft>
                <a:spcPts val="0"/>
              </a:spcAft>
              <a:buSzPts val="1400"/>
              <a:buNone/>
            </a:pPr>
            <a:r>
              <a:t/>
            </a:r>
            <a:endParaRPr>
              <a:latin typeface="Bree Serif"/>
              <a:ea typeface="Bree Serif"/>
              <a:cs typeface="Bree Serif"/>
              <a:sym typeface="Bree Serif"/>
            </a:endParaRPr>
          </a:p>
          <a:p>
            <a:pPr indent="-381000" lvl="0" marL="457200" rtl="0" algn="l">
              <a:lnSpc>
                <a:spcPct val="100000"/>
              </a:lnSpc>
              <a:spcBef>
                <a:spcPts val="0"/>
              </a:spcBef>
              <a:spcAft>
                <a:spcPts val="0"/>
              </a:spcAft>
              <a:buSzPts val="2400"/>
              <a:buFont typeface="Bree Serif"/>
              <a:buChar char="●"/>
            </a:pPr>
            <a:r>
              <a:rPr lang="en-US" sz="2400">
                <a:latin typeface="Bree Serif"/>
                <a:ea typeface="Bree Serif"/>
                <a:cs typeface="Bree Serif"/>
                <a:sym typeface="Bree Serif"/>
              </a:rPr>
              <a:t>Minimise use of hardware as much as possible.</a:t>
            </a:r>
            <a:endParaRPr sz="2400">
              <a:latin typeface="Bree Serif"/>
              <a:ea typeface="Bree Serif"/>
              <a:cs typeface="Bree Serif"/>
              <a:sym typeface="Bree Serif"/>
            </a:endParaRPr>
          </a:p>
          <a:p>
            <a:pPr indent="-381000" lvl="0" marL="457200" rtl="0" algn="l">
              <a:lnSpc>
                <a:spcPct val="100000"/>
              </a:lnSpc>
              <a:spcBef>
                <a:spcPts val="0"/>
              </a:spcBef>
              <a:spcAft>
                <a:spcPts val="0"/>
              </a:spcAft>
              <a:buSzPts val="2400"/>
              <a:buFont typeface="Bree Serif"/>
              <a:buChar char="●"/>
            </a:pPr>
            <a:r>
              <a:rPr lang="en-US" sz="2400">
                <a:latin typeface="Bree Serif"/>
                <a:ea typeface="Bree Serif"/>
                <a:cs typeface="Bree Serif"/>
                <a:sym typeface="Bree Serif"/>
              </a:rPr>
              <a:t>Software based solution ensures massive scalability.</a:t>
            </a:r>
            <a:endParaRPr sz="2400">
              <a:latin typeface="Bree Serif"/>
              <a:ea typeface="Bree Serif"/>
              <a:cs typeface="Bree Serif"/>
              <a:sym typeface="Bree Serif"/>
            </a:endParaRPr>
          </a:p>
          <a:p>
            <a:pPr indent="-381000" lvl="0" marL="457200" rtl="0" algn="l">
              <a:lnSpc>
                <a:spcPct val="100000"/>
              </a:lnSpc>
              <a:spcBef>
                <a:spcPts val="0"/>
              </a:spcBef>
              <a:spcAft>
                <a:spcPts val="0"/>
              </a:spcAft>
              <a:buSzPts val="2400"/>
              <a:buFont typeface="Bree Serif"/>
              <a:buChar char="●"/>
            </a:pPr>
            <a:r>
              <a:rPr lang="en-US" sz="2400">
                <a:latin typeface="Bree Serif"/>
                <a:ea typeface="Bree Serif"/>
                <a:cs typeface="Bree Serif"/>
                <a:sym typeface="Bree Serif"/>
              </a:rPr>
              <a:t>Use the best performing models in Deep Learning to get maximum leverage in terms of latency and accuracy.</a:t>
            </a:r>
            <a:endParaRPr sz="2400">
              <a:latin typeface="Bree Serif"/>
              <a:ea typeface="Bree Serif"/>
              <a:cs typeface="Bree Serif"/>
              <a:sym typeface="Bree Serif"/>
            </a:endParaRPr>
          </a:p>
          <a:p>
            <a:pPr indent="-381000" lvl="0" marL="457200" rtl="0" algn="l">
              <a:lnSpc>
                <a:spcPct val="100000"/>
              </a:lnSpc>
              <a:spcBef>
                <a:spcPts val="0"/>
              </a:spcBef>
              <a:spcAft>
                <a:spcPts val="0"/>
              </a:spcAft>
              <a:buSzPts val="2400"/>
              <a:buFont typeface="Bree Serif"/>
              <a:buChar char="●"/>
            </a:pPr>
            <a:r>
              <a:rPr lang="en-US" sz="2400">
                <a:latin typeface="Bree Serif"/>
                <a:ea typeface="Bree Serif"/>
                <a:cs typeface="Bree Serif"/>
                <a:sym typeface="Bree Serif"/>
              </a:rPr>
              <a:t>Build a web-based interface which requires minimal user intervention for easier deployment.</a:t>
            </a:r>
            <a:endParaRPr sz="2400">
              <a:latin typeface="Bree Serif"/>
              <a:ea typeface="Bree Serif"/>
              <a:cs typeface="Bree Serif"/>
              <a:sym typeface="Bree Serif"/>
            </a:endParaRPr>
          </a:p>
          <a:p>
            <a:pPr indent="0" lvl="0" marL="0" rtl="0" algn="l">
              <a:lnSpc>
                <a:spcPct val="100000"/>
              </a:lnSpc>
              <a:spcBef>
                <a:spcPts val="0"/>
              </a:spcBef>
              <a:spcAft>
                <a:spcPts val="0"/>
              </a:spcAft>
              <a:buSzPts val="1400"/>
              <a:buNone/>
            </a:pPr>
            <a:r>
              <a:t/>
            </a:r>
            <a:endParaRPr sz="2400">
              <a:latin typeface="Bree Serif"/>
              <a:ea typeface="Bree Serif"/>
              <a:cs typeface="Bree Serif"/>
              <a:sym typeface="Bree Serif"/>
            </a:endParaRPr>
          </a:p>
          <a:p>
            <a:pPr indent="0" lvl="0" marL="457200" rtl="0" algn="l">
              <a:lnSpc>
                <a:spcPct val="100000"/>
              </a:lnSpc>
              <a:spcBef>
                <a:spcPts val="0"/>
              </a:spcBef>
              <a:spcAft>
                <a:spcPts val="0"/>
              </a:spcAft>
              <a:buSzPts val="1400"/>
              <a:buNone/>
            </a:pPr>
            <a:r>
              <a:t/>
            </a:r>
            <a:endParaRPr>
              <a:latin typeface="Bree Serif"/>
              <a:ea typeface="Bree Serif"/>
              <a:cs typeface="Bree Serif"/>
              <a:sym typeface="Bree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7" name="Shape 1877"/>
        <p:cNvGrpSpPr/>
        <p:nvPr/>
      </p:nvGrpSpPr>
      <p:grpSpPr>
        <a:xfrm>
          <a:off x="0" y="0"/>
          <a:ext cx="0" cy="0"/>
          <a:chOff x="0" y="0"/>
          <a:chExt cx="0" cy="0"/>
        </a:xfrm>
      </p:grpSpPr>
      <p:sp>
        <p:nvSpPr>
          <p:cNvPr id="1878" name="Google Shape;1878;p18"/>
          <p:cNvSpPr txBox="1"/>
          <p:nvPr>
            <p:ph type="title"/>
          </p:nvPr>
        </p:nvSpPr>
        <p:spPr>
          <a:xfrm>
            <a:off x="460927" y="573250"/>
            <a:ext cx="71928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Our Proposed Solution</a:t>
            </a:r>
            <a:endParaRPr/>
          </a:p>
        </p:txBody>
      </p:sp>
      <p:sp>
        <p:nvSpPr>
          <p:cNvPr id="1879" name="Google Shape;1879;p18"/>
          <p:cNvSpPr txBox="1"/>
          <p:nvPr>
            <p:ph idx="1" type="body"/>
          </p:nvPr>
        </p:nvSpPr>
        <p:spPr>
          <a:xfrm>
            <a:off x="460923" y="1513697"/>
            <a:ext cx="8222100" cy="2111400"/>
          </a:xfrm>
          <a:prstGeom prst="rect">
            <a:avLst/>
          </a:prstGeom>
          <a:noFill/>
          <a:ln>
            <a:noFill/>
          </a:ln>
        </p:spPr>
        <p:txBody>
          <a:bodyPr anchorCtr="0" anchor="t" bIns="0" lIns="0" spcFirstLastPara="1" rIns="0" wrap="square" tIns="12700">
            <a:spAutoFit/>
          </a:bodyPr>
          <a:lstStyle/>
          <a:p>
            <a:pPr indent="55880" lvl="0" marL="12700" marR="180975" rtl="0" algn="l">
              <a:lnSpc>
                <a:spcPct val="114599"/>
              </a:lnSpc>
              <a:spcBef>
                <a:spcPts val="0"/>
              </a:spcBef>
              <a:spcAft>
                <a:spcPts val="0"/>
              </a:spcAft>
              <a:buSzPts val="1400"/>
              <a:buNone/>
            </a:pPr>
            <a:r>
              <a:rPr lang="en-US"/>
              <a:t>We plan to build a Deep Learning based Intelligent web-app that would detect  unusual traﬃc events in real time using feed from various surveillance cameras  or dashcams, and then send an alert to the concerned authorities to notify the  exact timing and place of occurrence of the event.</a:t>
            </a:r>
            <a:endParaRPr/>
          </a:p>
          <a:p>
            <a:pPr indent="0" lvl="0" marL="12700" marR="5080" rtl="0" algn="l">
              <a:lnSpc>
                <a:spcPct val="114599"/>
              </a:lnSpc>
              <a:spcBef>
                <a:spcPts val="1575"/>
              </a:spcBef>
              <a:spcAft>
                <a:spcPts val="0"/>
              </a:spcAft>
              <a:buSzPts val="1400"/>
              <a:buNone/>
            </a:pPr>
            <a:r>
              <a:rPr lang="en-US"/>
              <a:t>Our alert system will also send an alert to the nearest hospital for timely action in  the form of ambulance/medical facility.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3" name="Shape 1883"/>
        <p:cNvGrpSpPr/>
        <p:nvPr/>
      </p:nvGrpSpPr>
      <p:grpSpPr>
        <a:xfrm>
          <a:off x="0" y="0"/>
          <a:ext cx="0" cy="0"/>
          <a:chOff x="0" y="0"/>
          <a:chExt cx="0" cy="0"/>
        </a:xfrm>
      </p:grpSpPr>
      <p:sp>
        <p:nvSpPr>
          <p:cNvPr id="1884" name="Google Shape;1884;p19"/>
          <p:cNvSpPr txBox="1"/>
          <p:nvPr>
            <p:ph type="title"/>
          </p:nvPr>
        </p:nvSpPr>
        <p:spPr>
          <a:xfrm>
            <a:off x="460927" y="573250"/>
            <a:ext cx="63222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What’s new in it?</a:t>
            </a:r>
            <a:endParaRPr/>
          </a:p>
        </p:txBody>
      </p:sp>
      <p:sp>
        <p:nvSpPr>
          <p:cNvPr id="1885" name="Google Shape;1885;p19"/>
          <p:cNvSpPr txBox="1"/>
          <p:nvPr/>
        </p:nvSpPr>
        <p:spPr>
          <a:xfrm>
            <a:off x="551448" y="1513697"/>
            <a:ext cx="7985100" cy="2225700"/>
          </a:xfrm>
          <a:prstGeom prst="rect">
            <a:avLst/>
          </a:prstGeom>
          <a:noFill/>
          <a:ln>
            <a:noFill/>
          </a:ln>
        </p:spPr>
        <p:txBody>
          <a:bodyPr anchorCtr="0" anchor="t" bIns="0" lIns="0" spcFirstLastPara="1" rIns="0" wrap="square" tIns="12700">
            <a:spAutoFit/>
          </a:bodyPr>
          <a:lstStyle/>
          <a:p>
            <a:pPr indent="-367030" lvl="0" marL="379095" marR="41783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Usage of </a:t>
            </a:r>
            <a:r>
              <a:rPr b="1" i="0" lang="en-US" sz="1800" u="none" cap="none" strike="noStrike">
                <a:solidFill>
                  <a:srgbClr val="FFFFFF"/>
                </a:solidFill>
                <a:latin typeface="Roboto"/>
                <a:ea typeface="Roboto"/>
                <a:cs typeface="Roboto"/>
                <a:sym typeface="Roboto"/>
              </a:rPr>
              <a:t>3D CNN model in Video Surveillance (</a:t>
            </a:r>
            <a:r>
              <a:rPr b="0" i="0" lang="en-US" sz="1800" u="none" cap="none" strike="noStrike">
                <a:solidFill>
                  <a:srgbClr val="FFFFFF"/>
                </a:solidFill>
                <a:latin typeface="Roboto"/>
                <a:ea typeface="Roboto"/>
                <a:cs typeface="Roboto"/>
                <a:sym typeface="Roboto"/>
              </a:rPr>
              <a:t>usually done by using a  mathematical averaging of images in the video).</a:t>
            </a:r>
            <a:endParaRPr b="0" i="0" sz="1800" u="none" cap="none" strike="noStrike">
              <a:solidFill>
                <a:srgbClr val="000000"/>
              </a:solidFill>
              <a:latin typeface="Roboto"/>
              <a:ea typeface="Roboto"/>
              <a:cs typeface="Roboto"/>
              <a:sym typeface="Roboto"/>
            </a:endParaRPr>
          </a:p>
          <a:p>
            <a:pPr indent="-367030" lvl="0" marL="379095" marR="57150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A graphical description of the event span with a </a:t>
            </a:r>
            <a:r>
              <a:rPr b="1" i="0" lang="en-US" sz="1800" u="none" cap="none" strike="noStrike">
                <a:solidFill>
                  <a:srgbClr val="FFFFFF"/>
                </a:solidFill>
                <a:latin typeface="Roboto"/>
                <a:ea typeface="Roboto"/>
                <a:cs typeface="Roboto"/>
                <a:sym typeface="Roboto"/>
              </a:rPr>
              <a:t>measure of the event  occurrence </a:t>
            </a:r>
            <a:r>
              <a:rPr b="0" i="0" lang="en-US" sz="1800" u="none" cap="none" strike="noStrike">
                <a:solidFill>
                  <a:srgbClr val="FFFFFF"/>
                </a:solidFill>
                <a:latin typeface="Roboto"/>
                <a:ea typeface="Roboto"/>
                <a:cs typeface="Roboto"/>
                <a:sym typeface="Roboto"/>
              </a:rPr>
              <a:t>in each time unit.</a:t>
            </a:r>
            <a:endParaRPr b="0" i="0" sz="1800" u="none" cap="none" strike="noStrike">
              <a:solidFill>
                <a:srgbClr val="000000"/>
              </a:solidFill>
              <a:latin typeface="Roboto"/>
              <a:ea typeface="Roboto"/>
              <a:cs typeface="Roboto"/>
              <a:sym typeface="Roboto"/>
            </a:endParaRPr>
          </a:p>
          <a:p>
            <a:pPr indent="-367030" lvl="0" marL="379095" marR="508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Fine grain of features are learnt for videos using a single architecture which  uses the </a:t>
            </a:r>
            <a:r>
              <a:rPr b="1" i="0" lang="en-US" sz="1800" u="none" cap="none" strike="noStrike">
                <a:solidFill>
                  <a:srgbClr val="FFFFFF"/>
                </a:solidFill>
                <a:latin typeface="Roboto"/>
                <a:ea typeface="Roboto"/>
                <a:cs typeface="Roboto"/>
                <a:sym typeface="Roboto"/>
              </a:rPr>
              <a:t>both </a:t>
            </a:r>
            <a:r>
              <a:rPr b="0" i="0" lang="en-US" sz="1800" u="none" cap="none" strike="noStrike">
                <a:solidFill>
                  <a:srgbClr val="FFFFFF"/>
                </a:solidFill>
                <a:latin typeface="Roboto"/>
                <a:ea typeface="Roboto"/>
                <a:cs typeface="Roboto"/>
                <a:sym typeface="Roboto"/>
              </a:rPr>
              <a:t>spatial (w and h) as well as temporal (t) characteristics  leading to </a:t>
            </a:r>
            <a:r>
              <a:rPr b="1" i="0" lang="en-US" sz="1800" u="none" cap="none" strike="noStrike">
                <a:solidFill>
                  <a:srgbClr val="FFFFFF"/>
                </a:solidFill>
                <a:latin typeface="Roboto"/>
                <a:ea typeface="Roboto"/>
                <a:cs typeface="Roboto"/>
                <a:sym typeface="Roboto"/>
              </a:rPr>
              <a:t>lower latency and higher accuracy</a:t>
            </a:r>
            <a:r>
              <a:rPr b="0" i="0" lang="en-US" sz="1800" u="none" cap="none" strike="noStrike">
                <a:solidFill>
                  <a:srgbClr val="FFFFFF"/>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89" name="Shape 1889"/>
        <p:cNvGrpSpPr/>
        <p:nvPr/>
      </p:nvGrpSpPr>
      <p:grpSpPr>
        <a:xfrm>
          <a:off x="0" y="0"/>
          <a:ext cx="0" cy="0"/>
          <a:chOff x="0" y="0"/>
          <a:chExt cx="0" cy="0"/>
        </a:xfrm>
      </p:grpSpPr>
      <p:sp>
        <p:nvSpPr>
          <p:cNvPr id="1890" name="Google Shape;1890;p20"/>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0050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1" name="Google Shape;1891;p20"/>
          <p:cNvSpPr txBox="1"/>
          <p:nvPr>
            <p:ph type="title"/>
          </p:nvPr>
        </p:nvSpPr>
        <p:spPr>
          <a:xfrm>
            <a:off x="460927" y="573250"/>
            <a:ext cx="60246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Project Milestones</a:t>
            </a:r>
            <a:endParaRPr/>
          </a:p>
        </p:txBody>
      </p:sp>
      <p:grpSp>
        <p:nvGrpSpPr>
          <p:cNvPr id="1892" name="Google Shape;1892;p20"/>
          <p:cNvGrpSpPr/>
          <p:nvPr/>
        </p:nvGrpSpPr>
        <p:grpSpPr>
          <a:xfrm>
            <a:off x="420074" y="1581266"/>
            <a:ext cx="8336280" cy="1306803"/>
            <a:chOff x="420074" y="1581266"/>
            <a:chExt cx="8336280" cy="1306803"/>
          </a:xfrm>
        </p:grpSpPr>
        <p:sp>
          <p:nvSpPr>
            <p:cNvPr id="1893" name="Google Shape;1893;p20"/>
            <p:cNvSpPr/>
            <p:nvPr/>
          </p:nvSpPr>
          <p:spPr>
            <a:xfrm>
              <a:off x="420074" y="2790119"/>
              <a:ext cx="8336280" cy="0"/>
            </a:xfrm>
            <a:custGeom>
              <a:rect b="b" l="l" r="r" t="t"/>
              <a:pathLst>
                <a:path extrusionOk="0" h="120000" w="8336280">
                  <a:moveTo>
                    <a:pt x="0" y="0"/>
                  </a:moveTo>
                  <a:lnTo>
                    <a:pt x="8336083" y="0"/>
                  </a:lnTo>
                </a:path>
              </a:pathLst>
            </a:custGeom>
            <a:noFill/>
            <a:ln cap="flat" cmpd="sng" w="190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4" name="Google Shape;1894;p20"/>
            <p:cNvSpPr/>
            <p:nvPr/>
          </p:nvSpPr>
          <p:spPr>
            <a:xfrm>
              <a:off x="648673" y="2692169"/>
              <a:ext cx="196200" cy="195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5" name="Google Shape;1895;p20"/>
            <p:cNvSpPr/>
            <p:nvPr/>
          </p:nvSpPr>
          <p:spPr>
            <a:xfrm>
              <a:off x="746773" y="1653466"/>
              <a:ext cx="0" cy="1038860"/>
            </a:xfrm>
            <a:custGeom>
              <a:rect b="b" l="l" r="r" t="t"/>
              <a:pathLst>
                <a:path extrusionOk="0" h="1038860" w="120000">
                  <a:moveTo>
                    <a:pt x="0" y="1038702"/>
                  </a:moveTo>
                  <a:lnTo>
                    <a:pt x="0" y="0"/>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6" name="Google Shape;1896;p20"/>
            <p:cNvSpPr/>
            <p:nvPr/>
          </p:nvSpPr>
          <p:spPr>
            <a:xfrm>
              <a:off x="705911" y="1581266"/>
              <a:ext cx="81600" cy="8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897" name="Google Shape;1897;p20"/>
          <p:cNvSpPr txBox="1"/>
          <p:nvPr/>
        </p:nvSpPr>
        <p:spPr>
          <a:xfrm>
            <a:off x="896824" y="1309802"/>
            <a:ext cx="1484100" cy="609600"/>
          </a:xfrm>
          <a:prstGeom prst="rect">
            <a:avLst/>
          </a:prstGeom>
          <a:noFill/>
          <a:ln>
            <a:noFill/>
          </a:ln>
        </p:spPr>
        <p:txBody>
          <a:bodyPr anchorCtr="0" anchor="t" bIns="0" lIns="0" spcFirstLastPara="1" rIns="0" wrap="square" tIns="66675">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FFFF"/>
                </a:solidFill>
                <a:latin typeface="Roboto"/>
                <a:ea typeface="Roboto"/>
                <a:cs typeface="Roboto"/>
                <a:sym typeface="Roboto"/>
              </a:rPr>
              <a:t>Initiation</a:t>
            </a:r>
            <a:endParaRPr b="0" i="0" sz="1800" u="none" cap="none" strike="noStrike">
              <a:solidFill>
                <a:srgbClr val="000000"/>
              </a:solidFill>
              <a:latin typeface="Roboto"/>
              <a:ea typeface="Roboto"/>
              <a:cs typeface="Roboto"/>
              <a:sym typeface="Roboto"/>
            </a:endParaRPr>
          </a:p>
          <a:p>
            <a:pPr indent="0" lvl="0" marL="12700" marR="0" rtl="0" algn="l">
              <a:lnSpc>
                <a:spcPct val="100000"/>
              </a:lnSpc>
              <a:spcBef>
                <a:spcPts val="33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Fixing the problem</a:t>
            </a:r>
            <a:endParaRPr b="0" i="0" sz="1400" u="none" cap="none" strike="noStrike">
              <a:solidFill>
                <a:srgbClr val="000000"/>
              </a:solidFill>
              <a:latin typeface="Roboto"/>
              <a:ea typeface="Roboto"/>
              <a:cs typeface="Roboto"/>
              <a:sym typeface="Roboto"/>
            </a:endParaRPr>
          </a:p>
        </p:txBody>
      </p:sp>
      <p:sp>
        <p:nvSpPr>
          <p:cNvPr id="1898" name="Google Shape;1898;p20"/>
          <p:cNvSpPr txBox="1"/>
          <p:nvPr/>
        </p:nvSpPr>
        <p:spPr>
          <a:xfrm>
            <a:off x="896824" y="1889755"/>
            <a:ext cx="2125200" cy="448200"/>
          </a:xfrm>
          <a:prstGeom prst="rect">
            <a:avLst/>
          </a:prstGeom>
          <a:noFill/>
          <a:ln>
            <a:noFill/>
          </a:ln>
        </p:spPr>
        <p:txBody>
          <a:bodyPr anchorCtr="0" anchor="t" bIns="0" lIns="0" spcFirstLastPara="1" rIns="0" wrap="square" tIns="22850">
            <a:spAutoFit/>
          </a:bodyPr>
          <a:lstStyle/>
          <a:p>
            <a:pPr indent="0" lvl="0" marL="12700" marR="5080" rtl="0" algn="l">
              <a:lnSpc>
                <a:spcPct val="117857"/>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statement, deciding on the  architecture, setting up the</a:t>
            </a:r>
            <a:endParaRPr b="0" i="0" sz="1400" u="none" cap="none" strike="noStrike">
              <a:solidFill>
                <a:srgbClr val="000000"/>
              </a:solidFill>
              <a:latin typeface="Roboto"/>
              <a:ea typeface="Roboto"/>
              <a:cs typeface="Roboto"/>
              <a:sym typeface="Roboto"/>
            </a:endParaRPr>
          </a:p>
        </p:txBody>
      </p:sp>
      <p:sp>
        <p:nvSpPr>
          <p:cNvPr id="1899" name="Google Shape;1899;p20"/>
          <p:cNvSpPr txBox="1"/>
          <p:nvPr/>
        </p:nvSpPr>
        <p:spPr>
          <a:xfrm>
            <a:off x="896824" y="2308855"/>
            <a:ext cx="1057200" cy="23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environment.</a:t>
            </a:r>
            <a:endParaRPr b="0" i="0" sz="1400" u="none" cap="none" strike="noStrike">
              <a:solidFill>
                <a:srgbClr val="000000"/>
              </a:solidFill>
              <a:latin typeface="Roboto"/>
              <a:ea typeface="Roboto"/>
              <a:cs typeface="Roboto"/>
              <a:sym typeface="Roboto"/>
            </a:endParaRPr>
          </a:p>
        </p:txBody>
      </p:sp>
      <p:grpSp>
        <p:nvGrpSpPr>
          <p:cNvPr id="1900" name="Google Shape;1900;p20"/>
          <p:cNvGrpSpPr/>
          <p:nvPr/>
        </p:nvGrpSpPr>
        <p:grpSpPr>
          <a:xfrm>
            <a:off x="1432034" y="1385217"/>
            <a:ext cx="2979907" cy="2809674"/>
            <a:chOff x="1432034" y="1385217"/>
            <a:chExt cx="2979907" cy="2809674"/>
          </a:xfrm>
        </p:grpSpPr>
        <p:sp>
          <p:nvSpPr>
            <p:cNvPr id="1901" name="Google Shape;1901;p20"/>
            <p:cNvSpPr/>
            <p:nvPr/>
          </p:nvSpPr>
          <p:spPr>
            <a:xfrm>
              <a:off x="1530134" y="2900769"/>
              <a:ext cx="0" cy="1137285"/>
            </a:xfrm>
            <a:custGeom>
              <a:rect b="b" l="l" r="r" t="t"/>
              <a:pathLst>
                <a:path extrusionOk="0" h="1137285" w="120000">
                  <a:moveTo>
                    <a:pt x="0" y="0"/>
                  </a:moveTo>
                  <a:lnTo>
                    <a:pt x="0" y="1136797"/>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2" name="Google Shape;1902;p20"/>
            <p:cNvSpPr/>
            <p:nvPr/>
          </p:nvSpPr>
          <p:spPr>
            <a:xfrm>
              <a:off x="1489272" y="4028041"/>
              <a:ext cx="81600" cy="81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3" name="Google Shape;1903;p20"/>
            <p:cNvSpPr/>
            <p:nvPr/>
          </p:nvSpPr>
          <p:spPr>
            <a:xfrm>
              <a:off x="1432034" y="2704869"/>
              <a:ext cx="196200" cy="195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4" name="Google Shape;1904;p20"/>
            <p:cNvSpPr/>
            <p:nvPr/>
          </p:nvSpPr>
          <p:spPr>
            <a:xfrm>
              <a:off x="2998793" y="1457417"/>
              <a:ext cx="0" cy="1137285"/>
            </a:xfrm>
            <a:custGeom>
              <a:rect b="b" l="l" r="r" t="t"/>
              <a:pathLst>
                <a:path extrusionOk="0" h="1137285" w="120000">
                  <a:moveTo>
                    <a:pt x="0" y="1136802"/>
                  </a:moveTo>
                  <a:lnTo>
                    <a:pt x="0" y="0"/>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5" name="Google Shape;1905;p20"/>
            <p:cNvSpPr/>
            <p:nvPr/>
          </p:nvSpPr>
          <p:spPr>
            <a:xfrm>
              <a:off x="2957944" y="1385217"/>
              <a:ext cx="81600" cy="8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6" name="Google Shape;1906;p20"/>
            <p:cNvSpPr/>
            <p:nvPr/>
          </p:nvSpPr>
          <p:spPr>
            <a:xfrm>
              <a:off x="2900694" y="2594219"/>
              <a:ext cx="196200" cy="195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7" name="Google Shape;1907;p20"/>
            <p:cNvSpPr/>
            <p:nvPr/>
          </p:nvSpPr>
          <p:spPr>
            <a:xfrm>
              <a:off x="4313841" y="2986018"/>
              <a:ext cx="0" cy="1137285"/>
            </a:xfrm>
            <a:custGeom>
              <a:rect b="b" l="l" r="r" t="t"/>
              <a:pathLst>
                <a:path extrusionOk="0" h="1137285" w="120000">
                  <a:moveTo>
                    <a:pt x="0" y="0"/>
                  </a:moveTo>
                  <a:lnTo>
                    <a:pt x="0" y="1136797"/>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8" name="Google Shape;1908;p20"/>
            <p:cNvSpPr/>
            <p:nvPr/>
          </p:nvSpPr>
          <p:spPr>
            <a:xfrm>
              <a:off x="4272966" y="4113291"/>
              <a:ext cx="81600" cy="816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9" name="Google Shape;1909;p20"/>
            <p:cNvSpPr/>
            <p:nvPr/>
          </p:nvSpPr>
          <p:spPr>
            <a:xfrm>
              <a:off x="4215741" y="2790119"/>
              <a:ext cx="196200" cy="1959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10" name="Google Shape;1910;p20"/>
          <p:cNvSpPr txBox="1"/>
          <p:nvPr/>
        </p:nvSpPr>
        <p:spPr>
          <a:xfrm>
            <a:off x="1940149" y="3864498"/>
            <a:ext cx="1749300" cy="1028700"/>
          </a:xfrm>
          <a:prstGeom prst="rect">
            <a:avLst/>
          </a:prstGeom>
          <a:noFill/>
          <a:ln>
            <a:noFill/>
          </a:ln>
        </p:spPr>
        <p:txBody>
          <a:bodyPr anchorCtr="0" anchor="t" bIns="0" lIns="0" spcFirstLastPara="1" rIns="0" wrap="square" tIns="66675">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FFFF"/>
                </a:solidFill>
                <a:latin typeface="Roboto"/>
                <a:ea typeface="Roboto"/>
                <a:cs typeface="Roboto"/>
                <a:sym typeface="Roboto"/>
              </a:rPr>
              <a:t>Pre-processing</a:t>
            </a:r>
            <a:endParaRPr b="0" i="0" sz="1800" u="none" cap="none" strike="noStrike">
              <a:solidFill>
                <a:srgbClr val="000000"/>
              </a:solidFill>
              <a:latin typeface="Roboto"/>
              <a:ea typeface="Roboto"/>
              <a:cs typeface="Roboto"/>
              <a:sym typeface="Roboto"/>
            </a:endParaRPr>
          </a:p>
          <a:p>
            <a:pPr indent="0" lvl="0" marL="12700" marR="5080" rtl="0" algn="l">
              <a:lnSpc>
                <a:spcPct val="117857"/>
              </a:lnSpc>
              <a:spcBef>
                <a:spcPts val="409"/>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Selection of dataset,  pre-processing, data  cleaning, framing, etc.</a:t>
            </a:r>
            <a:endParaRPr b="0" i="0" sz="1400" u="none" cap="none" strike="noStrike">
              <a:solidFill>
                <a:srgbClr val="000000"/>
              </a:solidFill>
              <a:latin typeface="Roboto"/>
              <a:ea typeface="Roboto"/>
              <a:cs typeface="Roboto"/>
              <a:sym typeface="Roboto"/>
            </a:endParaRPr>
          </a:p>
        </p:txBody>
      </p:sp>
      <p:sp>
        <p:nvSpPr>
          <p:cNvPr id="1911" name="Google Shape;1911;p20"/>
          <p:cNvSpPr txBox="1"/>
          <p:nvPr/>
        </p:nvSpPr>
        <p:spPr>
          <a:xfrm>
            <a:off x="3248929" y="1323845"/>
            <a:ext cx="2138100" cy="1405200"/>
          </a:xfrm>
          <a:prstGeom prst="rect">
            <a:avLst/>
          </a:prstGeom>
          <a:noFill/>
          <a:ln>
            <a:noFill/>
          </a:ln>
        </p:spPr>
        <p:txBody>
          <a:bodyPr anchorCtr="0" anchor="t" bIns="0" lIns="0" spcFirstLastPara="1" rIns="0" wrap="square" tIns="12700">
            <a:spAutoFit/>
          </a:bodyPr>
          <a:lstStyle/>
          <a:p>
            <a:pPr indent="0" lvl="0" marL="12700" marR="144145" rtl="0" algn="l">
              <a:lnSpc>
                <a:spcPct val="114599"/>
              </a:lnSpc>
              <a:spcBef>
                <a:spcPts val="0"/>
              </a:spcBef>
              <a:spcAft>
                <a:spcPts val="0"/>
              </a:spcAft>
              <a:buClr>
                <a:srgbClr val="000000"/>
              </a:buClr>
              <a:buSzPts val="1800"/>
              <a:buFont typeface="Arial"/>
              <a:buNone/>
            </a:pPr>
            <a:r>
              <a:rPr b="1" i="0" lang="en-US" sz="1800" u="none" cap="none" strike="noStrike">
                <a:solidFill>
                  <a:srgbClr val="00FFFF"/>
                </a:solidFill>
                <a:latin typeface="Roboto"/>
                <a:ea typeface="Roboto"/>
                <a:cs typeface="Roboto"/>
                <a:sym typeface="Roboto"/>
              </a:rPr>
              <a:t>Experimenting with  different models</a:t>
            </a:r>
            <a:endParaRPr b="0" i="0" sz="1800" u="none" cap="none" strike="noStrike">
              <a:solidFill>
                <a:srgbClr val="000000"/>
              </a:solidFill>
              <a:latin typeface="Roboto"/>
              <a:ea typeface="Roboto"/>
              <a:cs typeface="Roboto"/>
              <a:sym typeface="Roboto"/>
            </a:endParaRPr>
          </a:p>
          <a:p>
            <a:pPr indent="0" lvl="0" marL="12700" marR="5080" rtl="0" algn="l">
              <a:lnSpc>
                <a:spcPct val="116100"/>
              </a:lnSpc>
              <a:spcBef>
                <a:spcPts val="6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Trying various models  including 3D CNN, LSTM in  NVIDIA 1070 TI GPU.</a:t>
            </a:r>
            <a:endParaRPr b="0" i="0" sz="1400" u="none" cap="none" strike="noStrike">
              <a:solidFill>
                <a:srgbClr val="000000"/>
              </a:solidFill>
              <a:latin typeface="Roboto"/>
              <a:ea typeface="Roboto"/>
              <a:cs typeface="Roboto"/>
              <a:sym typeface="Roboto"/>
            </a:endParaRPr>
          </a:p>
        </p:txBody>
      </p:sp>
      <p:sp>
        <p:nvSpPr>
          <p:cNvPr id="1912" name="Google Shape;1912;p20"/>
          <p:cNvSpPr txBox="1"/>
          <p:nvPr/>
        </p:nvSpPr>
        <p:spPr>
          <a:xfrm>
            <a:off x="4288762" y="3918545"/>
            <a:ext cx="1806000" cy="299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FFFF"/>
                </a:solidFill>
                <a:latin typeface="Roboto"/>
                <a:ea typeface="Roboto"/>
                <a:cs typeface="Roboto"/>
                <a:sym typeface="Roboto"/>
              </a:rPr>
              <a:t>Testing Accuracy</a:t>
            </a:r>
            <a:endParaRPr b="0" i="0" sz="1800" u="none" cap="none" strike="noStrike">
              <a:solidFill>
                <a:srgbClr val="000000"/>
              </a:solidFill>
              <a:latin typeface="Roboto"/>
              <a:ea typeface="Roboto"/>
              <a:cs typeface="Roboto"/>
              <a:sym typeface="Roboto"/>
            </a:endParaRPr>
          </a:p>
        </p:txBody>
      </p:sp>
      <p:sp>
        <p:nvSpPr>
          <p:cNvPr id="1913" name="Google Shape;1913;p20"/>
          <p:cNvSpPr txBox="1"/>
          <p:nvPr/>
        </p:nvSpPr>
        <p:spPr>
          <a:xfrm>
            <a:off x="4288762" y="4200611"/>
            <a:ext cx="2322900" cy="768300"/>
          </a:xfrm>
          <a:prstGeom prst="rect">
            <a:avLst/>
          </a:prstGeom>
          <a:noFill/>
          <a:ln>
            <a:noFill/>
          </a:ln>
        </p:spPr>
        <p:txBody>
          <a:bodyPr anchorCtr="0" anchor="t" bIns="0" lIns="0" spcFirstLastPara="1" rIns="0" wrap="square" tIns="12700">
            <a:spAutoFit/>
          </a:bodyPr>
          <a:lstStyle/>
          <a:p>
            <a:pPr indent="0" lvl="0" marL="12700" marR="5080" rtl="0" algn="l">
              <a:lnSpc>
                <a:spcPct val="1161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Testing the model for various  video samples &amp; check  accuracy.</a:t>
            </a:r>
            <a:endParaRPr b="0" i="0" sz="1400" u="none" cap="none" strike="noStrike">
              <a:solidFill>
                <a:srgbClr val="000000"/>
              </a:solidFill>
              <a:latin typeface="Roboto"/>
              <a:ea typeface="Roboto"/>
              <a:cs typeface="Roboto"/>
              <a:sym typeface="Roboto"/>
            </a:endParaRPr>
          </a:p>
        </p:txBody>
      </p:sp>
      <p:grpSp>
        <p:nvGrpSpPr>
          <p:cNvPr id="1914" name="Google Shape;1914;p20"/>
          <p:cNvGrpSpPr/>
          <p:nvPr/>
        </p:nvGrpSpPr>
        <p:grpSpPr>
          <a:xfrm>
            <a:off x="5728588" y="1299967"/>
            <a:ext cx="1149348" cy="2796874"/>
            <a:chOff x="5728588" y="1299967"/>
            <a:chExt cx="1149348" cy="2796874"/>
          </a:xfrm>
        </p:grpSpPr>
        <p:sp>
          <p:nvSpPr>
            <p:cNvPr id="1915" name="Google Shape;1915;p20"/>
            <p:cNvSpPr/>
            <p:nvPr/>
          </p:nvSpPr>
          <p:spPr>
            <a:xfrm>
              <a:off x="5826688" y="1372167"/>
              <a:ext cx="0" cy="1137285"/>
            </a:xfrm>
            <a:custGeom>
              <a:rect b="b" l="l" r="r" t="t"/>
              <a:pathLst>
                <a:path extrusionOk="0" h="1137285" w="120000">
                  <a:moveTo>
                    <a:pt x="0" y="1136802"/>
                  </a:moveTo>
                  <a:lnTo>
                    <a:pt x="0" y="0"/>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6" name="Google Shape;1916;p20"/>
            <p:cNvSpPr/>
            <p:nvPr/>
          </p:nvSpPr>
          <p:spPr>
            <a:xfrm>
              <a:off x="5785838" y="1299967"/>
              <a:ext cx="81600" cy="8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7" name="Google Shape;1917;p20"/>
            <p:cNvSpPr/>
            <p:nvPr/>
          </p:nvSpPr>
          <p:spPr>
            <a:xfrm>
              <a:off x="5728588" y="2508970"/>
              <a:ext cx="196200" cy="195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8" name="Google Shape;1918;p20"/>
            <p:cNvSpPr/>
            <p:nvPr/>
          </p:nvSpPr>
          <p:spPr>
            <a:xfrm>
              <a:off x="6779836" y="2972343"/>
              <a:ext cx="0" cy="1052829"/>
            </a:xfrm>
            <a:custGeom>
              <a:rect b="b" l="l" r="r" t="t"/>
              <a:pathLst>
                <a:path extrusionOk="0" h="1052829" w="120000">
                  <a:moveTo>
                    <a:pt x="0" y="0"/>
                  </a:moveTo>
                  <a:lnTo>
                    <a:pt x="0" y="1052422"/>
                  </a:lnTo>
                </a:path>
              </a:pathLst>
            </a:custGeom>
            <a:noFill/>
            <a:ln cap="flat" cmpd="sng" w="1902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9" name="Google Shape;1919;p20"/>
            <p:cNvSpPr/>
            <p:nvPr/>
          </p:nvSpPr>
          <p:spPr>
            <a:xfrm>
              <a:off x="6738961" y="4015241"/>
              <a:ext cx="81600" cy="816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0" name="Google Shape;1920;p20"/>
            <p:cNvSpPr/>
            <p:nvPr/>
          </p:nvSpPr>
          <p:spPr>
            <a:xfrm>
              <a:off x="6681736" y="2790119"/>
              <a:ext cx="196200" cy="182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21" name="Google Shape;1921;p20"/>
          <p:cNvSpPr txBox="1"/>
          <p:nvPr/>
        </p:nvSpPr>
        <p:spPr>
          <a:xfrm>
            <a:off x="5990114" y="1064651"/>
            <a:ext cx="1974300" cy="1653000"/>
          </a:xfrm>
          <a:prstGeom prst="rect">
            <a:avLst/>
          </a:prstGeom>
          <a:noFill/>
          <a:ln>
            <a:noFill/>
          </a:ln>
        </p:spPr>
        <p:txBody>
          <a:bodyPr anchorCtr="0" anchor="t" bIns="0" lIns="0" spcFirstLastPara="1" rIns="0" wrap="square" tIns="12700">
            <a:spAutoFit/>
          </a:bodyPr>
          <a:lstStyle/>
          <a:p>
            <a:pPr indent="0" lvl="0" marL="12700" marR="340360" rtl="0" algn="l">
              <a:lnSpc>
                <a:spcPct val="114599"/>
              </a:lnSpc>
              <a:spcBef>
                <a:spcPts val="0"/>
              </a:spcBef>
              <a:spcAft>
                <a:spcPts val="0"/>
              </a:spcAft>
              <a:buClr>
                <a:srgbClr val="000000"/>
              </a:buClr>
              <a:buSzPts val="1800"/>
              <a:buFont typeface="Arial"/>
              <a:buNone/>
            </a:pPr>
            <a:r>
              <a:rPr b="1" i="0" lang="en-US" sz="1800" u="none" cap="none" strike="noStrike">
                <a:solidFill>
                  <a:srgbClr val="00FFFF"/>
                </a:solidFill>
                <a:latin typeface="Roboto"/>
                <a:ea typeface="Roboto"/>
                <a:cs typeface="Roboto"/>
                <a:sym typeface="Roboto"/>
              </a:rPr>
              <a:t>Integrating with  the Web app</a:t>
            </a:r>
            <a:endParaRPr b="0" i="0" sz="1800" u="none" cap="none" strike="noStrike">
              <a:solidFill>
                <a:srgbClr val="000000"/>
              </a:solidFill>
              <a:latin typeface="Roboto"/>
              <a:ea typeface="Roboto"/>
              <a:cs typeface="Roboto"/>
              <a:sym typeface="Roboto"/>
            </a:endParaRPr>
          </a:p>
          <a:p>
            <a:pPr indent="0" lvl="0" marL="12700" marR="5080" rtl="0" algn="l">
              <a:lnSpc>
                <a:spcPct val="116100"/>
              </a:lnSpc>
              <a:spcBef>
                <a:spcPts val="6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Connecting the ML  model to the web  app,testing out uploaded  videos .</a:t>
            </a:r>
            <a:endParaRPr b="0" i="0" sz="1400" u="none" cap="none" strike="noStrike">
              <a:solidFill>
                <a:srgbClr val="000000"/>
              </a:solidFill>
              <a:latin typeface="Roboto"/>
              <a:ea typeface="Roboto"/>
              <a:cs typeface="Roboto"/>
              <a:sym typeface="Roboto"/>
            </a:endParaRPr>
          </a:p>
        </p:txBody>
      </p:sp>
      <p:sp>
        <p:nvSpPr>
          <p:cNvPr id="1922" name="Google Shape;1922;p20"/>
          <p:cNvSpPr txBox="1"/>
          <p:nvPr/>
        </p:nvSpPr>
        <p:spPr>
          <a:xfrm>
            <a:off x="6868831" y="3487252"/>
            <a:ext cx="2093100" cy="1600200"/>
          </a:xfrm>
          <a:prstGeom prst="rect">
            <a:avLst/>
          </a:prstGeom>
          <a:noFill/>
          <a:ln>
            <a:noFill/>
          </a:ln>
        </p:spPr>
        <p:txBody>
          <a:bodyPr anchorCtr="0" anchor="t" bIns="0" lIns="0" spcFirstLastPara="1" rIns="0" wrap="square" tIns="66675">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FFFF"/>
                </a:solidFill>
                <a:latin typeface="Roboto"/>
                <a:ea typeface="Roboto"/>
                <a:cs typeface="Roboto"/>
                <a:sym typeface="Roboto"/>
              </a:rPr>
              <a:t>Future Work</a:t>
            </a:r>
            <a:endParaRPr b="0" i="0" sz="1800" u="none" cap="none" strike="noStrike">
              <a:solidFill>
                <a:srgbClr val="000000"/>
              </a:solidFill>
              <a:latin typeface="Roboto"/>
              <a:ea typeface="Roboto"/>
              <a:cs typeface="Roboto"/>
              <a:sym typeface="Roboto"/>
            </a:endParaRPr>
          </a:p>
          <a:p>
            <a:pPr indent="0" lvl="0" marL="12700" marR="5080" rtl="0" algn="l">
              <a:lnSpc>
                <a:spcPct val="116100"/>
              </a:lnSpc>
              <a:spcBef>
                <a:spcPts val="6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Adding Maps API for  proximity searches,  adding support for more  events, real-time hardware  integration.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6" name="Shape 1926"/>
        <p:cNvGrpSpPr/>
        <p:nvPr/>
      </p:nvGrpSpPr>
      <p:grpSpPr>
        <a:xfrm>
          <a:off x="0" y="0"/>
          <a:ext cx="0" cy="0"/>
          <a:chOff x="0" y="0"/>
          <a:chExt cx="0" cy="0"/>
        </a:xfrm>
      </p:grpSpPr>
      <p:sp>
        <p:nvSpPr>
          <p:cNvPr id="1927" name="Google Shape;1927;p21"/>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029AE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8" name="Google Shape;1928;p21"/>
          <p:cNvSpPr txBox="1"/>
          <p:nvPr>
            <p:ph type="title"/>
          </p:nvPr>
        </p:nvSpPr>
        <p:spPr>
          <a:xfrm>
            <a:off x="460925" y="573250"/>
            <a:ext cx="84840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latin typeface="Bree Serif"/>
                <a:ea typeface="Bree Serif"/>
                <a:cs typeface="Bree Serif"/>
                <a:sym typeface="Bree Serif"/>
              </a:rPr>
              <a:t>Technology Stack</a:t>
            </a:r>
            <a:endParaRPr>
              <a:latin typeface="Bree Serif"/>
              <a:ea typeface="Bree Serif"/>
              <a:cs typeface="Bree Serif"/>
              <a:sym typeface="Bree Serif"/>
            </a:endParaRPr>
          </a:p>
        </p:txBody>
      </p:sp>
      <p:sp>
        <p:nvSpPr>
          <p:cNvPr id="1929" name="Google Shape;1929;p21"/>
          <p:cNvSpPr/>
          <p:nvPr/>
        </p:nvSpPr>
        <p:spPr>
          <a:xfrm>
            <a:off x="1536036" y="1489817"/>
            <a:ext cx="2571750" cy="3343910"/>
          </a:xfrm>
          <a:custGeom>
            <a:rect b="b" l="l" r="r" t="t"/>
            <a:pathLst>
              <a:path extrusionOk="0" h="3343910" w="2571750">
                <a:moveTo>
                  <a:pt x="2314155" y="3343498"/>
                </a:moveTo>
                <a:lnTo>
                  <a:pt x="257129" y="3343498"/>
                </a:lnTo>
                <a:lnTo>
                  <a:pt x="210909" y="3339355"/>
                </a:lnTo>
                <a:lnTo>
                  <a:pt x="167408" y="3327411"/>
                </a:lnTo>
                <a:lnTo>
                  <a:pt x="127350" y="3308391"/>
                </a:lnTo>
                <a:lnTo>
                  <a:pt x="91463" y="3283023"/>
                </a:lnTo>
                <a:lnTo>
                  <a:pt x="60473" y="3252033"/>
                </a:lnTo>
                <a:lnTo>
                  <a:pt x="35105" y="3216146"/>
                </a:lnTo>
                <a:lnTo>
                  <a:pt x="16086" y="3176090"/>
                </a:lnTo>
                <a:lnTo>
                  <a:pt x="4142" y="3132590"/>
                </a:lnTo>
                <a:lnTo>
                  <a:pt x="0" y="3086373"/>
                </a:lnTo>
                <a:lnTo>
                  <a:pt x="0" y="257129"/>
                </a:lnTo>
                <a:lnTo>
                  <a:pt x="4142" y="210909"/>
                </a:lnTo>
                <a:lnTo>
                  <a:pt x="16086" y="167408"/>
                </a:lnTo>
                <a:lnTo>
                  <a:pt x="35105" y="127350"/>
                </a:lnTo>
                <a:lnTo>
                  <a:pt x="60473" y="91463"/>
                </a:lnTo>
                <a:lnTo>
                  <a:pt x="91463" y="60473"/>
                </a:lnTo>
                <a:lnTo>
                  <a:pt x="127350" y="35105"/>
                </a:lnTo>
                <a:lnTo>
                  <a:pt x="167408" y="16086"/>
                </a:lnTo>
                <a:lnTo>
                  <a:pt x="210909" y="4142"/>
                </a:lnTo>
                <a:lnTo>
                  <a:pt x="257129" y="0"/>
                </a:lnTo>
                <a:lnTo>
                  <a:pt x="2314155" y="0"/>
                </a:lnTo>
                <a:lnTo>
                  <a:pt x="2364555" y="4986"/>
                </a:lnTo>
                <a:lnTo>
                  <a:pt x="2412558" y="19572"/>
                </a:lnTo>
                <a:lnTo>
                  <a:pt x="2456815" y="43199"/>
                </a:lnTo>
                <a:lnTo>
                  <a:pt x="2495979" y="75309"/>
                </a:lnTo>
                <a:lnTo>
                  <a:pt x="2528094" y="114473"/>
                </a:lnTo>
                <a:lnTo>
                  <a:pt x="2551726" y="158729"/>
                </a:lnTo>
                <a:lnTo>
                  <a:pt x="2566316" y="206731"/>
                </a:lnTo>
                <a:lnTo>
                  <a:pt x="2571304" y="257129"/>
                </a:lnTo>
                <a:lnTo>
                  <a:pt x="2571304" y="3086373"/>
                </a:lnTo>
                <a:lnTo>
                  <a:pt x="2567161" y="3132590"/>
                </a:lnTo>
                <a:lnTo>
                  <a:pt x="2555217" y="3176090"/>
                </a:lnTo>
                <a:lnTo>
                  <a:pt x="2536197" y="3216146"/>
                </a:lnTo>
                <a:lnTo>
                  <a:pt x="2510828" y="3252033"/>
                </a:lnTo>
                <a:lnTo>
                  <a:pt x="2479835" y="3283023"/>
                </a:lnTo>
                <a:lnTo>
                  <a:pt x="2443945" y="3308391"/>
                </a:lnTo>
                <a:lnTo>
                  <a:pt x="2403885" y="3327411"/>
                </a:lnTo>
                <a:lnTo>
                  <a:pt x="2360379" y="3339355"/>
                </a:lnTo>
                <a:lnTo>
                  <a:pt x="2314155" y="3343498"/>
                </a:lnTo>
                <a:close/>
              </a:path>
            </a:pathLst>
          </a:custGeom>
          <a:solidFill>
            <a:srgbClr val="CACFF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0" name="Google Shape;1930;p21"/>
          <p:cNvSpPr txBox="1"/>
          <p:nvPr/>
        </p:nvSpPr>
        <p:spPr>
          <a:xfrm>
            <a:off x="1997374" y="1636675"/>
            <a:ext cx="2043300" cy="284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700"/>
              <a:buFont typeface="Arial"/>
              <a:buNone/>
            </a:pPr>
            <a:r>
              <a:rPr b="1" i="0" lang="en-US" sz="1700" u="none" cap="none" strike="noStrike">
                <a:solidFill>
                  <a:srgbClr val="2852DB"/>
                </a:solidFill>
                <a:latin typeface="Arial"/>
                <a:ea typeface="Arial"/>
                <a:cs typeface="Arial"/>
                <a:sym typeface="Arial"/>
              </a:rPr>
              <a:t>Machine Learning</a:t>
            </a:r>
            <a:endParaRPr b="0" i="0" sz="1700" u="none" cap="none" strike="noStrike">
              <a:solidFill>
                <a:srgbClr val="000000"/>
              </a:solidFill>
              <a:latin typeface="Arial"/>
              <a:ea typeface="Arial"/>
              <a:cs typeface="Arial"/>
              <a:sym typeface="Arial"/>
            </a:endParaRPr>
          </a:p>
        </p:txBody>
      </p:sp>
      <p:sp>
        <p:nvSpPr>
          <p:cNvPr id="1931" name="Google Shape;1931;p21"/>
          <p:cNvSpPr/>
          <p:nvPr/>
        </p:nvSpPr>
        <p:spPr>
          <a:xfrm>
            <a:off x="4571990" y="1546741"/>
            <a:ext cx="2571750" cy="3343910"/>
          </a:xfrm>
          <a:custGeom>
            <a:rect b="b" l="l" r="r" t="t"/>
            <a:pathLst>
              <a:path extrusionOk="0" h="3343910" w="2571750">
                <a:moveTo>
                  <a:pt x="2314145" y="3343498"/>
                </a:moveTo>
                <a:lnTo>
                  <a:pt x="257124" y="3343498"/>
                </a:lnTo>
                <a:lnTo>
                  <a:pt x="210901" y="3339355"/>
                </a:lnTo>
                <a:lnTo>
                  <a:pt x="167397" y="3327411"/>
                </a:lnTo>
                <a:lnTo>
                  <a:pt x="127340" y="3308391"/>
                </a:lnTo>
                <a:lnTo>
                  <a:pt x="91454" y="3283023"/>
                </a:lnTo>
                <a:lnTo>
                  <a:pt x="60466" y="3252033"/>
                </a:lnTo>
                <a:lnTo>
                  <a:pt x="35100" y="3216146"/>
                </a:lnTo>
                <a:lnTo>
                  <a:pt x="16084" y="3176090"/>
                </a:lnTo>
                <a:lnTo>
                  <a:pt x="4142" y="3132590"/>
                </a:lnTo>
                <a:lnTo>
                  <a:pt x="0" y="3086373"/>
                </a:lnTo>
                <a:lnTo>
                  <a:pt x="0" y="257129"/>
                </a:lnTo>
                <a:lnTo>
                  <a:pt x="4142" y="210909"/>
                </a:lnTo>
                <a:lnTo>
                  <a:pt x="16084" y="167408"/>
                </a:lnTo>
                <a:lnTo>
                  <a:pt x="35100" y="127350"/>
                </a:lnTo>
                <a:lnTo>
                  <a:pt x="60466" y="91463"/>
                </a:lnTo>
                <a:lnTo>
                  <a:pt x="91454" y="60473"/>
                </a:lnTo>
                <a:lnTo>
                  <a:pt x="127340" y="35105"/>
                </a:lnTo>
                <a:lnTo>
                  <a:pt x="167397" y="16086"/>
                </a:lnTo>
                <a:lnTo>
                  <a:pt x="210901" y="4142"/>
                </a:lnTo>
                <a:lnTo>
                  <a:pt x="257124" y="0"/>
                </a:lnTo>
                <a:lnTo>
                  <a:pt x="2314145" y="0"/>
                </a:lnTo>
                <a:lnTo>
                  <a:pt x="2364545" y="4986"/>
                </a:lnTo>
                <a:lnTo>
                  <a:pt x="2412548" y="19572"/>
                </a:lnTo>
                <a:lnTo>
                  <a:pt x="2456805" y="43199"/>
                </a:lnTo>
                <a:lnTo>
                  <a:pt x="2495969" y="75309"/>
                </a:lnTo>
                <a:lnTo>
                  <a:pt x="2528084" y="114473"/>
                </a:lnTo>
                <a:lnTo>
                  <a:pt x="2551716" y="158729"/>
                </a:lnTo>
                <a:lnTo>
                  <a:pt x="2566306" y="206731"/>
                </a:lnTo>
                <a:lnTo>
                  <a:pt x="2571294" y="257129"/>
                </a:lnTo>
                <a:lnTo>
                  <a:pt x="2571294" y="3086373"/>
                </a:lnTo>
                <a:lnTo>
                  <a:pt x="2567151" y="3132590"/>
                </a:lnTo>
                <a:lnTo>
                  <a:pt x="2555207" y="3176090"/>
                </a:lnTo>
                <a:lnTo>
                  <a:pt x="2536187" y="3216146"/>
                </a:lnTo>
                <a:lnTo>
                  <a:pt x="2510818" y="3252033"/>
                </a:lnTo>
                <a:lnTo>
                  <a:pt x="2479825" y="3283023"/>
                </a:lnTo>
                <a:lnTo>
                  <a:pt x="2443935" y="3308391"/>
                </a:lnTo>
                <a:lnTo>
                  <a:pt x="2403875" y="3327411"/>
                </a:lnTo>
                <a:lnTo>
                  <a:pt x="2360369" y="3339355"/>
                </a:lnTo>
                <a:lnTo>
                  <a:pt x="2314145" y="3343498"/>
                </a:lnTo>
                <a:close/>
              </a:path>
            </a:pathLst>
          </a:custGeom>
          <a:solidFill>
            <a:srgbClr val="CACFF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2" name="Google Shape;1932;p21"/>
          <p:cNvSpPr txBox="1"/>
          <p:nvPr/>
        </p:nvSpPr>
        <p:spPr>
          <a:xfrm>
            <a:off x="4927997" y="1636675"/>
            <a:ext cx="2166900" cy="284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700"/>
              <a:buFont typeface="Arial"/>
              <a:buNone/>
            </a:pPr>
            <a:r>
              <a:rPr b="1" i="0" lang="en-US" sz="1700" u="none" cap="none" strike="noStrike">
                <a:solidFill>
                  <a:srgbClr val="2852DB"/>
                </a:solidFill>
                <a:latin typeface="Arial"/>
                <a:ea typeface="Arial"/>
                <a:cs typeface="Arial"/>
                <a:sym typeface="Arial"/>
              </a:rPr>
              <a:t>Web Development</a:t>
            </a:r>
            <a:endParaRPr b="0" i="0" sz="1700" u="none" cap="none" strike="noStrike">
              <a:solidFill>
                <a:srgbClr val="000000"/>
              </a:solidFill>
              <a:latin typeface="Arial"/>
              <a:ea typeface="Arial"/>
              <a:cs typeface="Arial"/>
              <a:sym typeface="Arial"/>
            </a:endParaRPr>
          </a:p>
        </p:txBody>
      </p:sp>
      <p:grpSp>
        <p:nvGrpSpPr>
          <p:cNvPr id="1933" name="Google Shape;1933;p21"/>
          <p:cNvGrpSpPr/>
          <p:nvPr/>
        </p:nvGrpSpPr>
        <p:grpSpPr>
          <a:xfrm>
            <a:off x="1653226" y="2156920"/>
            <a:ext cx="2310593" cy="2233722"/>
            <a:chOff x="1653226" y="2156920"/>
            <a:chExt cx="2310593" cy="2233722"/>
          </a:xfrm>
        </p:grpSpPr>
        <p:sp>
          <p:nvSpPr>
            <p:cNvPr id="1934" name="Google Shape;1934;p21"/>
            <p:cNvSpPr/>
            <p:nvPr/>
          </p:nvSpPr>
          <p:spPr>
            <a:xfrm>
              <a:off x="2879919" y="3680842"/>
              <a:ext cx="1083900" cy="709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5" name="Google Shape;1935;p21"/>
            <p:cNvSpPr/>
            <p:nvPr/>
          </p:nvSpPr>
          <p:spPr>
            <a:xfrm>
              <a:off x="1653226" y="3680842"/>
              <a:ext cx="1138500" cy="709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6" name="Google Shape;1936;p21"/>
            <p:cNvSpPr/>
            <p:nvPr/>
          </p:nvSpPr>
          <p:spPr>
            <a:xfrm>
              <a:off x="2381982" y="2156920"/>
              <a:ext cx="979800" cy="617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7" name="Google Shape;1937;p21"/>
            <p:cNvSpPr/>
            <p:nvPr/>
          </p:nvSpPr>
          <p:spPr>
            <a:xfrm>
              <a:off x="2017095" y="2874759"/>
              <a:ext cx="1560900" cy="705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938" name="Google Shape;1938;p21"/>
          <p:cNvGrpSpPr/>
          <p:nvPr/>
        </p:nvGrpSpPr>
        <p:grpSpPr>
          <a:xfrm>
            <a:off x="4779840" y="1949621"/>
            <a:ext cx="2423322" cy="2887871"/>
            <a:chOff x="4779840" y="1949621"/>
            <a:chExt cx="2423322" cy="2887871"/>
          </a:xfrm>
        </p:grpSpPr>
        <p:sp>
          <p:nvSpPr>
            <p:cNvPr id="1939" name="Google Shape;1939;p21"/>
            <p:cNvSpPr/>
            <p:nvPr/>
          </p:nvSpPr>
          <p:spPr>
            <a:xfrm>
              <a:off x="4779840" y="1949621"/>
              <a:ext cx="875400" cy="875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0" name="Google Shape;1940;p21"/>
            <p:cNvSpPr/>
            <p:nvPr/>
          </p:nvSpPr>
          <p:spPr>
            <a:xfrm>
              <a:off x="5686188" y="1969571"/>
              <a:ext cx="641700" cy="905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1" name="Google Shape;1941;p21"/>
            <p:cNvSpPr/>
            <p:nvPr/>
          </p:nvSpPr>
          <p:spPr>
            <a:xfrm>
              <a:off x="6327762" y="1999321"/>
              <a:ext cx="875400" cy="8754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2" name="Google Shape;1942;p21"/>
            <p:cNvSpPr/>
            <p:nvPr/>
          </p:nvSpPr>
          <p:spPr>
            <a:xfrm>
              <a:off x="5372289" y="2884644"/>
              <a:ext cx="1269300" cy="6861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3" name="Google Shape;1943;p21"/>
            <p:cNvSpPr/>
            <p:nvPr/>
          </p:nvSpPr>
          <p:spPr>
            <a:xfrm>
              <a:off x="5298614" y="3700192"/>
              <a:ext cx="1269300" cy="11373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47" name="Shape 1947"/>
        <p:cNvGrpSpPr/>
        <p:nvPr/>
      </p:nvGrpSpPr>
      <p:grpSpPr>
        <a:xfrm>
          <a:off x="0" y="0"/>
          <a:ext cx="0" cy="0"/>
          <a:chOff x="0" y="0"/>
          <a:chExt cx="0" cy="0"/>
        </a:xfrm>
      </p:grpSpPr>
      <p:sp>
        <p:nvSpPr>
          <p:cNvPr id="1948" name="Google Shape;1948;p22"/>
          <p:cNvSpPr/>
          <p:nvPr/>
        </p:nvSpPr>
        <p:spPr>
          <a:xfrm>
            <a:off x="0" y="0"/>
            <a:ext cx="4572000" cy="5143500"/>
          </a:xfrm>
          <a:custGeom>
            <a:rect b="b" l="l" r="r" t="t"/>
            <a:pathLst>
              <a:path extrusionOk="0" h="5143500" w="4572000">
                <a:moveTo>
                  <a:pt x="0" y="5143489"/>
                </a:moveTo>
                <a:lnTo>
                  <a:pt x="4571990" y="5143489"/>
                </a:lnTo>
                <a:lnTo>
                  <a:pt x="4571990" y="0"/>
                </a:lnTo>
                <a:lnTo>
                  <a:pt x="0" y="0"/>
                </a:lnTo>
                <a:lnTo>
                  <a:pt x="0" y="5143489"/>
                </a:lnTo>
                <a:close/>
              </a:path>
            </a:pathLst>
          </a:custGeom>
          <a:solidFill>
            <a:srgbClr val="0050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949" name="Google Shape;1949;p22"/>
          <p:cNvGrpSpPr/>
          <p:nvPr/>
        </p:nvGrpSpPr>
        <p:grpSpPr>
          <a:xfrm>
            <a:off x="4571990" y="0"/>
            <a:ext cx="4572000" cy="5143500"/>
            <a:chOff x="4571990" y="0"/>
            <a:chExt cx="4572000" cy="5143500"/>
          </a:xfrm>
        </p:grpSpPr>
        <p:sp>
          <p:nvSpPr>
            <p:cNvPr id="1950" name="Google Shape;1950;p22"/>
            <p:cNvSpPr/>
            <p:nvPr/>
          </p:nvSpPr>
          <p:spPr>
            <a:xfrm>
              <a:off x="4571990" y="0"/>
              <a:ext cx="4572000" cy="5143500"/>
            </a:xfrm>
            <a:custGeom>
              <a:rect b="b" l="l" r="r" t="t"/>
              <a:pathLst>
                <a:path extrusionOk="0" h="5143500" w="4572000">
                  <a:moveTo>
                    <a:pt x="4571990" y="5143489"/>
                  </a:moveTo>
                  <a:lnTo>
                    <a:pt x="0" y="5143489"/>
                  </a:lnTo>
                  <a:lnTo>
                    <a:pt x="0" y="0"/>
                  </a:lnTo>
                  <a:lnTo>
                    <a:pt x="4571990" y="0"/>
                  </a:lnTo>
                  <a:lnTo>
                    <a:pt x="4571990" y="5143489"/>
                  </a:lnTo>
                  <a:close/>
                </a:path>
              </a:pathLst>
            </a:custGeom>
            <a:solidFill>
              <a:srgbClr val="003F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1" name="Google Shape;1951;p22"/>
            <p:cNvSpPr/>
            <p:nvPr/>
          </p:nvSpPr>
          <p:spPr>
            <a:xfrm>
              <a:off x="5029664" y="4495490"/>
              <a:ext cx="541020" cy="0"/>
            </a:xfrm>
            <a:custGeom>
              <a:rect b="b" l="l" r="r" t="t"/>
              <a:pathLst>
                <a:path extrusionOk="0" h="120000" w="541020">
                  <a:moveTo>
                    <a:pt x="0" y="0"/>
                  </a:moveTo>
                  <a:lnTo>
                    <a:pt x="540898" y="0"/>
                  </a:lnTo>
                </a:path>
              </a:pathLst>
            </a:custGeom>
            <a:noFill/>
            <a:ln cap="flat" cmpd="sng" w="38075">
              <a:solidFill>
                <a:srgbClr val="8AC34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52" name="Google Shape;1952;p22"/>
          <p:cNvSpPr txBox="1"/>
          <p:nvPr/>
        </p:nvSpPr>
        <p:spPr>
          <a:xfrm>
            <a:off x="668975" y="1958725"/>
            <a:ext cx="3698400" cy="2176500"/>
          </a:xfrm>
          <a:prstGeom prst="rect">
            <a:avLst/>
          </a:prstGeom>
          <a:noFill/>
          <a:ln>
            <a:noFill/>
          </a:ln>
        </p:spPr>
        <p:txBody>
          <a:bodyPr anchorCtr="0" anchor="t" bIns="0" lIns="0" spcFirstLastPara="1" rIns="0" wrap="square" tIns="10775">
            <a:spAutoFit/>
          </a:bodyPr>
          <a:lstStyle/>
          <a:p>
            <a:pPr indent="-123187" lvl="0" marL="135255" marR="5080" rtl="0" algn="l">
              <a:lnSpc>
                <a:spcPct val="100299"/>
              </a:lnSpc>
              <a:spcBef>
                <a:spcPts val="0"/>
              </a:spcBef>
              <a:spcAft>
                <a:spcPts val="0"/>
              </a:spcAft>
              <a:buClr>
                <a:srgbClr val="000000"/>
              </a:buClr>
              <a:buSzPts val="3800"/>
              <a:buFont typeface="Arial"/>
              <a:buNone/>
            </a:pPr>
            <a:r>
              <a:rPr b="0" i="0" lang="en-US" sz="3800" u="none" cap="none" strike="noStrike">
                <a:solidFill>
                  <a:srgbClr val="FFFFFF"/>
                </a:solidFill>
                <a:latin typeface="Bree Serif"/>
                <a:ea typeface="Bree Serif"/>
                <a:cs typeface="Bree Serif"/>
                <a:sym typeface="Bree Serif"/>
              </a:rPr>
              <a:t>Flow chart for  the detection</a:t>
            </a:r>
            <a:endParaRPr b="0" i="0" sz="3800" u="none" cap="none" strike="noStrike">
              <a:solidFill>
                <a:srgbClr val="000000"/>
              </a:solidFill>
              <a:latin typeface="Bree Serif"/>
              <a:ea typeface="Bree Serif"/>
              <a:cs typeface="Bree Serif"/>
              <a:sym typeface="Bree Serif"/>
            </a:endParaRPr>
          </a:p>
        </p:txBody>
      </p:sp>
      <p:sp>
        <p:nvSpPr>
          <p:cNvPr id="1953" name="Google Shape;1953;p22"/>
          <p:cNvSpPr txBox="1"/>
          <p:nvPr>
            <p:ph type="title"/>
          </p:nvPr>
        </p:nvSpPr>
        <p:spPr>
          <a:xfrm>
            <a:off x="4751748" y="226225"/>
            <a:ext cx="3765300" cy="690900"/>
          </a:xfrm>
          <a:prstGeom prst="rect">
            <a:avLst/>
          </a:prstGeom>
          <a:solidFill>
            <a:srgbClr val="0277BC"/>
          </a:solidFill>
          <a:ln cap="flat" cmpd="sng" w="28550">
            <a:solidFill>
              <a:srgbClr val="000000"/>
            </a:solidFill>
            <a:prstDash val="solid"/>
            <a:round/>
            <a:headEnd len="sm" w="sm" type="none"/>
            <a:tailEnd len="sm" w="sm" type="none"/>
          </a:ln>
        </p:spPr>
        <p:txBody>
          <a:bodyPr anchorCtr="0" anchor="t" bIns="0" lIns="0" spcFirstLastPara="1" rIns="0" wrap="square" tIns="182225">
            <a:spAutoFit/>
          </a:bodyPr>
          <a:lstStyle/>
          <a:p>
            <a:pPr indent="0" lvl="0" marL="1316990" rtl="0" algn="l">
              <a:lnSpc>
                <a:spcPct val="100000"/>
              </a:lnSpc>
              <a:spcBef>
                <a:spcPts val="0"/>
              </a:spcBef>
              <a:spcAft>
                <a:spcPts val="0"/>
              </a:spcAft>
              <a:buSzPts val="1400"/>
              <a:buNone/>
            </a:pPr>
            <a:r>
              <a:rPr b="1" lang="en-US" sz="2000"/>
              <a:t>Input Video</a:t>
            </a:r>
            <a:endParaRPr sz="2000"/>
          </a:p>
        </p:txBody>
      </p:sp>
      <p:grpSp>
        <p:nvGrpSpPr>
          <p:cNvPr id="1954" name="Google Shape;1954;p22"/>
          <p:cNvGrpSpPr/>
          <p:nvPr/>
        </p:nvGrpSpPr>
        <p:grpSpPr>
          <a:xfrm>
            <a:off x="6311537" y="916823"/>
            <a:ext cx="493395" cy="1752061"/>
            <a:chOff x="6311537" y="916823"/>
            <a:chExt cx="493395" cy="1752061"/>
          </a:xfrm>
        </p:grpSpPr>
        <p:sp>
          <p:nvSpPr>
            <p:cNvPr id="1955" name="Google Shape;1955;p22"/>
            <p:cNvSpPr/>
            <p:nvPr/>
          </p:nvSpPr>
          <p:spPr>
            <a:xfrm>
              <a:off x="6349637" y="916823"/>
              <a:ext cx="417195" cy="471805"/>
            </a:xfrm>
            <a:custGeom>
              <a:rect b="b" l="l" r="r" t="t"/>
              <a:pathLst>
                <a:path extrusionOk="0" h="471805" w="417195">
                  <a:moveTo>
                    <a:pt x="208499" y="471299"/>
                  </a:moveTo>
                  <a:lnTo>
                    <a:pt x="0" y="262799"/>
                  </a:lnTo>
                  <a:lnTo>
                    <a:pt x="104249" y="262799"/>
                  </a:lnTo>
                  <a:lnTo>
                    <a:pt x="104249" y="0"/>
                  </a:lnTo>
                  <a:lnTo>
                    <a:pt x="312749" y="0"/>
                  </a:lnTo>
                  <a:lnTo>
                    <a:pt x="312749" y="262799"/>
                  </a:lnTo>
                  <a:lnTo>
                    <a:pt x="416999" y="262799"/>
                  </a:lnTo>
                  <a:lnTo>
                    <a:pt x="208499" y="471299"/>
                  </a:lnTo>
                  <a:close/>
                </a:path>
              </a:pathLst>
            </a:custGeom>
            <a:solidFill>
              <a:srgbClr val="CFD8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6" name="Google Shape;1956;p22"/>
            <p:cNvSpPr/>
            <p:nvPr/>
          </p:nvSpPr>
          <p:spPr>
            <a:xfrm>
              <a:off x="6349637" y="916823"/>
              <a:ext cx="417195" cy="471805"/>
            </a:xfrm>
            <a:custGeom>
              <a:rect b="b" l="l" r="r" t="t"/>
              <a:pathLst>
                <a:path extrusionOk="0" h="471805" w="417195">
                  <a:moveTo>
                    <a:pt x="0" y="262799"/>
                  </a:moveTo>
                  <a:lnTo>
                    <a:pt x="104249" y="262799"/>
                  </a:lnTo>
                  <a:lnTo>
                    <a:pt x="104249" y="0"/>
                  </a:lnTo>
                  <a:lnTo>
                    <a:pt x="312749" y="0"/>
                  </a:lnTo>
                  <a:lnTo>
                    <a:pt x="312749" y="262799"/>
                  </a:lnTo>
                  <a:lnTo>
                    <a:pt x="416999" y="262799"/>
                  </a:lnTo>
                  <a:lnTo>
                    <a:pt x="208499" y="471299"/>
                  </a:lnTo>
                  <a:lnTo>
                    <a:pt x="0" y="262799"/>
                  </a:lnTo>
                  <a:close/>
                </a:path>
              </a:pathLst>
            </a:custGeom>
            <a:noFill/>
            <a:ln cap="flat" cmpd="sng" w="9525">
              <a:solidFill>
                <a:srgbClr val="003F6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7" name="Google Shape;1957;p22"/>
            <p:cNvSpPr/>
            <p:nvPr/>
          </p:nvSpPr>
          <p:spPr>
            <a:xfrm>
              <a:off x="6311537" y="2142470"/>
              <a:ext cx="493395" cy="526414"/>
            </a:xfrm>
            <a:custGeom>
              <a:rect b="b" l="l" r="r" t="t"/>
              <a:pathLst>
                <a:path extrusionOk="0" h="526414" w="493395">
                  <a:moveTo>
                    <a:pt x="246599" y="525898"/>
                  </a:moveTo>
                  <a:lnTo>
                    <a:pt x="0" y="279299"/>
                  </a:lnTo>
                  <a:lnTo>
                    <a:pt x="123299" y="279299"/>
                  </a:lnTo>
                  <a:lnTo>
                    <a:pt x="123299" y="0"/>
                  </a:lnTo>
                  <a:lnTo>
                    <a:pt x="369899" y="0"/>
                  </a:lnTo>
                  <a:lnTo>
                    <a:pt x="369899" y="279299"/>
                  </a:lnTo>
                  <a:lnTo>
                    <a:pt x="493199" y="279299"/>
                  </a:lnTo>
                  <a:lnTo>
                    <a:pt x="246599" y="525898"/>
                  </a:lnTo>
                  <a:close/>
                </a:path>
              </a:pathLst>
            </a:custGeom>
            <a:solidFill>
              <a:srgbClr val="CFD8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8" name="Google Shape;1958;p22"/>
            <p:cNvSpPr/>
            <p:nvPr/>
          </p:nvSpPr>
          <p:spPr>
            <a:xfrm>
              <a:off x="6311537" y="2142470"/>
              <a:ext cx="493395" cy="526414"/>
            </a:xfrm>
            <a:custGeom>
              <a:rect b="b" l="l" r="r" t="t"/>
              <a:pathLst>
                <a:path extrusionOk="0" h="526414" w="493395">
                  <a:moveTo>
                    <a:pt x="0" y="279299"/>
                  </a:moveTo>
                  <a:lnTo>
                    <a:pt x="123299" y="279299"/>
                  </a:lnTo>
                  <a:lnTo>
                    <a:pt x="123299" y="0"/>
                  </a:lnTo>
                  <a:lnTo>
                    <a:pt x="369899" y="0"/>
                  </a:lnTo>
                  <a:lnTo>
                    <a:pt x="369899" y="279299"/>
                  </a:lnTo>
                  <a:lnTo>
                    <a:pt x="493199" y="279299"/>
                  </a:lnTo>
                  <a:lnTo>
                    <a:pt x="246599" y="525898"/>
                  </a:lnTo>
                  <a:lnTo>
                    <a:pt x="0" y="279299"/>
                  </a:lnTo>
                  <a:close/>
                </a:path>
              </a:pathLst>
            </a:custGeom>
            <a:noFill/>
            <a:ln cap="flat" cmpd="sng" w="9525">
              <a:solidFill>
                <a:srgbClr val="003F6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59" name="Google Shape;1959;p22"/>
          <p:cNvSpPr txBox="1"/>
          <p:nvPr/>
        </p:nvSpPr>
        <p:spPr>
          <a:xfrm>
            <a:off x="4751750" y="1435825"/>
            <a:ext cx="3765300" cy="638700"/>
          </a:xfrm>
          <a:prstGeom prst="rect">
            <a:avLst/>
          </a:prstGeom>
          <a:solidFill>
            <a:srgbClr val="0277BC"/>
          </a:solidFill>
          <a:ln cap="flat" cmpd="sng" w="28550">
            <a:solidFill>
              <a:srgbClr val="000000"/>
            </a:solidFill>
            <a:prstDash val="solid"/>
            <a:round/>
            <a:headEnd len="sm" w="sm" type="none"/>
            <a:tailEnd len="sm" w="sm" type="none"/>
          </a:ln>
        </p:spPr>
        <p:txBody>
          <a:bodyPr anchorCtr="0" anchor="ctr" bIns="0" lIns="0" spcFirstLastPara="1" rIns="0" wrap="square" tIns="3800">
            <a:spAutoFit/>
          </a:bodyPr>
          <a:lstStyle/>
          <a:p>
            <a:pPr indent="0" lvl="0" marL="0" marR="470533" rtl="0" algn="just">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Bree Serif"/>
                <a:ea typeface="Bree Serif"/>
                <a:cs typeface="Bree Serif"/>
                <a:sym typeface="Bree Serif"/>
              </a:rPr>
              <a:t>    		Break into frames         </a:t>
            </a:r>
            <a:endParaRPr b="0" i="0" sz="2000" u="none" cap="none" strike="noStrike">
              <a:solidFill>
                <a:srgbClr val="000000"/>
              </a:solidFill>
              <a:latin typeface="Bree Serif"/>
              <a:ea typeface="Bree Serif"/>
              <a:cs typeface="Bree Serif"/>
              <a:sym typeface="Bree Serif"/>
            </a:endParaRPr>
          </a:p>
        </p:txBody>
      </p:sp>
      <p:sp>
        <p:nvSpPr>
          <p:cNvPr id="1960" name="Google Shape;1960;p22"/>
          <p:cNvSpPr txBox="1"/>
          <p:nvPr/>
        </p:nvSpPr>
        <p:spPr>
          <a:xfrm>
            <a:off x="4751748" y="2686775"/>
            <a:ext cx="3765300" cy="690900"/>
          </a:xfrm>
          <a:prstGeom prst="rect">
            <a:avLst/>
          </a:prstGeom>
          <a:solidFill>
            <a:srgbClr val="0277BC"/>
          </a:solidFill>
          <a:ln cap="flat" cmpd="sng" w="28550">
            <a:solidFill>
              <a:srgbClr val="000000"/>
            </a:solidFill>
            <a:prstDash val="solid"/>
            <a:round/>
            <a:headEnd len="sm" w="sm" type="none"/>
            <a:tailEnd len="sm" w="sm" type="none"/>
          </a:ln>
        </p:spPr>
        <p:txBody>
          <a:bodyPr anchorCtr="0" anchor="ctr" bIns="0" lIns="0" spcFirstLastPara="1" rIns="0" wrap="square" tIns="29825">
            <a:spAutoFit/>
          </a:bodyPr>
          <a:lstStyle/>
          <a:p>
            <a:pPr indent="0" lvl="0" marL="0" marR="29972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Bree Serif"/>
                <a:ea typeface="Bree Serif"/>
                <a:cs typeface="Bree Serif"/>
                <a:sym typeface="Bree Serif"/>
              </a:rPr>
              <a:t>  Pass through model</a:t>
            </a:r>
            <a:endParaRPr b="0" i="0" sz="2000" u="none" cap="none" strike="noStrike">
              <a:solidFill>
                <a:srgbClr val="000000"/>
              </a:solidFill>
              <a:latin typeface="Bree Serif"/>
              <a:ea typeface="Bree Serif"/>
              <a:cs typeface="Bree Serif"/>
              <a:sym typeface="Bree Serif"/>
            </a:endParaRPr>
          </a:p>
        </p:txBody>
      </p:sp>
      <p:grpSp>
        <p:nvGrpSpPr>
          <p:cNvPr id="1961" name="Google Shape;1961;p22"/>
          <p:cNvGrpSpPr/>
          <p:nvPr/>
        </p:nvGrpSpPr>
        <p:grpSpPr>
          <a:xfrm>
            <a:off x="6349637" y="3395543"/>
            <a:ext cx="493395" cy="526414"/>
            <a:chOff x="6349637" y="3395543"/>
            <a:chExt cx="493395" cy="526414"/>
          </a:xfrm>
        </p:grpSpPr>
        <p:sp>
          <p:nvSpPr>
            <p:cNvPr id="1962" name="Google Shape;1962;p22"/>
            <p:cNvSpPr/>
            <p:nvPr/>
          </p:nvSpPr>
          <p:spPr>
            <a:xfrm>
              <a:off x="6349637" y="3395543"/>
              <a:ext cx="493395" cy="526414"/>
            </a:xfrm>
            <a:custGeom>
              <a:rect b="b" l="l" r="r" t="t"/>
              <a:pathLst>
                <a:path extrusionOk="0" h="526414" w="493395">
                  <a:moveTo>
                    <a:pt x="246599" y="525898"/>
                  </a:moveTo>
                  <a:lnTo>
                    <a:pt x="0" y="279299"/>
                  </a:lnTo>
                  <a:lnTo>
                    <a:pt x="123299" y="279299"/>
                  </a:lnTo>
                  <a:lnTo>
                    <a:pt x="123299" y="0"/>
                  </a:lnTo>
                  <a:lnTo>
                    <a:pt x="369899" y="0"/>
                  </a:lnTo>
                  <a:lnTo>
                    <a:pt x="369899" y="279299"/>
                  </a:lnTo>
                  <a:lnTo>
                    <a:pt x="493199" y="279299"/>
                  </a:lnTo>
                  <a:lnTo>
                    <a:pt x="246599" y="525898"/>
                  </a:lnTo>
                  <a:close/>
                </a:path>
              </a:pathLst>
            </a:custGeom>
            <a:solidFill>
              <a:srgbClr val="CFD8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3" name="Google Shape;1963;p22"/>
            <p:cNvSpPr/>
            <p:nvPr/>
          </p:nvSpPr>
          <p:spPr>
            <a:xfrm>
              <a:off x="6349637" y="3395543"/>
              <a:ext cx="493395" cy="526414"/>
            </a:xfrm>
            <a:custGeom>
              <a:rect b="b" l="l" r="r" t="t"/>
              <a:pathLst>
                <a:path extrusionOk="0" h="526414" w="493395">
                  <a:moveTo>
                    <a:pt x="0" y="279299"/>
                  </a:moveTo>
                  <a:lnTo>
                    <a:pt x="123299" y="279299"/>
                  </a:lnTo>
                  <a:lnTo>
                    <a:pt x="123299" y="0"/>
                  </a:lnTo>
                  <a:lnTo>
                    <a:pt x="369899" y="0"/>
                  </a:lnTo>
                  <a:lnTo>
                    <a:pt x="369899" y="279299"/>
                  </a:lnTo>
                  <a:lnTo>
                    <a:pt x="493199" y="279299"/>
                  </a:lnTo>
                  <a:lnTo>
                    <a:pt x="246599" y="525898"/>
                  </a:lnTo>
                  <a:lnTo>
                    <a:pt x="0" y="279299"/>
                  </a:lnTo>
                  <a:close/>
                </a:path>
              </a:pathLst>
            </a:custGeom>
            <a:noFill/>
            <a:ln cap="flat" cmpd="sng" w="9525">
              <a:solidFill>
                <a:srgbClr val="003F6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64" name="Google Shape;1964;p22"/>
          <p:cNvSpPr txBox="1"/>
          <p:nvPr/>
        </p:nvSpPr>
        <p:spPr>
          <a:xfrm>
            <a:off x="4751750" y="3897875"/>
            <a:ext cx="3736200" cy="638700"/>
          </a:xfrm>
          <a:prstGeom prst="rect">
            <a:avLst/>
          </a:prstGeom>
          <a:solidFill>
            <a:srgbClr val="0277BC"/>
          </a:solidFill>
          <a:ln cap="flat" cmpd="sng" w="28550">
            <a:solidFill>
              <a:srgbClr val="000000"/>
            </a:solidFill>
            <a:prstDash val="solid"/>
            <a:round/>
            <a:headEnd len="sm" w="sm" type="none"/>
            <a:tailEnd len="sm" w="sm" type="none"/>
          </a:ln>
        </p:spPr>
        <p:txBody>
          <a:bodyPr anchorCtr="0" anchor="ctr" bIns="0" lIns="0" spcFirstLastPara="1" rIns="0" wrap="square" tIns="3800">
            <a:spAutoFit/>
          </a:bodyPr>
          <a:lstStyle/>
          <a:p>
            <a:pPr indent="-444500" lvl="0" marL="644525" marR="19558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Bree Serif"/>
                <a:ea typeface="Bree Serif"/>
                <a:cs typeface="Bree Serif"/>
                <a:sym typeface="Bree Serif"/>
              </a:rPr>
              <a:t>Detect Unusual Events</a:t>
            </a:r>
            <a:endParaRPr b="0" i="0" sz="2000" u="none" cap="none" strike="noStrike">
              <a:solidFill>
                <a:srgbClr val="000000"/>
              </a:solidFill>
              <a:latin typeface="Bree Serif"/>
              <a:ea typeface="Bree Serif"/>
              <a:cs typeface="Bree Serif"/>
              <a:sym typeface="Bree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8" name="Shape 1968"/>
        <p:cNvGrpSpPr/>
        <p:nvPr/>
      </p:nvGrpSpPr>
      <p:grpSpPr>
        <a:xfrm>
          <a:off x="0" y="0"/>
          <a:ext cx="0" cy="0"/>
          <a:chOff x="0" y="0"/>
          <a:chExt cx="0" cy="0"/>
        </a:xfrm>
      </p:grpSpPr>
      <p:sp>
        <p:nvSpPr>
          <p:cNvPr id="1969" name="Google Shape;1969;p23"/>
          <p:cNvSpPr txBox="1"/>
          <p:nvPr>
            <p:ph type="title"/>
          </p:nvPr>
        </p:nvSpPr>
        <p:spPr>
          <a:xfrm>
            <a:off x="460927" y="573250"/>
            <a:ext cx="82854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latin typeface="Bree Serif"/>
                <a:ea typeface="Bree Serif"/>
                <a:cs typeface="Bree Serif"/>
                <a:sym typeface="Bree Serif"/>
              </a:rPr>
              <a:t>Deep Learning Pipeline</a:t>
            </a:r>
            <a:endParaRPr>
              <a:latin typeface="Bree Serif"/>
              <a:ea typeface="Bree Serif"/>
              <a:cs typeface="Bree Serif"/>
              <a:sym typeface="Bree Serif"/>
            </a:endParaRPr>
          </a:p>
        </p:txBody>
      </p:sp>
      <p:grpSp>
        <p:nvGrpSpPr>
          <p:cNvPr id="1970" name="Google Shape;1970;p23"/>
          <p:cNvGrpSpPr/>
          <p:nvPr/>
        </p:nvGrpSpPr>
        <p:grpSpPr>
          <a:xfrm>
            <a:off x="1312187" y="2485789"/>
            <a:ext cx="2929796" cy="709524"/>
            <a:chOff x="1312187" y="2485789"/>
            <a:chExt cx="2929796" cy="709524"/>
          </a:xfrm>
        </p:grpSpPr>
        <p:sp>
          <p:nvSpPr>
            <p:cNvPr id="1971" name="Google Shape;1971;p23"/>
            <p:cNvSpPr/>
            <p:nvPr/>
          </p:nvSpPr>
          <p:spPr>
            <a:xfrm>
              <a:off x="2099293" y="3018368"/>
              <a:ext cx="594360" cy="2539"/>
            </a:xfrm>
            <a:custGeom>
              <a:rect b="b" l="l" r="r" t="t"/>
              <a:pathLst>
                <a:path extrusionOk="0" h="2539" w="594360">
                  <a:moveTo>
                    <a:pt x="0" y="2474"/>
                  </a:moveTo>
                  <a:lnTo>
                    <a:pt x="594001" y="0"/>
                  </a:lnTo>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2" name="Google Shape;1972;p23"/>
            <p:cNvSpPr/>
            <p:nvPr/>
          </p:nvSpPr>
          <p:spPr>
            <a:xfrm>
              <a:off x="2693219" y="2841619"/>
              <a:ext cx="1548764" cy="353694"/>
            </a:xfrm>
            <a:custGeom>
              <a:rect b="b" l="l" r="r" t="t"/>
              <a:pathLst>
                <a:path extrusionOk="0" h="353694" w="1548764">
                  <a:moveTo>
                    <a:pt x="1238672" y="353649"/>
                  </a:moveTo>
                  <a:lnTo>
                    <a:pt x="309674" y="353649"/>
                  </a:lnTo>
                  <a:lnTo>
                    <a:pt x="0" y="176824"/>
                  </a:lnTo>
                  <a:lnTo>
                    <a:pt x="309674" y="0"/>
                  </a:lnTo>
                  <a:lnTo>
                    <a:pt x="1238672" y="0"/>
                  </a:lnTo>
                  <a:lnTo>
                    <a:pt x="1548346" y="176824"/>
                  </a:lnTo>
                  <a:lnTo>
                    <a:pt x="1238672" y="353649"/>
                  </a:lnTo>
                  <a:close/>
                </a:path>
              </a:pathLst>
            </a:custGeom>
            <a:solidFill>
              <a:srgbClr val="0277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3" name="Google Shape;1973;p23"/>
            <p:cNvSpPr/>
            <p:nvPr/>
          </p:nvSpPr>
          <p:spPr>
            <a:xfrm>
              <a:off x="2693219" y="2841619"/>
              <a:ext cx="1548764" cy="353694"/>
            </a:xfrm>
            <a:custGeom>
              <a:rect b="b" l="l" r="r" t="t"/>
              <a:pathLst>
                <a:path extrusionOk="0" h="353694" w="1548764">
                  <a:moveTo>
                    <a:pt x="0" y="176824"/>
                  </a:moveTo>
                  <a:lnTo>
                    <a:pt x="309674" y="0"/>
                  </a:lnTo>
                  <a:lnTo>
                    <a:pt x="1238672" y="0"/>
                  </a:lnTo>
                  <a:lnTo>
                    <a:pt x="1548346" y="176824"/>
                  </a:lnTo>
                  <a:lnTo>
                    <a:pt x="1238672" y="353649"/>
                  </a:lnTo>
                  <a:lnTo>
                    <a:pt x="309674" y="353649"/>
                  </a:lnTo>
                  <a:lnTo>
                    <a:pt x="0" y="176824"/>
                  </a:lnTo>
                  <a:close/>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4" name="Google Shape;1974;p23"/>
            <p:cNvSpPr/>
            <p:nvPr/>
          </p:nvSpPr>
          <p:spPr>
            <a:xfrm>
              <a:off x="1346242" y="2553344"/>
              <a:ext cx="0" cy="287019"/>
            </a:xfrm>
            <a:custGeom>
              <a:rect b="b" l="l" r="r" t="t"/>
              <a:pathLst>
                <a:path extrusionOk="0" h="287019" w="120000">
                  <a:moveTo>
                    <a:pt x="0" y="0"/>
                  </a:moveTo>
                  <a:lnTo>
                    <a:pt x="0" y="286649"/>
                  </a:lnTo>
                </a:path>
              </a:pathLst>
            </a:custGeom>
            <a:noFill/>
            <a:ln cap="flat" cmpd="sng" w="9525">
              <a:solidFill>
                <a:srgbClr val="AAB5C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5" name="Google Shape;1975;p23"/>
            <p:cNvSpPr/>
            <p:nvPr/>
          </p:nvSpPr>
          <p:spPr>
            <a:xfrm>
              <a:off x="1312187" y="2485789"/>
              <a:ext cx="68100" cy="6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76" name="Google Shape;1976;p23"/>
          <p:cNvSpPr txBox="1"/>
          <p:nvPr/>
        </p:nvSpPr>
        <p:spPr>
          <a:xfrm>
            <a:off x="3204747" y="2904067"/>
            <a:ext cx="525000" cy="208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F6F7F9"/>
                </a:solidFill>
                <a:latin typeface="Arial"/>
                <a:ea typeface="Arial"/>
                <a:cs typeface="Arial"/>
                <a:sym typeface="Arial"/>
              </a:rPr>
              <a:t>Prepare</a:t>
            </a:r>
            <a:endParaRPr b="0" i="0" sz="1200" u="none" cap="none" strike="noStrike">
              <a:solidFill>
                <a:srgbClr val="000000"/>
              </a:solidFill>
              <a:latin typeface="Arial"/>
              <a:ea typeface="Arial"/>
              <a:cs typeface="Arial"/>
              <a:sym typeface="Arial"/>
            </a:endParaRPr>
          </a:p>
        </p:txBody>
      </p:sp>
      <p:grpSp>
        <p:nvGrpSpPr>
          <p:cNvPr id="1977" name="Google Shape;1977;p23"/>
          <p:cNvGrpSpPr/>
          <p:nvPr/>
        </p:nvGrpSpPr>
        <p:grpSpPr>
          <a:xfrm>
            <a:off x="3432530" y="2841619"/>
            <a:ext cx="2959949" cy="712561"/>
            <a:chOff x="3432530" y="2841619"/>
            <a:chExt cx="2959949" cy="712561"/>
          </a:xfrm>
        </p:grpSpPr>
        <p:sp>
          <p:nvSpPr>
            <p:cNvPr id="1978" name="Google Shape;1978;p23"/>
            <p:cNvSpPr/>
            <p:nvPr/>
          </p:nvSpPr>
          <p:spPr>
            <a:xfrm>
              <a:off x="4241566" y="3018443"/>
              <a:ext cx="602614" cy="0"/>
            </a:xfrm>
            <a:custGeom>
              <a:rect b="b" l="l" r="r" t="t"/>
              <a:pathLst>
                <a:path extrusionOk="0" h="120000" w="602614">
                  <a:moveTo>
                    <a:pt x="0" y="0"/>
                  </a:moveTo>
                  <a:lnTo>
                    <a:pt x="602098" y="0"/>
                  </a:lnTo>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9" name="Google Shape;1979;p23"/>
            <p:cNvSpPr/>
            <p:nvPr/>
          </p:nvSpPr>
          <p:spPr>
            <a:xfrm>
              <a:off x="3467392" y="3195268"/>
              <a:ext cx="0" cy="295275"/>
            </a:xfrm>
            <a:custGeom>
              <a:rect b="b" l="l" r="r" t="t"/>
              <a:pathLst>
                <a:path extrusionOk="0" h="295275" w="120000">
                  <a:moveTo>
                    <a:pt x="0" y="0"/>
                  </a:moveTo>
                  <a:lnTo>
                    <a:pt x="0" y="294724"/>
                  </a:lnTo>
                </a:path>
              </a:pathLst>
            </a:custGeom>
            <a:noFill/>
            <a:ln cap="flat" cmpd="sng" w="9525">
              <a:solidFill>
                <a:srgbClr val="AAB5C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0" name="Google Shape;1980;p23"/>
            <p:cNvSpPr/>
            <p:nvPr/>
          </p:nvSpPr>
          <p:spPr>
            <a:xfrm>
              <a:off x="3432530" y="3484580"/>
              <a:ext cx="69600" cy="69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1" name="Google Shape;1981;p23"/>
            <p:cNvSpPr/>
            <p:nvPr/>
          </p:nvSpPr>
          <p:spPr>
            <a:xfrm>
              <a:off x="4843715" y="2841619"/>
              <a:ext cx="1548764" cy="353694"/>
            </a:xfrm>
            <a:custGeom>
              <a:rect b="b" l="l" r="r" t="t"/>
              <a:pathLst>
                <a:path extrusionOk="0" h="353694" w="1548764">
                  <a:moveTo>
                    <a:pt x="1238697" y="353649"/>
                  </a:moveTo>
                  <a:lnTo>
                    <a:pt x="309674" y="353649"/>
                  </a:lnTo>
                  <a:lnTo>
                    <a:pt x="0" y="176824"/>
                  </a:lnTo>
                  <a:lnTo>
                    <a:pt x="309674" y="0"/>
                  </a:lnTo>
                  <a:lnTo>
                    <a:pt x="1238697" y="0"/>
                  </a:lnTo>
                  <a:lnTo>
                    <a:pt x="1548346" y="176824"/>
                  </a:lnTo>
                  <a:lnTo>
                    <a:pt x="1238697" y="353649"/>
                  </a:lnTo>
                  <a:close/>
                </a:path>
              </a:pathLst>
            </a:custGeom>
            <a:solidFill>
              <a:srgbClr val="0277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82" name="Google Shape;1982;p23"/>
          <p:cNvSpPr txBox="1"/>
          <p:nvPr/>
        </p:nvSpPr>
        <p:spPr>
          <a:xfrm>
            <a:off x="5423106" y="2904067"/>
            <a:ext cx="390000" cy="208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F6F7F9"/>
                </a:solidFill>
                <a:latin typeface="Arial"/>
                <a:ea typeface="Arial"/>
                <a:cs typeface="Arial"/>
                <a:sym typeface="Arial"/>
              </a:rPr>
              <a:t>Train</a:t>
            </a:r>
            <a:endParaRPr b="0" i="0" sz="1200" u="none" cap="none" strike="noStrike">
              <a:solidFill>
                <a:srgbClr val="000000"/>
              </a:solidFill>
              <a:latin typeface="Arial"/>
              <a:ea typeface="Arial"/>
              <a:cs typeface="Arial"/>
              <a:sym typeface="Arial"/>
            </a:endParaRPr>
          </a:p>
        </p:txBody>
      </p:sp>
      <p:sp>
        <p:nvSpPr>
          <p:cNvPr id="1983" name="Google Shape;1983;p23"/>
          <p:cNvSpPr txBox="1"/>
          <p:nvPr/>
        </p:nvSpPr>
        <p:spPr>
          <a:xfrm>
            <a:off x="4655286" y="1595577"/>
            <a:ext cx="1922100" cy="673200"/>
          </a:xfrm>
          <a:prstGeom prst="rect">
            <a:avLst/>
          </a:prstGeom>
          <a:noFill/>
          <a:ln>
            <a:noFill/>
          </a:ln>
        </p:spPr>
        <p:txBody>
          <a:bodyPr anchorCtr="0" anchor="t" bIns="0" lIns="0" spcFirstLastPara="1" rIns="0" wrap="square" tIns="12700">
            <a:spAutoFit/>
          </a:bodyPr>
          <a:lstStyle/>
          <a:p>
            <a:pPr indent="-338455" lvl="0" marL="350520" marR="5080" rtl="0" algn="l">
              <a:lnSpc>
                <a:spcPct val="1518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Train on a 3D CNN Deep  Learning Model</a:t>
            </a:r>
            <a:endParaRPr b="0" i="0" sz="1400" u="none" cap="none" strike="noStrike">
              <a:solidFill>
                <a:srgbClr val="000000"/>
              </a:solidFill>
              <a:latin typeface="Roboto"/>
              <a:ea typeface="Roboto"/>
              <a:cs typeface="Roboto"/>
              <a:sym typeface="Roboto"/>
            </a:endParaRPr>
          </a:p>
        </p:txBody>
      </p:sp>
      <p:grpSp>
        <p:nvGrpSpPr>
          <p:cNvPr id="1984" name="Google Shape;1984;p23"/>
          <p:cNvGrpSpPr/>
          <p:nvPr/>
        </p:nvGrpSpPr>
        <p:grpSpPr>
          <a:xfrm>
            <a:off x="5583026" y="2482572"/>
            <a:ext cx="2959949" cy="712741"/>
            <a:chOff x="5583026" y="2482572"/>
            <a:chExt cx="2959949" cy="712741"/>
          </a:xfrm>
        </p:grpSpPr>
        <p:sp>
          <p:nvSpPr>
            <p:cNvPr id="1985" name="Google Shape;1985;p23"/>
            <p:cNvSpPr/>
            <p:nvPr/>
          </p:nvSpPr>
          <p:spPr>
            <a:xfrm>
              <a:off x="6392087" y="3018443"/>
              <a:ext cx="602615" cy="0"/>
            </a:xfrm>
            <a:custGeom>
              <a:rect b="b" l="l" r="r" t="t"/>
              <a:pathLst>
                <a:path extrusionOk="0" h="120000" w="602615">
                  <a:moveTo>
                    <a:pt x="0" y="0"/>
                  </a:moveTo>
                  <a:lnTo>
                    <a:pt x="602098" y="0"/>
                  </a:lnTo>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6" name="Google Shape;1986;p23"/>
            <p:cNvSpPr/>
            <p:nvPr/>
          </p:nvSpPr>
          <p:spPr>
            <a:xfrm>
              <a:off x="5617888" y="2546894"/>
              <a:ext cx="0" cy="295275"/>
            </a:xfrm>
            <a:custGeom>
              <a:rect b="b" l="l" r="r" t="t"/>
              <a:pathLst>
                <a:path extrusionOk="0" h="295275" w="120000">
                  <a:moveTo>
                    <a:pt x="0" y="0"/>
                  </a:moveTo>
                  <a:lnTo>
                    <a:pt x="0" y="294749"/>
                  </a:lnTo>
                </a:path>
              </a:pathLst>
            </a:custGeom>
            <a:noFill/>
            <a:ln cap="flat" cmpd="sng" w="9525">
              <a:solidFill>
                <a:srgbClr val="AAB5C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7" name="Google Shape;1987;p23"/>
            <p:cNvSpPr/>
            <p:nvPr/>
          </p:nvSpPr>
          <p:spPr>
            <a:xfrm>
              <a:off x="5583026" y="2482572"/>
              <a:ext cx="69600" cy="69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8" name="Google Shape;1988;p23"/>
            <p:cNvSpPr/>
            <p:nvPr/>
          </p:nvSpPr>
          <p:spPr>
            <a:xfrm>
              <a:off x="6994210" y="2841619"/>
              <a:ext cx="1548765" cy="353694"/>
            </a:xfrm>
            <a:custGeom>
              <a:rect b="b" l="l" r="r" t="t"/>
              <a:pathLst>
                <a:path extrusionOk="0" h="353694" w="1548765">
                  <a:moveTo>
                    <a:pt x="1238697" y="353649"/>
                  </a:moveTo>
                  <a:lnTo>
                    <a:pt x="309674" y="353649"/>
                  </a:lnTo>
                  <a:lnTo>
                    <a:pt x="0" y="176824"/>
                  </a:lnTo>
                  <a:lnTo>
                    <a:pt x="309674" y="0"/>
                  </a:lnTo>
                  <a:lnTo>
                    <a:pt x="1238697" y="0"/>
                  </a:lnTo>
                  <a:lnTo>
                    <a:pt x="1548371" y="176824"/>
                  </a:lnTo>
                  <a:lnTo>
                    <a:pt x="1238697" y="353649"/>
                  </a:lnTo>
                  <a:close/>
                </a:path>
              </a:pathLst>
            </a:custGeom>
            <a:solidFill>
              <a:srgbClr val="0277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89" name="Google Shape;1989;p23"/>
          <p:cNvSpPr txBox="1"/>
          <p:nvPr/>
        </p:nvSpPr>
        <p:spPr>
          <a:xfrm>
            <a:off x="6687175" y="2904067"/>
            <a:ext cx="2159700" cy="1597800"/>
          </a:xfrm>
          <a:prstGeom prst="rect">
            <a:avLst/>
          </a:prstGeom>
          <a:noFill/>
          <a:ln>
            <a:noFill/>
          </a:ln>
        </p:spPr>
        <p:txBody>
          <a:bodyPr anchorCtr="0" anchor="t" bIns="0" lIns="0" spcFirstLastPara="1" rIns="0" wrap="square" tIns="12700">
            <a:spAutoFit/>
          </a:bodyPr>
          <a:lstStyle/>
          <a:p>
            <a:pPr indent="0" lvl="0" marL="1270" marR="0" rtl="0" algn="ctr">
              <a:lnSpc>
                <a:spcPct val="100000"/>
              </a:lnSpc>
              <a:spcBef>
                <a:spcPts val="0"/>
              </a:spcBef>
              <a:spcAft>
                <a:spcPts val="0"/>
              </a:spcAft>
              <a:buClr>
                <a:srgbClr val="000000"/>
              </a:buClr>
              <a:buSzPts val="1200"/>
              <a:buFont typeface="Arial"/>
              <a:buNone/>
            </a:pPr>
            <a:r>
              <a:rPr b="1" i="0" lang="en-US" sz="1200" u="none" cap="none" strike="noStrike">
                <a:solidFill>
                  <a:srgbClr val="F6F7F9"/>
                </a:solidFill>
                <a:latin typeface="Arial"/>
                <a:ea typeface="Arial"/>
                <a:cs typeface="Arial"/>
                <a:sym typeface="Arial"/>
              </a:rPr>
              <a:t>Evaluate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1550"/>
              <a:buFont typeface="Arial"/>
              <a:buNone/>
            </a:pPr>
            <a:r>
              <a:t/>
            </a:r>
            <a:endParaRPr b="0" i="0" sz="1550" u="none" cap="none" strike="noStrike">
              <a:solidFill>
                <a:srgbClr val="000000"/>
              </a:solidFill>
              <a:latin typeface="Arial"/>
              <a:ea typeface="Arial"/>
              <a:cs typeface="Arial"/>
              <a:sym typeface="Arial"/>
            </a:endParaRPr>
          </a:p>
          <a:p>
            <a:pPr indent="0" lvl="0" marL="12700" marR="5080" rtl="0" algn="ctr">
              <a:lnSpc>
                <a:spcPct val="1518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Model Evaluation Based on  Classiﬁcation Accuracy  and Loss values</a:t>
            </a:r>
            <a:endParaRPr b="0" i="0" sz="1400" u="none" cap="none" strike="noStrike">
              <a:solidFill>
                <a:srgbClr val="000000"/>
              </a:solidFill>
              <a:latin typeface="Roboto"/>
              <a:ea typeface="Roboto"/>
              <a:cs typeface="Roboto"/>
              <a:sym typeface="Roboto"/>
            </a:endParaRPr>
          </a:p>
        </p:txBody>
      </p:sp>
      <p:grpSp>
        <p:nvGrpSpPr>
          <p:cNvPr id="1990" name="Google Shape;1990;p23"/>
          <p:cNvGrpSpPr/>
          <p:nvPr/>
        </p:nvGrpSpPr>
        <p:grpSpPr>
          <a:xfrm>
            <a:off x="563171" y="1323322"/>
            <a:ext cx="8285379" cy="2230858"/>
            <a:chOff x="563171" y="1323322"/>
            <a:chExt cx="8285379" cy="2230858"/>
          </a:xfrm>
        </p:grpSpPr>
        <p:sp>
          <p:nvSpPr>
            <p:cNvPr id="1991" name="Google Shape;1991;p23"/>
            <p:cNvSpPr/>
            <p:nvPr/>
          </p:nvSpPr>
          <p:spPr>
            <a:xfrm>
              <a:off x="7768384" y="3195268"/>
              <a:ext cx="0" cy="295275"/>
            </a:xfrm>
            <a:custGeom>
              <a:rect b="b" l="l" r="r" t="t"/>
              <a:pathLst>
                <a:path extrusionOk="0" h="295275" w="120000">
                  <a:moveTo>
                    <a:pt x="0" y="0"/>
                  </a:moveTo>
                  <a:lnTo>
                    <a:pt x="0" y="294724"/>
                  </a:lnTo>
                </a:path>
              </a:pathLst>
            </a:custGeom>
            <a:noFill/>
            <a:ln cap="flat" cmpd="sng" w="9525">
              <a:solidFill>
                <a:srgbClr val="AAB5C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2" name="Google Shape;1992;p23"/>
            <p:cNvSpPr/>
            <p:nvPr/>
          </p:nvSpPr>
          <p:spPr>
            <a:xfrm>
              <a:off x="7733546" y="3484580"/>
              <a:ext cx="69600" cy="69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3" name="Google Shape;1993;p23"/>
            <p:cNvSpPr/>
            <p:nvPr/>
          </p:nvSpPr>
          <p:spPr>
            <a:xfrm>
              <a:off x="4298141" y="1323322"/>
              <a:ext cx="4550409" cy="1701800"/>
            </a:xfrm>
            <a:custGeom>
              <a:rect b="b" l="l" r="r" t="t"/>
              <a:pathLst>
                <a:path extrusionOk="0" h="1701800" w="4550409">
                  <a:moveTo>
                    <a:pt x="0" y="45899"/>
                  </a:moveTo>
                  <a:lnTo>
                    <a:pt x="4550090" y="0"/>
                  </a:lnTo>
                </a:path>
                <a:path extrusionOk="0" h="1701800" w="4550409">
                  <a:moveTo>
                    <a:pt x="4549615" y="3552"/>
                  </a:moveTo>
                  <a:lnTo>
                    <a:pt x="4549615" y="1701246"/>
                  </a:lnTo>
                </a:path>
                <a:path extrusionOk="0" h="1701800" w="4550409">
                  <a:moveTo>
                    <a:pt x="4186616" y="1693546"/>
                  </a:moveTo>
                  <a:lnTo>
                    <a:pt x="4549615" y="1695046"/>
                  </a:lnTo>
                </a:path>
                <a:path extrusionOk="0" h="1701800" w="4550409">
                  <a:moveTo>
                    <a:pt x="6974" y="3552"/>
                  </a:moveTo>
                  <a:lnTo>
                    <a:pt x="6974" y="1644096"/>
                  </a:lnTo>
                </a:path>
              </a:pathLst>
            </a:custGeom>
            <a:noFill/>
            <a:ln cap="flat" cmpd="sng" w="9525">
              <a:solidFill>
                <a:srgbClr val="2852D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4" name="Google Shape;1994;p23"/>
            <p:cNvSpPr/>
            <p:nvPr/>
          </p:nvSpPr>
          <p:spPr>
            <a:xfrm>
              <a:off x="4289391" y="2967419"/>
              <a:ext cx="31750" cy="43814"/>
            </a:xfrm>
            <a:custGeom>
              <a:rect b="b" l="l" r="r" t="t"/>
              <a:pathLst>
                <a:path extrusionOk="0" h="43814" w="31750">
                  <a:moveTo>
                    <a:pt x="15724" y="43224"/>
                  </a:moveTo>
                  <a:lnTo>
                    <a:pt x="0" y="0"/>
                  </a:lnTo>
                  <a:lnTo>
                    <a:pt x="31449" y="0"/>
                  </a:lnTo>
                  <a:lnTo>
                    <a:pt x="15724" y="43224"/>
                  </a:lnTo>
                  <a:close/>
                </a:path>
              </a:pathLst>
            </a:custGeom>
            <a:solidFill>
              <a:srgbClr val="2852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5" name="Google Shape;1995;p23"/>
            <p:cNvSpPr/>
            <p:nvPr/>
          </p:nvSpPr>
          <p:spPr>
            <a:xfrm>
              <a:off x="4289391" y="2967419"/>
              <a:ext cx="31750" cy="43814"/>
            </a:xfrm>
            <a:custGeom>
              <a:rect b="b" l="l" r="r" t="t"/>
              <a:pathLst>
                <a:path extrusionOk="0" h="43814" w="31750">
                  <a:moveTo>
                    <a:pt x="0" y="0"/>
                  </a:moveTo>
                  <a:lnTo>
                    <a:pt x="15724" y="43224"/>
                  </a:lnTo>
                  <a:lnTo>
                    <a:pt x="31449" y="0"/>
                  </a:lnTo>
                  <a:lnTo>
                    <a:pt x="0" y="0"/>
                  </a:lnTo>
                  <a:close/>
                </a:path>
              </a:pathLst>
            </a:custGeom>
            <a:noFill/>
            <a:ln cap="flat" cmpd="sng" w="9525">
              <a:solidFill>
                <a:srgbClr val="2852D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6" name="Google Shape;1996;p23"/>
            <p:cNvSpPr/>
            <p:nvPr/>
          </p:nvSpPr>
          <p:spPr>
            <a:xfrm>
              <a:off x="563171" y="2841569"/>
              <a:ext cx="1548764" cy="353694"/>
            </a:xfrm>
            <a:custGeom>
              <a:rect b="b" l="l" r="r" t="t"/>
              <a:pathLst>
                <a:path extrusionOk="0" h="353694" w="1548764">
                  <a:moveTo>
                    <a:pt x="1238687" y="353649"/>
                  </a:moveTo>
                  <a:lnTo>
                    <a:pt x="309671" y="353649"/>
                  </a:lnTo>
                  <a:lnTo>
                    <a:pt x="0" y="176824"/>
                  </a:lnTo>
                  <a:lnTo>
                    <a:pt x="309671" y="0"/>
                  </a:lnTo>
                  <a:lnTo>
                    <a:pt x="1238687" y="0"/>
                  </a:lnTo>
                  <a:lnTo>
                    <a:pt x="1548359" y="176824"/>
                  </a:lnTo>
                  <a:lnTo>
                    <a:pt x="1238687" y="353649"/>
                  </a:lnTo>
                  <a:close/>
                </a:path>
              </a:pathLst>
            </a:custGeom>
            <a:solidFill>
              <a:srgbClr val="0277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7" name="Google Shape;1997;p23"/>
            <p:cNvSpPr/>
            <p:nvPr/>
          </p:nvSpPr>
          <p:spPr>
            <a:xfrm>
              <a:off x="563171" y="2841569"/>
              <a:ext cx="1548764" cy="353694"/>
            </a:xfrm>
            <a:custGeom>
              <a:rect b="b" l="l" r="r" t="t"/>
              <a:pathLst>
                <a:path extrusionOk="0" h="353694" w="1548764">
                  <a:moveTo>
                    <a:pt x="0" y="176824"/>
                  </a:moveTo>
                  <a:lnTo>
                    <a:pt x="309671" y="0"/>
                  </a:lnTo>
                  <a:lnTo>
                    <a:pt x="1238687" y="0"/>
                  </a:lnTo>
                  <a:lnTo>
                    <a:pt x="1548359" y="176824"/>
                  </a:lnTo>
                  <a:lnTo>
                    <a:pt x="1238687" y="353649"/>
                  </a:lnTo>
                  <a:lnTo>
                    <a:pt x="309671" y="353649"/>
                  </a:lnTo>
                  <a:lnTo>
                    <a:pt x="0" y="176824"/>
                  </a:lnTo>
                  <a:close/>
                </a:path>
              </a:pathLst>
            </a:custGeom>
            <a:noFill/>
            <a:ln cap="flat" cmpd="sng" w="10750">
              <a:solidFill>
                <a:srgbClr val="2652D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98" name="Google Shape;1998;p23"/>
          <p:cNvSpPr txBox="1"/>
          <p:nvPr>
            <p:ph idx="1" type="body"/>
          </p:nvPr>
        </p:nvSpPr>
        <p:spPr>
          <a:xfrm>
            <a:off x="347901" y="1299961"/>
            <a:ext cx="4017600" cy="3230100"/>
          </a:xfrm>
          <a:prstGeom prst="rect">
            <a:avLst/>
          </a:prstGeom>
          <a:noFill/>
          <a:ln>
            <a:noFill/>
          </a:ln>
        </p:spPr>
        <p:txBody>
          <a:bodyPr anchorCtr="0" anchor="t" bIns="0" lIns="0" spcFirstLastPara="1" rIns="0" wrap="square" tIns="12700">
            <a:spAutoFit/>
          </a:bodyPr>
          <a:lstStyle/>
          <a:p>
            <a:pPr indent="-635" lvl="0" marL="12065" marR="1988185" rtl="0" algn="ctr">
              <a:lnSpc>
                <a:spcPct val="151800"/>
              </a:lnSpc>
              <a:spcBef>
                <a:spcPts val="0"/>
              </a:spcBef>
              <a:spcAft>
                <a:spcPts val="0"/>
              </a:spcAft>
              <a:buSzPts val="1400"/>
              <a:buNone/>
            </a:pPr>
            <a:r>
              <a:rPr lang="en-US"/>
              <a:t>Dataset of videos of  unusual events, with start  and end times  demarcated</a:t>
            </a:r>
            <a:endParaRPr/>
          </a:p>
          <a:p>
            <a:pPr indent="0" lvl="0" marL="0" rtl="0" algn="l">
              <a:lnSpc>
                <a:spcPct val="100000"/>
              </a:lnSpc>
              <a:spcBef>
                <a:spcPts val="5"/>
              </a:spcBef>
              <a:spcAft>
                <a:spcPts val="0"/>
              </a:spcAft>
              <a:buSzPts val="1400"/>
              <a:buNone/>
            </a:pPr>
            <a:r>
              <a:t/>
            </a:r>
            <a:endParaRPr sz="1950"/>
          </a:p>
          <a:p>
            <a:pPr indent="0" lvl="0" marL="0" marR="2031363" rtl="0" algn="ctr">
              <a:lnSpc>
                <a:spcPct val="100000"/>
              </a:lnSpc>
              <a:spcBef>
                <a:spcPts val="5"/>
              </a:spcBef>
              <a:spcAft>
                <a:spcPts val="0"/>
              </a:spcAft>
              <a:buSzPts val="1400"/>
              <a:buNone/>
            </a:pPr>
            <a:r>
              <a:rPr b="1" lang="en-US">
                <a:latin typeface="Arial"/>
                <a:ea typeface="Arial"/>
                <a:cs typeface="Arial"/>
                <a:sym typeface="Arial"/>
              </a:rPr>
              <a:t>Input</a:t>
            </a:r>
            <a:endParaRPr/>
          </a:p>
          <a:p>
            <a:pPr indent="0" lvl="0" marL="0" rtl="0" algn="l">
              <a:lnSpc>
                <a:spcPct val="100000"/>
              </a:lnSpc>
              <a:spcBef>
                <a:spcPts val="0"/>
              </a:spcBef>
              <a:spcAft>
                <a:spcPts val="0"/>
              </a:spcAft>
              <a:buSzPts val="1400"/>
              <a:buNone/>
            </a:pPr>
            <a:r>
              <a:t/>
            </a:r>
            <a:endParaRPr b="1">
              <a:latin typeface="Arial"/>
              <a:ea typeface="Arial"/>
              <a:cs typeface="Arial"/>
              <a:sym typeface="Arial"/>
            </a:endParaRPr>
          </a:p>
          <a:p>
            <a:pPr indent="0" lvl="0" marL="0" rtl="0" algn="l">
              <a:lnSpc>
                <a:spcPct val="100000"/>
              </a:lnSpc>
              <a:spcBef>
                <a:spcPts val="55"/>
              </a:spcBef>
              <a:spcAft>
                <a:spcPts val="0"/>
              </a:spcAft>
              <a:buSzPts val="1400"/>
              <a:buNone/>
            </a:pPr>
            <a:r>
              <a:t/>
            </a:r>
            <a:endParaRPr sz="1300">
              <a:latin typeface="Arial"/>
              <a:ea typeface="Arial"/>
              <a:cs typeface="Arial"/>
              <a:sym typeface="Arial"/>
            </a:endParaRPr>
          </a:p>
          <a:p>
            <a:pPr indent="0" lvl="0" marL="2232025" marR="5080" rtl="0" algn="ctr">
              <a:lnSpc>
                <a:spcPct val="151800"/>
              </a:lnSpc>
              <a:spcBef>
                <a:spcPts val="0"/>
              </a:spcBef>
              <a:spcAft>
                <a:spcPts val="0"/>
              </a:spcAft>
              <a:buSzPts val="1400"/>
              <a:buNone/>
            </a:pPr>
            <a:r>
              <a:rPr lang="en-US"/>
              <a:t>Data Preprocessing by  dividing into various  frames of ﬁxed size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2" name="Shape 2002"/>
        <p:cNvGrpSpPr/>
        <p:nvPr/>
      </p:nvGrpSpPr>
      <p:grpSpPr>
        <a:xfrm>
          <a:off x="0" y="0"/>
          <a:ext cx="0" cy="0"/>
          <a:chOff x="0" y="0"/>
          <a:chExt cx="0" cy="0"/>
        </a:xfrm>
      </p:grpSpPr>
      <p:sp>
        <p:nvSpPr>
          <p:cNvPr id="2003" name="Google Shape;2003;p24"/>
          <p:cNvSpPr txBox="1"/>
          <p:nvPr>
            <p:ph type="title"/>
          </p:nvPr>
        </p:nvSpPr>
        <p:spPr>
          <a:xfrm>
            <a:off x="460926" y="573250"/>
            <a:ext cx="79689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Deep Learning Model used</a:t>
            </a:r>
            <a:endParaRPr/>
          </a:p>
        </p:txBody>
      </p:sp>
      <p:sp>
        <p:nvSpPr>
          <p:cNvPr id="2004" name="Google Shape;2004;p24"/>
          <p:cNvSpPr txBox="1"/>
          <p:nvPr/>
        </p:nvSpPr>
        <p:spPr>
          <a:xfrm>
            <a:off x="2531853" y="1201900"/>
            <a:ext cx="4570500" cy="482700"/>
          </a:xfrm>
          <a:prstGeom prst="rect">
            <a:avLst/>
          </a:prstGeom>
          <a:noFill/>
          <a:ln>
            <a:noFill/>
          </a:ln>
        </p:spPr>
        <p:txBody>
          <a:bodyPr anchorCtr="0" anchor="t" bIns="0" lIns="0" spcFirstLastPara="1" rIns="0" wrap="square" tIns="12700">
            <a:spAutoFit/>
          </a:bodyPr>
          <a:lstStyle/>
          <a:p>
            <a:pPr indent="444500" lvl="0" marL="92710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Bree Serif"/>
                <a:ea typeface="Bree Serif"/>
                <a:cs typeface="Bree Serif"/>
                <a:sym typeface="Bree Serif"/>
              </a:rPr>
              <a:t>3D CNN</a:t>
            </a:r>
            <a:endParaRPr b="0" i="0" sz="3000" u="none" cap="none" strike="noStrike">
              <a:solidFill>
                <a:srgbClr val="000000"/>
              </a:solidFill>
              <a:latin typeface="Bree Serif"/>
              <a:ea typeface="Bree Serif"/>
              <a:cs typeface="Bree Serif"/>
              <a:sym typeface="Bree Serif"/>
            </a:endParaRPr>
          </a:p>
        </p:txBody>
      </p:sp>
      <p:sp>
        <p:nvSpPr>
          <p:cNvPr id="2005" name="Google Shape;2005;p24"/>
          <p:cNvSpPr txBox="1"/>
          <p:nvPr/>
        </p:nvSpPr>
        <p:spPr>
          <a:xfrm>
            <a:off x="460923" y="2082395"/>
            <a:ext cx="8086800" cy="25401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1" i="0" lang="en-US" sz="1800" u="none" cap="none" strike="noStrike">
                <a:solidFill>
                  <a:srgbClr val="FFFFFF"/>
                </a:solidFill>
                <a:latin typeface="Roboto"/>
                <a:ea typeface="Roboto"/>
                <a:cs typeface="Roboto"/>
                <a:sym typeface="Roboto"/>
              </a:rPr>
              <a:t>CNN (Convolutional Neural Network) </a:t>
            </a:r>
            <a:r>
              <a:rPr b="0" i="0" lang="en-US" sz="1800" u="none" cap="none" strike="noStrike">
                <a:solidFill>
                  <a:srgbClr val="FFFFFF"/>
                </a:solidFill>
                <a:latin typeface="Roboto"/>
                <a:ea typeface="Roboto"/>
                <a:cs typeface="Roboto"/>
                <a:sym typeface="Roboto"/>
              </a:rPr>
              <a:t>is a class of deep neural networks, which  can be used in conjunction with a deep learning platform. A CNN is a network of  processing layers used to reduce an image to its key spatial features so that it  can be more easily classiﬁed. The advantage of CNNs over other uses of  classiﬁcation algorithms is the ability to learn key characteristics on their own,  reducing the need for hyperparameters, hand-engineered ﬁlters. These  algorithms are increasingly being used for tasks such as facial recognition,  image classiﬁcation, video analysis, and automatic caption generation.</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9" name="Shape 2009"/>
        <p:cNvGrpSpPr/>
        <p:nvPr/>
      </p:nvGrpSpPr>
      <p:grpSpPr>
        <a:xfrm>
          <a:off x="0" y="0"/>
          <a:ext cx="0" cy="0"/>
          <a:chOff x="0" y="0"/>
          <a:chExt cx="0" cy="0"/>
        </a:xfrm>
      </p:grpSpPr>
      <p:sp>
        <p:nvSpPr>
          <p:cNvPr id="2010" name="Google Shape;2010;p25"/>
          <p:cNvSpPr txBox="1"/>
          <p:nvPr/>
        </p:nvSpPr>
        <p:spPr>
          <a:xfrm>
            <a:off x="365674" y="1422124"/>
            <a:ext cx="3448200" cy="31686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3D convolutions applies a </a:t>
            </a:r>
            <a:r>
              <a:rPr b="1" i="0" lang="en-US" sz="1800" u="none" cap="none" strike="noStrike">
                <a:solidFill>
                  <a:srgbClr val="FFFFFF"/>
                </a:solidFill>
                <a:latin typeface="Roboto"/>
                <a:ea typeface="Roboto"/>
                <a:cs typeface="Roboto"/>
                <a:sym typeface="Roboto"/>
              </a:rPr>
              <a:t>3  dimensional ﬁlter to the dataset  </a:t>
            </a:r>
            <a:r>
              <a:rPr b="0" i="0" lang="en-US" sz="1800" u="none" cap="none" strike="noStrike">
                <a:solidFill>
                  <a:srgbClr val="FFFFFF"/>
                </a:solidFill>
                <a:latin typeface="Roboto"/>
                <a:ea typeface="Roboto"/>
                <a:cs typeface="Roboto"/>
                <a:sym typeface="Roboto"/>
              </a:rPr>
              <a:t>and the ﬁlter moves 3-direction (x,  y, z) to calculate the low level  feature representations. Their  output shape is a </a:t>
            </a:r>
            <a:r>
              <a:rPr b="1" i="0" lang="en-US" sz="1800" u="none" cap="none" strike="noStrike">
                <a:solidFill>
                  <a:srgbClr val="FFFFFF"/>
                </a:solidFill>
                <a:latin typeface="Roboto"/>
                <a:ea typeface="Roboto"/>
                <a:cs typeface="Roboto"/>
                <a:sym typeface="Roboto"/>
              </a:rPr>
              <a:t>3 dimensional  volume space such as cube or  cuboid. </a:t>
            </a:r>
            <a:r>
              <a:rPr b="0" i="0" lang="en-US" sz="1800" u="none" cap="none" strike="noStrike">
                <a:solidFill>
                  <a:srgbClr val="FFFFFF"/>
                </a:solidFill>
                <a:latin typeface="Roboto"/>
                <a:ea typeface="Roboto"/>
                <a:cs typeface="Roboto"/>
                <a:sym typeface="Roboto"/>
              </a:rPr>
              <a:t>They are helpful in </a:t>
            </a:r>
            <a:r>
              <a:rPr b="1" i="0" lang="en-US" sz="1800" u="none" cap="none" strike="noStrike">
                <a:solidFill>
                  <a:srgbClr val="FFFFFF"/>
                </a:solidFill>
                <a:latin typeface="Roboto"/>
                <a:ea typeface="Roboto"/>
                <a:cs typeface="Roboto"/>
                <a:sym typeface="Roboto"/>
              </a:rPr>
              <a:t>event  detection in videos, 3D medical  images </a:t>
            </a:r>
            <a:r>
              <a:rPr b="0" i="0" lang="en-US" sz="1800" u="none" cap="none" strike="noStrike">
                <a:solidFill>
                  <a:srgbClr val="FFFFFF"/>
                </a:solidFill>
                <a:latin typeface="Roboto"/>
                <a:ea typeface="Roboto"/>
                <a:cs typeface="Roboto"/>
                <a:sym typeface="Roboto"/>
              </a:rPr>
              <a:t>etc.</a:t>
            </a:r>
            <a:endParaRPr b="0" i="0" sz="1800" u="none" cap="none" strike="noStrike">
              <a:solidFill>
                <a:srgbClr val="000000"/>
              </a:solidFill>
              <a:latin typeface="Roboto"/>
              <a:ea typeface="Roboto"/>
              <a:cs typeface="Roboto"/>
              <a:sym typeface="Roboto"/>
            </a:endParaRPr>
          </a:p>
        </p:txBody>
      </p:sp>
      <p:sp>
        <p:nvSpPr>
          <p:cNvPr id="2011" name="Google Shape;2011;p25"/>
          <p:cNvSpPr/>
          <p:nvPr/>
        </p:nvSpPr>
        <p:spPr>
          <a:xfrm>
            <a:off x="4107641" y="1308424"/>
            <a:ext cx="4748100" cy="3056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4" name="Shape 1814"/>
        <p:cNvGrpSpPr/>
        <p:nvPr/>
      </p:nvGrpSpPr>
      <p:grpSpPr>
        <a:xfrm>
          <a:off x="0" y="0"/>
          <a:ext cx="0" cy="0"/>
          <a:chOff x="0" y="0"/>
          <a:chExt cx="0" cy="0"/>
        </a:xfrm>
      </p:grpSpPr>
      <p:sp>
        <p:nvSpPr>
          <p:cNvPr id="1815" name="Google Shape;1815;p8"/>
          <p:cNvSpPr txBox="1"/>
          <p:nvPr>
            <p:ph type="title"/>
          </p:nvPr>
        </p:nvSpPr>
        <p:spPr>
          <a:xfrm>
            <a:off x="2778353" y="580500"/>
            <a:ext cx="47448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latin typeface="Bree Serif"/>
                <a:ea typeface="Bree Serif"/>
                <a:cs typeface="Bree Serif"/>
                <a:sym typeface="Bree Serif"/>
              </a:rPr>
              <a:t>About the Team</a:t>
            </a:r>
            <a:endParaRPr>
              <a:latin typeface="Bree Serif"/>
              <a:ea typeface="Bree Serif"/>
              <a:cs typeface="Bree Serif"/>
              <a:sym typeface="Bree Serif"/>
            </a:endParaRPr>
          </a:p>
        </p:txBody>
      </p:sp>
      <p:sp>
        <p:nvSpPr>
          <p:cNvPr id="1816" name="Google Shape;1816;p8"/>
          <p:cNvSpPr txBox="1"/>
          <p:nvPr/>
        </p:nvSpPr>
        <p:spPr>
          <a:xfrm>
            <a:off x="1568493" y="1513697"/>
            <a:ext cx="6146700" cy="1911300"/>
          </a:xfrm>
          <a:prstGeom prst="rect">
            <a:avLst/>
          </a:prstGeom>
          <a:noFill/>
          <a:ln>
            <a:noFill/>
          </a:ln>
        </p:spPr>
        <p:txBody>
          <a:bodyPr anchorCtr="0" anchor="t" bIns="0" lIns="0" spcFirstLastPara="1" rIns="0" wrap="square" tIns="52700">
            <a:spAutoFit/>
          </a:bodyPr>
          <a:lstStyle/>
          <a:p>
            <a:pPr indent="-367030" lvl="0" marL="379095"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Dilisha Jain Kala (Team Leader) - Final Year B.Tech (CSE)</a:t>
            </a:r>
            <a:endParaRPr b="0" i="0" sz="1800" u="none" cap="none" strike="noStrike">
              <a:solidFill>
                <a:srgbClr val="000000"/>
              </a:solidFill>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Himadyuti Bhanja - Final Year B.Tech (CSE)</a:t>
            </a:r>
            <a:endParaRPr b="0" i="0" sz="1800" u="none" cap="none" strike="noStrike">
              <a:solidFill>
                <a:srgbClr val="000000"/>
              </a:solidFill>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Samarjit Karmakar - Final Year B.Tech (CSE)</a:t>
            </a:r>
            <a:endParaRPr b="0" i="0" sz="1800" u="none" cap="none" strike="noStrike">
              <a:solidFill>
                <a:srgbClr val="000000"/>
              </a:solidFill>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Pratham Tangri - Final Year B.Tech (CSE)</a:t>
            </a:r>
            <a:endParaRPr b="0" i="0" sz="1800" u="none" cap="none" strike="noStrike">
              <a:solidFill>
                <a:srgbClr val="000000"/>
              </a:solidFill>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Anirban Panda - Final Year B.Tech (EEE)</a:t>
            </a:r>
            <a:endParaRPr b="0" i="0" sz="1800" u="none" cap="none" strike="noStrike">
              <a:solidFill>
                <a:srgbClr val="000000"/>
              </a:solidFill>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Aabhaas Dasgupta - Final Year B.Tech (CSE)</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5" name="Shape 2015"/>
        <p:cNvGrpSpPr/>
        <p:nvPr/>
      </p:nvGrpSpPr>
      <p:grpSpPr>
        <a:xfrm>
          <a:off x="0" y="0"/>
          <a:ext cx="0" cy="0"/>
          <a:chOff x="0" y="0"/>
          <a:chExt cx="0" cy="0"/>
        </a:xfrm>
      </p:grpSpPr>
      <p:sp>
        <p:nvSpPr>
          <p:cNvPr id="2016" name="Google Shape;2016;p26"/>
          <p:cNvSpPr txBox="1"/>
          <p:nvPr>
            <p:ph type="title"/>
          </p:nvPr>
        </p:nvSpPr>
        <p:spPr>
          <a:xfrm>
            <a:off x="460923" y="573258"/>
            <a:ext cx="35046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a:latin typeface="Bree Serif"/>
                <a:ea typeface="Bree Serif"/>
                <a:cs typeface="Bree Serif"/>
                <a:sym typeface="Bree Serif"/>
              </a:rPr>
              <a:t>Model Architecture</a:t>
            </a:r>
            <a:endParaRPr>
              <a:latin typeface="Bree Serif"/>
              <a:ea typeface="Bree Serif"/>
              <a:cs typeface="Bree Serif"/>
              <a:sym typeface="Bree Serif"/>
            </a:endParaRPr>
          </a:p>
        </p:txBody>
      </p:sp>
      <p:sp>
        <p:nvSpPr>
          <p:cNvPr id="2017" name="Google Shape;2017;p26"/>
          <p:cNvSpPr/>
          <p:nvPr/>
        </p:nvSpPr>
        <p:spPr>
          <a:xfrm>
            <a:off x="4286241" y="458024"/>
            <a:ext cx="4715400" cy="44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1" name="Shape 2021"/>
        <p:cNvGrpSpPr/>
        <p:nvPr/>
      </p:nvGrpSpPr>
      <p:grpSpPr>
        <a:xfrm>
          <a:off x="0" y="0"/>
          <a:ext cx="0" cy="0"/>
          <a:chOff x="0" y="0"/>
          <a:chExt cx="0" cy="0"/>
        </a:xfrm>
      </p:grpSpPr>
      <p:sp>
        <p:nvSpPr>
          <p:cNvPr id="2022" name="Google Shape;2022;p27"/>
          <p:cNvSpPr/>
          <p:nvPr/>
        </p:nvSpPr>
        <p:spPr>
          <a:xfrm>
            <a:off x="3140218" y="514323"/>
            <a:ext cx="3803400" cy="4468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6" name="Shape 2026"/>
        <p:cNvGrpSpPr/>
        <p:nvPr/>
      </p:nvGrpSpPr>
      <p:grpSpPr>
        <a:xfrm>
          <a:off x="0" y="0"/>
          <a:ext cx="0" cy="0"/>
          <a:chOff x="0" y="0"/>
          <a:chExt cx="0" cy="0"/>
        </a:xfrm>
      </p:grpSpPr>
      <p:sp>
        <p:nvSpPr>
          <p:cNvPr id="2027" name="Google Shape;2027;p28"/>
          <p:cNvSpPr txBox="1"/>
          <p:nvPr>
            <p:ph type="title"/>
          </p:nvPr>
        </p:nvSpPr>
        <p:spPr>
          <a:xfrm>
            <a:off x="460926" y="573250"/>
            <a:ext cx="69024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a:t>Description of Dataset</a:t>
            </a:r>
            <a:endParaRPr/>
          </a:p>
        </p:txBody>
      </p:sp>
      <p:sp>
        <p:nvSpPr>
          <p:cNvPr id="2028" name="Google Shape;2028;p28"/>
          <p:cNvSpPr txBox="1"/>
          <p:nvPr/>
        </p:nvSpPr>
        <p:spPr>
          <a:xfrm>
            <a:off x="551448" y="1513697"/>
            <a:ext cx="7756500" cy="968400"/>
          </a:xfrm>
          <a:prstGeom prst="rect">
            <a:avLst/>
          </a:prstGeom>
          <a:noFill/>
          <a:ln>
            <a:noFill/>
          </a:ln>
        </p:spPr>
        <p:txBody>
          <a:bodyPr anchorCtr="0" anchor="t" bIns="0" lIns="0" spcFirstLastPara="1" rIns="0" wrap="square" tIns="12700">
            <a:noAutofit/>
          </a:bodyPr>
          <a:lstStyle/>
          <a:p>
            <a:pPr indent="-367030" lvl="0" marL="379095" marR="508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We have used </a:t>
            </a:r>
            <a:r>
              <a:rPr b="1" i="0" lang="en-US" sz="1800" u="none" cap="none" strike="noStrike">
                <a:solidFill>
                  <a:srgbClr val="FFFFFF"/>
                </a:solidFill>
                <a:latin typeface="Roboto"/>
                <a:ea typeface="Roboto"/>
                <a:cs typeface="Roboto"/>
                <a:sym typeface="Roboto"/>
              </a:rPr>
              <a:t>A3D dataset </a:t>
            </a:r>
            <a:r>
              <a:rPr b="0" i="0" lang="en-US" sz="1800" u="none" cap="none" strike="noStrike">
                <a:solidFill>
                  <a:srgbClr val="FFFFFF"/>
                </a:solidFill>
                <a:latin typeface="Roboto"/>
                <a:ea typeface="Roboto"/>
                <a:cs typeface="Roboto"/>
                <a:sym typeface="Roboto"/>
              </a:rPr>
              <a:t>in this case. The A3D dataset contains </a:t>
            </a:r>
            <a:r>
              <a:rPr b="1" i="0" lang="en-US" sz="1800" u="none" cap="none" strike="noStrike">
                <a:solidFill>
                  <a:srgbClr val="FFFFFF"/>
                </a:solidFill>
                <a:latin typeface="Roboto"/>
                <a:ea typeface="Roboto"/>
                <a:cs typeface="Roboto"/>
                <a:sym typeface="Roboto"/>
              </a:rPr>
              <a:t>1300  </a:t>
            </a:r>
            <a:r>
              <a:rPr b="0" i="0" lang="en-US" sz="1800" u="none" cap="none" strike="noStrike">
                <a:solidFill>
                  <a:srgbClr val="FFFFFF"/>
                </a:solidFill>
                <a:latin typeface="Roboto"/>
                <a:ea typeface="Roboto"/>
                <a:cs typeface="Roboto"/>
                <a:sym typeface="Roboto"/>
              </a:rPr>
              <a:t>video samples from </a:t>
            </a:r>
            <a:r>
              <a:rPr b="1" i="0" lang="en-US" sz="1800" u="none" cap="none" strike="noStrike">
                <a:solidFill>
                  <a:srgbClr val="FFFFFF"/>
                </a:solidFill>
                <a:latin typeface="Roboto"/>
                <a:ea typeface="Roboto"/>
                <a:cs typeface="Roboto"/>
                <a:sym typeface="Roboto"/>
              </a:rPr>
              <a:t>YouTube </a:t>
            </a:r>
            <a:r>
              <a:rPr b="0" i="0" lang="en-US" sz="1800" u="none" cap="none" strike="noStrike">
                <a:solidFill>
                  <a:srgbClr val="FFFFFF"/>
                </a:solidFill>
                <a:latin typeface="Roboto"/>
                <a:ea typeface="Roboto"/>
                <a:cs typeface="Roboto"/>
                <a:sym typeface="Roboto"/>
              </a:rPr>
              <a:t>and a ﬁle including human annotated video  start/ end time and anomaly start/end time.</a:t>
            </a:r>
            <a:endParaRPr b="0" i="0" sz="1800" u="none" cap="none" strike="noStrike">
              <a:solidFill>
                <a:srgbClr val="000000"/>
              </a:solidFill>
              <a:latin typeface="Roboto"/>
              <a:ea typeface="Roboto"/>
              <a:cs typeface="Roboto"/>
              <a:sym typeface="Roboto"/>
            </a:endParaRPr>
          </a:p>
        </p:txBody>
      </p:sp>
      <p:sp>
        <p:nvSpPr>
          <p:cNvPr id="2029" name="Google Shape;2029;p28"/>
          <p:cNvSpPr/>
          <p:nvPr/>
        </p:nvSpPr>
        <p:spPr>
          <a:xfrm>
            <a:off x="644273" y="2666994"/>
            <a:ext cx="3375000" cy="2397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0" name="Google Shape;2030;p28"/>
          <p:cNvSpPr/>
          <p:nvPr/>
        </p:nvSpPr>
        <p:spPr>
          <a:xfrm>
            <a:off x="5101339" y="2590794"/>
            <a:ext cx="3774900" cy="2473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031" name="Google Shape;2031;p28"/>
          <p:cNvGrpSpPr/>
          <p:nvPr/>
        </p:nvGrpSpPr>
        <p:grpSpPr>
          <a:xfrm>
            <a:off x="4117591" y="3724117"/>
            <a:ext cx="899795" cy="492125"/>
            <a:chOff x="4117591" y="3724117"/>
            <a:chExt cx="899795" cy="492125"/>
          </a:xfrm>
        </p:grpSpPr>
        <p:sp>
          <p:nvSpPr>
            <p:cNvPr id="2032" name="Google Shape;2032;p28"/>
            <p:cNvSpPr/>
            <p:nvPr/>
          </p:nvSpPr>
          <p:spPr>
            <a:xfrm>
              <a:off x="4117591" y="3724117"/>
              <a:ext cx="899795" cy="492125"/>
            </a:xfrm>
            <a:custGeom>
              <a:rect b="b" l="l" r="r" t="t"/>
              <a:pathLst>
                <a:path extrusionOk="0" h="492125" w="899795">
                  <a:moveTo>
                    <a:pt x="653398" y="491999"/>
                  </a:moveTo>
                  <a:lnTo>
                    <a:pt x="653398" y="368999"/>
                  </a:lnTo>
                  <a:lnTo>
                    <a:pt x="0" y="368999"/>
                  </a:lnTo>
                  <a:lnTo>
                    <a:pt x="0" y="122999"/>
                  </a:lnTo>
                  <a:lnTo>
                    <a:pt x="653398" y="122999"/>
                  </a:lnTo>
                  <a:lnTo>
                    <a:pt x="653398" y="0"/>
                  </a:lnTo>
                  <a:lnTo>
                    <a:pt x="899398" y="245999"/>
                  </a:lnTo>
                  <a:lnTo>
                    <a:pt x="653398" y="491999"/>
                  </a:lnTo>
                  <a:close/>
                </a:path>
              </a:pathLst>
            </a:custGeom>
            <a:solidFill>
              <a:srgbClr val="CFD8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3" name="Google Shape;2033;p28"/>
            <p:cNvSpPr/>
            <p:nvPr/>
          </p:nvSpPr>
          <p:spPr>
            <a:xfrm>
              <a:off x="4117591" y="3724117"/>
              <a:ext cx="899795" cy="492125"/>
            </a:xfrm>
            <a:custGeom>
              <a:rect b="b" l="l" r="r" t="t"/>
              <a:pathLst>
                <a:path extrusionOk="0" h="492125" w="899795">
                  <a:moveTo>
                    <a:pt x="0" y="122999"/>
                  </a:moveTo>
                  <a:lnTo>
                    <a:pt x="653398" y="122999"/>
                  </a:lnTo>
                  <a:lnTo>
                    <a:pt x="653398" y="0"/>
                  </a:lnTo>
                  <a:lnTo>
                    <a:pt x="899398" y="245999"/>
                  </a:lnTo>
                  <a:lnTo>
                    <a:pt x="653398" y="491999"/>
                  </a:lnTo>
                  <a:lnTo>
                    <a:pt x="653398" y="368999"/>
                  </a:lnTo>
                  <a:lnTo>
                    <a:pt x="0" y="368999"/>
                  </a:lnTo>
                  <a:lnTo>
                    <a:pt x="0" y="122999"/>
                  </a:lnTo>
                  <a:close/>
                </a:path>
              </a:pathLst>
            </a:custGeom>
            <a:noFill/>
            <a:ln cap="flat" cmpd="sng" w="9525">
              <a:solidFill>
                <a:srgbClr val="003F6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7" name="Shape 2037"/>
        <p:cNvGrpSpPr/>
        <p:nvPr/>
      </p:nvGrpSpPr>
      <p:grpSpPr>
        <a:xfrm>
          <a:off x="0" y="0"/>
          <a:ext cx="0" cy="0"/>
          <a:chOff x="0" y="0"/>
          <a:chExt cx="0" cy="0"/>
        </a:xfrm>
      </p:grpSpPr>
      <p:sp>
        <p:nvSpPr>
          <p:cNvPr id="2038" name="Google Shape;2038;p29"/>
          <p:cNvSpPr txBox="1"/>
          <p:nvPr>
            <p:ph type="title"/>
          </p:nvPr>
        </p:nvSpPr>
        <p:spPr>
          <a:xfrm>
            <a:off x="460926" y="573250"/>
            <a:ext cx="59448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a:t>Experimental Details</a:t>
            </a:r>
            <a:endParaRPr/>
          </a:p>
        </p:txBody>
      </p:sp>
      <p:sp>
        <p:nvSpPr>
          <p:cNvPr id="2039" name="Google Shape;2039;p29"/>
          <p:cNvSpPr txBox="1"/>
          <p:nvPr/>
        </p:nvSpPr>
        <p:spPr>
          <a:xfrm>
            <a:off x="551448" y="1513697"/>
            <a:ext cx="8094300" cy="1596900"/>
          </a:xfrm>
          <a:prstGeom prst="rect">
            <a:avLst/>
          </a:prstGeom>
          <a:noFill/>
          <a:ln>
            <a:noFill/>
          </a:ln>
        </p:spPr>
        <p:txBody>
          <a:bodyPr anchorCtr="0" anchor="t" bIns="0" lIns="0" spcFirstLastPara="1" rIns="0" wrap="square" tIns="12700">
            <a:noAutofit/>
          </a:bodyPr>
          <a:lstStyle/>
          <a:p>
            <a:pPr indent="-367030" lvl="0" marL="379095" marR="508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After preprocessing, the samples were fed into the </a:t>
            </a:r>
            <a:r>
              <a:rPr b="1" i="0" lang="en-US" sz="1800" u="none" cap="none" strike="noStrike">
                <a:solidFill>
                  <a:srgbClr val="FFFFFF"/>
                </a:solidFill>
                <a:latin typeface="Roboto"/>
                <a:ea typeface="Roboto"/>
                <a:cs typeface="Roboto"/>
                <a:sym typeface="Roboto"/>
              </a:rPr>
              <a:t>3D-CNN </a:t>
            </a:r>
            <a:r>
              <a:rPr b="0" i="0" lang="en-US" sz="1800" u="none" cap="none" strike="noStrike">
                <a:solidFill>
                  <a:srgbClr val="FFFFFF"/>
                </a:solidFill>
                <a:latin typeface="Roboto"/>
                <a:ea typeface="Roboto"/>
                <a:cs typeface="Roboto"/>
                <a:sym typeface="Roboto"/>
              </a:rPr>
              <a:t>model. </a:t>
            </a:r>
            <a:r>
              <a:rPr b="1" i="0" lang="en-US" sz="1800" u="none" cap="none" strike="noStrike">
                <a:solidFill>
                  <a:srgbClr val="FFFFFF"/>
                </a:solidFill>
                <a:latin typeface="Roboto"/>
                <a:ea typeface="Roboto"/>
                <a:cs typeface="Roboto"/>
                <a:sym typeface="Roboto"/>
              </a:rPr>
              <a:t>Learning  rate </a:t>
            </a:r>
            <a:r>
              <a:rPr b="0" i="0" lang="en-US" sz="1800" u="none" cap="none" strike="noStrike">
                <a:solidFill>
                  <a:srgbClr val="FFFFFF"/>
                </a:solidFill>
                <a:latin typeface="Roboto"/>
                <a:ea typeface="Roboto"/>
                <a:cs typeface="Roboto"/>
                <a:sym typeface="Roboto"/>
              </a:rPr>
              <a:t>was kept ﬁxed at </a:t>
            </a:r>
            <a:r>
              <a:rPr b="1" i="0" lang="en-US" sz="1800" u="none" cap="none" strike="noStrike">
                <a:solidFill>
                  <a:srgbClr val="FFFFFF"/>
                </a:solidFill>
                <a:latin typeface="Roboto"/>
                <a:ea typeface="Roboto"/>
                <a:cs typeface="Roboto"/>
                <a:sym typeface="Roboto"/>
              </a:rPr>
              <a:t>0.01</a:t>
            </a:r>
            <a:r>
              <a:rPr b="0" i="0" lang="en-US" sz="1800" u="none" cap="none" strike="noStrike">
                <a:solidFill>
                  <a:srgbClr val="FFFFFF"/>
                </a:solidFill>
                <a:latin typeface="Roboto"/>
                <a:ea typeface="Roboto"/>
                <a:cs typeface="Roboto"/>
                <a:sym typeface="Roboto"/>
              </a:rPr>
              <a:t>. The frame size was kept as </a:t>
            </a:r>
            <a:r>
              <a:rPr b="1" i="0" lang="en-US" sz="1800" u="none" cap="none" strike="noStrike">
                <a:solidFill>
                  <a:srgbClr val="FFFFFF"/>
                </a:solidFill>
                <a:latin typeface="Roboto"/>
                <a:ea typeface="Roboto"/>
                <a:cs typeface="Roboto"/>
                <a:sym typeface="Roboto"/>
              </a:rPr>
              <a:t>210 </a:t>
            </a:r>
            <a:r>
              <a:rPr b="0" i="0" lang="en-US" sz="1800" u="none" cap="none" strike="noStrike">
                <a:solidFill>
                  <a:srgbClr val="FFFFFF"/>
                </a:solidFill>
                <a:latin typeface="Roboto"/>
                <a:ea typeface="Roboto"/>
                <a:cs typeface="Roboto"/>
                <a:sym typeface="Roboto"/>
              </a:rPr>
              <a:t>after </a:t>
            </a:r>
            <a:r>
              <a:rPr b="1" i="0" lang="en-US" sz="1800" u="none" cap="none" strike="noStrike">
                <a:solidFill>
                  <a:srgbClr val="FFFFFF"/>
                </a:solidFill>
                <a:latin typeface="Roboto"/>
                <a:ea typeface="Roboto"/>
                <a:cs typeface="Roboto"/>
                <a:sym typeface="Roboto"/>
              </a:rPr>
              <a:t>padding</a:t>
            </a:r>
            <a:r>
              <a:rPr b="0" i="0" lang="en-US" sz="1800" u="none" cap="none" strike="noStrike">
                <a:solidFill>
                  <a:srgbClr val="FFFFFF"/>
                </a:solidFill>
                <a:latin typeface="Roboto"/>
                <a:ea typeface="Roboto"/>
                <a:cs typeface="Roboto"/>
                <a:sym typeface="Roboto"/>
              </a:rPr>
              <a:t>.  The model was trained in </a:t>
            </a:r>
            <a:r>
              <a:rPr b="1" i="0" lang="en-US" sz="1800" u="none" cap="none" strike="noStrike">
                <a:solidFill>
                  <a:srgbClr val="FFFFFF"/>
                </a:solidFill>
                <a:latin typeface="Roboto"/>
                <a:ea typeface="Roboto"/>
                <a:cs typeface="Roboto"/>
                <a:sym typeface="Roboto"/>
              </a:rPr>
              <a:t>NVIDIA 1070 TI GPU</a:t>
            </a:r>
            <a:r>
              <a:rPr b="0" i="0" lang="en-US" sz="1800" u="none" cap="none" strike="noStrike">
                <a:solidFill>
                  <a:srgbClr val="FFFFFF"/>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a:p>
            <a:pPr indent="-367030" lvl="0" marL="379095" marR="49530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We took the </a:t>
            </a:r>
            <a:r>
              <a:rPr b="1" i="0" lang="en-US" sz="1800" u="none" cap="none" strike="noStrike">
                <a:solidFill>
                  <a:srgbClr val="FFFFFF"/>
                </a:solidFill>
                <a:latin typeface="Roboto"/>
                <a:ea typeface="Roboto"/>
                <a:cs typeface="Roboto"/>
                <a:sym typeface="Roboto"/>
              </a:rPr>
              <a:t>XNOR </a:t>
            </a:r>
            <a:r>
              <a:rPr b="0" i="0" lang="en-US" sz="1800" u="none" cap="none" strike="noStrike">
                <a:solidFill>
                  <a:srgbClr val="FFFFFF"/>
                </a:solidFill>
                <a:latin typeface="Roboto"/>
                <a:ea typeface="Roboto"/>
                <a:cs typeface="Roboto"/>
                <a:sym typeface="Roboto"/>
              </a:rPr>
              <a:t>operation between the original video sample and the  produced output of the 3D-CNN, keeping </a:t>
            </a:r>
            <a:r>
              <a:rPr b="1" i="0" lang="en-US" sz="1800" u="none" cap="none" strike="noStrike">
                <a:solidFill>
                  <a:srgbClr val="FFFFFF"/>
                </a:solidFill>
                <a:latin typeface="Roboto"/>
                <a:ea typeface="Roboto"/>
                <a:cs typeface="Roboto"/>
                <a:sym typeface="Roboto"/>
              </a:rPr>
              <a:t>threshold value </a:t>
            </a:r>
            <a:r>
              <a:rPr b="0" i="0" lang="en-US" sz="1800" u="none" cap="none" strike="noStrike">
                <a:solidFill>
                  <a:srgbClr val="FFFFFF"/>
                </a:solidFill>
                <a:latin typeface="Roboto"/>
                <a:ea typeface="Roboto"/>
                <a:cs typeface="Roboto"/>
                <a:sym typeface="Roboto"/>
              </a:rPr>
              <a:t>as </a:t>
            </a:r>
            <a:r>
              <a:rPr b="1" i="0" lang="en-US" sz="1800" u="none" cap="none" strike="noStrike">
                <a:solidFill>
                  <a:srgbClr val="FFFFFF"/>
                </a:solidFill>
                <a:latin typeface="Roboto"/>
                <a:ea typeface="Roboto"/>
                <a:cs typeface="Roboto"/>
                <a:sym typeface="Roboto"/>
              </a:rPr>
              <a:t>0.75</a:t>
            </a:r>
            <a:r>
              <a:rPr b="0" i="0" lang="en-US" sz="1800" u="none" cap="none" strike="noStrike">
                <a:solidFill>
                  <a:srgbClr val="FFFFFF"/>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3" name="Shape 2043"/>
        <p:cNvGrpSpPr/>
        <p:nvPr/>
      </p:nvGrpSpPr>
      <p:grpSpPr>
        <a:xfrm>
          <a:off x="0" y="0"/>
          <a:ext cx="0" cy="0"/>
          <a:chOff x="0" y="0"/>
          <a:chExt cx="0" cy="0"/>
        </a:xfrm>
      </p:grpSpPr>
      <p:sp>
        <p:nvSpPr>
          <p:cNvPr id="2044" name="Google Shape;2044;p30"/>
          <p:cNvSpPr txBox="1"/>
          <p:nvPr>
            <p:ph type="title"/>
          </p:nvPr>
        </p:nvSpPr>
        <p:spPr>
          <a:xfrm>
            <a:off x="475427" y="587775"/>
            <a:ext cx="50091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a:latin typeface="Bree Serif"/>
                <a:ea typeface="Bree Serif"/>
                <a:cs typeface="Bree Serif"/>
                <a:sym typeface="Bree Serif"/>
              </a:rPr>
              <a:t>Sample Result</a:t>
            </a:r>
            <a:endParaRPr>
              <a:latin typeface="Bree Serif"/>
              <a:ea typeface="Bree Serif"/>
              <a:cs typeface="Bree Serif"/>
              <a:sym typeface="Bree Serif"/>
            </a:endParaRPr>
          </a:p>
        </p:txBody>
      </p:sp>
      <p:pic>
        <p:nvPicPr>
          <p:cNvPr id="2045" name="Google Shape;2045;p30"/>
          <p:cNvPicPr preferRelativeResize="0"/>
          <p:nvPr/>
        </p:nvPicPr>
        <p:blipFill>
          <a:blip r:embed="rId3">
            <a:alphaModFix/>
          </a:blip>
          <a:stretch>
            <a:fillRect/>
          </a:stretch>
        </p:blipFill>
        <p:spPr>
          <a:xfrm>
            <a:off x="1222463" y="1070475"/>
            <a:ext cx="6699067" cy="3768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9" name="Shape 2049"/>
        <p:cNvGrpSpPr/>
        <p:nvPr/>
      </p:nvGrpSpPr>
      <p:grpSpPr>
        <a:xfrm>
          <a:off x="0" y="0"/>
          <a:ext cx="0" cy="0"/>
          <a:chOff x="0" y="0"/>
          <a:chExt cx="0" cy="0"/>
        </a:xfrm>
      </p:grpSpPr>
      <p:pic>
        <p:nvPicPr>
          <p:cNvPr id="2050" name="Google Shape;2050;p31"/>
          <p:cNvPicPr preferRelativeResize="0"/>
          <p:nvPr/>
        </p:nvPicPr>
        <p:blipFill>
          <a:blip r:embed="rId3">
            <a:alphaModFix/>
          </a:blip>
          <a:stretch>
            <a:fillRect/>
          </a:stretch>
        </p:blipFill>
        <p:spPr>
          <a:xfrm>
            <a:off x="1481052" y="1094648"/>
            <a:ext cx="6181901" cy="34773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4" name="Shape 2054"/>
        <p:cNvGrpSpPr/>
        <p:nvPr/>
      </p:nvGrpSpPr>
      <p:grpSpPr>
        <a:xfrm>
          <a:off x="0" y="0"/>
          <a:ext cx="0" cy="0"/>
          <a:chOff x="0" y="0"/>
          <a:chExt cx="0" cy="0"/>
        </a:xfrm>
      </p:grpSpPr>
      <p:pic>
        <p:nvPicPr>
          <p:cNvPr id="2055" name="Google Shape;2055;p32"/>
          <p:cNvPicPr preferRelativeResize="0"/>
          <p:nvPr/>
        </p:nvPicPr>
        <p:blipFill>
          <a:blip r:embed="rId3">
            <a:alphaModFix/>
          </a:blip>
          <a:stretch>
            <a:fillRect/>
          </a:stretch>
        </p:blipFill>
        <p:spPr>
          <a:xfrm>
            <a:off x="731801" y="411650"/>
            <a:ext cx="7680374" cy="43202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9" name="Shape 2059"/>
        <p:cNvGrpSpPr/>
        <p:nvPr/>
      </p:nvGrpSpPr>
      <p:grpSpPr>
        <a:xfrm>
          <a:off x="0" y="0"/>
          <a:ext cx="0" cy="0"/>
          <a:chOff x="0" y="0"/>
          <a:chExt cx="0" cy="0"/>
        </a:xfrm>
      </p:grpSpPr>
      <p:sp>
        <p:nvSpPr>
          <p:cNvPr id="2060" name="Google Shape;2060;p33"/>
          <p:cNvSpPr txBox="1"/>
          <p:nvPr>
            <p:ph type="title"/>
          </p:nvPr>
        </p:nvSpPr>
        <p:spPr>
          <a:xfrm>
            <a:off x="460928" y="573250"/>
            <a:ext cx="7243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a:t>Accuracy Chart</a:t>
            </a:r>
            <a:endParaRPr/>
          </a:p>
        </p:txBody>
      </p:sp>
      <p:sp>
        <p:nvSpPr>
          <p:cNvPr id="2061" name="Google Shape;2061;p33"/>
          <p:cNvSpPr/>
          <p:nvPr/>
        </p:nvSpPr>
        <p:spPr>
          <a:xfrm>
            <a:off x="2640794" y="1224597"/>
            <a:ext cx="4812600" cy="360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5" name="Shape 2065"/>
        <p:cNvGrpSpPr/>
        <p:nvPr/>
      </p:nvGrpSpPr>
      <p:grpSpPr>
        <a:xfrm>
          <a:off x="0" y="0"/>
          <a:ext cx="0" cy="0"/>
          <a:chOff x="0" y="0"/>
          <a:chExt cx="0" cy="0"/>
        </a:xfrm>
      </p:grpSpPr>
      <p:sp>
        <p:nvSpPr>
          <p:cNvPr id="2066" name="Google Shape;2066;p34"/>
          <p:cNvSpPr txBox="1"/>
          <p:nvPr>
            <p:ph type="title"/>
          </p:nvPr>
        </p:nvSpPr>
        <p:spPr>
          <a:xfrm>
            <a:off x="460925" y="573250"/>
            <a:ext cx="72870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a:t>Bottlenecks and current issues</a:t>
            </a:r>
            <a:endParaRPr/>
          </a:p>
        </p:txBody>
      </p:sp>
      <p:sp>
        <p:nvSpPr>
          <p:cNvPr id="2067" name="Google Shape;2067;p34"/>
          <p:cNvSpPr txBox="1"/>
          <p:nvPr/>
        </p:nvSpPr>
        <p:spPr>
          <a:xfrm>
            <a:off x="460923" y="1146156"/>
            <a:ext cx="8168700" cy="22713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oboto"/>
              <a:ea typeface="Roboto"/>
              <a:cs typeface="Roboto"/>
              <a:sym typeface="Roboto"/>
            </a:endParaRPr>
          </a:p>
          <a:p>
            <a:pPr indent="0" lvl="0" marL="127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oboto"/>
              <a:ea typeface="Roboto"/>
              <a:cs typeface="Roboto"/>
              <a:sym typeface="Roboto"/>
            </a:endParaRPr>
          </a:p>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Roboto"/>
                <a:ea typeface="Roboto"/>
                <a:cs typeface="Roboto"/>
                <a:sym typeface="Roboto"/>
              </a:rPr>
              <a:t>Long computational time</a:t>
            </a:r>
            <a:endParaRPr b="0" i="0" sz="1800" u="none" cap="none" strike="noStrike">
              <a:solidFill>
                <a:srgbClr val="000000"/>
              </a:solidFill>
              <a:latin typeface="Roboto"/>
              <a:ea typeface="Roboto"/>
              <a:cs typeface="Roboto"/>
              <a:sym typeface="Roboto"/>
            </a:endParaRPr>
          </a:p>
          <a:p>
            <a:pPr indent="0" lvl="0" marL="12700" marR="5080" rtl="0" algn="l">
              <a:lnSpc>
                <a:spcPct val="114599"/>
              </a:lnSpc>
              <a:spcBef>
                <a:spcPts val="1575"/>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Our experiments have shown that running one epoch of 3D CNN takes  approximately </a:t>
            </a:r>
            <a:r>
              <a:rPr b="1" i="0" lang="en-US" sz="1800" u="none" cap="none" strike="noStrike">
                <a:solidFill>
                  <a:srgbClr val="FFFFFF"/>
                </a:solidFill>
                <a:latin typeface="Roboto"/>
                <a:ea typeface="Roboto"/>
                <a:cs typeface="Roboto"/>
                <a:sym typeface="Roboto"/>
              </a:rPr>
              <a:t>4 hours for 1300 samples on the available GPU</a:t>
            </a:r>
            <a:r>
              <a:rPr b="0" i="0" lang="en-US" sz="1800" u="none" cap="none" strike="noStrike">
                <a:solidFill>
                  <a:srgbClr val="FFFFFF"/>
                </a:solidFill>
                <a:latin typeface="Roboto"/>
                <a:ea typeface="Roboto"/>
                <a:cs typeface="Roboto"/>
                <a:sym typeface="Roboto"/>
              </a:rPr>
              <a:t>. This is creating a  hinderance for us.</a:t>
            </a:r>
            <a:endParaRPr b="0" i="0" sz="1800" u="none" cap="none" strike="noStrike">
              <a:solidFill>
                <a:srgbClr val="000000"/>
              </a:solidFill>
              <a:latin typeface="Roboto"/>
              <a:ea typeface="Roboto"/>
              <a:cs typeface="Roboto"/>
              <a:sym typeface="Roboto"/>
            </a:endParaRPr>
          </a:p>
          <a:p>
            <a:pPr indent="0" lvl="0" marL="12700" marR="138430" rtl="0" algn="l">
              <a:lnSpc>
                <a:spcPct val="114599"/>
              </a:lnSpc>
              <a:spcBef>
                <a:spcPts val="1575"/>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A solution can be using </a:t>
            </a:r>
            <a:r>
              <a:rPr b="1" i="0" lang="en-US" sz="1800" u="none" cap="none" strike="noStrike">
                <a:solidFill>
                  <a:srgbClr val="FFFFFF"/>
                </a:solidFill>
                <a:latin typeface="Roboto"/>
                <a:ea typeface="Roboto"/>
                <a:cs typeface="Roboto"/>
                <a:sym typeface="Roboto"/>
              </a:rPr>
              <a:t>multiple GPUs </a:t>
            </a:r>
            <a:r>
              <a:rPr b="0" i="0" lang="en-US" sz="1800" u="none" cap="none" strike="noStrike">
                <a:solidFill>
                  <a:srgbClr val="FFFFFF"/>
                </a:solidFill>
                <a:latin typeface="Roboto"/>
                <a:ea typeface="Roboto"/>
                <a:cs typeface="Roboto"/>
                <a:sym typeface="Roboto"/>
              </a:rPr>
              <a:t>in parallel, which can dramatically speed  up the computation.</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1" name="Shape 2071"/>
        <p:cNvGrpSpPr/>
        <p:nvPr/>
      </p:nvGrpSpPr>
      <p:grpSpPr>
        <a:xfrm>
          <a:off x="0" y="0"/>
          <a:ext cx="0" cy="0"/>
          <a:chOff x="0" y="0"/>
          <a:chExt cx="0" cy="0"/>
        </a:xfrm>
      </p:grpSpPr>
      <p:sp>
        <p:nvSpPr>
          <p:cNvPr id="2072" name="Google Shape;2072;p35"/>
          <p:cNvSpPr txBox="1"/>
          <p:nvPr/>
        </p:nvSpPr>
        <p:spPr>
          <a:xfrm>
            <a:off x="460923" y="1553702"/>
            <a:ext cx="7891200" cy="1128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Roboto"/>
                <a:ea typeface="Roboto"/>
                <a:cs typeface="Roboto"/>
                <a:sym typeface="Roboto"/>
              </a:rPr>
              <a:t>Inability to add locational services</a:t>
            </a:r>
            <a:endParaRPr b="0" i="0" sz="1800" u="none" cap="none" strike="noStrike">
              <a:solidFill>
                <a:srgbClr val="000000"/>
              </a:solidFill>
              <a:latin typeface="Roboto"/>
              <a:ea typeface="Roboto"/>
              <a:cs typeface="Roboto"/>
              <a:sym typeface="Roboto"/>
            </a:endParaRPr>
          </a:p>
          <a:p>
            <a:pPr indent="0" lvl="0" marL="12700" marR="5080" rtl="0" algn="l">
              <a:lnSpc>
                <a:spcPct val="114599"/>
              </a:lnSpc>
              <a:spcBef>
                <a:spcPts val="1575"/>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Currently the “local search APIs” are mostly paid or unavailable to use in India.  Thus we aren’t able to add these features to make our solution more useful</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0" name="Shape 1820"/>
        <p:cNvGrpSpPr/>
        <p:nvPr/>
      </p:nvGrpSpPr>
      <p:grpSpPr>
        <a:xfrm>
          <a:off x="0" y="0"/>
          <a:ext cx="0" cy="0"/>
          <a:chOff x="0" y="0"/>
          <a:chExt cx="0" cy="0"/>
        </a:xfrm>
      </p:grpSpPr>
      <p:sp>
        <p:nvSpPr>
          <p:cNvPr id="1821" name="Google Shape;1821;p9"/>
          <p:cNvSpPr txBox="1"/>
          <p:nvPr>
            <p:ph type="title"/>
          </p:nvPr>
        </p:nvSpPr>
        <p:spPr>
          <a:xfrm>
            <a:off x="460926" y="573250"/>
            <a:ext cx="79254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Problem Statement Description</a:t>
            </a:r>
            <a:endParaRPr/>
          </a:p>
        </p:txBody>
      </p:sp>
      <p:sp>
        <p:nvSpPr>
          <p:cNvPr id="1822" name="Google Shape;1822;p9"/>
          <p:cNvSpPr txBox="1"/>
          <p:nvPr/>
        </p:nvSpPr>
        <p:spPr>
          <a:xfrm>
            <a:off x="460923" y="1513697"/>
            <a:ext cx="8106300" cy="2311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The problem is aiming at detecting </a:t>
            </a:r>
            <a:r>
              <a:rPr b="1" i="0" lang="en-US" sz="1800" u="none" cap="none" strike="noStrike">
                <a:solidFill>
                  <a:srgbClr val="FFFFFF"/>
                </a:solidFill>
                <a:latin typeface="Roboto"/>
                <a:ea typeface="Roboto"/>
                <a:cs typeface="Roboto"/>
                <a:sym typeface="Roboto"/>
              </a:rPr>
              <a:t>unusual events from surveillance videos</a:t>
            </a:r>
            <a:r>
              <a:rPr b="0" i="0" lang="en-US" sz="1800" u="none" cap="none" strike="noStrike">
                <a:solidFill>
                  <a:srgbClr val="FFFFFF"/>
                </a:solidFill>
                <a:latin typeface="Roboto"/>
                <a:ea typeface="Roboto"/>
                <a:cs typeface="Roboto"/>
                <a:sym typeface="Roboto"/>
              </a:rPr>
              <a:t>. All  the videos are shot using a </a:t>
            </a:r>
            <a:r>
              <a:rPr b="1" i="0" lang="en-US" sz="1800" u="none" cap="none" strike="noStrike">
                <a:solidFill>
                  <a:srgbClr val="FFFFFF"/>
                </a:solidFill>
                <a:latin typeface="Roboto"/>
                <a:ea typeface="Roboto"/>
                <a:cs typeface="Roboto"/>
                <a:sym typeface="Roboto"/>
              </a:rPr>
              <a:t>single static camera</a:t>
            </a:r>
            <a:r>
              <a:rPr b="0" i="0" lang="en-US" sz="1800" u="none" cap="none" strike="noStrike">
                <a:solidFill>
                  <a:srgbClr val="FFFFFF"/>
                </a:solidFill>
                <a:latin typeface="Roboto"/>
                <a:ea typeface="Roboto"/>
                <a:cs typeface="Roboto"/>
                <a:sym typeface="Roboto"/>
              </a:rPr>
              <a:t>. One example of such an event  could be detection of </a:t>
            </a:r>
            <a:r>
              <a:rPr b="1" i="0" lang="en-US" sz="1800" u="none" cap="none" strike="noStrike">
                <a:solidFill>
                  <a:srgbClr val="FFFFFF"/>
                </a:solidFill>
                <a:latin typeface="Roboto"/>
                <a:ea typeface="Roboto"/>
                <a:cs typeface="Roboto"/>
                <a:sym typeface="Roboto"/>
              </a:rPr>
              <a:t>events where a car is having an accident</a:t>
            </a:r>
            <a:r>
              <a:rPr b="0" i="0" lang="en-US" sz="1800" u="none" cap="none" strike="noStrike">
                <a:solidFill>
                  <a:srgbClr val="FFFFFF"/>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a:p>
            <a:pPr indent="0" lvl="0" marL="12700" marR="0" rtl="0" algn="l">
              <a:lnSpc>
                <a:spcPct val="100000"/>
              </a:lnSpc>
              <a:spcBef>
                <a:spcPts val="1890"/>
              </a:spcBef>
              <a:spcAft>
                <a:spcPts val="0"/>
              </a:spcAft>
              <a:buClr>
                <a:srgbClr val="000000"/>
              </a:buClr>
              <a:buSzPts val="1800"/>
              <a:buFont typeface="Arial"/>
              <a:buNone/>
            </a:pPr>
            <a:r>
              <a:rPr b="1" i="0" lang="en-US" sz="1800" u="none" cap="none" strike="noStrike">
                <a:solidFill>
                  <a:srgbClr val="FFFFFF"/>
                </a:solidFill>
                <a:latin typeface="Roboto"/>
                <a:ea typeface="Roboto"/>
                <a:cs typeface="Roboto"/>
                <a:sym typeface="Roboto"/>
              </a:rPr>
              <a:t>Input</a:t>
            </a:r>
            <a:r>
              <a:rPr b="0" i="0" lang="en-US" sz="1800" u="none" cap="none" strike="noStrike">
                <a:solidFill>
                  <a:srgbClr val="FFFFFF"/>
                </a:solidFill>
                <a:latin typeface="Roboto"/>
                <a:ea typeface="Roboto"/>
                <a:cs typeface="Roboto"/>
                <a:sym typeface="Roboto"/>
              </a:rPr>
              <a:t>: Videos shot using static camera with one event per shot.</a:t>
            </a:r>
            <a:endParaRPr b="0" i="0" sz="1800" u="none" cap="none" strike="noStrike">
              <a:solidFill>
                <a:srgbClr val="000000"/>
              </a:solidFill>
              <a:latin typeface="Roboto"/>
              <a:ea typeface="Roboto"/>
              <a:cs typeface="Roboto"/>
              <a:sym typeface="Roboto"/>
            </a:endParaRPr>
          </a:p>
          <a:p>
            <a:pPr indent="0" lvl="0" marL="12700" marR="289560" rtl="0" algn="l">
              <a:lnSpc>
                <a:spcPct val="114599"/>
              </a:lnSpc>
              <a:spcBef>
                <a:spcPts val="1575"/>
              </a:spcBef>
              <a:spcAft>
                <a:spcPts val="0"/>
              </a:spcAft>
              <a:buClr>
                <a:srgbClr val="000000"/>
              </a:buClr>
              <a:buSzPts val="1800"/>
              <a:buFont typeface="Arial"/>
              <a:buNone/>
            </a:pPr>
            <a:r>
              <a:rPr b="1" i="0" lang="en-US" sz="1800" u="none" cap="none" strike="noStrike">
                <a:solidFill>
                  <a:srgbClr val="FFFFFF"/>
                </a:solidFill>
                <a:latin typeface="Roboto"/>
                <a:ea typeface="Roboto"/>
                <a:cs typeface="Roboto"/>
                <a:sym typeface="Roboto"/>
              </a:rPr>
              <a:t>Expected Outpu</a:t>
            </a:r>
            <a:r>
              <a:rPr b="0" i="0" lang="en-US" sz="1800" u="none" cap="none" strike="noStrike">
                <a:solidFill>
                  <a:srgbClr val="FFFFFF"/>
                </a:solidFill>
                <a:latin typeface="Roboto"/>
                <a:ea typeface="Roboto"/>
                <a:cs typeface="Roboto"/>
                <a:sym typeface="Roboto"/>
              </a:rPr>
              <a:t>t: Automatically detect the unusual activity. Give the start and  end time of the event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6" name="Shape 2076"/>
        <p:cNvGrpSpPr/>
        <p:nvPr/>
      </p:nvGrpSpPr>
      <p:grpSpPr>
        <a:xfrm>
          <a:off x="0" y="0"/>
          <a:ext cx="0" cy="0"/>
          <a:chOff x="0" y="0"/>
          <a:chExt cx="0" cy="0"/>
        </a:xfrm>
      </p:grpSpPr>
      <p:sp>
        <p:nvSpPr>
          <p:cNvPr id="2077" name="Google Shape;2077;p36"/>
          <p:cNvSpPr txBox="1"/>
          <p:nvPr>
            <p:ph type="title"/>
          </p:nvPr>
        </p:nvSpPr>
        <p:spPr>
          <a:xfrm>
            <a:off x="460923" y="573258"/>
            <a:ext cx="36660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a:t>Scaling &amp; Feasibility</a:t>
            </a:r>
            <a:endParaRPr/>
          </a:p>
        </p:txBody>
      </p:sp>
      <p:sp>
        <p:nvSpPr>
          <p:cNvPr id="2078" name="Google Shape;2078;p36"/>
          <p:cNvSpPr txBox="1"/>
          <p:nvPr/>
        </p:nvSpPr>
        <p:spPr>
          <a:xfrm>
            <a:off x="460923" y="1481550"/>
            <a:ext cx="7983300" cy="2940000"/>
          </a:xfrm>
          <a:prstGeom prst="rect">
            <a:avLst/>
          </a:prstGeom>
          <a:noFill/>
          <a:ln>
            <a:noFill/>
          </a:ln>
        </p:spPr>
        <p:txBody>
          <a:bodyPr anchorCtr="0" anchor="t" bIns="0" lIns="0" spcFirstLastPara="1" rIns="0" wrap="square" tIns="12700">
            <a:noAutofit/>
          </a:bodyPr>
          <a:lstStyle/>
          <a:p>
            <a:pPr indent="0" lvl="0" marL="12700" marR="137160" rtl="0" algn="l">
              <a:lnSpc>
                <a:spcPct val="114599"/>
              </a:lnSpc>
              <a:spcBef>
                <a:spcPts val="0"/>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Being a </a:t>
            </a:r>
            <a:r>
              <a:rPr b="1" i="0" lang="en-US" sz="1800" u="none" cap="none" strike="noStrike">
                <a:solidFill>
                  <a:srgbClr val="FFFFFF"/>
                </a:solidFill>
                <a:latin typeface="Roboto"/>
                <a:ea typeface="Roboto"/>
                <a:cs typeface="Roboto"/>
                <a:sym typeface="Roboto"/>
              </a:rPr>
              <a:t>simple web app</a:t>
            </a:r>
            <a:r>
              <a:rPr b="0" i="0" lang="en-US" sz="1800" u="none" cap="none" strike="noStrike">
                <a:solidFill>
                  <a:srgbClr val="FFFFFF"/>
                </a:solidFill>
                <a:latin typeface="Roboto"/>
                <a:ea typeface="Roboto"/>
                <a:cs typeface="Roboto"/>
                <a:sym typeface="Roboto"/>
              </a:rPr>
              <a:t>, it is easy to apply in any surveillance system, all you  need to do is upload the video from a single static camera and check the time  duration for the accidents.</a:t>
            </a:r>
            <a:endParaRPr b="0" i="0" sz="1800" u="none" cap="none" strike="noStrike">
              <a:solidFill>
                <a:srgbClr val="000000"/>
              </a:solidFill>
              <a:latin typeface="Roboto"/>
              <a:ea typeface="Roboto"/>
              <a:cs typeface="Roboto"/>
              <a:sym typeface="Roboto"/>
            </a:endParaRPr>
          </a:p>
          <a:p>
            <a:pPr indent="0" lvl="0" marL="12700" marR="5080" rtl="0" algn="just">
              <a:lnSpc>
                <a:spcPct val="114599"/>
              </a:lnSpc>
              <a:spcBef>
                <a:spcPts val="1575"/>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However, problems may arise in various cases, where we have a </a:t>
            </a:r>
            <a:r>
              <a:rPr b="1" i="0" lang="en-US" sz="1800" u="none" cap="none" strike="noStrike">
                <a:solidFill>
                  <a:srgbClr val="FFFFFF"/>
                </a:solidFill>
                <a:latin typeface="Roboto"/>
                <a:ea typeface="Roboto"/>
                <a:cs typeface="Roboto"/>
                <a:sym typeface="Roboto"/>
              </a:rPr>
              <a:t>low resolution  video or noisy sample (videos shot in rain)</a:t>
            </a:r>
            <a:r>
              <a:rPr b="0" i="0" lang="en-US" sz="1800" u="none" cap="none" strike="noStrike">
                <a:solidFill>
                  <a:srgbClr val="FFFFFF"/>
                </a:solidFill>
                <a:latin typeface="Roboto"/>
                <a:ea typeface="Roboto"/>
                <a:cs typeface="Roboto"/>
                <a:sym typeface="Roboto"/>
              </a:rPr>
              <a:t>, in that case the model needs to be  more robust to correctly predict the unusual activities.</a:t>
            </a:r>
            <a:endParaRPr b="0" i="0" sz="1800" u="none" cap="none" strike="noStrike">
              <a:solidFill>
                <a:srgbClr val="000000"/>
              </a:solidFill>
              <a:latin typeface="Roboto"/>
              <a:ea typeface="Roboto"/>
              <a:cs typeface="Roboto"/>
              <a:sym typeface="Roboto"/>
            </a:endParaRPr>
          </a:p>
          <a:p>
            <a:pPr indent="0" lvl="0" marL="12700" marR="180975" rtl="0" algn="l">
              <a:lnSpc>
                <a:spcPct val="114599"/>
              </a:lnSpc>
              <a:spcBef>
                <a:spcPts val="1570"/>
              </a:spcBef>
              <a:spcAft>
                <a:spcPts val="0"/>
              </a:spcAft>
              <a:buClr>
                <a:srgbClr val="000000"/>
              </a:buClr>
              <a:buSzPts val="1800"/>
              <a:buFont typeface="Arial"/>
              <a:buNone/>
            </a:pPr>
            <a:r>
              <a:rPr b="0" i="0" lang="en-US" sz="1800" u="none" cap="none" strike="noStrike">
                <a:solidFill>
                  <a:srgbClr val="FFFFFF"/>
                </a:solidFill>
                <a:latin typeface="Roboto"/>
                <a:ea typeface="Roboto"/>
                <a:cs typeface="Roboto"/>
                <a:sym typeface="Roboto"/>
              </a:rPr>
              <a:t>All the software used till now have been </a:t>
            </a:r>
            <a:r>
              <a:rPr b="1" i="0" lang="en-US" sz="1800" u="none" cap="none" strike="noStrike">
                <a:solidFill>
                  <a:srgbClr val="FFFFFF"/>
                </a:solidFill>
                <a:latin typeface="Roboto"/>
                <a:ea typeface="Roboto"/>
                <a:cs typeface="Roboto"/>
                <a:sym typeface="Roboto"/>
              </a:rPr>
              <a:t>Open-Source</a:t>
            </a:r>
            <a:r>
              <a:rPr b="0" i="0" lang="en-US" sz="1800" u="none" cap="none" strike="noStrike">
                <a:solidFill>
                  <a:srgbClr val="FFFFFF"/>
                </a:solidFill>
                <a:latin typeface="Roboto"/>
                <a:ea typeface="Roboto"/>
                <a:cs typeface="Roboto"/>
                <a:sym typeface="Roboto"/>
              </a:rPr>
              <a:t>, thus incurring no extra  cost.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2" name="Shape 2082"/>
        <p:cNvGrpSpPr/>
        <p:nvPr/>
      </p:nvGrpSpPr>
      <p:grpSpPr>
        <a:xfrm>
          <a:off x="0" y="0"/>
          <a:ext cx="0" cy="0"/>
          <a:chOff x="0" y="0"/>
          <a:chExt cx="0" cy="0"/>
        </a:xfrm>
      </p:grpSpPr>
      <p:sp>
        <p:nvSpPr>
          <p:cNvPr id="2083" name="Google Shape;2083;p37"/>
          <p:cNvSpPr txBox="1"/>
          <p:nvPr>
            <p:ph type="title"/>
          </p:nvPr>
        </p:nvSpPr>
        <p:spPr>
          <a:xfrm>
            <a:off x="460923" y="573258"/>
            <a:ext cx="38463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Future Plan of Action</a:t>
            </a:r>
            <a:endParaRPr/>
          </a:p>
        </p:txBody>
      </p:sp>
      <p:sp>
        <p:nvSpPr>
          <p:cNvPr id="2084" name="Google Shape;2084;p37"/>
          <p:cNvSpPr txBox="1"/>
          <p:nvPr/>
        </p:nvSpPr>
        <p:spPr>
          <a:xfrm>
            <a:off x="551448" y="1167997"/>
            <a:ext cx="8081100" cy="2854200"/>
          </a:xfrm>
          <a:prstGeom prst="rect">
            <a:avLst/>
          </a:prstGeom>
          <a:noFill/>
          <a:ln>
            <a:noFill/>
          </a:ln>
        </p:spPr>
        <p:txBody>
          <a:bodyPr anchorCtr="0" anchor="t" bIns="0" lIns="0" spcFirstLastPara="1" rIns="0" wrap="square" tIns="12700">
            <a:spAutoFit/>
          </a:bodyPr>
          <a:lstStyle/>
          <a:p>
            <a:pPr indent="-367030" lvl="0" marL="379095" marR="66040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Adding </a:t>
            </a:r>
            <a:r>
              <a:rPr b="1" i="0" lang="en-US" sz="1800" u="none" cap="none" strike="noStrike">
                <a:solidFill>
                  <a:srgbClr val="FFFFFF"/>
                </a:solidFill>
                <a:latin typeface="Roboto"/>
                <a:ea typeface="Roboto"/>
                <a:cs typeface="Roboto"/>
                <a:sym typeface="Roboto"/>
              </a:rPr>
              <a:t>Locational Services </a:t>
            </a:r>
            <a:r>
              <a:rPr b="0" i="0" lang="en-US" sz="1800" u="none" cap="none" strike="noStrike">
                <a:solidFill>
                  <a:srgbClr val="FFFFFF"/>
                </a:solidFill>
                <a:latin typeface="Roboto"/>
                <a:ea typeface="Roboto"/>
                <a:cs typeface="Roboto"/>
                <a:sym typeface="Roboto"/>
              </a:rPr>
              <a:t>to contact the nearest hospital and police  station.</a:t>
            </a:r>
            <a:endParaRPr b="0" i="0" sz="1800" u="none" cap="none" strike="noStrike">
              <a:solidFill>
                <a:srgbClr val="000000"/>
              </a:solidFill>
              <a:latin typeface="Roboto"/>
              <a:ea typeface="Roboto"/>
              <a:cs typeface="Roboto"/>
              <a:sym typeface="Roboto"/>
            </a:endParaRPr>
          </a:p>
          <a:p>
            <a:pPr indent="-367030" lvl="0" marL="379095" marR="508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Adding support for </a:t>
            </a:r>
            <a:r>
              <a:rPr b="1" i="0" lang="en-US" sz="1800" u="none" cap="none" strike="noStrike">
                <a:solidFill>
                  <a:srgbClr val="FFFFFF"/>
                </a:solidFill>
                <a:latin typeface="Roboto"/>
                <a:ea typeface="Roboto"/>
                <a:cs typeface="Roboto"/>
                <a:sym typeface="Roboto"/>
              </a:rPr>
              <a:t>other types of unusual events</a:t>
            </a:r>
            <a:r>
              <a:rPr b="0" i="0" lang="en-US" sz="1800" u="none" cap="none" strike="noStrike">
                <a:solidFill>
                  <a:srgbClr val="FFFFFF"/>
                </a:solidFill>
                <a:latin typeface="Roboto"/>
                <a:ea typeface="Roboto"/>
                <a:cs typeface="Roboto"/>
                <a:sym typeface="Roboto"/>
              </a:rPr>
              <a:t>(like traﬃc signal violation,  theft detection).</a:t>
            </a:r>
            <a:endParaRPr b="0" i="0" sz="1800" u="none" cap="none" strike="noStrike">
              <a:solidFill>
                <a:srgbClr val="000000"/>
              </a:solidFill>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Adding </a:t>
            </a:r>
            <a:r>
              <a:rPr b="1" i="0" lang="en-US" sz="1800" u="none" cap="none" strike="noStrike">
                <a:solidFill>
                  <a:srgbClr val="FFFFFF"/>
                </a:solidFill>
                <a:latin typeface="Roboto"/>
                <a:ea typeface="Roboto"/>
                <a:cs typeface="Roboto"/>
                <a:sym typeface="Roboto"/>
              </a:rPr>
              <a:t>real-time video detection facility</a:t>
            </a:r>
            <a:r>
              <a:rPr b="0" i="0" lang="en-US" sz="1800" u="none" cap="none" strike="noStrike">
                <a:solidFill>
                  <a:srgbClr val="FFFFFF"/>
                </a:solidFill>
                <a:latin typeface="Roboto"/>
                <a:ea typeface="Roboto"/>
                <a:cs typeface="Roboto"/>
                <a:sym typeface="Roboto"/>
              </a:rPr>
              <a:t>(by integrating with hardware).</a:t>
            </a:r>
            <a:endParaRPr b="0" i="0" sz="1800" u="none" cap="none" strike="noStrike">
              <a:solidFill>
                <a:srgbClr val="000000"/>
              </a:solidFill>
              <a:latin typeface="Roboto"/>
              <a:ea typeface="Roboto"/>
              <a:cs typeface="Roboto"/>
              <a:sym typeface="Roboto"/>
            </a:endParaRPr>
          </a:p>
          <a:p>
            <a:pPr indent="-367030" lvl="0" marL="379095" marR="962660" rtl="0" algn="l">
              <a:lnSpc>
                <a:spcPct val="114599"/>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Training with </a:t>
            </a:r>
            <a:r>
              <a:rPr b="1" i="0" lang="en-US" sz="1800" u="none" cap="none" strike="noStrike">
                <a:solidFill>
                  <a:srgbClr val="FFFFFF"/>
                </a:solidFill>
                <a:latin typeface="Roboto"/>
                <a:ea typeface="Roboto"/>
                <a:cs typeface="Roboto"/>
                <a:sym typeface="Roboto"/>
              </a:rPr>
              <a:t>more advanced Machine Learning models </a:t>
            </a:r>
            <a:r>
              <a:rPr b="0" i="0" lang="en-US" sz="1800" u="none" cap="none" strike="noStrike">
                <a:solidFill>
                  <a:srgbClr val="FFFFFF"/>
                </a:solidFill>
                <a:latin typeface="Roboto"/>
                <a:ea typeface="Roboto"/>
                <a:cs typeface="Roboto"/>
                <a:sym typeface="Roboto"/>
              </a:rPr>
              <a:t>for further  improved accuracy.</a:t>
            </a:r>
            <a:endParaRPr b="0" i="0" sz="1800" u="none" cap="none" strike="noStrike">
              <a:solidFill>
                <a:srgbClr val="000000"/>
              </a:solidFill>
              <a:latin typeface="Roboto"/>
              <a:ea typeface="Roboto"/>
              <a:cs typeface="Roboto"/>
              <a:sym typeface="Roboto"/>
            </a:endParaRPr>
          </a:p>
          <a:p>
            <a:pPr indent="-367030" lvl="0" marL="379095" marR="0" rtl="0" algn="l">
              <a:lnSpc>
                <a:spcPct val="100000"/>
              </a:lnSpc>
              <a:spcBef>
                <a:spcPts val="31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Adding </a:t>
            </a:r>
            <a:r>
              <a:rPr b="1" i="0" lang="en-US" sz="1800" u="none" cap="none" strike="noStrike">
                <a:solidFill>
                  <a:srgbClr val="FFFFFF"/>
                </a:solidFill>
                <a:latin typeface="Roboto"/>
                <a:ea typeface="Roboto"/>
                <a:cs typeface="Roboto"/>
                <a:sym typeface="Roboto"/>
              </a:rPr>
              <a:t>improved GUI features </a:t>
            </a:r>
            <a:r>
              <a:rPr b="0" i="0" lang="en-US" sz="1800" u="none" cap="none" strike="noStrike">
                <a:solidFill>
                  <a:srgbClr val="FFFFFF"/>
                </a:solidFill>
                <a:latin typeface="Roboto"/>
                <a:ea typeface="Roboto"/>
                <a:cs typeface="Roboto"/>
                <a:sym typeface="Roboto"/>
              </a:rPr>
              <a:t>based on consumer suggestions.</a:t>
            </a:r>
            <a:endParaRPr b="0" i="0" sz="1800" u="none" cap="none" strike="noStrike">
              <a:solidFill>
                <a:srgbClr val="000000"/>
              </a:solidFill>
              <a:latin typeface="Roboto"/>
              <a:ea typeface="Roboto"/>
              <a:cs typeface="Roboto"/>
              <a:sym typeface="Roboto"/>
            </a:endParaRPr>
          </a:p>
          <a:p>
            <a:pPr indent="-367030" lvl="0" marL="379095" marR="0" rtl="0" algn="l">
              <a:lnSpc>
                <a:spcPct val="100000"/>
              </a:lnSpc>
              <a:spcBef>
                <a:spcPts val="315"/>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Trying for different types of resolutions for videos</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8" name="Shape 2088"/>
        <p:cNvGrpSpPr/>
        <p:nvPr/>
      </p:nvGrpSpPr>
      <p:grpSpPr>
        <a:xfrm>
          <a:off x="0" y="0"/>
          <a:ext cx="0" cy="0"/>
          <a:chOff x="0" y="0"/>
          <a:chExt cx="0" cy="0"/>
        </a:xfrm>
      </p:grpSpPr>
      <p:sp>
        <p:nvSpPr>
          <p:cNvPr id="2089" name="Google Shape;2089;p38"/>
          <p:cNvSpPr txBox="1"/>
          <p:nvPr/>
        </p:nvSpPr>
        <p:spPr>
          <a:xfrm>
            <a:off x="460923" y="838731"/>
            <a:ext cx="1613400" cy="391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Arial Black"/>
                <a:ea typeface="Arial Black"/>
                <a:cs typeface="Arial Black"/>
                <a:sym typeface="Arial Black"/>
              </a:rPr>
              <a:t>Thank You</a:t>
            </a:r>
            <a:endParaRPr b="0" i="0" sz="2400" u="none" cap="none" strike="noStrike">
              <a:solidFill>
                <a:srgbClr val="000000"/>
              </a:solidFill>
              <a:latin typeface="Arial Black"/>
              <a:ea typeface="Arial Black"/>
              <a:cs typeface="Arial Black"/>
              <a:sym typeface="Arial Black"/>
            </a:endParaRPr>
          </a:p>
        </p:txBody>
      </p:sp>
      <p:sp>
        <p:nvSpPr>
          <p:cNvPr id="2090" name="Google Shape;2090;p38"/>
          <p:cNvSpPr txBox="1"/>
          <p:nvPr/>
        </p:nvSpPr>
        <p:spPr>
          <a:xfrm>
            <a:off x="460923" y="1626536"/>
            <a:ext cx="1491600" cy="8541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Clr>
                <a:srgbClr val="000000"/>
              </a:buClr>
              <a:buSzPts val="1600"/>
              <a:buFont typeface="Arial"/>
              <a:buNone/>
            </a:pPr>
            <a:r>
              <a:rPr b="0" i="0" lang="en-US" sz="1600" u="none" cap="none" strike="noStrike">
                <a:solidFill>
                  <a:srgbClr val="FFFFFF"/>
                </a:solidFill>
                <a:latin typeface="Roboto"/>
                <a:ea typeface="Roboto"/>
                <a:cs typeface="Roboto"/>
                <a:sym typeface="Roboto"/>
              </a:rPr>
              <a:t>Team Traﬃx  NIT Warangal  Telangana, India</a:t>
            </a:r>
            <a:endParaRPr b="0" i="0" sz="1600" u="none" cap="none" strike="noStrike">
              <a:solidFill>
                <a:srgbClr val="000000"/>
              </a:solidFill>
              <a:latin typeface="Roboto"/>
              <a:ea typeface="Roboto"/>
              <a:cs typeface="Roboto"/>
              <a:sym typeface="Roboto"/>
            </a:endParaRPr>
          </a:p>
        </p:txBody>
      </p:sp>
      <p:sp>
        <p:nvSpPr>
          <p:cNvPr id="2091" name="Google Shape;2091;p38"/>
          <p:cNvSpPr/>
          <p:nvPr/>
        </p:nvSpPr>
        <p:spPr>
          <a:xfrm>
            <a:off x="3274668" y="0"/>
            <a:ext cx="58692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sp>
        <p:nvSpPr>
          <p:cNvPr id="1827" name="Google Shape;1827;p10"/>
          <p:cNvSpPr txBox="1"/>
          <p:nvPr>
            <p:ph type="title"/>
          </p:nvPr>
        </p:nvSpPr>
        <p:spPr>
          <a:xfrm>
            <a:off x="460927" y="573250"/>
            <a:ext cx="70983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Possible Use Cases</a:t>
            </a:r>
            <a:endParaRPr/>
          </a:p>
        </p:txBody>
      </p:sp>
      <p:sp>
        <p:nvSpPr>
          <p:cNvPr id="1828" name="Google Shape;1828;p10"/>
          <p:cNvSpPr txBox="1"/>
          <p:nvPr/>
        </p:nvSpPr>
        <p:spPr>
          <a:xfrm>
            <a:off x="551448" y="1499655"/>
            <a:ext cx="3579600" cy="2716500"/>
          </a:xfrm>
          <a:prstGeom prst="rect">
            <a:avLst/>
          </a:prstGeom>
          <a:noFill/>
          <a:ln>
            <a:noFill/>
          </a:ln>
        </p:spPr>
        <p:txBody>
          <a:bodyPr anchorCtr="0" anchor="t" bIns="0" lIns="0" spcFirstLastPara="1" rIns="0" wrap="square" tIns="66675">
            <a:spAutoFit/>
          </a:bodyPr>
          <a:lstStyle/>
          <a:p>
            <a:pPr indent="-367030" lvl="0" marL="379095"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Road accidents -</a:t>
            </a:r>
            <a:endParaRPr b="0" i="0" sz="1800" u="none" cap="none" strike="noStrike">
              <a:solidFill>
                <a:srgbClr val="000000"/>
              </a:solidFill>
              <a:latin typeface="Roboto"/>
              <a:ea typeface="Roboto"/>
              <a:cs typeface="Roboto"/>
              <a:sym typeface="Roboto"/>
            </a:endParaRPr>
          </a:p>
          <a:p>
            <a:pPr indent="-336550" lvl="1" marL="836293" marR="0" rtl="0" algn="l">
              <a:lnSpc>
                <a:spcPct val="100000"/>
              </a:lnSpc>
              <a:spcBef>
                <a:spcPts val="330"/>
              </a:spcBef>
              <a:spcAft>
                <a:spcPts val="0"/>
              </a:spcAft>
              <a:buClr>
                <a:srgbClr val="FFFFFF"/>
              </a:buClr>
              <a:buSzPts val="1400"/>
              <a:buFont typeface="Arial"/>
              <a:buChar char="○"/>
            </a:pPr>
            <a:r>
              <a:rPr b="0" i="0" lang="en-US" sz="1400" u="none" cap="none" strike="noStrike">
                <a:solidFill>
                  <a:srgbClr val="FFFFFF"/>
                </a:solidFill>
                <a:latin typeface="Roboto"/>
                <a:ea typeface="Roboto"/>
                <a:cs typeface="Roboto"/>
                <a:sym typeface="Roboto"/>
              </a:rPr>
              <a:t>Car Crashes</a:t>
            </a:r>
            <a:endParaRPr b="0" i="0" sz="1400" u="none" cap="none" strike="noStrike">
              <a:solidFill>
                <a:srgbClr val="000000"/>
              </a:solidFill>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US" sz="1400" u="none" cap="none" strike="noStrike">
                <a:solidFill>
                  <a:srgbClr val="FFFFFF"/>
                </a:solidFill>
                <a:latin typeface="Roboto"/>
                <a:ea typeface="Roboto"/>
                <a:cs typeface="Roboto"/>
                <a:sym typeface="Roboto"/>
              </a:rPr>
              <a:t>Pedestrian Accidents</a:t>
            </a:r>
            <a:endParaRPr b="0" i="0" sz="1400" u="none" cap="none" strike="noStrike">
              <a:solidFill>
                <a:srgbClr val="000000"/>
              </a:solidFill>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US" sz="1400" u="none" cap="none" strike="noStrike">
                <a:solidFill>
                  <a:srgbClr val="FFFFFF"/>
                </a:solidFill>
                <a:latin typeface="Roboto"/>
                <a:ea typeface="Roboto"/>
                <a:cs typeface="Roboto"/>
                <a:sym typeface="Roboto"/>
              </a:rPr>
              <a:t>Sudden Stopping, and so on...</a:t>
            </a:r>
            <a:endParaRPr b="0" i="0" sz="1400" u="none" cap="none" strike="noStrike">
              <a:solidFill>
                <a:srgbClr val="000000"/>
              </a:solidFill>
              <a:latin typeface="Roboto"/>
              <a:ea typeface="Roboto"/>
              <a:cs typeface="Roboto"/>
              <a:sym typeface="Roboto"/>
            </a:endParaRPr>
          </a:p>
          <a:p>
            <a:pPr indent="-367030" lvl="0" marL="379095" marR="0" rtl="0" algn="l">
              <a:lnSpc>
                <a:spcPct val="100000"/>
              </a:lnSpc>
              <a:spcBef>
                <a:spcPts val="254"/>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Traﬃc rules violations</a:t>
            </a:r>
            <a:endParaRPr b="0" i="0" sz="1800" u="none" cap="none" strike="noStrike">
              <a:solidFill>
                <a:srgbClr val="000000"/>
              </a:solidFill>
              <a:latin typeface="Roboto"/>
              <a:ea typeface="Roboto"/>
              <a:cs typeface="Roboto"/>
              <a:sym typeface="Roboto"/>
            </a:endParaRPr>
          </a:p>
          <a:p>
            <a:pPr indent="-336550" lvl="1" marL="836293" marR="0" rtl="0" algn="l">
              <a:lnSpc>
                <a:spcPct val="100000"/>
              </a:lnSpc>
              <a:spcBef>
                <a:spcPts val="330"/>
              </a:spcBef>
              <a:spcAft>
                <a:spcPts val="0"/>
              </a:spcAft>
              <a:buClr>
                <a:srgbClr val="FFFFFF"/>
              </a:buClr>
              <a:buSzPts val="1400"/>
              <a:buFont typeface="Arial"/>
              <a:buChar char="○"/>
            </a:pPr>
            <a:r>
              <a:rPr b="0" i="0" lang="en-US" sz="1400" u="none" cap="none" strike="noStrike">
                <a:solidFill>
                  <a:srgbClr val="FFFFFF"/>
                </a:solidFill>
                <a:latin typeface="Roboto"/>
                <a:ea typeface="Roboto"/>
                <a:cs typeface="Roboto"/>
                <a:sym typeface="Roboto"/>
              </a:rPr>
              <a:t>Lane crossing</a:t>
            </a:r>
            <a:endParaRPr b="0" i="0" sz="1400" u="none" cap="none" strike="noStrike">
              <a:solidFill>
                <a:srgbClr val="000000"/>
              </a:solidFill>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US" sz="1400" u="none" cap="none" strike="noStrike">
                <a:solidFill>
                  <a:srgbClr val="FFFFFF"/>
                </a:solidFill>
                <a:latin typeface="Roboto"/>
                <a:ea typeface="Roboto"/>
                <a:cs typeface="Roboto"/>
                <a:sym typeface="Roboto"/>
              </a:rPr>
              <a:t>Traﬃc light violation</a:t>
            </a:r>
            <a:endParaRPr b="0" i="0" sz="1400" u="none" cap="none" strike="noStrike">
              <a:solidFill>
                <a:srgbClr val="000000"/>
              </a:solidFill>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US" sz="1400" u="none" cap="none" strike="noStrike">
                <a:solidFill>
                  <a:srgbClr val="FFFFFF"/>
                </a:solidFill>
                <a:latin typeface="Roboto"/>
                <a:ea typeface="Roboto"/>
                <a:cs typeface="Roboto"/>
                <a:sym typeface="Roboto"/>
              </a:rPr>
              <a:t>Overspeeding</a:t>
            </a:r>
            <a:endParaRPr b="0" i="0" sz="1400" u="none" cap="none" strike="noStrike">
              <a:solidFill>
                <a:srgbClr val="000000"/>
              </a:solidFill>
              <a:latin typeface="Roboto"/>
              <a:ea typeface="Roboto"/>
              <a:cs typeface="Roboto"/>
              <a:sym typeface="Roboto"/>
            </a:endParaRPr>
          </a:p>
          <a:p>
            <a:pPr indent="-336550" lvl="1" marL="836293" marR="0" rtl="0" algn="l">
              <a:lnSpc>
                <a:spcPct val="100000"/>
              </a:lnSpc>
              <a:spcBef>
                <a:spcPts val="270"/>
              </a:spcBef>
              <a:spcAft>
                <a:spcPts val="0"/>
              </a:spcAft>
              <a:buClr>
                <a:srgbClr val="FFFFFF"/>
              </a:buClr>
              <a:buSzPts val="1400"/>
              <a:buFont typeface="Arial"/>
              <a:buChar char="○"/>
            </a:pPr>
            <a:r>
              <a:rPr b="0" i="0" lang="en-US" sz="1400" u="none" cap="none" strike="noStrike">
                <a:solidFill>
                  <a:srgbClr val="FFFFFF"/>
                </a:solidFill>
                <a:latin typeface="Roboto"/>
                <a:ea typeface="Roboto"/>
                <a:cs typeface="Roboto"/>
                <a:sym typeface="Roboto"/>
              </a:rPr>
              <a:t>Wrong lanes</a:t>
            </a:r>
            <a:endParaRPr b="0" i="0" sz="1400" u="none" cap="none" strike="noStrike">
              <a:solidFill>
                <a:srgbClr val="000000"/>
              </a:solidFill>
              <a:latin typeface="Roboto"/>
              <a:ea typeface="Roboto"/>
              <a:cs typeface="Roboto"/>
              <a:sym typeface="Roboto"/>
            </a:endParaRPr>
          </a:p>
          <a:p>
            <a:pPr indent="-367030" lvl="0" marL="379095" marR="0" rtl="0" algn="l">
              <a:lnSpc>
                <a:spcPct val="100000"/>
              </a:lnSpc>
              <a:spcBef>
                <a:spcPts val="254"/>
              </a:spcBef>
              <a:spcAft>
                <a:spcPts val="0"/>
              </a:spcAft>
              <a:buClr>
                <a:srgbClr val="FFFFFF"/>
              </a:buClr>
              <a:buSzPts val="1800"/>
              <a:buFont typeface="Arial"/>
              <a:buChar char="●"/>
            </a:pPr>
            <a:r>
              <a:rPr b="0" i="0" lang="en-US" sz="1800" u="none" cap="none" strike="noStrike">
                <a:solidFill>
                  <a:srgbClr val="FFFFFF"/>
                </a:solidFill>
                <a:latin typeface="Roboto"/>
                <a:ea typeface="Roboto"/>
                <a:cs typeface="Roboto"/>
                <a:sym typeface="Roboto"/>
              </a:rPr>
              <a:t>Thefts (in ATMs/banks/homes)</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2" name="Shape 1832"/>
        <p:cNvGrpSpPr/>
        <p:nvPr/>
      </p:nvGrpSpPr>
      <p:grpSpPr>
        <a:xfrm>
          <a:off x="0" y="0"/>
          <a:ext cx="0" cy="0"/>
          <a:chOff x="0" y="0"/>
          <a:chExt cx="0" cy="0"/>
        </a:xfrm>
      </p:grpSpPr>
      <p:sp>
        <p:nvSpPr>
          <p:cNvPr id="1833" name="Google Shape;1833;p11"/>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However, accident detection systems are common ….</a:t>
            </a:r>
            <a:endParaRPr/>
          </a:p>
        </p:txBody>
      </p:sp>
      <p:sp>
        <p:nvSpPr>
          <p:cNvPr id="1834" name="Google Shape;1834;p11"/>
          <p:cNvSpPr txBox="1"/>
          <p:nvPr>
            <p:ph idx="1" type="body"/>
          </p:nvPr>
        </p:nvSpPr>
        <p:spPr>
          <a:xfrm>
            <a:off x="460923" y="1513697"/>
            <a:ext cx="8222100" cy="211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3200400" rtl="0" algn="l">
              <a:lnSpc>
                <a:spcPct val="100000"/>
              </a:lnSpc>
              <a:spcBef>
                <a:spcPts val="0"/>
              </a:spcBef>
              <a:spcAft>
                <a:spcPts val="0"/>
              </a:spcAft>
              <a:buSzPts val="1400"/>
              <a:buNone/>
            </a:pPr>
            <a:r>
              <a:rPr lang="en-US" sz="3600">
                <a:latin typeface="Bree Serif"/>
                <a:ea typeface="Bree Serif"/>
                <a:cs typeface="Bree Serif"/>
                <a:sym typeface="Bree Serif"/>
              </a:rPr>
              <a:t>RIGHT?</a:t>
            </a:r>
            <a:endParaRPr sz="3600">
              <a:latin typeface="Bree Serif"/>
              <a:ea typeface="Bree Serif"/>
              <a:cs typeface="Bree Serif"/>
              <a:sym typeface="Bree Serif"/>
            </a:endParaRPr>
          </a:p>
          <a:p>
            <a:pPr indent="0" lvl="0" marL="0" rtl="0" algn="l">
              <a:lnSpc>
                <a:spcPct val="100000"/>
              </a:lnSpc>
              <a:spcBef>
                <a:spcPts val="0"/>
              </a:spcBef>
              <a:spcAft>
                <a:spcPts val="0"/>
              </a:spcAft>
              <a:buSzPts val="1400"/>
              <a:buNone/>
            </a:pPr>
            <a:r>
              <a:rPr lang="en-US" sz="3600">
                <a:latin typeface="Bree Serif"/>
                <a:ea typeface="Bree Serif"/>
                <a:cs typeface="Bree Serif"/>
                <a:sym typeface="Bree Serif"/>
              </a:rPr>
              <a:t>	Lets see the existing solutions once</a:t>
            </a:r>
            <a:endParaRPr sz="3600">
              <a:latin typeface="Bree Serif"/>
              <a:ea typeface="Bree Serif"/>
              <a:cs typeface="Bree Serif"/>
              <a:sym typeface="Bree Serif"/>
            </a:endParaRPr>
          </a:p>
          <a:p>
            <a:pPr indent="457200" lvl="0" marL="3200400" rtl="0" algn="l">
              <a:lnSpc>
                <a:spcPct val="100000"/>
              </a:lnSpc>
              <a:spcBef>
                <a:spcPts val="0"/>
              </a:spcBef>
              <a:spcAft>
                <a:spcPts val="0"/>
              </a:spcAft>
              <a:buSzPts val="1400"/>
              <a:buNone/>
            </a:pPr>
            <a:r>
              <a:t/>
            </a:r>
            <a:endParaRPr sz="3600">
              <a:latin typeface="Bree Serif"/>
              <a:ea typeface="Bree Serif"/>
              <a:cs typeface="Bree Serif"/>
              <a:sym typeface="Bree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8" name="Shape 1838"/>
        <p:cNvGrpSpPr/>
        <p:nvPr/>
      </p:nvGrpSpPr>
      <p:grpSpPr>
        <a:xfrm>
          <a:off x="0" y="0"/>
          <a:ext cx="0" cy="0"/>
          <a:chOff x="0" y="0"/>
          <a:chExt cx="0" cy="0"/>
        </a:xfrm>
      </p:grpSpPr>
      <p:sp>
        <p:nvSpPr>
          <p:cNvPr id="1839" name="Google Shape;1839;p12"/>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40" name="Google Shape;1840;p12"/>
          <p:cNvSpPr txBox="1"/>
          <p:nvPr>
            <p:ph idx="1" type="body"/>
          </p:nvPr>
        </p:nvSpPr>
        <p:spPr>
          <a:xfrm>
            <a:off x="460923" y="1513697"/>
            <a:ext cx="8222100" cy="211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pic>
        <p:nvPicPr>
          <p:cNvPr id="1841" name="Google Shape;1841;p12"/>
          <p:cNvPicPr preferRelativeResize="0"/>
          <p:nvPr/>
        </p:nvPicPr>
        <p:blipFill rotWithShape="1">
          <a:blip r:embed="rId3">
            <a:alphaModFix/>
          </a:blip>
          <a:srcRect b="0" l="21250" r="19140" t="0"/>
          <a:stretch/>
        </p:blipFill>
        <p:spPr>
          <a:xfrm>
            <a:off x="5683600" y="899225"/>
            <a:ext cx="3460400" cy="2833300"/>
          </a:xfrm>
          <a:prstGeom prst="rect">
            <a:avLst/>
          </a:prstGeom>
          <a:noFill/>
          <a:ln>
            <a:noFill/>
          </a:ln>
        </p:spPr>
      </p:pic>
      <p:pic>
        <p:nvPicPr>
          <p:cNvPr id="1842" name="Google Shape;1842;p12"/>
          <p:cNvPicPr preferRelativeResize="0"/>
          <p:nvPr/>
        </p:nvPicPr>
        <p:blipFill rotWithShape="1">
          <a:blip r:embed="rId4">
            <a:alphaModFix/>
          </a:blip>
          <a:srcRect b="14653" l="0" r="0" t="0"/>
          <a:stretch/>
        </p:blipFill>
        <p:spPr>
          <a:xfrm>
            <a:off x="0" y="899225"/>
            <a:ext cx="5683599" cy="2833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6" name="Shape 1846"/>
        <p:cNvGrpSpPr/>
        <p:nvPr/>
      </p:nvGrpSpPr>
      <p:grpSpPr>
        <a:xfrm>
          <a:off x="0" y="0"/>
          <a:ext cx="0" cy="0"/>
          <a:chOff x="0" y="0"/>
          <a:chExt cx="0" cy="0"/>
        </a:xfrm>
      </p:grpSpPr>
      <p:sp>
        <p:nvSpPr>
          <p:cNvPr id="1847" name="Google Shape;1847;p13"/>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48" name="Google Shape;1848;p13"/>
          <p:cNvSpPr txBox="1"/>
          <p:nvPr>
            <p:ph idx="1" type="body"/>
          </p:nvPr>
        </p:nvSpPr>
        <p:spPr>
          <a:xfrm>
            <a:off x="460923" y="1513697"/>
            <a:ext cx="8222100" cy="211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pic>
        <p:nvPicPr>
          <p:cNvPr id="1849" name="Google Shape;1849;p13"/>
          <p:cNvPicPr preferRelativeResize="0"/>
          <p:nvPr/>
        </p:nvPicPr>
        <p:blipFill rotWithShape="1">
          <a:blip r:embed="rId3">
            <a:alphaModFix/>
          </a:blip>
          <a:srcRect b="0" l="0" r="0" t="0"/>
          <a:stretch/>
        </p:blipFill>
        <p:spPr>
          <a:xfrm>
            <a:off x="943100" y="427201"/>
            <a:ext cx="7257800" cy="401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3" name="Shape 1853"/>
        <p:cNvGrpSpPr/>
        <p:nvPr/>
      </p:nvGrpSpPr>
      <p:grpSpPr>
        <a:xfrm>
          <a:off x="0" y="0"/>
          <a:ext cx="0" cy="0"/>
          <a:chOff x="0" y="0"/>
          <a:chExt cx="0" cy="0"/>
        </a:xfrm>
      </p:grpSpPr>
      <p:sp>
        <p:nvSpPr>
          <p:cNvPr id="1854" name="Google Shape;1854;p14"/>
          <p:cNvSpPr txBox="1"/>
          <p:nvPr>
            <p:ph idx="1" type="body"/>
          </p:nvPr>
        </p:nvSpPr>
        <p:spPr>
          <a:xfrm>
            <a:off x="460923" y="1513697"/>
            <a:ext cx="8222100" cy="211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pic>
        <p:nvPicPr>
          <p:cNvPr id="1855" name="Google Shape;1855;p14"/>
          <p:cNvPicPr preferRelativeResize="0"/>
          <p:nvPr/>
        </p:nvPicPr>
        <p:blipFill rotWithShape="1">
          <a:blip r:embed="rId3">
            <a:alphaModFix/>
          </a:blip>
          <a:srcRect b="0" l="0" r="0" t="22348"/>
          <a:stretch/>
        </p:blipFill>
        <p:spPr>
          <a:xfrm>
            <a:off x="902650" y="399149"/>
            <a:ext cx="7338701" cy="434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9" name="Shape 1859"/>
        <p:cNvGrpSpPr/>
        <p:nvPr/>
      </p:nvGrpSpPr>
      <p:grpSpPr>
        <a:xfrm>
          <a:off x="0" y="0"/>
          <a:ext cx="0" cy="0"/>
          <a:chOff x="0" y="0"/>
          <a:chExt cx="0" cy="0"/>
        </a:xfrm>
      </p:grpSpPr>
      <p:sp>
        <p:nvSpPr>
          <p:cNvPr id="1860" name="Google Shape;1860;p15"/>
          <p:cNvSpPr txBox="1"/>
          <p:nvPr>
            <p:ph type="title"/>
          </p:nvPr>
        </p:nvSpPr>
        <p:spPr>
          <a:xfrm>
            <a:off x="460923" y="573258"/>
            <a:ext cx="8222100" cy="48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All are good solutions, but what is common?</a:t>
            </a:r>
            <a:endParaRPr/>
          </a:p>
        </p:txBody>
      </p:sp>
      <p:sp>
        <p:nvSpPr>
          <p:cNvPr id="1861" name="Google Shape;1861;p15"/>
          <p:cNvSpPr txBox="1"/>
          <p:nvPr>
            <p:ph idx="1" type="body"/>
          </p:nvPr>
        </p:nvSpPr>
        <p:spPr>
          <a:xfrm>
            <a:off x="460925" y="1513702"/>
            <a:ext cx="8222100" cy="31728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t/>
            </a:r>
            <a:endParaRPr b="1" sz="2400">
              <a:latin typeface="Bree Serif"/>
              <a:ea typeface="Bree Serif"/>
              <a:cs typeface="Bree Serif"/>
              <a:sym typeface="Bree Serif"/>
            </a:endParaRPr>
          </a:p>
          <a:p>
            <a:pPr indent="0" lvl="0" marL="0" rtl="0" algn="ctr">
              <a:lnSpc>
                <a:spcPct val="100000"/>
              </a:lnSpc>
              <a:spcBef>
                <a:spcPts val="0"/>
              </a:spcBef>
              <a:spcAft>
                <a:spcPts val="0"/>
              </a:spcAft>
              <a:buSzPts val="1400"/>
              <a:buNone/>
            </a:pPr>
            <a:r>
              <a:t/>
            </a:r>
            <a:endParaRPr b="1" sz="2400">
              <a:latin typeface="Bree Serif"/>
              <a:ea typeface="Bree Serif"/>
              <a:cs typeface="Bree Serif"/>
              <a:sym typeface="Bree Serif"/>
            </a:endParaRPr>
          </a:p>
          <a:p>
            <a:pPr indent="0" lvl="0" marL="0" rtl="0" algn="ctr">
              <a:lnSpc>
                <a:spcPct val="100000"/>
              </a:lnSpc>
              <a:spcBef>
                <a:spcPts val="0"/>
              </a:spcBef>
              <a:spcAft>
                <a:spcPts val="0"/>
              </a:spcAft>
              <a:buSzPts val="1400"/>
              <a:buNone/>
            </a:pPr>
            <a:r>
              <a:rPr b="1" lang="en-US" sz="2400">
                <a:latin typeface="Bree Serif"/>
                <a:ea typeface="Bree Serif"/>
                <a:cs typeface="Bree Serif"/>
                <a:sym typeface="Bree Serif"/>
              </a:rPr>
              <a:t>HIGH EMPHASIS ON HARDWARE(BE IT ARDUINO OR WIRELESS SENSOR NETWORKS OR PHONE ACCELEROMETERS)</a:t>
            </a:r>
            <a:endParaRPr b="1" sz="2400">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