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3" r:id="rId12"/>
    <p:sldId id="272" r:id="rId13"/>
    <p:sldId id="264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Lending Club Case Study: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800" dirty="0"/>
          </a:p>
          <a:p>
            <a:r>
              <a:rPr sz="1800" dirty="0"/>
              <a:t>Submitted by </a:t>
            </a:r>
            <a:endParaRPr lang="en-US" sz="1800" dirty="0"/>
          </a:p>
          <a:p>
            <a:endParaRPr lang="en-US" sz="1600" dirty="0"/>
          </a:p>
          <a:p>
            <a:r>
              <a:rPr dirty="0"/>
              <a:t>Himanshu Agrawal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A3D54-59AD-0861-FE75-9D6E1DDE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" y="337947"/>
            <a:ext cx="4254627" cy="2680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4B3AC-4E1D-8313-D711-46088DC1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29" y="337947"/>
            <a:ext cx="3982212" cy="2680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72399-9A44-A0DE-E068-F58871EE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3" y="3429000"/>
            <a:ext cx="4254627" cy="2999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39F3B-FF5D-62F3-FF9E-72996770A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30" y="3429000"/>
            <a:ext cx="3982212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128"/>
            <a:ext cx="8229600" cy="5559234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/>
              <a:t>As Annual income is rising, installment amount is also rising till </a:t>
            </a:r>
            <a:r>
              <a:rPr lang="en-US" sz="2400" dirty="0" err="1"/>
              <a:t>annual_inc</a:t>
            </a:r>
            <a:r>
              <a:rPr lang="en-US" sz="2400" dirty="0"/>
              <a:t> &lt; 1 Lakh. After that it is random. 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As annual income is increasing, funded amount has also increased but this is limited to annual income &lt; 1 Lakh, after that it is random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With increasing number of inquiries in last 6 months, there are more chances of being charged off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Higher the credit utilization %, higher the chances of being charged off.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Those who have paid (total payment) equal to or less than 100% of the funded amount, they are charged off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Those who have paid almost 80% or lesser of the principal amount, are 'Charged Off'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Last payment amounts are way higher in case of 'Fully Paid' than the other two categories - Charged Off, Current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0051-B57C-2413-343D-3827E46E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8912"/>
            <a:ext cx="8229600" cy="568725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/>
              <a:t>8. With increasing number of public record bankruptcies, there   	are 	more chances of being charged off.</a:t>
            </a:r>
          </a:p>
          <a:p>
            <a:pPr marL="0" indent="0" algn="just">
              <a:buNone/>
            </a:pPr>
            <a:r>
              <a:rPr lang="en-US" sz="2400" dirty="0"/>
              <a:t>9. Loans with a 60-month term have twice the likelihood of being 	charged off compared to those with a 36-month term.</a:t>
            </a:r>
          </a:p>
          <a:p>
            <a:pPr marL="0" indent="0" algn="just">
              <a:buNone/>
            </a:pPr>
            <a:r>
              <a:rPr lang="en-US" sz="2400" dirty="0"/>
              <a:t>10. From A to G in Loan Grades, likelihood of being charged off is 	also increasing.</a:t>
            </a:r>
          </a:p>
          <a:p>
            <a:pPr marL="0" indent="0" algn="just">
              <a:buNone/>
            </a:pPr>
            <a:r>
              <a:rPr lang="en-US" sz="2400" dirty="0"/>
              <a:t>11. As we go from A1 to G5 in Loan subgrade, the % of being 	charged off is increasing.</a:t>
            </a:r>
          </a:p>
          <a:p>
            <a:pPr marL="0" indent="0" algn="just">
              <a:buNone/>
            </a:pPr>
            <a:r>
              <a:rPr lang="en-US" sz="2400" dirty="0"/>
              <a:t>12. There are slight variations of being charged off in case of 	</a:t>
            </a:r>
            <a:r>
              <a:rPr lang="en-US" sz="2400" dirty="0" err="1"/>
              <a:t>home_ownership</a:t>
            </a:r>
            <a:r>
              <a:rPr lang="en-US" sz="2400" dirty="0"/>
              <a:t> which is OTHER &gt; RENT &gt; OWN &gt; MORTGAGE. 	OTHER has the highest chances of being charged off.</a:t>
            </a:r>
          </a:p>
          <a:p>
            <a:pPr marL="0" indent="0" algn="just">
              <a:buNone/>
            </a:pPr>
            <a:r>
              <a:rPr lang="en-US" sz="2400" dirty="0"/>
              <a:t>13. Surprisingly, the loans which are verified have higher chances of 	being charged off than those which are not verified.</a:t>
            </a:r>
          </a:p>
          <a:p>
            <a:pPr marL="0" indent="0" algn="just">
              <a:buNone/>
            </a:pPr>
            <a:r>
              <a:rPr lang="en-US" sz="2400" dirty="0"/>
              <a:t>14. Loans for small business purpose is at the most risk and chances 	are high of being charged off than other categories.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827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Longer loan terms (60 months) carry higher default risk.</a:t>
            </a:r>
          </a:p>
          <a:p>
            <a:r>
              <a:t>2. High credit utilization and low last payment amounts signal risk.</a:t>
            </a:r>
          </a:p>
          <a:p>
            <a:r>
              <a:t>3. Loan verification processes need reevaluation.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0D56-F71B-5DA4-9D12-95EC9D92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2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900" dirty="0"/>
              <a:t>The dataset contains 39,717 rows and 111 columns.</a:t>
            </a:r>
          </a:p>
          <a:p>
            <a:r>
              <a:rPr sz="2900" dirty="0"/>
              <a:t>Goal: Identify factors leading to customers being charged off and gain insights into loan defaults.</a:t>
            </a:r>
          </a:p>
          <a:p>
            <a:r>
              <a:rPr sz="2900" dirty="0"/>
              <a:t>Target Variable: '</a:t>
            </a:r>
            <a:r>
              <a:rPr sz="2900" dirty="0" err="1"/>
              <a:t>loan_status</a:t>
            </a:r>
            <a:r>
              <a:rPr sz="2900" dirty="0"/>
              <a:t>' (Fully Paid, Charged Off, Current).</a:t>
            </a:r>
            <a:endParaRPr lang="en-US" sz="2900" dirty="0"/>
          </a:p>
          <a:p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3B0805-4E7F-BCF9-E2E2-BED5A856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99399"/>
              </p:ext>
            </p:extLst>
          </p:nvPr>
        </p:nvGraphicFramePr>
        <p:xfrm>
          <a:off x="2572512" y="4663123"/>
          <a:ext cx="3998976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4154694719"/>
                    </a:ext>
                  </a:extLst>
                </a:gridCol>
                <a:gridCol w="1332992">
                  <a:extLst>
                    <a:ext uri="{9D8B030D-6E8A-4147-A177-3AD203B41FA5}">
                      <a16:colId xmlns:a16="http://schemas.microsoft.com/office/drawing/2014/main" val="1330133473"/>
                    </a:ext>
                  </a:extLst>
                </a:gridCol>
                <a:gridCol w="1332992">
                  <a:extLst>
                    <a:ext uri="{9D8B030D-6E8A-4147-A177-3AD203B41FA5}">
                      <a16:colId xmlns:a16="http://schemas.microsoft.com/office/drawing/2014/main" val="1861940033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Loan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2879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Fully Paid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3412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Charged 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3458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31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840"/>
            <a:ext cx="8229600" cy="397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1. Null Values Treatment</a:t>
            </a:r>
          </a:p>
          <a:p>
            <a:pPr marL="0" indent="0">
              <a:buNone/>
            </a:pPr>
            <a:r>
              <a:rPr sz="2800" dirty="0"/>
              <a:t>2. Data Type Treatment</a:t>
            </a:r>
          </a:p>
          <a:p>
            <a:pPr marL="0" indent="0">
              <a:buNone/>
            </a:pPr>
            <a:r>
              <a:rPr sz="2800" dirty="0"/>
              <a:t>3. Univariate, Bivariate, and Multivariate </a:t>
            </a:r>
            <a:r>
              <a:rPr lang="en-US" sz="2800" dirty="0"/>
              <a:t>	</a:t>
            </a:r>
            <a:r>
              <a:rPr sz="2800" dirty="0"/>
              <a:t>Analysis</a:t>
            </a:r>
          </a:p>
          <a:p>
            <a:pPr marL="0" indent="0">
              <a:buNone/>
            </a:pPr>
            <a:r>
              <a:rPr sz="2800" dirty="0"/>
              <a:t>4.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CF9F-8757-EC59-19AF-D1B9D999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Treatment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A72B22-08B5-5EFD-ACF1-FE9CD376D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754913"/>
            <a:ext cx="8330184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Dropped Columns with High Null 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columns with more than 30%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	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Imputed Remaining Null 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median for numerical columns and mode 	for 	categorical columns.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Low Variance Columns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columns containing only a single 	unique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4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7E9E-5DF8-A74C-788D-448588B2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treatment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819AF-DF79-5BF7-E976-E0F1F979F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508691"/>
            <a:ext cx="8229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Date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Transformed object columns representing dates into datetime 	objects.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Separated Numerical and Categorical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Categorized columns as numerical or categorical for further 	analysis.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Validated Data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Ensured numerical columns are correctly typed.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Rechecked if categorical columns are appropriately labeled.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High-Cardinality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Dropped categorical columns with more than 50% unique 	values.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Clean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Combined refined numerical and categorical columns to form 	the final clean dataset.</a:t>
            </a:r>
          </a:p>
        </p:txBody>
      </p:sp>
    </p:spTree>
    <p:extLst>
      <p:ext uri="{BB962C8B-B14F-4D97-AF65-F5344CB8AC3E}">
        <p14:creationId xmlns:p14="http://schemas.microsoft.com/office/powerpoint/2010/main" val="326037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31DE76-22A4-FD67-AF57-A7B3B73454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47672"/>
            <a:ext cx="819302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Univariate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individual columns for distribution and trends.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Plotted histograms, boxplots, and pie charts to identify patterns 	and outliers.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Bivariate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Analyzed relationships between two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Used scatter plots, bar charts, and pivot tables to identify 	correlations.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Compared "Charged Off %" across different categories of key 	columns.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Multivariate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Studied interactions among multiple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Combined visualizations like scatter plots for deeper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Identified key drivers influencing the "Charged Off"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EF7BC-A380-E278-D9EB-4BA7E390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" y="1419988"/>
            <a:ext cx="3342894" cy="3271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DA64E-7A31-AF9E-3F57-B412C90B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25" y="1565435"/>
            <a:ext cx="4712399" cy="29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5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A5D59-1CDE-AF7F-915B-F5FFA1DB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139065"/>
            <a:ext cx="4212336" cy="2812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ABA04-8DBF-8B10-0C6D-D2979A4F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4" y="139065"/>
            <a:ext cx="4212336" cy="2812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6F10F-F100-E1F4-9819-79C34C32A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92" y="3172969"/>
            <a:ext cx="4843272" cy="3401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A51AE-4466-D3E1-24E1-FA8B8EF1D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541" y="3625597"/>
            <a:ext cx="3463669" cy="2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74B6A7-AAB0-CB98-DFF9-A83F753A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" y="232981"/>
            <a:ext cx="4338447" cy="2619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C4A2C-5F1D-58C2-B959-C399A06F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10" y="232981"/>
            <a:ext cx="4024122" cy="2619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77FA0-C86F-6022-BBE5-7794B5273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49" y="3314509"/>
            <a:ext cx="4338447" cy="3031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C83F5-B86A-771A-2040-6F205DB29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710" y="3314509"/>
            <a:ext cx="4024122" cy="30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9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711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Lending Club Case Study: Exploratory Data Analysis</vt:lpstr>
      <vt:lpstr>Introduction</vt:lpstr>
      <vt:lpstr>Steps Followed</vt:lpstr>
      <vt:lpstr>Null Values Treatment</vt:lpstr>
      <vt:lpstr>Data Type treatment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PowerPoint Presentation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admin1</cp:lastModifiedBy>
  <cp:revision>2</cp:revision>
  <dcterms:created xsi:type="dcterms:W3CDTF">2013-01-27T09:14:16Z</dcterms:created>
  <dcterms:modified xsi:type="dcterms:W3CDTF">2024-12-23T12:30:12Z</dcterms:modified>
  <cp:category/>
</cp:coreProperties>
</file>