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3" r:id="rId9"/>
    <p:sldId id="265" r:id="rId10"/>
    <p:sldId id="264" r:id="rId11"/>
    <p:sldId id="261" r:id="rId12"/>
    <p:sldId id="262" r:id="rId13"/>
  </p:sldIdLst>
  <p:sldSz cx="9144000" cy="5143500"/>
  <p:notesSz cx="6858000" cy="9144000"/>
  <p:embeddedFontLst>
    <p:embeddedFont>
      <p:font typeface="IBM Plex Sans" panose="020B0503050203000203"/>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1: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36ba1536f02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ba1536f02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p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p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37272eebcc5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37272eebcc5_0_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8"/>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7"/>
          <p:cNvSpPr txBox="1"/>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p:txBody>
      </p:sp>
      <p:sp>
        <p:nvSpPr>
          <p:cNvPr id="47" name="Google Shape;47;p1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9"/>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1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0"/>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19" name="Google Shape;19;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1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1"/>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3" name="Google Shape;23;p11"/>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4" name="Google Shape;24;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1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13"/>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3"/>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31" name="Google Shape;31;p1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14"/>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15"/>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5"/>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5"/>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40" name="Google Shape;40;p1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6"/>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p:txBody>
      </p:sp>
      <p:sp>
        <p:nvSpPr>
          <p:cNvPr id="43" name="Google Shape;43;p1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7"/>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
          <p:cNvSpPr txBox="1"/>
          <p:nvPr/>
        </p:nvSpPr>
        <p:spPr>
          <a:xfrm>
            <a:off x="1771700" y="400813"/>
            <a:ext cx="57951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panose="020B0604020202020204"/>
              <a:buNone/>
            </a:pPr>
            <a:r>
              <a:rPr lang="en-GB" sz="2500" b="1" i="0" u="none" strike="noStrike" cap="none">
                <a:solidFill>
                  <a:srgbClr val="000000"/>
                </a:solidFill>
                <a:latin typeface="Arial" panose="020B0604020202020204"/>
                <a:ea typeface="Arial" panose="020B0604020202020204"/>
                <a:cs typeface="Arial" panose="020B0604020202020204"/>
                <a:sym typeface="Arial" panose="020B0604020202020204"/>
              </a:rPr>
              <a:t>Problem Statement and Team Details</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1"/>
          <p:cNvSpPr txBox="1"/>
          <p:nvPr/>
        </p:nvSpPr>
        <p:spPr>
          <a:xfrm>
            <a:off x="439462" y="658457"/>
            <a:ext cx="2378100" cy="46917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500"/>
              <a:buFont typeface="Arial" panose="020B0604020202020204"/>
              <a:buNone/>
            </a:pPr>
            <a:r>
              <a:rPr lang="en-GB" sz="1500" b="1"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40000"/>
              </a:lnSpc>
              <a:spcBef>
                <a:spcPts val="0"/>
              </a:spcBef>
              <a:spcAft>
                <a:spcPts val="0"/>
              </a:spcAft>
              <a:buClr>
                <a:srgbClr val="000000"/>
              </a:buClr>
              <a:buSzPts val="1500"/>
              <a:buFont typeface="Arial" panose="020B0604020202020204"/>
              <a:buNone/>
            </a:pPr>
            <a:endParaRPr sz="15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40000"/>
              </a:lnSpc>
              <a:spcBef>
                <a:spcPts val="0"/>
              </a:spcBef>
              <a:spcAft>
                <a:spcPts val="0"/>
              </a:spcAft>
              <a:buClr>
                <a:srgbClr val="000000"/>
              </a:buClr>
              <a:buSzPts val="1500"/>
              <a:buFont typeface="Arial" panose="020B0604020202020204"/>
              <a:buNone/>
            </a:pPr>
            <a:r>
              <a:rPr lang="en-GB" sz="1500" b="1" i="0" u="none" strike="noStrike" cap="none">
                <a:solidFill>
                  <a:srgbClr val="000000"/>
                </a:solidFill>
                <a:latin typeface="Arial" panose="020B0604020202020204"/>
                <a:ea typeface="Arial" panose="020B0604020202020204"/>
                <a:cs typeface="Arial" panose="020B0604020202020204"/>
                <a:sym typeface="Arial" panose="020B0604020202020204"/>
              </a:rPr>
              <a:t>Problem Statement:</a:t>
            </a:r>
            <a:br>
              <a:rPr lang="en-GB" sz="1500" b="1"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40000"/>
              </a:lnSpc>
              <a:spcBef>
                <a:spcPts val="0"/>
              </a:spcBef>
              <a:spcAft>
                <a:spcPts val="0"/>
              </a:spcAft>
              <a:buClr>
                <a:srgbClr val="000000"/>
              </a:buClr>
              <a:buSzPts val="1500"/>
              <a:buFont typeface="Arial" panose="020B0604020202020204"/>
              <a:buNone/>
            </a:pPr>
            <a:endParaRPr sz="15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40000"/>
              </a:lnSpc>
              <a:spcBef>
                <a:spcPts val="0"/>
              </a:spcBef>
              <a:spcAft>
                <a:spcPts val="0"/>
              </a:spcAft>
              <a:buClr>
                <a:srgbClr val="000000"/>
              </a:buClr>
              <a:buSzPts val="1500"/>
              <a:buFont typeface="Arial" panose="020B0604020202020204"/>
              <a:buNone/>
            </a:pPr>
            <a:r>
              <a:rPr lang="en-GB" sz="1500" b="1" i="0" u="none" strike="noStrike" cap="none">
                <a:solidFill>
                  <a:srgbClr val="000000"/>
                </a:solidFill>
                <a:latin typeface="Arial" panose="020B0604020202020204"/>
                <a:ea typeface="Arial" panose="020B0604020202020204"/>
                <a:cs typeface="Arial" panose="020B0604020202020204"/>
                <a:sym typeface="Arial" panose="020B0604020202020204"/>
              </a:rPr>
              <a:t>Team Name:    </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40000"/>
              </a:lnSpc>
              <a:spcBef>
                <a:spcPts val="0"/>
              </a:spcBef>
              <a:spcAft>
                <a:spcPts val="0"/>
              </a:spcAft>
              <a:buClr>
                <a:srgbClr val="000000"/>
              </a:buClr>
              <a:buSzPts val="1500"/>
              <a:buFont typeface="Arial" panose="020B0604020202020204"/>
              <a:buNone/>
            </a:pPr>
            <a:endParaRPr sz="15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40000"/>
              </a:lnSpc>
              <a:spcBef>
                <a:spcPts val="0"/>
              </a:spcBef>
              <a:spcAft>
                <a:spcPts val="0"/>
              </a:spcAft>
              <a:buClr>
                <a:srgbClr val="000000"/>
              </a:buClr>
              <a:buSzPts val="1500"/>
              <a:buFont typeface="Arial" panose="020B0604020202020204"/>
              <a:buNone/>
            </a:pPr>
            <a:r>
              <a:rPr lang="en-GB" sz="1500" b="1" i="0" u="none" strike="noStrike" cap="none">
                <a:solidFill>
                  <a:srgbClr val="000000"/>
                </a:solidFill>
                <a:latin typeface="Arial" panose="020B0604020202020204"/>
                <a:ea typeface="Arial" panose="020B0604020202020204"/>
                <a:cs typeface="Arial" panose="020B0604020202020204"/>
                <a:sym typeface="Arial" panose="020B0604020202020204"/>
              </a:rPr>
              <a:t>T</a:t>
            </a:r>
            <a:r>
              <a:rPr lang="en-GB" sz="1500" b="1"/>
              <a:t>e</a:t>
            </a:r>
            <a:r>
              <a:rPr lang="en-GB" sz="1500" b="1" i="0" u="none" strike="noStrike" cap="none">
                <a:solidFill>
                  <a:srgbClr val="000000"/>
                </a:solidFill>
                <a:latin typeface="Arial" panose="020B0604020202020204"/>
                <a:ea typeface="Arial" panose="020B0604020202020204"/>
                <a:cs typeface="Arial" panose="020B0604020202020204"/>
                <a:sym typeface="Arial" panose="020B0604020202020204"/>
              </a:rPr>
              <a:t>am Leader Name:</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21000"/>
              </a:lnSpc>
              <a:spcBef>
                <a:spcPts val="0"/>
              </a:spcBef>
              <a:spcAft>
                <a:spcPts val="0"/>
              </a:spcAft>
              <a:buClr>
                <a:srgbClr val="000000"/>
              </a:buClr>
              <a:buSzPts val="1500"/>
              <a:buFont typeface="Arial" panose="020B0604020202020204"/>
              <a:buNone/>
            </a:pPr>
            <a:endParaRPr sz="15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40000"/>
              </a:lnSpc>
              <a:spcBef>
                <a:spcPts val="0"/>
              </a:spcBef>
              <a:spcAft>
                <a:spcPts val="0"/>
              </a:spcAft>
              <a:buClr>
                <a:srgbClr val="000000"/>
              </a:buClr>
              <a:buSzPts val="1500"/>
              <a:buFont typeface="Arial" panose="020B0604020202020204"/>
              <a:buNone/>
            </a:pPr>
            <a:r>
              <a:rPr lang="en-GB" sz="1500" b="1" i="0" u="none" strike="noStrike" cap="none">
                <a:solidFill>
                  <a:srgbClr val="000000"/>
                </a:solidFill>
                <a:latin typeface="Arial" panose="020B0604020202020204"/>
                <a:ea typeface="Arial" panose="020B0604020202020204"/>
                <a:cs typeface="Arial" panose="020B0604020202020204"/>
                <a:sym typeface="Arial" panose="020B0604020202020204"/>
              </a:rPr>
              <a:t>Institute Name:</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40000"/>
              </a:lnSpc>
              <a:spcBef>
                <a:spcPts val="0"/>
              </a:spcBef>
              <a:spcAft>
                <a:spcPts val="0"/>
              </a:spcAft>
              <a:buClr>
                <a:srgbClr val="000000"/>
              </a:buClr>
              <a:buSzPts val="1500"/>
              <a:buFont typeface="Arial" panose="020B0604020202020204"/>
              <a:buNone/>
            </a:pP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40000"/>
              </a:lnSpc>
              <a:spcBef>
                <a:spcPts val="0"/>
              </a:spcBef>
              <a:spcAft>
                <a:spcPts val="0"/>
              </a:spcAft>
              <a:buClr>
                <a:srgbClr val="000000"/>
              </a:buClr>
              <a:buSzPts val="1500"/>
              <a:buFont typeface="Arial" panose="020B0604020202020204"/>
              <a:buNone/>
            </a:pPr>
            <a:endParaRPr sz="15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40000"/>
              </a:lnSpc>
              <a:spcBef>
                <a:spcPts val="0"/>
              </a:spcBef>
              <a:spcAft>
                <a:spcPts val="0"/>
              </a:spcAft>
              <a:buClr>
                <a:srgbClr val="000000"/>
              </a:buClr>
              <a:buSzPts val="1500"/>
              <a:buFont typeface="Arial" panose="020B0604020202020204"/>
              <a:buNone/>
            </a:pPr>
            <a:r>
              <a:rPr lang="en-GB" sz="1500" b="1" i="0" u="none" strike="noStrike" cap="none">
                <a:solidFill>
                  <a:srgbClr val="000000"/>
                </a:solidFill>
                <a:latin typeface="Arial" panose="020B0604020202020204"/>
                <a:ea typeface="Arial" panose="020B0604020202020204"/>
                <a:cs typeface="Arial" panose="020B0604020202020204"/>
                <a:sym typeface="Arial" panose="020B0604020202020204"/>
              </a:rPr>
              <a:t>Team Leader Email ID:</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40000"/>
              </a:lnSpc>
              <a:spcBef>
                <a:spcPts val="0"/>
              </a:spcBef>
              <a:spcAft>
                <a:spcPts val="0"/>
              </a:spcAft>
              <a:buClr>
                <a:srgbClr val="000000"/>
              </a:buClr>
              <a:buSzPts val="1500"/>
              <a:buFont typeface="Arial" panose="020B0604020202020204"/>
              <a:buNone/>
            </a:pPr>
            <a:endParaRPr sz="15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40000"/>
              </a:lnSpc>
              <a:spcBef>
                <a:spcPts val="0"/>
              </a:spcBef>
              <a:spcAft>
                <a:spcPts val="0"/>
              </a:spcAft>
              <a:buClr>
                <a:srgbClr val="000000"/>
              </a:buClr>
              <a:buSzPts val="1500"/>
              <a:buFont typeface="Arial" panose="020B0604020202020204"/>
              <a:buNone/>
            </a:pPr>
            <a:endParaRPr sz="15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40000"/>
              </a:lnSpc>
              <a:spcBef>
                <a:spcPts val="0"/>
              </a:spcBef>
              <a:spcAft>
                <a:spcPts val="0"/>
              </a:spcAft>
              <a:buClr>
                <a:srgbClr val="000000"/>
              </a:buClr>
              <a:buSzPts val="1500"/>
              <a:buFont typeface="Arial" panose="020B0604020202020204"/>
              <a:buNone/>
            </a:pPr>
            <a:endParaRPr sz="15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56;p1"/>
          <p:cNvSpPr txBox="1"/>
          <p:nvPr/>
        </p:nvSpPr>
        <p:spPr>
          <a:xfrm>
            <a:off x="1979600" y="1275530"/>
            <a:ext cx="6808800" cy="49022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300"/>
              <a:buFont typeface="Arial" panose="020B0604020202020204"/>
              <a:buNone/>
            </a:pPr>
            <a:r>
              <a:rPr lang="en-US" altLang="en-US" sz="1300" b="0" i="0" u="none" strike="noStrike" cap="none">
                <a:solidFill>
                  <a:schemeClr val="dk1"/>
                </a:solidFill>
                <a:latin typeface="Arial" panose="020B0604020202020204"/>
                <a:ea typeface="Arial" panose="020B0604020202020204"/>
                <a:cs typeface="Arial" panose="020B0604020202020204"/>
                <a:sym typeface="Arial" panose="020B0604020202020204"/>
              </a:rPr>
              <a:t>Build a Smart Doc Checker Agent that scans multiple docs, flags contradictions, and reports issues clearly.</a:t>
            </a:r>
            <a:endParaRPr sz="13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7" name="Google Shape;57;p1"/>
          <p:cNvSpPr txBox="1"/>
          <p:nvPr/>
        </p:nvSpPr>
        <p:spPr>
          <a:xfrm>
            <a:off x="1691410" y="3363880"/>
            <a:ext cx="7348200" cy="305435"/>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IBM Plex Sans" panose="020B0503050203000203"/>
                <a:ea typeface="IBM Plex Sans" panose="020B0503050203000203"/>
                <a:cs typeface="IBM Plex Sans" panose="020B0503050203000203"/>
                <a:sym typeface="IBM Plex Sans" panose="020B0503050203000203"/>
              </a:rPr>
              <a:t>KLH University</a:t>
            </a:r>
            <a:endParaRPr lang="en-US" sz="1400" b="0" i="0" u="none" strike="noStrike" cap="none">
              <a:solidFill>
                <a:srgbClr val="000000"/>
              </a:solidFill>
              <a:latin typeface="IBM Plex Sans" panose="020B0503050203000203"/>
              <a:ea typeface="IBM Plex Sans" panose="020B0503050203000203"/>
              <a:cs typeface="IBM Plex Sans" panose="020B0503050203000203"/>
              <a:sym typeface="IBM Plex Sans" panose="020B0503050203000203"/>
            </a:endParaRPr>
          </a:p>
        </p:txBody>
      </p:sp>
      <p:sp>
        <p:nvSpPr>
          <p:cNvPr id="58" name="Google Shape;58;p1"/>
          <p:cNvSpPr txBox="1"/>
          <p:nvPr/>
        </p:nvSpPr>
        <p:spPr>
          <a:xfrm>
            <a:off x="2334665" y="4155596"/>
            <a:ext cx="7348200" cy="305435"/>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IBM Plex Sans" panose="020B0503050203000203"/>
                <a:ea typeface="IBM Plex Sans" panose="020B0503050203000203"/>
                <a:cs typeface="IBM Plex Sans" panose="020B0503050203000203"/>
                <a:sym typeface="IBM Plex Sans" panose="020B0503050203000203"/>
              </a:rPr>
              <a:t>sadhuhimaja@gmail.com</a:t>
            </a:r>
            <a:endParaRPr lang="en-US" sz="1400" b="0" i="0" u="none" strike="noStrike" cap="none">
              <a:solidFill>
                <a:srgbClr val="000000"/>
              </a:solidFill>
              <a:latin typeface="IBM Plex Sans" panose="020B0503050203000203"/>
              <a:ea typeface="IBM Plex Sans" panose="020B0503050203000203"/>
              <a:cs typeface="IBM Plex Sans" panose="020B0503050203000203"/>
              <a:sym typeface="IBM Plex Sans" panose="020B0503050203000203"/>
            </a:endParaRPr>
          </a:p>
        </p:txBody>
      </p:sp>
      <p:pic>
        <p:nvPicPr>
          <p:cNvPr id="59" name="Google Shape;59;p1"/>
          <p:cNvPicPr preferRelativeResize="0"/>
          <p:nvPr/>
        </p:nvPicPr>
        <p:blipFill rotWithShape="1">
          <a:blip r:embed="rId1"/>
          <a:srcRect/>
          <a:stretch>
            <a:fillRect/>
          </a:stretch>
        </p:blipFill>
        <p:spPr>
          <a:xfrm>
            <a:off x="392050" y="80200"/>
            <a:ext cx="1026150" cy="1026150"/>
          </a:xfrm>
          <a:prstGeom prst="rect">
            <a:avLst/>
          </a:prstGeom>
          <a:noFill/>
          <a:ln>
            <a:noFill/>
          </a:ln>
        </p:spPr>
      </p:pic>
      <p:sp>
        <p:nvSpPr>
          <p:cNvPr id="60" name="Google Shape;60;p1"/>
          <p:cNvSpPr txBox="1"/>
          <p:nvPr/>
        </p:nvSpPr>
        <p:spPr>
          <a:xfrm>
            <a:off x="1691670" y="2044018"/>
            <a:ext cx="6250200" cy="39687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t>Binary Brain</a:t>
            </a:r>
            <a:endPar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1" name="Google Shape;61;p1"/>
          <p:cNvSpPr txBox="1"/>
          <p:nvPr/>
        </p:nvSpPr>
        <p:spPr>
          <a:xfrm>
            <a:off x="2574000" y="4510325"/>
            <a:ext cx="6204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 name="Text Box 0"/>
          <p:cNvSpPr txBox="1"/>
          <p:nvPr/>
        </p:nvSpPr>
        <p:spPr>
          <a:xfrm>
            <a:off x="2334895" y="2773045"/>
            <a:ext cx="3048000" cy="306705"/>
          </a:xfrm>
          <a:prstGeom prst="rect">
            <a:avLst/>
          </a:prstGeom>
          <a:noFill/>
        </p:spPr>
        <p:txBody>
          <a:bodyPr wrap="square" rtlCol="0">
            <a:spAutoFit/>
          </a:bodyPr>
          <a:p>
            <a:r>
              <a:rPr lang="en-US"/>
              <a:t>Himaja Sadhu</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pic>
        <p:nvPicPr>
          <p:cNvPr id="128" name="Google Shape;128;g36ba1536f02_0_19"/>
          <p:cNvPicPr preferRelativeResize="0"/>
          <p:nvPr/>
        </p:nvPicPr>
        <p:blipFill rotWithShape="1">
          <a:blip r:embed="rId1"/>
          <a:srcRect/>
          <a:stretch>
            <a:fillRect/>
          </a:stretch>
        </p:blipFill>
        <p:spPr>
          <a:xfrm>
            <a:off x="414075" y="103963"/>
            <a:ext cx="978624" cy="978624"/>
          </a:xfrm>
          <a:prstGeom prst="rect">
            <a:avLst/>
          </a:prstGeom>
          <a:noFill/>
          <a:ln>
            <a:noFill/>
          </a:ln>
        </p:spPr>
      </p:pic>
      <p:sp>
        <p:nvSpPr>
          <p:cNvPr id="129" name="Google Shape;129;g36ba1536f02_0_19"/>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panose="020B0604020202020204"/>
              <a:buNone/>
            </a:pPr>
            <a:r>
              <a:rPr lang="en-GB" sz="2500" b="1"/>
              <a:t>Conclusion</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 name="Text Box 0"/>
          <p:cNvSpPr txBox="1"/>
          <p:nvPr/>
        </p:nvSpPr>
        <p:spPr>
          <a:xfrm>
            <a:off x="626110" y="1419860"/>
            <a:ext cx="7891780" cy="2088515"/>
          </a:xfrm>
          <a:prstGeom prst="rect">
            <a:avLst/>
          </a:prstGeom>
        </p:spPr>
        <p:txBody>
          <a:bodyPr wrap="square">
            <a:noAutofit/>
          </a:bodyPr>
          <a:p>
            <a:r>
              <a:rPr lang="en-US" altLang="zh-CN" sz="1600"/>
              <a:t>The Smart Doc Checker effectively solves the critical and costly problem of document inconsistency. By leveraging the power of modern AI, it transforms a tedious manual task into a fast, automated, and reliable process. Our application not only saves significant time and resources but also reduces the risk of disputes and errors.</a:t>
            </a:r>
            <a:endParaRPr lang="en-US" altLang="zh-CN" sz="1600"/>
          </a:p>
          <a:p>
            <a:endParaRPr lang="en-US" altLang="zh-CN" sz="1600"/>
          </a:p>
          <a:p>
            <a:r>
              <a:rPr lang="en-US" altLang="zh-CN" sz="1600" b="1"/>
              <a:t>Future Scope:</a:t>
            </a:r>
            <a:r>
              <a:rPr lang="en-US" altLang="zh-CN" sz="1600"/>
              <a:t> The next logical step would be to integrate directly with cloud storage platforms like Google Drive or Dropbox for fully automated, real-time monitoring of an organization's entire document ecosystem.</a:t>
            </a:r>
            <a:endParaRPr lang="en-US" altLang="zh-CN" sz="1600"/>
          </a:p>
          <a:p>
            <a:endParaRPr lang="en-US" altLang="zh-CN" sz="1600"/>
          </a:p>
          <a:p>
            <a:r>
              <a:rPr lang="en-US" altLang="zh-CN" sz="1600" b="1"/>
              <a:t>Github Link: </a:t>
            </a:r>
            <a:endParaRPr lang="en-US" altLang="zh-CN" sz="1600" b="1"/>
          </a:p>
          <a:p>
            <a:r>
              <a:rPr lang="en-US" altLang="en-US" sz="1600" b="1"/>
              <a:t>https://github.com/himaja-56/HackwithHyderabad-KLH_BinaryBrain.git</a:t>
            </a:r>
            <a:endParaRPr lang="en-US" altLang="en-US" sz="1600" b="1"/>
          </a:p>
          <a:p>
            <a:endParaRPr lang="en-US" altLang="en-US" sz="1600" b="1"/>
          </a:p>
          <a:p>
            <a:endParaRPr lang="en-US" altLang="en-US" sz="1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pic>
        <p:nvPicPr>
          <p:cNvPr id="66" name="Google Shape;66;p2"/>
          <p:cNvPicPr preferRelativeResize="0"/>
          <p:nvPr/>
        </p:nvPicPr>
        <p:blipFill rotWithShape="1">
          <a:blip r:embed="rId1"/>
          <a:srcRect/>
          <a:stretch>
            <a:fillRect/>
          </a:stretch>
        </p:blipFill>
        <p:spPr>
          <a:xfrm>
            <a:off x="108800" y="0"/>
            <a:ext cx="1026150" cy="1026150"/>
          </a:xfrm>
          <a:prstGeom prst="rect">
            <a:avLst/>
          </a:prstGeom>
          <a:noFill/>
          <a:ln>
            <a:noFill/>
          </a:ln>
        </p:spPr>
      </p:pic>
      <p:sp>
        <p:nvSpPr>
          <p:cNvPr id="67" name="Google Shape;67;p2"/>
          <p:cNvSpPr txBox="1"/>
          <p:nvPr/>
        </p:nvSpPr>
        <p:spPr>
          <a:xfrm>
            <a:off x="1293475" y="4464200"/>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2"/>
              </a:solidFill>
              <a:latin typeface="Arial" panose="020B0604020202020204"/>
              <a:ea typeface="Arial" panose="020B0604020202020204"/>
              <a:cs typeface="Arial" panose="020B0604020202020204"/>
              <a:sym typeface="Arial" panose="020B0604020202020204"/>
            </a:endParaRPr>
          </a:p>
        </p:txBody>
      </p:sp>
      <p:sp>
        <p:nvSpPr>
          <p:cNvPr id="68" name="Google Shape;68;p2"/>
          <p:cNvSpPr txBox="1"/>
          <p:nvPr/>
        </p:nvSpPr>
        <p:spPr>
          <a:xfrm>
            <a:off x="152825" y="1295550"/>
            <a:ext cx="3109800" cy="19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endParaRPr sz="1000" b="0" i="0" u="none" strike="noStrike" cap="none">
              <a:solidFill>
                <a:schemeClr val="dk2"/>
              </a:solidFill>
              <a:latin typeface="Merriweather"/>
              <a:ea typeface="Merriweather"/>
              <a:cs typeface="Merriweather"/>
              <a:sym typeface="Merriweather"/>
            </a:endParaRPr>
          </a:p>
        </p:txBody>
      </p:sp>
      <p:sp>
        <p:nvSpPr>
          <p:cNvPr id="69" name="Google Shape;69;p2"/>
          <p:cNvSpPr/>
          <p:nvPr/>
        </p:nvSpPr>
        <p:spPr>
          <a:xfrm>
            <a:off x="5586825" y="4695875"/>
            <a:ext cx="710100" cy="258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 name="Google Shape;70;p2"/>
          <p:cNvSpPr/>
          <p:nvPr/>
        </p:nvSpPr>
        <p:spPr>
          <a:xfrm>
            <a:off x="8556725" y="4728150"/>
            <a:ext cx="587400" cy="25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 name="Google Shape;71;p2"/>
          <p:cNvSpPr txBox="1"/>
          <p:nvPr/>
        </p:nvSpPr>
        <p:spPr>
          <a:xfrm>
            <a:off x="2062197" y="235206"/>
            <a:ext cx="50196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Problem and Solution</a:t>
            </a:r>
            <a:endParaRPr sz="700"/>
          </a:p>
        </p:txBody>
      </p:sp>
      <p:grpSp>
        <p:nvGrpSpPr>
          <p:cNvPr id="72" name="Google Shape;72;p2"/>
          <p:cNvGrpSpPr/>
          <p:nvPr/>
        </p:nvGrpSpPr>
        <p:grpSpPr>
          <a:xfrm>
            <a:off x="465613" y="1070299"/>
            <a:ext cx="8212361" cy="3995320"/>
            <a:chOff x="-6976" y="-38100"/>
            <a:chExt cx="2090776" cy="1503300"/>
          </a:xfrm>
        </p:grpSpPr>
        <p:sp>
          <p:nvSpPr>
            <p:cNvPr id="73" name="Google Shape;73;p2"/>
            <p:cNvSpPr/>
            <p:nvPr/>
          </p:nvSpPr>
          <p:spPr>
            <a:xfrm>
              <a:off x="-6976" y="-19041"/>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74" name="Google Shape;74;p2"/>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8000"/>
                </a:lnSpc>
                <a:spcBef>
                  <a:spcPts val="0"/>
                </a:spcBef>
                <a:spcAft>
                  <a:spcPts val="0"/>
                </a:spcAft>
                <a:buNone/>
              </a:pPr>
              <a:endParaRPr sz="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 name="Text Box 0"/>
          <p:cNvSpPr txBox="1"/>
          <p:nvPr/>
        </p:nvSpPr>
        <p:spPr>
          <a:xfrm>
            <a:off x="755015" y="1295400"/>
            <a:ext cx="7555230" cy="3291840"/>
          </a:xfrm>
          <a:prstGeom prst="rect">
            <a:avLst/>
          </a:prstGeom>
        </p:spPr>
        <p:txBody>
          <a:bodyPr wrap="square">
            <a:spAutoFit/>
          </a:bodyPr>
          <a:p>
            <a:r>
              <a:rPr lang="en-US" altLang="zh-CN" sz="1600" b="1"/>
              <a:t>Problem:</a:t>
            </a:r>
            <a:r>
              <a:rPr lang="en-US" altLang="zh-CN" sz="1600"/>
              <a:t> Every organization, from startups to universities, manages numerous documents like contracts, policies, and guidelines. Over time, these documents develop hidden contradictions. Manually checking for these conflicts is slow, inefficient, and highly prone to human error, which can lead to disputes, penalties, and confusion.</a:t>
            </a:r>
            <a:endParaRPr lang="en-US" altLang="zh-CN" sz="1600"/>
          </a:p>
          <a:p>
            <a:endParaRPr lang="en-US" altLang="zh-CN" sz="1600"/>
          </a:p>
          <a:p>
            <a:r>
              <a:rPr lang="en-US" altLang="zh-CN" sz="1600" b="1"/>
              <a:t>Solution:</a:t>
            </a:r>
            <a:r>
              <a:rPr lang="en-US" altLang="zh-CN" sz="1600"/>
              <a:t> We have built the </a:t>
            </a:r>
            <a:r>
              <a:rPr lang="en-US" altLang="zh-CN" sz="1600" b="1"/>
              <a:t>Smart Doc Checker</a:t>
            </a:r>
            <a:r>
              <a:rPr lang="en-US" altLang="zh-CN" sz="1600"/>
              <a:t>, an AI-powered agent that automates this entire process. Our solution allows users to upload multiple documents, and the AI instantly scans them to:</a:t>
            </a:r>
            <a:endParaRPr lang="en-US" altLang="zh-CN" sz="1600"/>
          </a:p>
          <a:p>
            <a:pPr>
              <a:buAutoNum type="arabicPeriod"/>
            </a:pPr>
            <a:r>
              <a:rPr lang="en-US" altLang="zh-CN" sz="1600" b="1"/>
              <a:t>Identify</a:t>
            </a:r>
            <a:r>
              <a:rPr lang="en-US" altLang="zh-CN" sz="1600"/>
              <a:t> contradictions and significant overlaps.</a:t>
            </a:r>
            <a:endParaRPr lang="en-US" altLang="zh-CN" sz="1600"/>
          </a:p>
          <a:p>
            <a:pPr>
              <a:buAutoNum type="arabicPeriod"/>
            </a:pPr>
            <a:r>
              <a:rPr lang="en-US" altLang="zh-CN" sz="1600" b="1"/>
              <a:t>Explain</a:t>
            </a:r>
            <a:r>
              <a:rPr lang="en-US" altLang="zh-CN" sz="1600"/>
              <a:t> the conflicts in simple terms.</a:t>
            </a:r>
            <a:endParaRPr lang="en-US" altLang="zh-CN" sz="1600"/>
          </a:p>
          <a:p>
            <a:pPr>
              <a:buAutoNum type="arabicPeriod"/>
            </a:pPr>
            <a:r>
              <a:rPr lang="en-US" altLang="zh-CN" sz="1600" b="1"/>
              <a:t>Suggest</a:t>
            </a:r>
            <a:r>
              <a:rPr lang="en-US" altLang="zh-CN" sz="1600"/>
              <a:t> resolutions to ensure consistency. It acts as a fast, accurate, and tireless assistant to maintain document integrity.</a:t>
            </a:r>
            <a:endParaRPr lang="en-US" altLang="zh-CN"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sp>
        <p:nvSpPr>
          <p:cNvPr id="80" name="Google Shape;80;p4"/>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IBM Plex Sans" panose="020B0503050203000203"/>
              <a:ea typeface="IBM Plex Sans" panose="020B0503050203000203"/>
              <a:cs typeface="IBM Plex Sans" panose="020B0503050203000203"/>
              <a:sym typeface="IBM Plex Sans" panose="020B0503050203000203"/>
            </a:endParaRPr>
          </a:p>
        </p:txBody>
      </p:sp>
      <p:pic>
        <p:nvPicPr>
          <p:cNvPr id="81" name="Google Shape;81;p4"/>
          <p:cNvPicPr preferRelativeResize="0"/>
          <p:nvPr/>
        </p:nvPicPr>
        <p:blipFill rotWithShape="1">
          <a:blip r:embed="rId1"/>
          <a:srcRect/>
          <a:stretch>
            <a:fillRect/>
          </a:stretch>
        </p:blipFill>
        <p:spPr>
          <a:xfrm>
            <a:off x="237975" y="131550"/>
            <a:ext cx="1026150" cy="1026150"/>
          </a:xfrm>
          <a:prstGeom prst="rect">
            <a:avLst/>
          </a:prstGeom>
          <a:noFill/>
          <a:ln>
            <a:noFill/>
          </a:ln>
        </p:spPr>
      </p:pic>
      <p:sp>
        <p:nvSpPr>
          <p:cNvPr id="82" name="Google Shape;82;p4"/>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2"/>
              </a:solidFill>
              <a:latin typeface="Arial" panose="020B0604020202020204"/>
              <a:ea typeface="Arial" panose="020B0604020202020204"/>
              <a:cs typeface="Arial" panose="020B0604020202020204"/>
              <a:sym typeface="Arial" panose="020B0604020202020204"/>
            </a:endParaRPr>
          </a:p>
        </p:txBody>
      </p:sp>
      <p:sp>
        <p:nvSpPr>
          <p:cNvPr id="83" name="Google Shape;83;p4"/>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2"/>
              </a:solidFill>
              <a:latin typeface="Arial" panose="020B0604020202020204"/>
              <a:ea typeface="Arial" panose="020B0604020202020204"/>
              <a:cs typeface="Arial" panose="020B0604020202020204"/>
              <a:sym typeface="Arial" panose="020B0604020202020204"/>
            </a:endParaRPr>
          </a:p>
        </p:txBody>
      </p:sp>
      <p:sp>
        <p:nvSpPr>
          <p:cNvPr id="84" name="Google Shape;84;p4"/>
          <p:cNvSpPr txBox="1"/>
          <p:nvPr/>
        </p:nvSpPr>
        <p:spPr>
          <a:xfrm>
            <a:off x="2051851" y="320300"/>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Methodology &amp; Implementation</a:t>
            </a:r>
            <a:endParaRPr sz="700"/>
          </a:p>
        </p:txBody>
      </p:sp>
      <p:grpSp>
        <p:nvGrpSpPr>
          <p:cNvPr id="85" name="Google Shape;85;p4"/>
          <p:cNvGrpSpPr/>
          <p:nvPr/>
        </p:nvGrpSpPr>
        <p:grpSpPr>
          <a:xfrm>
            <a:off x="615850" y="1188648"/>
            <a:ext cx="7994685" cy="3676019"/>
            <a:chOff x="0" y="-38100"/>
            <a:chExt cx="2083903" cy="1503300"/>
          </a:xfrm>
        </p:grpSpPr>
        <p:sp>
          <p:nvSpPr>
            <p:cNvPr id="86" name="Google Shape;86;p4"/>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87" name="Google Shape;87;p4"/>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8000"/>
                </a:lnSpc>
                <a:spcBef>
                  <a:spcPts val="0"/>
                </a:spcBef>
                <a:spcAft>
                  <a:spcPts val="0"/>
                </a:spcAft>
                <a:buNone/>
              </a:pPr>
              <a:endParaRPr sz="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 name="Text Box 1"/>
          <p:cNvSpPr txBox="1"/>
          <p:nvPr/>
        </p:nvSpPr>
        <p:spPr>
          <a:xfrm>
            <a:off x="827405" y="1347470"/>
            <a:ext cx="7212330" cy="2798445"/>
          </a:xfrm>
          <a:prstGeom prst="rect">
            <a:avLst/>
          </a:prstGeom>
        </p:spPr>
        <p:txBody>
          <a:bodyPr wrap="square">
            <a:noAutofit/>
          </a:bodyPr>
          <a:p>
            <a:pPr>
              <a:buAutoNum type="arabicPeriod"/>
            </a:pPr>
            <a:r>
              <a:rPr lang="en-US" altLang="zh-CN" b="1"/>
              <a:t>Frontend Interface:</a:t>
            </a:r>
            <a:r>
              <a:rPr lang="en-US" altLang="zh-CN"/>
              <a:t> The user interacts with a clean web interface built with HTML, CSS, and JavaScript. They can easily upload up to three documents.</a:t>
            </a:r>
            <a:endParaRPr lang="en-US" altLang="zh-CN"/>
          </a:p>
          <a:p>
            <a:pPr>
              <a:buAutoNum type="arabicPeriod"/>
            </a:pPr>
            <a:r>
              <a:rPr lang="en-US" altLang="zh-CN" b="1"/>
              <a:t>API Integration:</a:t>
            </a:r>
            <a:r>
              <a:rPr lang="en-US" altLang="zh-CN"/>
              <a:t> The core logic resides in the callGeminiAPI function. When the user clicks "Analyze," the frontend sends the text content of the documents to the </a:t>
            </a:r>
            <a:r>
              <a:rPr lang="en-US" altLang="zh-CN" b="1"/>
              <a:t>Google Gemini API</a:t>
            </a:r>
            <a:r>
              <a:rPr lang="en-US" altLang="zh-CN"/>
              <a:t>.</a:t>
            </a:r>
            <a:endParaRPr lang="en-US" altLang="zh-CN"/>
          </a:p>
          <a:p>
            <a:pPr>
              <a:buAutoNum type="arabicPeriod"/>
            </a:pPr>
            <a:r>
              <a:rPr lang="en-US" altLang="zh-CN" b="1"/>
              <a:t>AI-Powered Analysis:</a:t>
            </a:r>
            <a:r>
              <a:rPr lang="en-US" altLang="zh-CN"/>
              <a:t> We use a carefully crafted system prompt that instructs the Gemini model to act as a document checker and return its findings in a structured JSON format. This ensures the output is consistent and easy for our application to handle.</a:t>
            </a:r>
            <a:endParaRPr lang="en-US" altLang="zh-CN"/>
          </a:p>
          <a:p>
            <a:pPr>
              <a:buAutoNum type="arabicPeriod"/>
            </a:pPr>
            <a:r>
              <a:rPr lang="en-US" altLang="zh-CN" b="1"/>
              <a:t>Dynamic Results Display:</a:t>
            </a:r>
            <a:r>
              <a:rPr lang="en-US" altLang="zh-CN"/>
              <a:t> The application parses the JSON response from the AI and dynamically renders the results on the page, creating a color-coded, easy-to-read report of all identified issues.</a:t>
            </a:r>
            <a:endParaRPr lang="en-US" altLang="zh-CN"/>
          </a:p>
          <a:p>
            <a:pPr>
              <a:buAutoNum type="arabicPeriod"/>
            </a:pPr>
            <a:r>
              <a:rPr lang="en-US" altLang="zh-CN" b="1"/>
              <a:t>Simulated Live Monitoring:</a:t>
            </a:r>
            <a:r>
              <a:rPr lang="en-US" altLang="zh-CN"/>
              <a:t> The "Pathway Live Monitor" feature demonstrates the system's ability to run a new conflict check automatically when an external policy document is updated, showcasing its proactive capabilities.</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g37272eebcc5_0_5"/>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IBM Plex Sans" panose="020B0503050203000203"/>
              <a:ea typeface="IBM Plex Sans" panose="020B0503050203000203"/>
              <a:cs typeface="IBM Plex Sans" panose="020B0503050203000203"/>
              <a:sym typeface="IBM Plex Sans" panose="020B0503050203000203"/>
            </a:endParaRPr>
          </a:p>
        </p:txBody>
      </p:sp>
      <p:pic>
        <p:nvPicPr>
          <p:cNvPr id="94" name="Google Shape;94;g37272eebcc5_0_5"/>
          <p:cNvPicPr preferRelativeResize="0"/>
          <p:nvPr/>
        </p:nvPicPr>
        <p:blipFill rotWithShape="1">
          <a:blip r:embed="rId1"/>
          <a:srcRect/>
          <a:stretch>
            <a:fillRect/>
          </a:stretch>
        </p:blipFill>
        <p:spPr>
          <a:xfrm>
            <a:off x="237975" y="131550"/>
            <a:ext cx="1026150" cy="1026150"/>
          </a:xfrm>
          <a:prstGeom prst="rect">
            <a:avLst/>
          </a:prstGeom>
          <a:noFill/>
          <a:ln>
            <a:noFill/>
          </a:ln>
        </p:spPr>
      </p:pic>
      <p:sp>
        <p:nvSpPr>
          <p:cNvPr id="95" name="Google Shape;95;g37272eebcc5_0_5"/>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2"/>
              </a:solidFill>
              <a:latin typeface="Arial" panose="020B0604020202020204"/>
              <a:ea typeface="Arial" panose="020B0604020202020204"/>
              <a:cs typeface="Arial" panose="020B0604020202020204"/>
              <a:sym typeface="Arial" panose="020B0604020202020204"/>
            </a:endParaRPr>
          </a:p>
        </p:txBody>
      </p:sp>
      <p:sp>
        <p:nvSpPr>
          <p:cNvPr id="96" name="Google Shape;96;g37272eebcc5_0_5"/>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2"/>
              </a:solidFill>
              <a:latin typeface="Arial" panose="020B0604020202020204"/>
              <a:ea typeface="Arial" panose="020B0604020202020204"/>
              <a:cs typeface="Arial" panose="020B0604020202020204"/>
              <a:sym typeface="Arial" panose="020B0604020202020204"/>
            </a:endParaRPr>
          </a:p>
        </p:txBody>
      </p:sp>
      <p:sp>
        <p:nvSpPr>
          <p:cNvPr id="97" name="Google Shape;97;g37272eebcc5_0_5"/>
          <p:cNvSpPr txBox="1"/>
          <p:nvPr/>
        </p:nvSpPr>
        <p:spPr>
          <a:xfrm>
            <a:off x="2051851" y="4010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Technology Used</a:t>
            </a:r>
            <a:endParaRPr sz="700"/>
          </a:p>
        </p:txBody>
      </p:sp>
      <p:grpSp>
        <p:nvGrpSpPr>
          <p:cNvPr id="98" name="Google Shape;98;g37272eebcc5_0_5"/>
          <p:cNvGrpSpPr/>
          <p:nvPr/>
        </p:nvGrpSpPr>
        <p:grpSpPr>
          <a:xfrm>
            <a:off x="615850" y="1188648"/>
            <a:ext cx="7994685" cy="3676019"/>
            <a:chOff x="0" y="-38100"/>
            <a:chExt cx="2083903" cy="1503300"/>
          </a:xfrm>
        </p:grpSpPr>
        <p:sp>
          <p:nvSpPr>
            <p:cNvPr id="99" name="Google Shape;99;g37272eebcc5_0_5"/>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100" name="Google Shape;100;g37272eebcc5_0_5"/>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8000"/>
                </a:lnSpc>
                <a:spcBef>
                  <a:spcPts val="0"/>
                </a:spcBef>
                <a:spcAft>
                  <a:spcPts val="0"/>
                </a:spcAft>
                <a:buNone/>
              </a:pPr>
              <a:endParaRPr sz="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 name="Text Box 0"/>
          <p:cNvSpPr txBox="1"/>
          <p:nvPr/>
        </p:nvSpPr>
        <p:spPr>
          <a:xfrm>
            <a:off x="915670" y="1478915"/>
            <a:ext cx="7424420" cy="3046095"/>
          </a:xfrm>
          <a:prstGeom prst="rect">
            <a:avLst/>
          </a:prstGeom>
        </p:spPr>
        <p:txBody>
          <a:bodyPr wrap="square">
            <a:spAutoFit/>
          </a:bodyPr>
          <a:p>
            <a:r>
              <a:rPr lang="en-US" altLang="zh-CN" sz="1600" b="1"/>
              <a:t>Frontend:</a:t>
            </a:r>
            <a:r>
              <a:rPr lang="en-US" altLang="zh-CN" sz="1600"/>
              <a:t> HTML5, CSS3, JavaScript </a:t>
            </a:r>
            <a:endParaRPr lang="en-US" altLang="zh-CN" sz="1600"/>
          </a:p>
          <a:p>
            <a:r>
              <a:rPr lang="en-US" altLang="zh-CN" sz="1600" b="1"/>
              <a:t>Styling:Tailwind CSS</a:t>
            </a:r>
            <a:r>
              <a:rPr lang="en-US" altLang="zh-CN" sz="1600"/>
              <a:t> for a responsive, modern, and utility-first design.</a:t>
            </a:r>
            <a:endParaRPr lang="en-US" altLang="zh-CN" sz="1600"/>
          </a:p>
          <a:p>
            <a:r>
              <a:rPr lang="en-US" altLang="zh-CN" sz="1600" b="1"/>
              <a:t>Core AI Engine:Google Gemini API</a:t>
            </a:r>
            <a:r>
              <a:rPr lang="en-US" altLang="zh-CN" sz="1600"/>
              <a:t> (gemini-2.5-flash-preview-05-20) for its advanced natural language processing, reasoning, and structured data generation capabilities.</a:t>
            </a:r>
            <a:endParaRPr lang="en-US" altLang="zh-CN" sz="1600"/>
          </a:p>
          <a:p>
            <a:r>
              <a:rPr lang="en-US" altLang="zh-CN" sz="1600" b="1"/>
              <a:t>Development Environment:</a:t>
            </a:r>
            <a:r>
              <a:rPr lang="en-US" altLang="zh-CN" sz="1600"/>
              <a:t> Visual Studio Code with the Live Server extension for local development.</a:t>
            </a:r>
            <a:endParaRPr lang="en-US" altLang="zh-CN" sz="1600"/>
          </a:p>
          <a:p>
            <a:r>
              <a:rPr lang="en-US" altLang="zh-CN" sz="1600" b="1"/>
              <a:t>Conceptual Integrations:</a:t>
            </a:r>
            <a:endParaRPr lang="en-US" altLang="zh-CN" sz="1600" b="1"/>
          </a:p>
          <a:p>
            <a:pPr>
              <a:buFont typeface="Arial" panose="020B0604020202020204"/>
              <a:buChar char="•"/>
            </a:pPr>
            <a:r>
              <a:rPr lang="en-US" altLang="zh-CN" sz="1600" b="1"/>
              <a:t>Flexprice:</a:t>
            </a:r>
            <a:r>
              <a:rPr lang="en-US" altLang="zh-CN" sz="1600"/>
              <a:t> Demonstrated through UI counters that track usage (documents analyzed, reports generated) for a pay-per-use billing model.</a:t>
            </a:r>
            <a:endParaRPr lang="en-US" altLang="zh-CN" sz="1600"/>
          </a:p>
          <a:p>
            <a:pPr>
              <a:buFont typeface="Arial" panose="020B0604020202020204"/>
              <a:buChar char="•"/>
            </a:pPr>
            <a:r>
              <a:rPr lang="en-US" altLang="zh-CN" sz="1600" b="1"/>
              <a:t>Pathway:</a:t>
            </a:r>
            <a:r>
              <a:rPr lang="en-US" altLang="zh-CN" sz="1600"/>
              <a:t> Simulated to show how the system can monitor external data sources for real-time updates and trigger new analyses.</a:t>
            </a:r>
            <a:endParaRPr lang="en-US" altLang="zh-CN"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pic>
        <p:nvPicPr>
          <p:cNvPr id="105" name="Google Shape;105;p5"/>
          <p:cNvPicPr preferRelativeResize="0"/>
          <p:nvPr/>
        </p:nvPicPr>
        <p:blipFill rotWithShape="1">
          <a:blip r:embed="rId1"/>
          <a:srcRect/>
          <a:stretch>
            <a:fillRect/>
          </a:stretch>
        </p:blipFill>
        <p:spPr>
          <a:xfrm>
            <a:off x="419925" y="131025"/>
            <a:ext cx="1026150" cy="1026150"/>
          </a:xfrm>
          <a:prstGeom prst="rect">
            <a:avLst/>
          </a:prstGeom>
          <a:noFill/>
          <a:ln>
            <a:noFill/>
          </a:ln>
        </p:spPr>
      </p:pic>
      <p:sp>
        <p:nvSpPr>
          <p:cNvPr id="109" name="Google Shape;109;p5"/>
          <p:cNvSpPr txBox="1"/>
          <p:nvPr/>
        </p:nvSpPr>
        <p:spPr>
          <a:xfrm>
            <a:off x="1966798" y="201350"/>
            <a:ext cx="52104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Flowchart &amp; Supporting Images</a:t>
            </a:r>
            <a:endParaRPr sz="700"/>
          </a:p>
        </p:txBody>
      </p:sp>
      <p:pic>
        <p:nvPicPr>
          <p:cNvPr id="2" name="Picture 1"/>
          <p:cNvPicPr>
            <a:picLocks noChangeAspect="1"/>
          </p:cNvPicPr>
          <p:nvPr/>
        </p:nvPicPr>
        <p:blipFill>
          <a:blip r:embed="rId2"/>
          <a:stretch>
            <a:fillRect/>
          </a:stretch>
        </p:blipFill>
        <p:spPr>
          <a:xfrm>
            <a:off x="1332230" y="1203960"/>
            <a:ext cx="7272020" cy="35490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pic>
        <p:nvPicPr>
          <p:cNvPr id="105" name="Google Shape;105;p5"/>
          <p:cNvPicPr preferRelativeResize="0"/>
          <p:nvPr/>
        </p:nvPicPr>
        <p:blipFill rotWithShape="1">
          <a:blip r:embed="rId1"/>
          <a:srcRect/>
          <a:stretch>
            <a:fillRect/>
          </a:stretch>
        </p:blipFill>
        <p:spPr>
          <a:xfrm>
            <a:off x="419925" y="131025"/>
            <a:ext cx="1026150" cy="1026150"/>
          </a:xfrm>
          <a:prstGeom prst="rect">
            <a:avLst/>
          </a:prstGeom>
          <a:noFill/>
          <a:ln>
            <a:noFill/>
          </a:ln>
        </p:spPr>
      </p:pic>
      <p:sp>
        <p:nvSpPr>
          <p:cNvPr id="109" name="Google Shape;109;p5"/>
          <p:cNvSpPr txBox="1"/>
          <p:nvPr/>
        </p:nvSpPr>
        <p:spPr>
          <a:xfrm>
            <a:off x="1966798" y="201350"/>
            <a:ext cx="52104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Flowchart &amp; Supporting Images</a:t>
            </a:r>
            <a:endParaRPr sz="700"/>
          </a:p>
        </p:txBody>
      </p:sp>
      <p:pic>
        <p:nvPicPr>
          <p:cNvPr id="2" name="Picture 1"/>
          <p:cNvPicPr>
            <a:picLocks noChangeAspect="1"/>
          </p:cNvPicPr>
          <p:nvPr/>
        </p:nvPicPr>
        <p:blipFill>
          <a:blip r:embed="rId2"/>
          <a:stretch>
            <a:fillRect/>
          </a:stretch>
        </p:blipFill>
        <p:spPr>
          <a:xfrm>
            <a:off x="2051685" y="843915"/>
            <a:ext cx="5551170" cy="40036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pic>
        <p:nvPicPr>
          <p:cNvPr id="105" name="Google Shape;105;p5"/>
          <p:cNvPicPr preferRelativeResize="0"/>
          <p:nvPr/>
        </p:nvPicPr>
        <p:blipFill rotWithShape="1">
          <a:blip r:embed="rId1"/>
          <a:srcRect/>
          <a:stretch>
            <a:fillRect/>
          </a:stretch>
        </p:blipFill>
        <p:spPr>
          <a:xfrm>
            <a:off x="419925" y="131025"/>
            <a:ext cx="1026150" cy="1026150"/>
          </a:xfrm>
          <a:prstGeom prst="rect">
            <a:avLst/>
          </a:prstGeom>
          <a:noFill/>
          <a:ln>
            <a:noFill/>
          </a:ln>
        </p:spPr>
      </p:pic>
      <p:sp>
        <p:nvSpPr>
          <p:cNvPr id="109" name="Google Shape;109;p5"/>
          <p:cNvSpPr txBox="1"/>
          <p:nvPr/>
        </p:nvSpPr>
        <p:spPr>
          <a:xfrm>
            <a:off x="1966798" y="201350"/>
            <a:ext cx="52104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Flowchart &amp; Supporting Images</a:t>
            </a:r>
            <a:endParaRPr sz="700"/>
          </a:p>
        </p:txBody>
      </p:sp>
      <p:pic>
        <p:nvPicPr>
          <p:cNvPr id="1" name="Picture 0"/>
          <p:cNvPicPr>
            <a:picLocks noChangeAspect="1"/>
          </p:cNvPicPr>
          <p:nvPr/>
        </p:nvPicPr>
        <p:blipFill>
          <a:blip r:embed="rId2"/>
          <a:stretch>
            <a:fillRect/>
          </a:stretch>
        </p:blipFill>
        <p:spPr>
          <a:xfrm>
            <a:off x="1619885" y="915670"/>
            <a:ext cx="6405880" cy="38722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pic>
        <p:nvPicPr>
          <p:cNvPr id="105" name="Google Shape;105;p5"/>
          <p:cNvPicPr preferRelativeResize="0"/>
          <p:nvPr/>
        </p:nvPicPr>
        <p:blipFill rotWithShape="1">
          <a:blip r:embed="rId1"/>
          <a:srcRect/>
          <a:stretch>
            <a:fillRect/>
          </a:stretch>
        </p:blipFill>
        <p:spPr>
          <a:xfrm>
            <a:off x="419925" y="131025"/>
            <a:ext cx="1026150" cy="1026150"/>
          </a:xfrm>
          <a:prstGeom prst="rect">
            <a:avLst/>
          </a:prstGeom>
          <a:noFill/>
          <a:ln>
            <a:noFill/>
          </a:ln>
        </p:spPr>
      </p:pic>
      <p:sp>
        <p:nvSpPr>
          <p:cNvPr id="109" name="Google Shape;109;p5"/>
          <p:cNvSpPr txBox="1"/>
          <p:nvPr/>
        </p:nvSpPr>
        <p:spPr>
          <a:xfrm>
            <a:off x="1966798" y="201350"/>
            <a:ext cx="52104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Flowchart &amp; Supporting Images</a:t>
            </a:r>
            <a:endParaRPr sz="700"/>
          </a:p>
        </p:txBody>
      </p:sp>
      <p:pic>
        <p:nvPicPr>
          <p:cNvPr id="1" name="Picture 0"/>
          <p:cNvPicPr>
            <a:picLocks noChangeAspect="1"/>
          </p:cNvPicPr>
          <p:nvPr/>
        </p:nvPicPr>
        <p:blipFill>
          <a:blip r:embed="rId2"/>
          <a:stretch>
            <a:fillRect/>
          </a:stretch>
        </p:blipFill>
        <p:spPr>
          <a:xfrm>
            <a:off x="539750" y="1275715"/>
            <a:ext cx="8128000" cy="3568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6"/>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IBM Plex Sans" panose="020B0503050203000203"/>
              <a:ea typeface="IBM Plex Sans" panose="020B0503050203000203"/>
              <a:cs typeface="IBM Plex Sans" panose="020B0503050203000203"/>
              <a:sym typeface="IBM Plex Sans" panose="020B0503050203000203"/>
            </a:endParaRPr>
          </a:p>
        </p:txBody>
      </p:sp>
      <p:pic>
        <p:nvPicPr>
          <p:cNvPr id="120" name="Google Shape;120;p6"/>
          <p:cNvPicPr preferRelativeResize="0"/>
          <p:nvPr/>
        </p:nvPicPr>
        <p:blipFill rotWithShape="1">
          <a:blip r:embed="rId1"/>
          <a:srcRect/>
          <a:stretch>
            <a:fillRect/>
          </a:stretch>
        </p:blipFill>
        <p:spPr>
          <a:xfrm>
            <a:off x="414075" y="103963"/>
            <a:ext cx="978624" cy="978624"/>
          </a:xfrm>
          <a:prstGeom prst="rect">
            <a:avLst/>
          </a:prstGeom>
          <a:noFill/>
          <a:ln>
            <a:noFill/>
          </a:ln>
        </p:spPr>
      </p:pic>
      <p:sp>
        <p:nvSpPr>
          <p:cNvPr id="121" name="Google Shape;121;p6"/>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panose="020B0604020202020204"/>
              <a:buNone/>
            </a:pPr>
            <a:r>
              <a:rPr lang="en-GB" sz="2500" b="1" i="0" u="none" strike="noStrike" cap="none">
                <a:solidFill>
                  <a:srgbClr val="000000"/>
                </a:solidFill>
                <a:latin typeface="Arial" panose="020B0604020202020204"/>
                <a:ea typeface="Arial" panose="020B0604020202020204"/>
                <a:cs typeface="Arial" panose="020B0604020202020204"/>
                <a:sym typeface="Arial" panose="020B0604020202020204"/>
              </a:rPr>
              <a:t>Feasibility and Market Use</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 name="Google Shape;122;p6"/>
          <p:cNvSpPr/>
          <p:nvPr/>
        </p:nvSpPr>
        <p:spPr>
          <a:xfrm>
            <a:off x="3563875" y="4760425"/>
            <a:ext cx="807000" cy="3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 name="Google Shape;123;p6"/>
          <p:cNvSpPr/>
          <p:nvPr/>
        </p:nvSpPr>
        <p:spPr>
          <a:xfrm>
            <a:off x="8309225" y="4835750"/>
            <a:ext cx="656400" cy="204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 name="Text Box 0"/>
          <p:cNvSpPr txBox="1"/>
          <p:nvPr/>
        </p:nvSpPr>
        <p:spPr>
          <a:xfrm>
            <a:off x="539750" y="1227455"/>
            <a:ext cx="8112760" cy="3585210"/>
          </a:xfrm>
          <a:prstGeom prst="rect">
            <a:avLst/>
          </a:prstGeom>
          <a:noFill/>
        </p:spPr>
        <p:txBody>
          <a:bodyPr wrap="square" rtlCol="0">
            <a:noAutofit/>
          </a:bodyPr>
          <a:p>
            <a:r>
              <a:rPr lang="en-US" altLang="en-US"/>
              <a:t>This project is highly feasible. By using a powerful third-party service like the Gemini API, we eliminate the need to build and train our own complex AI models. The frontend is a lightweight web application that can be deployed easily on any standard web server. The primary operational cost is API usage, which can be directly passed to the user via the Flexprice model, making it a sustainable business.</a:t>
            </a:r>
            <a:endParaRPr lang="en-US" altLang="en-US"/>
          </a:p>
          <a:p>
            <a:endParaRPr lang="en-US" altLang="en-US"/>
          </a:p>
          <a:p>
            <a:r>
              <a:rPr lang="en-US" altLang="en-US" b="1"/>
              <a:t>Market Use / Target Audience:</a:t>
            </a:r>
            <a:endParaRPr lang="en-US" altLang="en-US" b="1"/>
          </a:p>
          <a:p>
            <a:r>
              <a:rPr lang="en-US" altLang="en-US"/>
              <a:t>The Smart Doc Checker has a broad and valuable market:</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Legal Teams: To ensure consistency across contracts and legal documents.</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HR Departments: To find conflicts between handbooks, policies, and employment offers.</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Project Managers: To align project guidelines, scope documents, and client requirements.</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University Administrators: To check for contradictions in circulars, rulebooks, and course outlines.</a:t>
            </a:r>
            <a:endParaRPr lang="en-US"/>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4350</Words>
  <Application>WPS Presentation</Application>
  <PresentationFormat/>
  <Paragraphs>89</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Arial</vt:lpstr>
      <vt:lpstr>IBM Plex Sans</vt:lpstr>
      <vt:lpstr>Merriweather</vt:lpstr>
      <vt:lpstr>Calibri</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google1597239994</cp:lastModifiedBy>
  <cp:revision>3</cp:revision>
  <dcterms:created xsi:type="dcterms:W3CDTF">2025-09-19T09:03:33Z</dcterms:created>
  <dcterms:modified xsi:type="dcterms:W3CDTF">2025-09-19T09:53:42Z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E4596DFA98944747AD059C926C640AF3_12</vt:lpwstr>
  </property>
  <property fmtid="{D5CDD505-2E9C-101B-9397-08002B2CF9AE}" pid="3" name="KSOProductBuildVer">
    <vt:lpwstr>1033-12.2.0.22549</vt:lpwstr>
  </property>
</Properties>
</file>