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31wywc2xqrSEKnJinxhk1P5Fs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1b4288b6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a1b4288b6f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3a41d58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a3a41d587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1b4288b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a1b4288b6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1b4288b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a1b4288b6f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1b4288b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a1b4288b6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1b4288b6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a1b4288b6f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1b4288b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a1b4288b6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1b4288b6f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a1b4288b6f_5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4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2" name="Google Shape;82;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 name="Google Shape;3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ngular.io/docs" TargetMode="External"/><Relationship Id="rId4" Type="http://schemas.openxmlformats.org/officeDocument/2006/relationships/hyperlink" Target="https://www.digitalocean.com/community/tutorials/how-to-use-node-js-request-and-cheerio-to-set-up-simple-web-scraping" TargetMode="External"/><Relationship Id="rId5" Type="http://schemas.openxmlformats.org/officeDocument/2006/relationships/hyperlink" Target="https://expressjs.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01" name="Shape 101"/>
        <p:cNvGrpSpPr/>
        <p:nvPr/>
      </p:nvGrpSpPr>
      <p:grpSpPr>
        <a:xfrm>
          <a:off x="0" y="0"/>
          <a:ext cx="0" cy="0"/>
          <a:chOff x="0" y="0"/>
          <a:chExt cx="0" cy="0"/>
        </a:xfrm>
      </p:grpSpPr>
      <p:sp>
        <p:nvSpPr>
          <p:cNvPr id="102" name="Google Shape;102;p1"/>
          <p:cNvSpPr txBox="1"/>
          <p:nvPr>
            <p:ph type="ctrTitle"/>
          </p:nvPr>
        </p:nvSpPr>
        <p:spPr>
          <a:xfrm>
            <a:off x="6746628" y="1783959"/>
            <a:ext cx="4645250" cy="288911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en-US"/>
              <a:t>Job Finding System</a:t>
            </a:r>
            <a:endParaRPr b="1"/>
          </a:p>
        </p:txBody>
      </p:sp>
      <p:sp>
        <p:nvSpPr>
          <p:cNvPr id="103" name="Google Shape;103;p1"/>
          <p:cNvSpPr/>
          <p:nvPr/>
        </p:nvSpPr>
        <p:spPr>
          <a:xfrm flipH="1">
            <a:off x="0" y="0"/>
            <a:ext cx="6172782" cy="6858000"/>
          </a:xfrm>
          <a:custGeom>
            <a:rect b="b" l="l" r="r" t="t"/>
            <a:pathLst>
              <a:path extrusionOk="0" h="6858000" w="6172782">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4" name="Google Shape;104;p1"/>
          <p:cNvPicPr preferRelativeResize="0"/>
          <p:nvPr/>
        </p:nvPicPr>
        <p:blipFill rotWithShape="1">
          <a:blip r:embed="rId3">
            <a:alphaModFix/>
          </a:blip>
          <a:srcRect b="-1" l="32062" r="9302" t="0"/>
          <a:stretch/>
        </p:blipFill>
        <p:spPr>
          <a:xfrm>
            <a:off x="20" y="10"/>
            <a:ext cx="6024134" cy="6857990"/>
          </a:xfrm>
          <a:custGeom>
            <a:rect b="b" l="l" r="r" t="t"/>
            <a:pathLst>
              <a:path extrusionOk="0" h="6858000" w="6024154">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5"/>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2" name="Google Shape;172;p5"/>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Features</a:t>
            </a:r>
            <a:endParaRPr>
              <a:solidFill>
                <a:srgbClr val="FFFFFF"/>
              </a:solidFill>
            </a:endParaRPr>
          </a:p>
        </p:txBody>
      </p:sp>
      <p:grpSp>
        <p:nvGrpSpPr>
          <p:cNvPr id="173" name="Google Shape;173;p5"/>
          <p:cNvGrpSpPr/>
          <p:nvPr/>
        </p:nvGrpSpPr>
        <p:grpSpPr>
          <a:xfrm>
            <a:off x="5040394" y="1523671"/>
            <a:ext cx="6506454" cy="3810410"/>
            <a:chOff x="3574" y="1037507"/>
            <a:chExt cx="6506454" cy="3810410"/>
          </a:xfrm>
        </p:grpSpPr>
        <p:sp>
          <p:nvSpPr>
            <p:cNvPr id="174" name="Google Shape;174;p5"/>
            <p:cNvSpPr/>
            <p:nvPr/>
          </p:nvSpPr>
          <p:spPr>
            <a:xfrm>
              <a:off x="283963" y="1037507"/>
              <a:ext cx="877113" cy="87711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70888" y="1224433"/>
              <a:ext cx="503261" cy="50326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3574" y="2187820"/>
              <a:ext cx="1437890" cy="5751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txBox="1"/>
            <p:nvPr/>
          </p:nvSpPr>
          <p:spPr>
            <a:xfrm>
              <a:off x="3574" y="2187820"/>
              <a:ext cx="1437890" cy="57515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AUTHENTICATION FOR USERS </a:t>
              </a:r>
              <a:endParaRPr/>
            </a:p>
          </p:txBody>
        </p:sp>
        <p:sp>
          <p:nvSpPr>
            <p:cNvPr id="178" name="Google Shape;178;p5"/>
            <p:cNvSpPr/>
            <p:nvPr/>
          </p:nvSpPr>
          <p:spPr>
            <a:xfrm>
              <a:off x="1973484" y="1037507"/>
              <a:ext cx="877113" cy="87711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2160410" y="1224433"/>
              <a:ext cx="503261" cy="50326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1693095" y="2187820"/>
              <a:ext cx="1437890" cy="5751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txBox="1"/>
            <p:nvPr/>
          </p:nvSpPr>
          <p:spPr>
            <a:xfrm>
              <a:off x="1693095" y="2187820"/>
              <a:ext cx="1437890" cy="57515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ANALYZING THE RESUME UPLOADED AND DISPLAYS THE JOBS THAT MATCHES THE PROFILE</a:t>
              </a:r>
              <a:endParaRPr/>
            </a:p>
          </p:txBody>
        </p:sp>
        <p:sp>
          <p:nvSpPr>
            <p:cNvPr id="182" name="Google Shape;182;p5"/>
            <p:cNvSpPr/>
            <p:nvPr/>
          </p:nvSpPr>
          <p:spPr>
            <a:xfrm>
              <a:off x="3663006" y="1037507"/>
              <a:ext cx="877113" cy="877113"/>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3849931" y="1224433"/>
              <a:ext cx="503261" cy="50326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3382617" y="2187820"/>
              <a:ext cx="1437890" cy="5751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txBox="1"/>
            <p:nvPr/>
          </p:nvSpPr>
          <p:spPr>
            <a:xfrm>
              <a:off x="3382617" y="2187820"/>
              <a:ext cx="1437890" cy="57515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CAN SEARCH THE JOBS BY PROVIDING THE JOB TITLE AND LOCATION DESIRED TO WORK</a:t>
              </a:r>
              <a:endParaRPr/>
            </a:p>
          </p:txBody>
        </p:sp>
        <p:sp>
          <p:nvSpPr>
            <p:cNvPr id="186" name="Google Shape;186;p5"/>
            <p:cNvSpPr/>
            <p:nvPr/>
          </p:nvSpPr>
          <p:spPr>
            <a:xfrm>
              <a:off x="5352527" y="1037507"/>
              <a:ext cx="877113" cy="877113"/>
            </a:xfrm>
            <a:prstGeom prst="ellipse">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5539453" y="1224433"/>
              <a:ext cx="503261" cy="50326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5072138" y="2187820"/>
              <a:ext cx="1437890" cy="5751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txBox="1"/>
            <p:nvPr/>
          </p:nvSpPr>
          <p:spPr>
            <a:xfrm>
              <a:off x="5072138" y="2187820"/>
              <a:ext cx="1437890" cy="57515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SHOWS THE OPENINGS AVAILABLE IN THE LOCATION SEARCHED</a:t>
              </a:r>
              <a:endParaRPr/>
            </a:p>
          </p:txBody>
        </p:sp>
        <p:sp>
          <p:nvSpPr>
            <p:cNvPr id="190" name="Google Shape;190;p5"/>
            <p:cNvSpPr/>
            <p:nvPr/>
          </p:nvSpPr>
          <p:spPr>
            <a:xfrm>
              <a:off x="1128723" y="3122449"/>
              <a:ext cx="877113" cy="877113"/>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1315649" y="3309375"/>
              <a:ext cx="503261" cy="503261"/>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848335" y="4272761"/>
              <a:ext cx="1437890" cy="5751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txBox="1"/>
            <p:nvPr/>
          </p:nvSpPr>
          <p:spPr>
            <a:xfrm>
              <a:off x="848335" y="4272761"/>
              <a:ext cx="1437890" cy="57515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DISPLAYS TOP PAID COMPANIES</a:t>
              </a:r>
              <a:endParaRPr/>
            </a:p>
          </p:txBody>
        </p:sp>
        <p:sp>
          <p:nvSpPr>
            <p:cNvPr id="194" name="Google Shape;194;p5"/>
            <p:cNvSpPr/>
            <p:nvPr/>
          </p:nvSpPr>
          <p:spPr>
            <a:xfrm>
              <a:off x="2818245" y="3122449"/>
              <a:ext cx="877113" cy="87711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005171" y="3309375"/>
              <a:ext cx="503261" cy="503261"/>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2537856" y="4272761"/>
              <a:ext cx="1437890" cy="5751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txBox="1"/>
            <p:nvPr/>
          </p:nvSpPr>
          <p:spPr>
            <a:xfrm>
              <a:off x="2537856" y="4272761"/>
              <a:ext cx="1437890" cy="57515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DISPLAYS STATS ON JOB OPENINGS AND HIGH PAID SALARIES</a:t>
              </a:r>
              <a:endParaRPr/>
            </a:p>
          </p:txBody>
        </p:sp>
        <p:sp>
          <p:nvSpPr>
            <p:cNvPr id="198" name="Google Shape;198;p5"/>
            <p:cNvSpPr/>
            <p:nvPr/>
          </p:nvSpPr>
          <p:spPr>
            <a:xfrm>
              <a:off x="4507766" y="3122449"/>
              <a:ext cx="877113" cy="87711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4694692" y="3309375"/>
              <a:ext cx="503261" cy="503261"/>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4227378" y="4272761"/>
              <a:ext cx="1437890" cy="5751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txBox="1"/>
            <p:nvPr/>
          </p:nvSpPr>
          <p:spPr>
            <a:xfrm>
              <a:off x="4227378" y="4272761"/>
              <a:ext cx="1437890" cy="57515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DISPLAYS BEST COMPANIES TO WORK WITH</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05" name="Shape 205"/>
        <p:cNvGrpSpPr/>
        <p:nvPr/>
      </p:nvGrpSpPr>
      <p:grpSpPr>
        <a:xfrm>
          <a:off x="0" y="0"/>
          <a:ext cx="0" cy="0"/>
          <a:chOff x="0" y="0"/>
          <a:chExt cx="0" cy="0"/>
        </a:xfrm>
      </p:grpSpPr>
      <p:sp>
        <p:nvSpPr>
          <p:cNvPr id="206" name="Google Shape;206;ga1b4288b6f_0_40"/>
          <p:cNvSpPr/>
          <p:nvPr/>
        </p:nvSpPr>
        <p:spPr>
          <a:xfrm>
            <a:off x="0" y="0"/>
            <a:ext cx="6136816" cy="5254922"/>
          </a:xfrm>
          <a:custGeom>
            <a:rect b="b" l="l" r="r" t="t"/>
            <a:pathLst>
              <a:path extrusionOk="0" h="5254922" w="6136816">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7" name="Google Shape;207;ga1b4288b6f_0_40"/>
          <p:cNvSpPr/>
          <p:nvPr/>
        </p:nvSpPr>
        <p:spPr>
          <a:xfrm>
            <a:off x="1" y="1"/>
            <a:ext cx="5863721" cy="4984915"/>
          </a:xfrm>
          <a:custGeom>
            <a:rect b="b" l="l" r="r" t="t"/>
            <a:pathLst>
              <a:path extrusionOk="0" h="4984915" w="5863721">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ga1b4288b6f_0_40"/>
          <p:cNvSpPr txBox="1"/>
          <p:nvPr>
            <p:ph type="title"/>
          </p:nvPr>
        </p:nvSpPr>
        <p:spPr>
          <a:xfrm>
            <a:off x="804675" y="365125"/>
            <a:ext cx="3996000" cy="311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US"/>
              <a:t>Responsibilities</a:t>
            </a:r>
            <a:endParaRPr b="1"/>
          </a:p>
        </p:txBody>
      </p:sp>
      <p:sp>
        <p:nvSpPr>
          <p:cNvPr id="209" name="Google Shape;209;ga1b4288b6f_0_40"/>
          <p:cNvSpPr txBox="1"/>
          <p:nvPr>
            <p:ph idx="1" type="body"/>
          </p:nvPr>
        </p:nvSpPr>
        <p:spPr>
          <a:xfrm>
            <a:off x="6374225" y="1068700"/>
            <a:ext cx="5817900" cy="5529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b="1" lang="en-US" sz="1800"/>
              <a:t>	</a:t>
            </a:r>
            <a:endParaRPr b="1" sz="1800"/>
          </a:p>
          <a:p>
            <a:pPr indent="0" lvl="0" marL="0" rtl="0" algn="l">
              <a:lnSpc>
                <a:spcPct val="90000"/>
              </a:lnSpc>
              <a:spcBef>
                <a:spcPts val="0"/>
              </a:spcBef>
              <a:spcAft>
                <a:spcPts val="0"/>
              </a:spcAft>
              <a:buClr>
                <a:schemeClr val="lt1"/>
              </a:buClr>
              <a:buSzPts val="1800"/>
              <a:buNone/>
            </a:pPr>
            <a:r>
              <a:t/>
            </a:r>
            <a:endParaRPr sz="12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2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200">
              <a:latin typeface="Arial"/>
              <a:ea typeface="Arial"/>
              <a:cs typeface="Arial"/>
              <a:sym typeface="Arial"/>
            </a:endParaRPr>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Registration page, Login page : Sarika reddy Kota</a:t>
            </a:r>
            <a:endParaRPr sz="1800"/>
          </a:p>
          <a:p>
            <a:pPr indent="-342900" lvl="0" marL="457200" rtl="0" algn="l">
              <a:lnSpc>
                <a:spcPct val="90000"/>
              </a:lnSpc>
              <a:spcBef>
                <a:spcPts val="0"/>
              </a:spcBef>
              <a:spcAft>
                <a:spcPts val="0"/>
              </a:spcAft>
              <a:buSzPts val="1800"/>
              <a:buChar char="•"/>
            </a:pPr>
            <a:r>
              <a:rPr lang="en-US" sz="1800"/>
              <a:t>Validations, API usage for text extraction: Pallavi Arikatla</a:t>
            </a:r>
            <a:endParaRPr sz="1800"/>
          </a:p>
          <a:p>
            <a:pPr indent="-342900" lvl="0" marL="457200" rtl="0" algn="l">
              <a:lnSpc>
                <a:spcPct val="90000"/>
              </a:lnSpc>
              <a:spcBef>
                <a:spcPts val="0"/>
              </a:spcBef>
              <a:spcAft>
                <a:spcPts val="0"/>
              </a:spcAft>
              <a:buSzPts val="1800"/>
              <a:buChar char="•"/>
            </a:pPr>
            <a:r>
              <a:rPr lang="en-US" sz="1800"/>
              <a:t>session creation, Mongo DB cluster,documentation: Himaja Joginipally</a:t>
            </a:r>
            <a:endParaRPr sz="1800"/>
          </a:p>
          <a:p>
            <a:pPr indent="0" lvl="0" marL="457200" rtl="0" algn="l">
              <a:lnSpc>
                <a:spcPct val="90000"/>
              </a:lnSpc>
              <a:spcBef>
                <a:spcPts val="0"/>
              </a:spcBef>
              <a:spcAft>
                <a:spcPts val="0"/>
              </a:spcAft>
              <a:buNone/>
            </a:pPr>
            <a:r>
              <a:t/>
            </a:r>
            <a:endParaRPr sz="1800"/>
          </a:p>
          <a:p>
            <a:pPr indent="0" lvl="0" marL="0" rtl="0" algn="l">
              <a:lnSpc>
                <a:spcPct val="90000"/>
              </a:lnSpc>
              <a:spcBef>
                <a:spcPts val="0"/>
              </a:spcBef>
              <a:spcAft>
                <a:spcPts val="0"/>
              </a:spcAft>
              <a:buClr>
                <a:schemeClr val="lt1"/>
              </a:buClr>
              <a:buSzPts val="1800"/>
              <a:buNone/>
            </a:pPr>
            <a:r>
              <a:rPr b="1" lang="en-US" sz="1800"/>
              <a:t>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rPr b="1" lang="en-US" sz="1800"/>
              <a:t>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2400"/>
              <a:buNone/>
            </a:pPr>
            <a:r>
              <a:t/>
            </a:r>
            <a:endParaRPr sz="2400"/>
          </a:p>
          <a:p>
            <a:pPr indent="-114300" lvl="1" marL="685800" rtl="0" algn="l">
              <a:lnSpc>
                <a:spcPct val="90000"/>
              </a:lnSpc>
              <a:spcBef>
                <a:spcPts val="500"/>
              </a:spcBef>
              <a:spcAft>
                <a:spcPts val="0"/>
              </a:spcAft>
              <a:buClr>
                <a:schemeClr val="lt1"/>
              </a:buClr>
              <a:buSzPts val="1800"/>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13" name="Shape 213"/>
        <p:cNvGrpSpPr/>
        <p:nvPr/>
      </p:nvGrpSpPr>
      <p:grpSpPr>
        <a:xfrm>
          <a:off x="0" y="0"/>
          <a:ext cx="0" cy="0"/>
          <a:chOff x="0" y="0"/>
          <a:chExt cx="0" cy="0"/>
        </a:xfrm>
      </p:grpSpPr>
      <p:sp>
        <p:nvSpPr>
          <p:cNvPr id="214" name="Google Shape;214;p27"/>
          <p:cNvSpPr/>
          <p:nvPr/>
        </p:nvSpPr>
        <p:spPr>
          <a:xfrm>
            <a:off x="0" y="0"/>
            <a:ext cx="12188952" cy="6858000"/>
          </a:xfrm>
          <a:prstGeom prst="rect">
            <a:avLst/>
          </a:prstGeom>
          <a:solidFill>
            <a:srgbClr val="414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7"/>
          <p:cNvSpPr/>
          <p:nvPr/>
        </p:nvSpPr>
        <p:spPr>
          <a:xfrm>
            <a:off x="533400" y="465745"/>
            <a:ext cx="11125200" cy="5639435"/>
          </a:xfrm>
          <a:prstGeom prst="rect">
            <a:avLst/>
          </a:prstGeom>
          <a:solidFill>
            <a:schemeClr val="lt1">
              <a:alpha val="92941"/>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7"/>
          <p:cNvSpPr txBox="1"/>
          <p:nvPr>
            <p:ph type="title"/>
          </p:nvPr>
        </p:nvSpPr>
        <p:spPr>
          <a:xfrm>
            <a:off x="838200" y="894027"/>
            <a:ext cx="3494362" cy="478287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US">
                <a:solidFill>
                  <a:schemeClr val="dk1"/>
                </a:solidFill>
              </a:rPr>
              <a:t>References</a:t>
            </a:r>
            <a:endParaRPr>
              <a:solidFill>
                <a:schemeClr val="dk1"/>
              </a:solidFill>
            </a:endParaRPr>
          </a:p>
        </p:txBody>
      </p:sp>
      <p:cxnSp>
        <p:nvCxnSpPr>
          <p:cNvPr id="217" name="Google Shape;217;p27"/>
          <p:cNvCxnSpPr/>
          <p:nvPr/>
        </p:nvCxnSpPr>
        <p:spPr>
          <a:xfrm>
            <a:off x="4654296" y="2057400"/>
            <a:ext cx="0" cy="2743200"/>
          </a:xfrm>
          <a:prstGeom prst="straightConnector1">
            <a:avLst/>
          </a:prstGeom>
          <a:noFill/>
          <a:ln cap="flat" cmpd="sng" w="19050">
            <a:solidFill>
              <a:schemeClr val="dk1">
                <a:alpha val="80000"/>
              </a:schemeClr>
            </a:solidFill>
            <a:prstDash val="solid"/>
            <a:miter lim="800000"/>
            <a:headEnd len="sm" w="sm" type="none"/>
            <a:tailEnd len="sm" w="sm" type="none"/>
          </a:ln>
        </p:spPr>
      </p:cxnSp>
      <p:sp>
        <p:nvSpPr>
          <p:cNvPr id="218" name="Google Shape;218;p27"/>
          <p:cNvSpPr txBox="1"/>
          <p:nvPr>
            <p:ph idx="1" type="body"/>
          </p:nvPr>
        </p:nvSpPr>
        <p:spPr>
          <a:xfrm>
            <a:off x="4976032" y="894027"/>
            <a:ext cx="6377768" cy="4782873"/>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1200"/>
              </a:spcBef>
              <a:spcAft>
                <a:spcPts val="0"/>
              </a:spcAft>
              <a:buClr>
                <a:schemeClr val="dk1"/>
              </a:buClr>
              <a:buSzPts val="1100"/>
              <a:buNone/>
            </a:pPr>
            <a:r>
              <a:rPr lang="en-US" sz="1200" u="sng">
                <a:solidFill>
                  <a:srgbClr val="0563C1"/>
                </a:solidFill>
                <a:latin typeface="Arial"/>
                <a:ea typeface="Arial"/>
                <a:cs typeface="Arial"/>
                <a:sym typeface="Arial"/>
                <a:hlinkClick r:id="rId3">
                  <a:extLst>
                    <a:ext uri="{A12FA001-AC4F-418D-AE19-62706E023703}">
                      <ahyp:hlinkClr val="tx"/>
                    </a:ext>
                  </a:extLst>
                </a:hlinkClick>
              </a:rPr>
              <a:t>https://angular.io/docs</a:t>
            </a:r>
            <a:endParaRPr sz="1200" u="sng">
              <a:solidFill>
                <a:srgbClr val="0563C1"/>
              </a:solidFill>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rPr lang="en-US" sz="1200" u="sng">
                <a:solidFill>
                  <a:srgbClr val="0563C1"/>
                </a:solidFill>
                <a:latin typeface="Arial"/>
                <a:ea typeface="Arial"/>
                <a:cs typeface="Arial"/>
                <a:sym typeface="Arial"/>
                <a:hlinkClick r:id="rId4">
                  <a:extLst>
                    <a:ext uri="{A12FA001-AC4F-418D-AE19-62706E023703}">
                      <ahyp:hlinkClr val="tx"/>
                    </a:ext>
                  </a:extLst>
                </a:hlinkClick>
              </a:rPr>
              <a:t>https://www.digitalocean.com/community/tutorials/how-to-use-node-js-request-and-cheerio-to-set-up-simple-web-scraping</a:t>
            </a:r>
            <a:endParaRPr sz="1200" u="sng">
              <a:solidFill>
                <a:srgbClr val="0563C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lang="en-US" sz="1200" u="sng">
                <a:solidFill>
                  <a:srgbClr val="0563C1"/>
                </a:solidFill>
                <a:latin typeface="Arial"/>
                <a:ea typeface="Arial"/>
                <a:cs typeface="Arial"/>
                <a:sym typeface="Arial"/>
                <a:hlinkClick r:id="rId5">
                  <a:extLst>
                    <a:ext uri="{A12FA001-AC4F-418D-AE19-62706E023703}">
                      <ahyp:hlinkClr val="tx"/>
                    </a:ext>
                  </a:extLst>
                </a:hlinkClick>
              </a:rPr>
              <a:t>https://expressjs.com/</a:t>
            </a:r>
            <a:endParaRPr sz="1200" u="sng">
              <a:solidFill>
                <a:srgbClr val="0563C1"/>
              </a:solidFill>
              <a:latin typeface="Arial"/>
              <a:ea typeface="Arial"/>
              <a:cs typeface="Arial"/>
              <a:sym typeface="Arial"/>
            </a:endParaRPr>
          </a:p>
          <a:p>
            <a:pPr indent="0" lvl="0" marL="0" rtl="0" algn="l">
              <a:lnSpc>
                <a:spcPct val="90000"/>
              </a:lnSpc>
              <a:spcBef>
                <a:spcPts val="1200"/>
              </a:spcBef>
              <a:spcAft>
                <a:spcPts val="0"/>
              </a:spcAft>
              <a:buClr>
                <a:schemeClr val="dk1"/>
              </a:buClr>
              <a:buSzPts val="1100"/>
              <a:buNone/>
            </a:pPr>
            <a:r>
              <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22" name="Shape 222"/>
        <p:cNvGrpSpPr/>
        <p:nvPr/>
      </p:nvGrpSpPr>
      <p:grpSpPr>
        <a:xfrm>
          <a:off x="0" y="0"/>
          <a:ext cx="0" cy="0"/>
          <a:chOff x="0" y="0"/>
          <a:chExt cx="0" cy="0"/>
        </a:xfrm>
      </p:grpSpPr>
      <p:sp>
        <p:nvSpPr>
          <p:cNvPr id="223" name="Google Shape;223;ga3a41d5877_0_0"/>
          <p:cNvSpPr/>
          <p:nvPr/>
        </p:nvSpPr>
        <p:spPr>
          <a:xfrm>
            <a:off x="0" y="0"/>
            <a:ext cx="6136816" cy="5254922"/>
          </a:xfrm>
          <a:custGeom>
            <a:rect b="b" l="l" r="r" t="t"/>
            <a:pathLst>
              <a:path extrusionOk="0" h="5254922" w="6136816">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4" name="Google Shape;224;ga3a41d5877_0_0"/>
          <p:cNvSpPr/>
          <p:nvPr/>
        </p:nvSpPr>
        <p:spPr>
          <a:xfrm>
            <a:off x="1" y="1"/>
            <a:ext cx="5863721" cy="4984915"/>
          </a:xfrm>
          <a:custGeom>
            <a:rect b="b" l="l" r="r" t="t"/>
            <a:pathLst>
              <a:path extrusionOk="0" h="4984915" w="5863721">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ga3a41d5877_0_0"/>
          <p:cNvSpPr txBox="1"/>
          <p:nvPr>
            <p:ph type="title"/>
          </p:nvPr>
        </p:nvSpPr>
        <p:spPr>
          <a:xfrm>
            <a:off x="804675" y="365125"/>
            <a:ext cx="3996000" cy="311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US"/>
              <a:t>Github Link</a:t>
            </a:r>
            <a:endParaRPr b="1"/>
          </a:p>
        </p:txBody>
      </p:sp>
      <p:sp>
        <p:nvSpPr>
          <p:cNvPr id="226" name="Google Shape;226;ga3a41d5877_0_0"/>
          <p:cNvSpPr txBox="1"/>
          <p:nvPr>
            <p:ph idx="1" type="body"/>
          </p:nvPr>
        </p:nvSpPr>
        <p:spPr>
          <a:xfrm>
            <a:off x="6374225" y="1068700"/>
            <a:ext cx="5817900" cy="5529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b="1" lang="en-US" sz="1800"/>
              <a:t>	</a:t>
            </a:r>
            <a:endParaRPr b="1" sz="1800"/>
          </a:p>
          <a:p>
            <a:pPr indent="0" lvl="0" marL="0" rtl="0" algn="l">
              <a:lnSpc>
                <a:spcPct val="90000"/>
              </a:lnSpc>
              <a:spcBef>
                <a:spcPts val="0"/>
              </a:spcBef>
              <a:spcAft>
                <a:spcPts val="0"/>
              </a:spcAft>
              <a:buClr>
                <a:schemeClr val="lt1"/>
              </a:buClr>
              <a:buSzPts val="1800"/>
              <a:buNone/>
            </a:pPr>
            <a:r>
              <a:t/>
            </a:r>
            <a:endParaRPr sz="12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2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200">
              <a:latin typeface="Arial"/>
              <a:ea typeface="Arial"/>
              <a:cs typeface="Arial"/>
              <a:sym typeface="Arial"/>
            </a:endParaRPr>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457200" rtl="0" algn="l">
              <a:lnSpc>
                <a:spcPct val="90000"/>
              </a:lnSpc>
              <a:spcBef>
                <a:spcPts val="0"/>
              </a:spcBef>
              <a:spcAft>
                <a:spcPts val="0"/>
              </a:spcAft>
              <a:buNone/>
            </a:pPr>
            <a:r>
              <a:t/>
            </a:r>
            <a:endParaRPr sz="1800"/>
          </a:p>
          <a:p>
            <a:pPr indent="0" lvl="0" marL="0" rtl="0" algn="l">
              <a:lnSpc>
                <a:spcPct val="90000"/>
              </a:lnSpc>
              <a:spcBef>
                <a:spcPts val="0"/>
              </a:spcBef>
              <a:spcAft>
                <a:spcPts val="0"/>
              </a:spcAft>
              <a:buClr>
                <a:schemeClr val="lt1"/>
              </a:buClr>
              <a:buSzPts val="1800"/>
              <a:buNone/>
            </a:pPr>
            <a:r>
              <a:rPr b="1" lang="en-US" sz="1800"/>
              <a:t>			https://github.com/himaja29/Web-And-Mobile-Programming-Fall-2020/tree/master/Web_Project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rPr b="1" lang="en-US" sz="1800"/>
              <a:t>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2400"/>
              <a:buNone/>
            </a:pPr>
            <a:r>
              <a:t/>
            </a:r>
            <a:endParaRPr sz="2400"/>
          </a:p>
          <a:p>
            <a:pPr indent="-114300" lvl="1" marL="685800" rtl="0" algn="l">
              <a:lnSpc>
                <a:spcPct val="90000"/>
              </a:lnSpc>
              <a:spcBef>
                <a:spcPts val="500"/>
              </a:spcBef>
              <a:spcAft>
                <a:spcPts val="0"/>
              </a:spcAft>
              <a:buClr>
                <a:schemeClr val="lt1"/>
              </a:buClr>
              <a:buSzPts val="1800"/>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30" name="Shape 230"/>
        <p:cNvGrpSpPr/>
        <p:nvPr/>
      </p:nvGrpSpPr>
      <p:grpSpPr>
        <a:xfrm>
          <a:off x="0" y="0"/>
          <a:ext cx="0" cy="0"/>
          <a:chOff x="0" y="0"/>
          <a:chExt cx="0" cy="0"/>
        </a:xfrm>
      </p:grpSpPr>
      <p:sp>
        <p:nvSpPr>
          <p:cNvPr id="231" name="Google Shape;231;p28"/>
          <p:cNvSpPr txBox="1"/>
          <p:nvPr>
            <p:ph type="title"/>
          </p:nvPr>
        </p:nvSpPr>
        <p:spPr>
          <a:xfrm>
            <a:off x="804673" y="3320859"/>
            <a:ext cx="4524973" cy="20763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b="1" lang="en-US" sz="4800"/>
              <a:t>Any Questions…?</a:t>
            </a:r>
            <a:endParaRPr b="1" sz="4800"/>
          </a:p>
        </p:txBody>
      </p:sp>
      <p:sp>
        <p:nvSpPr>
          <p:cNvPr id="232" name="Google Shape;232;p28"/>
          <p:cNvSpPr/>
          <p:nvPr/>
        </p:nvSpPr>
        <p:spPr>
          <a:xfrm>
            <a:off x="5857312" y="381000"/>
            <a:ext cx="6334689" cy="6477000"/>
          </a:xfrm>
          <a:custGeom>
            <a:rect b="b" l="l" r="r" t="t"/>
            <a:pathLst>
              <a:path extrusionOk="0" h="6477000" w="6334689">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33" name="Google Shape;233;p28"/>
          <p:cNvPicPr preferRelativeResize="0"/>
          <p:nvPr/>
        </p:nvPicPr>
        <p:blipFill rotWithShape="1">
          <a:blip r:embed="rId3">
            <a:alphaModFix/>
          </a:blip>
          <a:srcRect b="0" l="26690" r="0" t="0"/>
          <a:stretch/>
        </p:blipFill>
        <p:spPr>
          <a:xfrm>
            <a:off x="6021086" y="544777"/>
            <a:ext cx="6170914" cy="6313225"/>
          </a:xfrm>
          <a:custGeom>
            <a:rect b="b" l="l" r="r" t="t"/>
            <a:pathLst>
              <a:path extrusionOk="0" h="6313225" w="6170914">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37" name="Shape 237"/>
        <p:cNvGrpSpPr/>
        <p:nvPr/>
      </p:nvGrpSpPr>
      <p:grpSpPr>
        <a:xfrm>
          <a:off x="0" y="0"/>
          <a:ext cx="0" cy="0"/>
          <a:chOff x="0" y="0"/>
          <a:chExt cx="0" cy="0"/>
        </a:xfrm>
      </p:grpSpPr>
      <p:sp>
        <p:nvSpPr>
          <p:cNvPr id="238" name="Google Shape;238;p29"/>
          <p:cNvSpPr txBox="1"/>
          <p:nvPr>
            <p:ph type="title"/>
          </p:nvPr>
        </p:nvSpPr>
        <p:spPr>
          <a:xfrm>
            <a:off x="804672" y="379829"/>
            <a:ext cx="4967703" cy="45985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7300"/>
              <a:buFont typeface="Calibri"/>
              <a:buNone/>
            </a:pPr>
            <a:r>
              <a:rPr b="1" lang="en-US" sz="7300">
                <a:solidFill>
                  <a:schemeClr val="lt1"/>
                </a:solidFill>
                <a:latin typeface="Calibri"/>
                <a:ea typeface="Calibri"/>
                <a:cs typeface="Calibri"/>
                <a:sym typeface="Calibri"/>
              </a:rPr>
              <a:t>Thank You…</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	</a:t>
            </a:r>
            <a:br>
              <a:rPr lang="en-US" sz="1400">
                <a:solidFill>
                  <a:schemeClr val="lt1"/>
                </a:solidFill>
                <a:latin typeface="Calibri"/>
                <a:ea typeface="Calibri"/>
                <a:cs typeface="Calibri"/>
                <a:sym typeface="Calibri"/>
              </a:rPr>
            </a:br>
            <a:endParaRPr sz="1400">
              <a:solidFill>
                <a:schemeClr val="lt1"/>
              </a:solidFill>
              <a:latin typeface="Calibri"/>
              <a:ea typeface="Calibri"/>
              <a:cs typeface="Calibri"/>
              <a:sym typeface="Calibri"/>
            </a:endParaRPr>
          </a:p>
        </p:txBody>
      </p:sp>
      <p:sp>
        <p:nvSpPr>
          <p:cNvPr id="239" name="Google Shape;239;p29"/>
          <p:cNvSpPr/>
          <p:nvPr/>
        </p:nvSpPr>
        <p:spPr>
          <a:xfrm flipH="1" rot="10800000">
            <a:off x="5613991" y="0"/>
            <a:ext cx="6578009" cy="6858000"/>
          </a:xfrm>
          <a:custGeom>
            <a:rect b="b" l="l" r="r" t="t"/>
            <a:pathLst>
              <a:path extrusionOk="0" h="6858000" w="6578009">
                <a:moveTo>
                  <a:pt x="73610" y="0"/>
                </a:moveTo>
                <a:lnTo>
                  <a:pt x="6578009" y="0"/>
                </a:lnTo>
                <a:lnTo>
                  <a:pt x="6578009" y="6858000"/>
                </a:lnTo>
                <a:lnTo>
                  <a:pt x="2947297" y="6858000"/>
                </a:lnTo>
                <a:lnTo>
                  <a:pt x="2740229" y="6703632"/>
                </a:lnTo>
                <a:cubicBezTo>
                  <a:pt x="1070445" y="5375192"/>
                  <a:pt x="0" y="3325631"/>
                  <a:pt x="0" y="1026053"/>
                </a:cubicBezTo>
                <a:cubicBezTo>
                  <a:pt x="0" y="775760"/>
                  <a:pt x="12683" y="528427"/>
                  <a:pt x="37438" y="284664"/>
                </a:cubicBez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 name="Google Shape;240;p29"/>
          <p:cNvSpPr/>
          <p:nvPr/>
        </p:nvSpPr>
        <p:spPr>
          <a:xfrm rot="10800000">
            <a:off x="5772376" y="0"/>
            <a:ext cx="6419624" cy="6858000"/>
          </a:xfrm>
          <a:custGeom>
            <a:rect b="b" l="l" r="r" t="t"/>
            <a:pathLst>
              <a:path extrusionOk="0" h="6858000" w="6419624">
                <a:moveTo>
                  <a:pt x="6344630" y="0"/>
                </a:moveTo>
                <a:lnTo>
                  <a:pt x="0" y="0"/>
                </a:lnTo>
                <a:lnTo>
                  <a:pt x="0" y="6858000"/>
                </a:lnTo>
                <a:lnTo>
                  <a:pt x="3344107" y="6858000"/>
                </a:lnTo>
                <a:lnTo>
                  <a:pt x="3509562" y="6745502"/>
                </a:lnTo>
                <a:cubicBezTo>
                  <a:pt x="5273452" y="5459025"/>
                  <a:pt x="6419624" y="3376391"/>
                  <a:pt x="6419624" y="1026052"/>
                </a:cubicBezTo>
                <a:cubicBezTo>
                  <a:pt x="6419624" y="781861"/>
                  <a:pt x="6407252" y="540560"/>
                  <a:pt x="6383100" y="302741"/>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ngel Face with Solid Fill" id="241" name="Google Shape;241;p29"/>
          <p:cNvPicPr preferRelativeResize="0"/>
          <p:nvPr/>
        </p:nvPicPr>
        <p:blipFill rotWithShape="1">
          <a:blip r:embed="rId3">
            <a:alphaModFix/>
          </a:blip>
          <a:srcRect b="0" l="0" r="0" t="0"/>
          <a:stretch/>
        </p:blipFill>
        <p:spPr>
          <a:xfrm>
            <a:off x="7290707" y="2106385"/>
            <a:ext cx="4335236" cy="43352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08" name="Shape 108"/>
        <p:cNvGrpSpPr/>
        <p:nvPr/>
      </p:nvGrpSpPr>
      <p:grpSpPr>
        <a:xfrm>
          <a:off x="0" y="0"/>
          <a:ext cx="0" cy="0"/>
          <a:chOff x="0" y="0"/>
          <a:chExt cx="0" cy="0"/>
        </a:xfrm>
      </p:grpSpPr>
      <p:sp>
        <p:nvSpPr>
          <p:cNvPr id="109" name="Google Shape;109;p3"/>
          <p:cNvSpPr/>
          <p:nvPr/>
        </p:nvSpPr>
        <p:spPr>
          <a:xfrm>
            <a:off x="0" y="0"/>
            <a:ext cx="6136816" cy="5254922"/>
          </a:xfrm>
          <a:custGeom>
            <a:rect b="b" l="l" r="r" t="t"/>
            <a:pathLst>
              <a:path extrusionOk="0" h="5254922" w="6136816">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3"/>
          <p:cNvSpPr/>
          <p:nvPr/>
        </p:nvSpPr>
        <p:spPr>
          <a:xfrm>
            <a:off x="1" y="1"/>
            <a:ext cx="5863721" cy="4984915"/>
          </a:xfrm>
          <a:custGeom>
            <a:rect b="b" l="l" r="r" t="t"/>
            <a:pathLst>
              <a:path extrusionOk="0" h="4984915" w="5863721">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3"/>
          <p:cNvSpPr txBox="1"/>
          <p:nvPr>
            <p:ph type="title"/>
          </p:nvPr>
        </p:nvSpPr>
        <p:spPr>
          <a:xfrm>
            <a:off x="804671" y="365125"/>
            <a:ext cx="3405821" cy="3117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t>Team Details</a:t>
            </a:r>
            <a:endParaRPr b="1"/>
          </a:p>
        </p:txBody>
      </p:sp>
      <p:sp>
        <p:nvSpPr>
          <p:cNvPr id="112" name="Google Shape;112;p3"/>
          <p:cNvSpPr txBox="1"/>
          <p:nvPr>
            <p:ph idx="1" type="body"/>
          </p:nvPr>
        </p:nvSpPr>
        <p:spPr>
          <a:xfrm>
            <a:off x="6374219" y="994145"/>
            <a:ext cx="5817780" cy="56036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lang="en-US" sz="1800"/>
              <a:t>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rPr b="1" lang="en-US" sz="1800"/>
              <a:t>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2400"/>
              <a:buNone/>
            </a:pPr>
            <a:r>
              <a:rPr b="1" lang="en-US" sz="2400"/>
              <a:t>Team - 1</a:t>
            </a:r>
            <a:endParaRPr b="1" sz="2400"/>
          </a:p>
          <a:p>
            <a:pPr indent="0" lvl="2" marL="914400" rtl="0" algn="l">
              <a:lnSpc>
                <a:spcPct val="90000"/>
              </a:lnSpc>
              <a:spcBef>
                <a:spcPts val="500"/>
              </a:spcBef>
              <a:spcAft>
                <a:spcPts val="0"/>
              </a:spcAft>
              <a:buClr>
                <a:schemeClr val="lt1"/>
              </a:buClr>
              <a:buSzPts val="2400"/>
              <a:buNone/>
            </a:pPr>
            <a:r>
              <a:rPr lang="en-US" sz="2400"/>
              <a:t>Sarika Reddy Kota</a:t>
            </a:r>
            <a:r>
              <a:rPr lang="en-US" sz="2400"/>
              <a:t>		15</a:t>
            </a:r>
            <a:br>
              <a:rPr lang="en-US" sz="2400"/>
            </a:br>
            <a:r>
              <a:rPr lang="en-US" sz="2400"/>
              <a:t>Pallavi Arikatla      		2</a:t>
            </a:r>
            <a:br>
              <a:rPr lang="en-US" sz="2400"/>
            </a:br>
            <a:r>
              <a:rPr lang="en-US" sz="2400"/>
              <a:t>Himaja Joginipally  	13</a:t>
            </a:r>
            <a:br>
              <a:rPr lang="en-US" sz="2400"/>
            </a:br>
            <a:endParaRPr sz="2400"/>
          </a:p>
          <a:p>
            <a:pPr indent="-114300" lvl="1" marL="685800" rtl="0" algn="l">
              <a:lnSpc>
                <a:spcPct val="90000"/>
              </a:lnSpc>
              <a:spcBef>
                <a:spcPts val="500"/>
              </a:spcBef>
              <a:spcAft>
                <a:spcPts val="0"/>
              </a:spcAft>
              <a:buClr>
                <a:schemeClr val="lt1"/>
              </a:buClr>
              <a:buSzPts val="18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16" name="Shape 116"/>
        <p:cNvGrpSpPr/>
        <p:nvPr/>
      </p:nvGrpSpPr>
      <p:grpSpPr>
        <a:xfrm>
          <a:off x="0" y="0"/>
          <a:ext cx="0" cy="0"/>
          <a:chOff x="0" y="0"/>
          <a:chExt cx="0" cy="0"/>
        </a:xfrm>
      </p:grpSpPr>
      <p:sp>
        <p:nvSpPr>
          <p:cNvPr id="117" name="Google Shape;117;ga1b4288b6f_0_5"/>
          <p:cNvSpPr/>
          <p:nvPr/>
        </p:nvSpPr>
        <p:spPr>
          <a:xfrm>
            <a:off x="0" y="0"/>
            <a:ext cx="6136816" cy="5254922"/>
          </a:xfrm>
          <a:custGeom>
            <a:rect b="b" l="l" r="r" t="t"/>
            <a:pathLst>
              <a:path extrusionOk="0" h="5254922" w="6136816">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ga1b4288b6f_0_5"/>
          <p:cNvSpPr/>
          <p:nvPr/>
        </p:nvSpPr>
        <p:spPr>
          <a:xfrm>
            <a:off x="1" y="1"/>
            <a:ext cx="5863721" cy="4984915"/>
          </a:xfrm>
          <a:custGeom>
            <a:rect b="b" l="l" r="r" t="t"/>
            <a:pathLst>
              <a:path extrusionOk="0" h="4984915" w="5863721">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ga1b4288b6f_0_5"/>
          <p:cNvSpPr txBox="1"/>
          <p:nvPr>
            <p:ph type="title"/>
          </p:nvPr>
        </p:nvSpPr>
        <p:spPr>
          <a:xfrm>
            <a:off x="804671" y="365125"/>
            <a:ext cx="3405900" cy="311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US"/>
              <a:t>Motivation</a:t>
            </a:r>
            <a:endParaRPr b="1"/>
          </a:p>
        </p:txBody>
      </p:sp>
      <p:sp>
        <p:nvSpPr>
          <p:cNvPr id="120" name="Google Shape;120;ga1b4288b6f_0_5"/>
          <p:cNvSpPr txBox="1"/>
          <p:nvPr>
            <p:ph idx="1" type="body"/>
          </p:nvPr>
        </p:nvSpPr>
        <p:spPr>
          <a:xfrm>
            <a:off x="6374219" y="994145"/>
            <a:ext cx="5817900" cy="5603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b="1" lang="en-US" sz="1800"/>
              <a:t>	</a:t>
            </a:r>
            <a:endParaRPr b="1" sz="18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rPr lang="en-US" sz="2400"/>
              <a:t>Current Graduating/Under-Graduating students will be in a tangling situation on which technology to learn and in which technology to pursue his/her career in the current market situation. To get that information they need to do their analysis by reading articles, attending conferences, research from lot of websites, guidance from seniors, etc....</a:t>
            </a:r>
            <a:endParaRPr sz="2400"/>
          </a:p>
          <a:p>
            <a:pPr indent="0" lvl="0" marL="0" rtl="0" algn="just">
              <a:lnSpc>
                <a:spcPct val="115000"/>
              </a:lnSpc>
              <a:spcBef>
                <a:spcPts val="1200"/>
              </a:spcBef>
              <a:spcAft>
                <a:spcPts val="0"/>
              </a:spcAft>
              <a:buClr>
                <a:schemeClr val="dk1"/>
              </a:buClr>
              <a:buSzPts val="1100"/>
              <a:buFont typeface="Arial"/>
              <a:buNone/>
            </a:pPr>
            <a:r>
              <a:rPr lang="en-US" sz="2400"/>
              <a:t>This application is a solution for that problem by suggesting the technologies based on the current market trend.</a:t>
            </a:r>
            <a:endParaRPr sz="2400"/>
          </a:p>
          <a:p>
            <a:pPr indent="0" lvl="0" marL="0" rtl="0" algn="l">
              <a:lnSpc>
                <a:spcPct val="90000"/>
              </a:lnSpc>
              <a:spcBef>
                <a:spcPts val="120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t/>
            </a:r>
            <a:endParaRPr sz="2400"/>
          </a:p>
          <a:p>
            <a:pPr indent="0" lvl="0" marL="0" rtl="0" algn="l">
              <a:lnSpc>
                <a:spcPct val="90000"/>
              </a:lnSpc>
              <a:spcBef>
                <a:spcPts val="0"/>
              </a:spcBef>
              <a:spcAft>
                <a:spcPts val="0"/>
              </a:spcAft>
              <a:buClr>
                <a:schemeClr val="lt1"/>
              </a:buClr>
              <a:buSzPts val="1800"/>
              <a:buNone/>
            </a:pPr>
            <a:r>
              <a:rPr b="1" lang="en-US" sz="1800"/>
              <a:t>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rPr b="1" lang="en-US" sz="1800"/>
              <a:t>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2400"/>
              <a:buNone/>
            </a:pPr>
            <a:br>
              <a:rPr lang="en-US" sz="2400"/>
            </a:br>
            <a:endParaRPr sz="2400"/>
          </a:p>
          <a:p>
            <a:pPr indent="-114300" lvl="1" marL="685800" rtl="0" algn="l">
              <a:lnSpc>
                <a:spcPct val="90000"/>
              </a:lnSpc>
              <a:spcBef>
                <a:spcPts val="500"/>
              </a:spcBef>
              <a:spcAft>
                <a:spcPts val="0"/>
              </a:spcAft>
              <a:buClr>
                <a:schemeClr val="lt1"/>
              </a:buClr>
              <a:buSzPts val="18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24" name="Shape 124"/>
        <p:cNvGrpSpPr/>
        <p:nvPr/>
      </p:nvGrpSpPr>
      <p:grpSpPr>
        <a:xfrm>
          <a:off x="0" y="0"/>
          <a:ext cx="0" cy="0"/>
          <a:chOff x="0" y="0"/>
          <a:chExt cx="0" cy="0"/>
        </a:xfrm>
      </p:grpSpPr>
      <p:sp>
        <p:nvSpPr>
          <p:cNvPr id="125" name="Google Shape;125;ga1b4288b6f_0_14"/>
          <p:cNvSpPr/>
          <p:nvPr/>
        </p:nvSpPr>
        <p:spPr>
          <a:xfrm>
            <a:off x="0" y="0"/>
            <a:ext cx="6136816" cy="5254922"/>
          </a:xfrm>
          <a:custGeom>
            <a:rect b="b" l="l" r="r" t="t"/>
            <a:pathLst>
              <a:path extrusionOk="0" h="5254922" w="6136816">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ga1b4288b6f_0_14"/>
          <p:cNvSpPr/>
          <p:nvPr/>
        </p:nvSpPr>
        <p:spPr>
          <a:xfrm>
            <a:off x="1" y="1"/>
            <a:ext cx="5863721" cy="4984915"/>
          </a:xfrm>
          <a:custGeom>
            <a:rect b="b" l="l" r="r" t="t"/>
            <a:pathLst>
              <a:path extrusionOk="0" h="4984915" w="5863721">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ga1b4288b6f_0_14"/>
          <p:cNvSpPr txBox="1"/>
          <p:nvPr>
            <p:ph type="title"/>
          </p:nvPr>
        </p:nvSpPr>
        <p:spPr>
          <a:xfrm>
            <a:off x="804671" y="365125"/>
            <a:ext cx="3405900" cy="311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US"/>
              <a:t>Details</a:t>
            </a:r>
            <a:endParaRPr b="1"/>
          </a:p>
        </p:txBody>
      </p:sp>
      <p:sp>
        <p:nvSpPr>
          <p:cNvPr id="128" name="Google Shape;128;ga1b4288b6f_0_14"/>
          <p:cNvSpPr txBox="1"/>
          <p:nvPr>
            <p:ph idx="1" type="body"/>
          </p:nvPr>
        </p:nvSpPr>
        <p:spPr>
          <a:xfrm>
            <a:off x="6374219" y="994145"/>
            <a:ext cx="5817900" cy="5603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b="1" lang="en-US" sz="1800"/>
              <a:t>					</a:t>
            </a:r>
            <a:endParaRPr b="1" sz="1800"/>
          </a:p>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lang="en-US" sz="1800">
                <a:latin typeface="Arial"/>
                <a:ea typeface="Arial"/>
                <a:cs typeface="Arial"/>
                <a:sym typeface="Arial"/>
              </a:rPr>
              <a:t>Be it graduating students or others, will find it difficult while finding and fetching a job in the latest trending technologies. They tend to do a lot of research and get into numerous websites while applying the jobs of their interest. They get into a confused state on which technology to learn and to pursue their career according to the current market situation. To get some information, they tend to their analysis by reading articles, from different websites, etc.. In order to avoid this exertion, we would like to build a web application that simplifies the difficulty by sorting out the jobs based on our skills and suggesting the technologies based on the current market trend. </a:t>
            </a:r>
            <a:endParaRPr sz="1800">
              <a:latin typeface="Arial"/>
              <a:ea typeface="Arial"/>
              <a:cs typeface="Arial"/>
              <a:sym typeface="Arial"/>
            </a:endParaRPr>
          </a:p>
          <a:p>
            <a:pPr indent="0" lvl="0" marL="0" rtl="0" algn="l">
              <a:lnSpc>
                <a:spcPct val="90000"/>
              </a:lnSpc>
              <a:spcBef>
                <a:spcPts val="12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rPr b="1" lang="en-US" sz="1800"/>
              <a:t>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114300" lvl="1" marL="685800" rtl="0" algn="l">
              <a:lnSpc>
                <a:spcPct val="90000"/>
              </a:lnSpc>
              <a:spcBef>
                <a:spcPts val="500"/>
              </a:spcBef>
              <a:spcAft>
                <a:spcPts val="0"/>
              </a:spcAft>
              <a:buClr>
                <a:schemeClr val="lt1"/>
              </a:buClr>
              <a:buSzPts val="18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32" name="Shape 132"/>
        <p:cNvGrpSpPr/>
        <p:nvPr/>
      </p:nvGrpSpPr>
      <p:grpSpPr>
        <a:xfrm>
          <a:off x="0" y="0"/>
          <a:ext cx="0" cy="0"/>
          <a:chOff x="0" y="0"/>
          <a:chExt cx="0" cy="0"/>
        </a:xfrm>
      </p:grpSpPr>
      <p:sp>
        <p:nvSpPr>
          <p:cNvPr id="133" name="Google Shape;133;ga1b4288b6f_0_23"/>
          <p:cNvSpPr/>
          <p:nvPr/>
        </p:nvSpPr>
        <p:spPr>
          <a:xfrm>
            <a:off x="0" y="0"/>
            <a:ext cx="6136816" cy="5254922"/>
          </a:xfrm>
          <a:custGeom>
            <a:rect b="b" l="l" r="r" t="t"/>
            <a:pathLst>
              <a:path extrusionOk="0" h="5254922" w="6136816">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ga1b4288b6f_0_23"/>
          <p:cNvSpPr/>
          <p:nvPr/>
        </p:nvSpPr>
        <p:spPr>
          <a:xfrm>
            <a:off x="1" y="1"/>
            <a:ext cx="5863721" cy="4984915"/>
          </a:xfrm>
          <a:custGeom>
            <a:rect b="b" l="l" r="r" t="t"/>
            <a:pathLst>
              <a:path extrusionOk="0" h="4984915" w="5863721">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ga1b4288b6f_0_23"/>
          <p:cNvSpPr txBox="1"/>
          <p:nvPr>
            <p:ph type="title"/>
          </p:nvPr>
        </p:nvSpPr>
        <p:spPr>
          <a:xfrm>
            <a:off x="771525" y="365125"/>
            <a:ext cx="3438900" cy="311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US"/>
              <a:t>Data</a:t>
            </a:r>
            <a:endParaRPr b="1"/>
          </a:p>
        </p:txBody>
      </p:sp>
      <p:sp>
        <p:nvSpPr>
          <p:cNvPr id="136" name="Google Shape;136;ga1b4288b6f_0_23"/>
          <p:cNvSpPr txBox="1"/>
          <p:nvPr>
            <p:ph idx="1" type="body"/>
          </p:nvPr>
        </p:nvSpPr>
        <p:spPr>
          <a:xfrm>
            <a:off x="6374225" y="157176"/>
            <a:ext cx="5817900" cy="64407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None/>
            </a:pPr>
            <a:r>
              <a:rPr lang="en-US" sz="1800">
                <a:latin typeface="Arial"/>
                <a:ea typeface="Arial"/>
                <a:cs typeface="Arial"/>
                <a:sym typeface="Arial"/>
              </a:rPr>
              <a:t>The key features of this application are to analyze the resume which the user uploads, then it picks up the technologies in it and suggests the latest trending, highly paid technologies to which the user can upgrade his skills with the current technologies based on his experience and interest.</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lang="en-US" sz="1800">
                <a:latin typeface="Arial"/>
                <a:ea typeface="Arial"/>
                <a:cs typeface="Arial"/>
                <a:sym typeface="Arial"/>
              </a:rPr>
              <a:t>    To suggest the latest technologies and job openings, Data will be collected from job portals like Indeed, Glassdoor, Dice using web scraping.</a:t>
            </a:r>
            <a:endParaRPr sz="1800">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90000"/>
              </a:lnSpc>
              <a:spcBef>
                <a:spcPts val="1200"/>
              </a:spcBef>
              <a:spcAft>
                <a:spcPts val="0"/>
              </a:spcAft>
              <a:buClr>
                <a:schemeClr val="lt1"/>
              </a:buClr>
              <a:buSzPts val="1800"/>
              <a:buNone/>
            </a:pPr>
            <a:r>
              <a:rPr b="1" lang="en-US" sz="1800"/>
              <a:t>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rPr b="1" lang="en-US" sz="1800"/>
              <a:t>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2400"/>
              <a:buNone/>
            </a:pPr>
            <a:r>
              <a:t/>
            </a:r>
            <a:endParaRPr sz="2400"/>
          </a:p>
          <a:p>
            <a:pPr indent="-114300" lvl="1" marL="685800" rtl="0" algn="l">
              <a:lnSpc>
                <a:spcPct val="90000"/>
              </a:lnSpc>
              <a:spcBef>
                <a:spcPts val="500"/>
              </a:spcBef>
              <a:spcAft>
                <a:spcPts val="0"/>
              </a:spcAft>
              <a:buClr>
                <a:schemeClr val="lt1"/>
              </a:buClr>
              <a:buSzPts val="18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40" name="Shape 140"/>
        <p:cNvGrpSpPr/>
        <p:nvPr/>
      </p:nvGrpSpPr>
      <p:grpSpPr>
        <a:xfrm>
          <a:off x="0" y="0"/>
          <a:ext cx="0" cy="0"/>
          <a:chOff x="0" y="0"/>
          <a:chExt cx="0" cy="0"/>
        </a:xfrm>
      </p:grpSpPr>
      <p:sp>
        <p:nvSpPr>
          <p:cNvPr id="141" name="Google Shape;141;ga1b4288b6f_0_48"/>
          <p:cNvSpPr/>
          <p:nvPr/>
        </p:nvSpPr>
        <p:spPr>
          <a:xfrm>
            <a:off x="0" y="0"/>
            <a:ext cx="6136816" cy="5254922"/>
          </a:xfrm>
          <a:custGeom>
            <a:rect b="b" l="l" r="r" t="t"/>
            <a:pathLst>
              <a:path extrusionOk="0" h="5254922" w="6136816">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ga1b4288b6f_0_48"/>
          <p:cNvSpPr/>
          <p:nvPr/>
        </p:nvSpPr>
        <p:spPr>
          <a:xfrm>
            <a:off x="1" y="1"/>
            <a:ext cx="5863721" cy="4984915"/>
          </a:xfrm>
          <a:custGeom>
            <a:rect b="b" l="l" r="r" t="t"/>
            <a:pathLst>
              <a:path extrusionOk="0" h="4984915" w="5863721">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ga1b4288b6f_0_48"/>
          <p:cNvSpPr txBox="1"/>
          <p:nvPr>
            <p:ph type="title"/>
          </p:nvPr>
        </p:nvSpPr>
        <p:spPr>
          <a:xfrm>
            <a:off x="285750" y="365125"/>
            <a:ext cx="5115000" cy="311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US"/>
              <a:t>Scope of The Project</a:t>
            </a:r>
            <a:endParaRPr b="1"/>
          </a:p>
        </p:txBody>
      </p:sp>
      <p:sp>
        <p:nvSpPr>
          <p:cNvPr id="144" name="Google Shape;144;ga1b4288b6f_0_48"/>
          <p:cNvSpPr txBox="1"/>
          <p:nvPr>
            <p:ph idx="1" type="body"/>
          </p:nvPr>
        </p:nvSpPr>
        <p:spPr>
          <a:xfrm>
            <a:off x="6055300" y="994150"/>
            <a:ext cx="6136800" cy="5603700"/>
          </a:xfrm>
          <a:prstGeom prst="rect">
            <a:avLst/>
          </a:prstGeom>
          <a:noFill/>
          <a:ln>
            <a:noFill/>
          </a:ln>
        </p:spPr>
        <p:txBody>
          <a:bodyPr anchorCtr="0" anchor="ctr" bIns="45700" lIns="91425" spcFirstLastPara="1" rIns="91425" wrap="square" tIns="45700">
            <a:noAutofit/>
          </a:bodyPr>
          <a:lstStyle/>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a:p>
            <a:pPr indent="0" lvl="0" marL="91440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Web-Based Application</a:t>
            </a:r>
            <a:endParaRPr sz="1800"/>
          </a:p>
          <a:p>
            <a:pPr indent="-342900" lvl="0" marL="457200" rtl="0" algn="just">
              <a:lnSpc>
                <a:spcPct val="150000"/>
              </a:lnSpc>
              <a:spcBef>
                <a:spcPts val="0"/>
              </a:spcBef>
              <a:spcAft>
                <a:spcPts val="0"/>
              </a:spcAft>
              <a:buSzPts val="1800"/>
              <a:buChar char="•"/>
            </a:pPr>
            <a:r>
              <a:rPr lang="en-US" sz="1800"/>
              <a:t>Trends for the latest technologies</a:t>
            </a:r>
            <a:endParaRPr sz="1800"/>
          </a:p>
          <a:p>
            <a:pPr indent="-342900" lvl="0" marL="457200" rtl="0" algn="just">
              <a:lnSpc>
                <a:spcPct val="150000"/>
              </a:lnSpc>
              <a:spcBef>
                <a:spcPts val="0"/>
              </a:spcBef>
              <a:spcAft>
                <a:spcPts val="0"/>
              </a:spcAft>
              <a:buSzPts val="1800"/>
              <a:buChar char="•"/>
            </a:pPr>
            <a:r>
              <a:rPr lang="en-US" sz="1800"/>
              <a:t>Trends for the highly paid companies (with the technology)</a:t>
            </a:r>
            <a:endParaRPr sz="1800"/>
          </a:p>
          <a:p>
            <a:pPr indent="-342900" lvl="0" marL="457200" rtl="0" algn="just">
              <a:lnSpc>
                <a:spcPct val="150000"/>
              </a:lnSpc>
              <a:spcBef>
                <a:spcPts val="0"/>
              </a:spcBef>
              <a:spcAft>
                <a:spcPts val="0"/>
              </a:spcAft>
              <a:buSzPts val="1800"/>
              <a:buChar char="•"/>
            </a:pPr>
            <a:r>
              <a:rPr lang="en-US" sz="1800"/>
              <a:t>Market competitors for the current Technology</a:t>
            </a:r>
            <a:endParaRPr sz="1800"/>
          </a:p>
          <a:p>
            <a:pPr indent="-342900" lvl="0" marL="457200" rtl="0" algn="just">
              <a:lnSpc>
                <a:spcPct val="150000"/>
              </a:lnSpc>
              <a:spcBef>
                <a:spcPts val="0"/>
              </a:spcBef>
              <a:spcAft>
                <a:spcPts val="0"/>
              </a:spcAft>
              <a:buSzPts val="1800"/>
              <a:buChar char="•"/>
            </a:pPr>
            <a:r>
              <a:rPr lang="en-US" sz="1800"/>
              <a:t>Scope of the technology for the future based on the current available openings in the market</a:t>
            </a:r>
            <a:endParaRPr sz="1800"/>
          </a:p>
          <a:p>
            <a:pPr indent="0" lvl="0" marL="0" rtl="0" algn="l">
              <a:lnSpc>
                <a:spcPct val="90000"/>
              </a:lnSpc>
              <a:spcBef>
                <a:spcPts val="1200"/>
              </a:spcBef>
              <a:spcAft>
                <a:spcPts val="0"/>
              </a:spcAft>
              <a:buClr>
                <a:schemeClr val="lt1"/>
              </a:buClr>
              <a:buSzPts val="1800"/>
              <a:buNone/>
            </a:pPr>
            <a:r>
              <a:rPr b="1" lang="en-US" sz="1800"/>
              <a:t>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rPr b="1" lang="en-US" sz="1800"/>
              <a:t>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2400"/>
              <a:buNone/>
            </a:pPr>
            <a:r>
              <a:t/>
            </a:r>
            <a:endParaRPr sz="2400"/>
          </a:p>
          <a:p>
            <a:pPr indent="-114300" lvl="1" marL="685800" rtl="0" algn="l">
              <a:lnSpc>
                <a:spcPct val="90000"/>
              </a:lnSpc>
              <a:spcBef>
                <a:spcPts val="500"/>
              </a:spcBef>
              <a:spcAft>
                <a:spcPts val="0"/>
              </a:spcAft>
              <a:buClr>
                <a:schemeClr val="lt1"/>
              </a:buClr>
              <a:buSzPts val="18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48" name="Shape 148"/>
        <p:cNvGrpSpPr/>
        <p:nvPr/>
      </p:nvGrpSpPr>
      <p:grpSpPr>
        <a:xfrm>
          <a:off x="0" y="0"/>
          <a:ext cx="0" cy="0"/>
          <a:chOff x="0" y="0"/>
          <a:chExt cx="0" cy="0"/>
        </a:xfrm>
      </p:grpSpPr>
      <p:sp>
        <p:nvSpPr>
          <p:cNvPr id="149" name="Google Shape;149;ga1b4288b6f_0_30"/>
          <p:cNvSpPr/>
          <p:nvPr/>
        </p:nvSpPr>
        <p:spPr>
          <a:xfrm>
            <a:off x="0" y="0"/>
            <a:ext cx="6136816" cy="5254922"/>
          </a:xfrm>
          <a:custGeom>
            <a:rect b="b" l="l" r="r" t="t"/>
            <a:pathLst>
              <a:path extrusionOk="0" h="5254922" w="6136816">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ga1b4288b6f_0_30"/>
          <p:cNvSpPr/>
          <p:nvPr/>
        </p:nvSpPr>
        <p:spPr>
          <a:xfrm>
            <a:off x="1" y="1"/>
            <a:ext cx="5863721" cy="4984915"/>
          </a:xfrm>
          <a:custGeom>
            <a:rect b="b" l="l" r="r" t="t"/>
            <a:pathLst>
              <a:path extrusionOk="0" h="4984915" w="5863721">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ga1b4288b6f_0_30"/>
          <p:cNvSpPr txBox="1"/>
          <p:nvPr>
            <p:ph type="title"/>
          </p:nvPr>
        </p:nvSpPr>
        <p:spPr>
          <a:xfrm>
            <a:off x="804671" y="365125"/>
            <a:ext cx="3405900" cy="311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US"/>
              <a:t>Work Flow</a:t>
            </a:r>
            <a:endParaRPr b="1"/>
          </a:p>
        </p:txBody>
      </p:sp>
      <p:sp>
        <p:nvSpPr>
          <p:cNvPr id="152" name="Google Shape;152;ga1b4288b6f_0_30"/>
          <p:cNvSpPr txBox="1"/>
          <p:nvPr>
            <p:ph idx="1" type="body"/>
          </p:nvPr>
        </p:nvSpPr>
        <p:spPr>
          <a:xfrm>
            <a:off x="6374225" y="2000250"/>
            <a:ext cx="5598600" cy="4597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b="1" lang="en-US" sz="1800"/>
              <a:t>	</a:t>
            </a:r>
            <a:endParaRPr b="1" sz="1800"/>
          </a:p>
          <a:p>
            <a:pPr indent="0" lvl="0" marL="0" rtl="0" algn="l">
              <a:lnSpc>
                <a:spcPct val="90000"/>
              </a:lnSpc>
              <a:spcBef>
                <a:spcPts val="0"/>
              </a:spcBef>
              <a:spcAft>
                <a:spcPts val="0"/>
              </a:spcAft>
              <a:buClr>
                <a:schemeClr val="lt1"/>
              </a:buClr>
              <a:buSzPts val="18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rPr lang="en-US" sz="1800">
                <a:latin typeface="Arial"/>
                <a:ea typeface="Arial"/>
                <a:cs typeface="Arial"/>
                <a:sym typeface="Arial"/>
              </a:rPr>
              <a:t>This project is to be implemented by using Angular in front-end and backend using express JS and Node JS. We will fetch the job data from “Indeed” using web scraping and then using the Node js with the help of libraries like cheerios and Request. The Request library will be used to make an HTTP request from Node js application and the cheerios are used to get the data from the destination web page.  This scraping data will be sent to the frontend with the help of a web API.</a:t>
            </a:r>
            <a:endParaRPr sz="1800">
              <a:latin typeface="Arial"/>
              <a:ea typeface="Arial"/>
              <a:cs typeface="Arial"/>
              <a:sym typeface="Arial"/>
            </a:endParaRPr>
          </a:p>
          <a:p>
            <a:pPr indent="0" lvl="0" marL="0" rtl="0" algn="l">
              <a:lnSpc>
                <a:spcPct val="90000"/>
              </a:lnSpc>
              <a:spcBef>
                <a:spcPts val="0"/>
              </a:spcBef>
              <a:spcAft>
                <a:spcPts val="0"/>
              </a:spcAft>
              <a:buClr>
                <a:schemeClr val="lt1"/>
              </a:buClr>
              <a:buSzPts val="1800"/>
              <a:buNone/>
            </a:pPr>
            <a:r>
              <a:rPr b="1" lang="en-US" sz="1800"/>
              <a:t>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0" marL="0" rtl="0" algn="l">
              <a:lnSpc>
                <a:spcPct val="90000"/>
              </a:lnSpc>
              <a:spcBef>
                <a:spcPts val="10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rPr b="1" lang="en-US" sz="1800"/>
              <a:t>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1800"/>
              <a:buNone/>
            </a:pPr>
            <a:r>
              <a:t/>
            </a:r>
            <a:endParaRPr b="1" sz="1800"/>
          </a:p>
          <a:p>
            <a:pPr indent="0" lvl="2" marL="914400" rtl="0" algn="l">
              <a:lnSpc>
                <a:spcPct val="90000"/>
              </a:lnSpc>
              <a:spcBef>
                <a:spcPts val="500"/>
              </a:spcBef>
              <a:spcAft>
                <a:spcPts val="0"/>
              </a:spcAft>
              <a:buClr>
                <a:schemeClr val="lt1"/>
              </a:buClr>
              <a:buSzPts val="2400"/>
              <a:buNone/>
            </a:pPr>
            <a:r>
              <a:t/>
            </a:r>
            <a:endParaRPr sz="2400"/>
          </a:p>
          <a:p>
            <a:pPr indent="-114300" lvl="1" marL="685800" rtl="0" algn="l">
              <a:lnSpc>
                <a:spcPct val="90000"/>
              </a:lnSpc>
              <a:spcBef>
                <a:spcPts val="500"/>
              </a:spcBef>
              <a:spcAft>
                <a:spcPts val="0"/>
              </a:spcAft>
              <a:buClr>
                <a:schemeClr val="lt1"/>
              </a:buClr>
              <a:buSzPts val="18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6"/>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6"/>
          <p:cNvSpPr/>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US" sz="3200">
                <a:solidFill>
                  <a:srgbClr val="FFFFFF"/>
                </a:solidFill>
                <a:latin typeface="Calibri"/>
                <a:ea typeface="Calibri"/>
                <a:cs typeface="Calibri"/>
                <a:sym typeface="Calibri"/>
              </a:rPr>
              <a:t>Front-End</a:t>
            </a:r>
            <a:endParaRPr b="0" i="0" sz="3200" u="none" cap="none" strike="noStrike">
              <a:solidFill>
                <a:srgbClr val="FFFFFF"/>
              </a:solidFill>
              <a:latin typeface="Calibri"/>
              <a:ea typeface="Calibri"/>
              <a:cs typeface="Calibri"/>
              <a:sym typeface="Calibri"/>
            </a:endParaRPr>
          </a:p>
        </p:txBody>
      </p:sp>
      <p:sp>
        <p:nvSpPr>
          <p:cNvPr id="159" name="Google Shape;159;p6"/>
          <p:cNvSpPr txBox="1"/>
          <p:nvPr/>
        </p:nvSpPr>
        <p:spPr>
          <a:xfrm>
            <a:off x="4990650" y="1602950"/>
            <a:ext cx="6758700" cy="3333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Registration page, Login UI page.</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Validation</a:t>
            </a:r>
            <a:r>
              <a:rPr lang="en-US" sz="2000">
                <a:latin typeface="Calibri"/>
                <a:ea typeface="Calibri"/>
                <a:cs typeface="Calibri"/>
                <a:sym typeface="Calibri"/>
              </a:rPr>
              <a:t> columns for details.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Responsive UI.</a:t>
            </a:r>
            <a:endParaRPr sz="2000">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ga1b4288b6f_5_8"/>
          <p:cNvSpPr/>
          <p:nvPr/>
        </p:nvSpPr>
        <p:spPr>
          <a:xfrm rot="-5400000">
            <a:off x="800223" y="1491369"/>
            <a:ext cx="3333600" cy="3499200"/>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ga1b4288b6f_5_8"/>
          <p:cNvSpPr/>
          <p:nvPr/>
        </p:nvSpPr>
        <p:spPr>
          <a:xfrm>
            <a:off x="1028700" y="1967266"/>
            <a:ext cx="2628900" cy="2547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3200">
                <a:solidFill>
                  <a:srgbClr val="FFFFFF"/>
                </a:solidFill>
                <a:latin typeface="Calibri"/>
                <a:ea typeface="Calibri"/>
                <a:cs typeface="Calibri"/>
                <a:sym typeface="Calibri"/>
              </a:rPr>
              <a:t>Back-End</a:t>
            </a:r>
            <a:endParaRPr b="0" i="0" sz="3200" u="none" cap="none" strike="noStrike">
              <a:solidFill>
                <a:srgbClr val="FFFFFF"/>
              </a:solidFill>
              <a:latin typeface="Calibri"/>
              <a:ea typeface="Calibri"/>
              <a:cs typeface="Calibri"/>
              <a:sym typeface="Calibri"/>
            </a:endParaRPr>
          </a:p>
        </p:txBody>
      </p:sp>
      <p:sp>
        <p:nvSpPr>
          <p:cNvPr id="166" name="Google Shape;166;ga1b4288b6f_5_8"/>
          <p:cNvSpPr txBox="1"/>
          <p:nvPr/>
        </p:nvSpPr>
        <p:spPr>
          <a:xfrm>
            <a:off x="4990650" y="1602950"/>
            <a:ext cx="6758700" cy="3333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Express JS and Node JS.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Usage of several API’s.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A responsive user interface.</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2020-05-06T22:50:00Z</dcterms:created>
  <dc:creator>Murarishetti, Shiva Kumar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