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86" r:id="rId4"/>
    <p:sldId id="284" r:id="rId5"/>
    <p:sldId id="271" r:id="rId6"/>
    <p:sldId id="273" r:id="rId7"/>
    <p:sldId id="280" r:id="rId8"/>
    <p:sldId id="278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14"/>
    <a:srgbClr val="255779"/>
    <a:srgbClr val="3274A1"/>
    <a:srgbClr val="A29E00"/>
    <a:srgbClr val="8E502E"/>
    <a:srgbClr val="7E3A3C"/>
    <a:srgbClr val="3C5070"/>
    <a:srgbClr val="5E9C6D"/>
    <a:srgbClr val="CC8963"/>
    <a:srgbClr val="B5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1061014574380799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64930396206212"/>
          <c:y val="8.3864698616211125E-2"/>
          <c:w val="0.64009284562003699"/>
          <c:h val="0.7783291623674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INFO!$O$2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AE-4988-9476-4DA1BC9B8232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AE-4988-9476-4DA1BC9B8232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AE-4988-9476-4DA1BC9B8232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AE-4988-9476-4DA1BC9B8232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AE-4988-9476-4DA1BC9B8232}"/>
              </c:ext>
            </c:extLst>
          </c:dPt>
          <c:dLbls>
            <c:dLbl>
              <c:idx val="0"/>
              <c:layout>
                <c:manualLayout>
                  <c:x val="-2.4882834772692507E-2"/>
                  <c:y val="-3.4538970020717942E-3"/>
                </c:manualLayout>
              </c:layout>
              <c:tx>
                <c:rich>
                  <a:bodyPr/>
                  <a:lstStyle/>
                  <a:p>
                    <a:fld id="{2C6D6867-6340-481A-995E-0A6ED30F196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(-4%)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AE-4988-9476-4DA1BC9B8232}"/>
                </c:ext>
              </c:extLst>
            </c:dLbl>
            <c:dLbl>
              <c:idx val="1"/>
              <c:layout>
                <c:manualLayout>
                  <c:x val="-3.3115473806444487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DF9CA4C6-B19B-499C-B663-991E8D1C848D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(9.5%)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6691525164447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AE-4988-9476-4DA1BC9B8232}"/>
                </c:ext>
              </c:extLst>
            </c:dLbl>
            <c:dLbl>
              <c:idx val="2"/>
              <c:layout>
                <c:manualLayout>
                  <c:x val="-1.1038563700335156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8ADF95E3-F3E3-4195-9B8B-76FF5D9E9EE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5534614154393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AE-4988-9476-4DA1BC9B82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138829-6CC5-4BB7-8A79-060583D2E3E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(22%)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AE-4988-9476-4DA1BC9B823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CA4CCA-FE1C-4CA7-89E3-0F104D9D20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(65%)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AE-4988-9476-4DA1BC9B823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INFO!$N$3:$N$7</c:f>
              <c:strCache>
                <c:ptCount val="5"/>
                <c:pt idx="0">
                  <c:v>Draining</c:v>
                </c:pt>
                <c:pt idx="1">
                  <c:v>At Risk/Lost</c:v>
                </c:pt>
                <c:pt idx="2">
                  <c:v>Newcomers</c:v>
                </c:pt>
                <c:pt idx="3">
                  <c:v>Standard</c:v>
                </c:pt>
                <c:pt idx="4">
                  <c:v>Core</c:v>
                </c:pt>
              </c:strCache>
            </c:strRef>
          </c:cat>
          <c:val>
            <c:numRef>
              <c:f>INFO!$O$3:$O$7</c:f>
              <c:numCache>
                <c:formatCode>0</c:formatCode>
                <c:ptCount val="5"/>
                <c:pt idx="0">
                  <c:v>-331244.64</c:v>
                </c:pt>
                <c:pt idx="1">
                  <c:v>752182.79999999993</c:v>
                </c:pt>
                <c:pt idx="2">
                  <c:v>279815.45</c:v>
                </c:pt>
                <c:pt idx="3">
                  <c:v>1719491.84</c:v>
                </c:pt>
                <c:pt idx="4">
                  <c:v>5022124.3800000008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E-4988-9476-4DA1BC9B82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3564348921501985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44821743202087"/>
          <c:y val="8.37676087556017E-2"/>
          <c:w val="0.69000683503943849"/>
          <c:h val="0.781783059369497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INFO!$R$2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27-4B84-9F93-18F5F9CBA4CB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27-4B84-9F93-18F5F9CBA4CB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427-4B84-9F93-18F5F9CBA4CB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427-4B84-9F93-18F5F9CBA4CB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427-4B84-9F93-18F5F9CBA4CB}"/>
              </c:ext>
            </c:extLst>
          </c:dPt>
          <c:dLbls>
            <c:dLbl>
              <c:idx val="0"/>
              <c:layout>
                <c:manualLayout>
                  <c:x val="-1.7410845834959329E-2"/>
                  <c:y val="-1.2664142710339317E-16"/>
                </c:manualLayout>
              </c:layout>
              <c:tx>
                <c:rich>
                  <a:bodyPr/>
                  <a:lstStyle/>
                  <a:p>
                    <a:fld id="{56B2C464-7E96-4A23-9081-9F30A76FCBB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27-4B84-9F93-18F5F9CBA4C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70992EA-2D27-42EA-AEFD-27F7FA27E48E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27-4B84-9F93-18F5F9CBA4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FB0A398-4DDE-4B26-ACA3-54168DE6A054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27-4B84-9F93-18F5F9CBA4C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4802CB-0FAD-48A2-BB00-4BA8C9A35403}" type="VALUE">
                      <a:rPr lang="en-US" smtClean="0"/>
                      <a:pPr/>
                      <a:t>[VALUE]</a:t>
                    </a:fld>
                    <a:r>
                      <a:rPr lang="en-US"/>
                      <a:t> (11%)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34653415716091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27-4B84-9F93-18F5F9CBA4C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601AC8-025D-47DC-B1AB-20880F2191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(87%)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54804180102115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27-4B84-9F93-18F5F9CBA4C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INFO!$Q$3:$Q$7</c:f>
              <c:strCache>
                <c:ptCount val="5"/>
                <c:pt idx="0">
                  <c:v>Draining</c:v>
                </c:pt>
                <c:pt idx="1">
                  <c:v>No Demand</c:v>
                </c:pt>
                <c:pt idx="2">
                  <c:v>Standard</c:v>
                </c:pt>
                <c:pt idx="3">
                  <c:v>Potential</c:v>
                </c:pt>
                <c:pt idx="4">
                  <c:v>Top</c:v>
                </c:pt>
              </c:strCache>
            </c:strRef>
          </c:cat>
          <c:val>
            <c:numRef>
              <c:f>INFO!$R$3:$R$7</c:f>
              <c:numCache>
                <c:formatCode>0</c:formatCode>
                <c:ptCount val="5"/>
                <c:pt idx="0">
                  <c:v>-769570.47</c:v>
                </c:pt>
                <c:pt idx="1">
                  <c:v>79015.199999999997</c:v>
                </c:pt>
                <c:pt idx="2">
                  <c:v>85445.760000000009</c:v>
                </c:pt>
                <c:pt idx="3">
                  <c:v>878454.36</c:v>
                </c:pt>
                <c:pt idx="4">
                  <c:v>7169025.5999999996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27-4B84-9F93-18F5F9CBA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E4B3B-B96D-44F0-9916-30C03A170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C932-A2BD-4C9E-99CA-E7D78337B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ED199-CBFE-46BA-8C92-4F8938A868A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F7522-C1B8-4644-BA27-474036D39F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6C525-C287-494E-B63E-02EAA6E8B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59B6-036C-493C-A5CF-CA9ACD7C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BE9B-B24D-4971-9825-A2BF9846834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CECF-DE7F-4B02-9033-0C0EF0D9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0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45B-ADD3-4699-A024-8815A184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6587-7679-441F-9F68-007EF3CE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F3B3-398C-4B46-BB19-DBDCDC9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CC9A-7DCE-4913-B4A7-246F6F5579C7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B21-277A-400A-B359-273A4D1D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AC97-C9DF-45C6-B16D-D120495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01D-2AFF-4E59-A519-E993E1D1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5B5C1-AF48-4A45-860E-7C8FBC4C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CFF-60F2-4B97-9128-5D729C4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5287-5856-4530-807B-7C077E216906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D332-A12D-4A0C-8F75-0144967E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680A-6144-4BED-966C-01E253F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3386-232F-47EB-8940-7E4FD71EC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9EE6-A485-4AAD-8A48-6C2070CE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F9A1-D008-482F-BAEE-42239B24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EC6-2FB1-4BEA-AB3B-D991C80C538E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73D3-4346-4941-8FF1-06452B9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793C-4551-4153-83F2-AA5728A5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E5B6-FDEC-4BEE-BE81-9AEDD066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2433-0CBB-4E8C-97F8-A747B9E7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C5A2-D94E-4FAA-983E-E561202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184-93F0-48AF-80C2-71C398158AD6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77DB-A66D-46AC-8CC5-71238E8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83F-B0E8-44C9-9437-06EB6CB6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8AA0-BE0C-46AB-9916-4AB4A84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297A-B1B3-48BD-BA76-F58694F4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5EAA-7BDC-4F3B-AC80-C347F154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752-FC5A-4C10-B834-05EE543959BC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0E71-AA31-417B-A8E1-3EF0FD6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F57-6ED9-43D5-902E-A816F22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AF8-12E0-4C0E-BD28-30B2079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E861-9B03-4697-AEB3-0940F80E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C25D-E9E5-4989-8641-605F8A1A1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FB9E-F2D0-444E-98A2-341E2773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DA7-AEC5-4184-A383-A63E1B9BC0AF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8F30-93C0-417E-8792-C9F7A2A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CE26-356B-4E4C-8764-DD323E6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2833-244E-4239-B3EF-D39F5D6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36FE-825C-4303-87BC-E0938083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A8EC-7472-4D1C-B0CF-CD992E2B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63CA2-78E9-455D-86EB-7D44DAC1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B839D-D7B9-4F9B-9210-00F2ED61D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DAB63-A1DB-457E-B1A5-5D4620A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C4F5-B0BC-4520-8AF0-D839F1D03DBD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8A1D1-3D3B-4806-A911-B0DB1BDA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9D046-973A-4DAB-AD5C-338A57C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E67-3FEE-42C2-88FE-A75AD87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710C8-D11B-41AA-860C-035B27F9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30DE-E76D-4FA5-87AD-809E03A04837}" type="datetime1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055C-4152-48B8-B029-D4F4D6F8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1F63-593F-49D6-8FF7-A0357A2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8825-0E59-41A1-A1EB-F79F4D1B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614-5E6F-4F67-8B2D-7336B760B9EC}" type="datetime1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1D42-EF90-4ACD-BCC1-24DCAE7B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9A762-B47B-4EFF-9573-12D2098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DD11-81A9-4959-A6A7-4EC2486A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F939-6869-4F38-9AAC-039DCC18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CDABB-75CD-4CD7-9192-7829D42F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EDDD-F392-474B-89E6-CE1C3701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092A-9401-41A0-BC58-8F6A394EF5B0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1567-83A6-4B22-831F-FB7C365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E1A3-3148-4970-8933-12B2C21E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D57B-A943-4BE3-A305-37DA7F45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AFE58-1D90-4A8C-A205-B0AA837C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4C9D-D765-4014-86B7-B514705D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9B9E-E22B-44A4-91AA-A8F59E7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19-9589-49FB-93B8-0DA6B2720D4F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D565-50C2-4899-97CC-B15D0CFE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C493-5FAD-4370-B748-8D1BC52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28BF-D8C5-4B03-ACB0-136C641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973A-4C76-4FCB-8B1F-9400AA63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DB36-0158-4168-87B7-95F1C370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C78-3761-44E4-95D0-34B8270D749F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A91D-15AD-4CD2-80AA-EC2AF7FC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5C41-168C-4B23-8DEF-1BD1837A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3254931" y="2488985"/>
            <a:ext cx="8574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Product Segmentation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RFM Analysis and k-means Clustering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XYZ Hardware Wholesaler Transactions</a:t>
            </a:r>
          </a:p>
        </p:txBody>
      </p:sp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E79E5C91-843D-4D91-B2F3-18BEC80D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8" y="5972907"/>
            <a:ext cx="2415642" cy="501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4A652-070F-4523-B1D9-E636F9FA7FD0}"/>
              </a:ext>
            </a:extLst>
          </p:cNvPr>
          <p:cNvSpPr txBox="1"/>
          <p:nvPr/>
        </p:nvSpPr>
        <p:spPr>
          <a:xfrm>
            <a:off x="2817302" y="5543545"/>
            <a:ext cx="6557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Association With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EAE0F-BD25-4EC5-BE7C-507BD2E2357A}"/>
              </a:ext>
            </a:extLst>
          </p:cNvPr>
          <p:cNvGrpSpPr/>
          <p:nvPr/>
        </p:nvGrpSpPr>
        <p:grpSpPr>
          <a:xfrm>
            <a:off x="8060873" y="71195"/>
            <a:ext cx="4061217" cy="931654"/>
            <a:chOff x="8014752" y="-8064"/>
            <a:chExt cx="4061217" cy="931654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B6BD37C-605B-4089-B000-FA8F5294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752" y="-8064"/>
              <a:ext cx="2387598" cy="9316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6B3F96-2097-49A4-88F1-3321E0A91D78}"/>
                </a:ext>
              </a:extLst>
            </p:cNvPr>
            <p:cNvSpPr txBox="1"/>
            <p:nvPr/>
          </p:nvSpPr>
          <p:spPr>
            <a:xfrm>
              <a:off x="10468929" y="274960"/>
              <a:ext cx="1607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Naveen Jindal</a:t>
              </a:r>
            </a:p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School of Management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F43584-0F43-4D1A-B6F2-337F6D5E7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3064" y="350441"/>
              <a:ext cx="0" cy="246888"/>
            </a:xfrm>
            <a:prstGeom prst="line">
              <a:avLst/>
            </a:prstGeom>
            <a:ln w="22225">
              <a:solidFill>
                <a:srgbClr val="E47125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4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2815962" y="2782669"/>
            <a:ext cx="655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063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5" y="1161378"/>
            <a:ext cx="3496133" cy="34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Segmented Groups for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289789-B5DD-45B5-B68F-E33948704959}"/>
              </a:ext>
            </a:extLst>
          </p:cNvPr>
          <p:cNvGrpSpPr/>
          <p:nvPr/>
        </p:nvGrpSpPr>
        <p:grpSpPr>
          <a:xfrm>
            <a:off x="2337356" y="2390394"/>
            <a:ext cx="3305263" cy="2864382"/>
            <a:chOff x="1299359" y="2510845"/>
            <a:chExt cx="4039766" cy="2864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323525-B406-4272-B09C-9BBB2113D9DE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5D68BF-FF22-49B3-89A4-C09EC133DCCD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(16%)</a:t>
                </a:r>
              </a:p>
            </p:txBody>
          </p:sp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E8259D77-0735-4BDF-9746-79AA6F360278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44C288-4C6D-49D3-A19F-2F88B85FA52B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79C1B92-B288-47AD-B63B-989FB5B014F4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At Risk/Lost (33%)</a:t>
                </a: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3BCE225A-3FCA-4679-9A83-31E006ABACCE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F1391A-8003-4774-A4D4-75D44C20156B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F5AAD48-D077-47EF-AAD9-6474BDA3828C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Newcomers (12%)</a:t>
                </a: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328160B2-4250-4BF3-A956-F106B4E99515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0B65909-72C0-4D46-B370-F7EF0F0EBA18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B6C1E5-00F5-49E0-9787-3BAC75516CF7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(26%)</a:t>
                </a: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C02C44B-B0C7-4E65-8A65-0141996B008A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3B1A92-1DE8-403B-A200-1CA12686035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FF7932E-839F-46F5-B0AE-51596311506B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(13%)</a:t>
                </a:r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1F3C2B74-4030-490E-9271-6AB516BCFCBB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D3BC25-DF8F-4C4B-AF41-E0B6C4825B79}"/>
              </a:ext>
            </a:extLst>
          </p:cNvPr>
          <p:cNvGrpSpPr/>
          <p:nvPr/>
        </p:nvGrpSpPr>
        <p:grpSpPr>
          <a:xfrm>
            <a:off x="6548284" y="2398783"/>
            <a:ext cx="3305263" cy="2864382"/>
            <a:chOff x="1299359" y="2510845"/>
            <a:chExt cx="4039766" cy="286438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C52B25-98FB-488E-81E2-78223D9EDEB7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FFDC1B-53BE-4909-A356-C22228BC4F03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(30%)</a:t>
                </a:r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89F479A5-3E50-4B1F-BE2A-55C37596C3C9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33B6D7-EDA8-499E-81F6-2568C1ED59B1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5B5F7F-4B13-4B39-B73C-B924D33BFC88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 Demand (17%)</a:t>
                </a: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270FB842-8483-4628-B283-3D7249E9F7E1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F1683-58B0-4DC4-B7A2-27C5FC4DA4E7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166E68-F8A0-45D5-AB1B-A73787383103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(20%)</a:t>
                </a:r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F07AE687-1893-402E-9741-C72FE1A06648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397726-480E-4F14-ABB2-7B3AA777E066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356D81-1130-4D2A-8DBD-E33D0FCDA4E2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Potential (21%)</a:t>
                </a:r>
              </a:p>
            </p:txBody>
          </p: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DF18891F-6E99-4E5A-8814-2B03D3C7DB79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8109EB-F4D3-4D85-8393-77551CD4C73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AD2A9D-C27E-4927-B0C6-CA4DC920557E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Top (12%)</a:t>
                </a:r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C08F56D6-1EE5-43EB-8E02-45CFC0F76F82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229AAF9-757B-46F9-BC16-050803D4A485}"/>
              </a:ext>
            </a:extLst>
          </p:cNvPr>
          <p:cNvSpPr txBox="1">
            <a:spLocks/>
          </p:cNvSpPr>
          <p:nvPr/>
        </p:nvSpPr>
        <p:spPr>
          <a:xfrm>
            <a:off x="492171" y="1642764"/>
            <a:ext cx="5267500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226 (95%) Active Customers out of 4372 Total Customers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81B9010-CE83-4D23-BEA2-EF49CA5AFEC4}"/>
              </a:ext>
            </a:extLst>
          </p:cNvPr>
          <p:cNvSpPr txBox="1">
            <a:spLocks/>
          </p:cNvSpPr>
          <p:nvPr/>
        </p:nvSpPr>
        <p:spPr>
          <a:xfrm>
            <a:off x="6384686" y="1647918"/>
            <a:ext cx="5127676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3805 (96%) Shipped Products out of 3958 Total Products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0D952D-5CC2-4C7D-8C23-9ADE46A8BE41}"/>
              </a:ext>
            </a:extLst>
          </p:cNvPr>
          <p:cNvCxnSpPr>
            <a:cxnSpLocks/>
          </p:cNvCxnSpPr>
          <p:nvPr/>
        </p:nvCxnSpPr>
        <p:spPr>
          <a:xfrm>
            <a:off x="6072178" y="1065402"/>
            <a:ext cx="0" cy="468994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3C09025-58A1-4917-AD01-EBD965BB911B}"/>
              </a:ext>
            </a:extLst>
          </p:cNvPr>
          <p:cNvSpPr txBox="1">
            <a:spLocks/>
          </p:cNvSpPr>
          <p:nvPr/>
        </p:nvSpPr>
        <p:spPr>
          <a:xfrm>
            <a:off x="7082022" y="1161378"/>
            <a:ext cx="3496133" cy="34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Segmented Groups for Products</a:t>
            </a: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88376"/>
              </p:ext>
            </p:extLst>
          </p:nvPr>
        </p:nvGraphicFramePr>
        <p:xfrm>
          <a:off x="227343" y="2078339"/>
          <a:ext cx="2301024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06139"/>
              </p:ext>
            </p:extLst>
          </p:nvPr>
        </p:nvGraphicFramePr>
        <p:xfrm>
          <a:off x="9740679" y="2086728"/>
          <a:ext cx="2134589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itle 1">
            <a:extLst>
              <a:ext uri="{FF2B5EF4-FFF2-40B4-BE49-F238E27FC236}">
                <a16:creationId xmlns:a16="http://schemas.microsoft.com/office/drawing/2014/main" id="{829B7471-9792-474A-A5E4-E75D2E5E7BF4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Segmentation Pyramids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8AA73-656A-44EF-9469-2C57A2E22A99}"/>
              </a:ext>
            </a:extLst>
          </p:cNvPr>
          <p:cNvSpPr txBox="1"/>
          <p:nvPr/>
        </p:nvSpPr>
        <p:spPr>
          <a:xfrm>
            <a:off x="411304" y="5944870"/>
            <a:ext cx="113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may want to invest in all customers and products from best groups </a:t>
            </a:r>
            <a:r>
              <a:rPr lang="en-US" dirty="0">
                <a:solidFill>
                  <a:srgbClr val="145014"/>
                </a:solidFill>
              </a:rPr>
              <a:t>(green)</a:t>
            </a:r>
            <a:r>
              <a:rPr lang="en-US" dirty="0"/>
              <a:t> but they cost more than $10 million</a:t>
            </a:r>
          </a:p>
        </p:txBody>
      </p:sp>
    </p:spTree>
    <p:extLst>
      <p:ext uri="{BB962C8B-B14F-4D97-AF65-F5344CB8AC3E}">
        <p14:creationId xmlns:p14="http://schemas.microsoft.com/office/powerpoint/2010/main" val="17435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668729" y="3327363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Where To Invest?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A866476-76F3-4DCA-A1B1-815E3DF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135901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88480CF-629D-4EC0-8A50-53CACC83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400696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51E6AD6-3197-42DA-8FA1-00FE928F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135901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8FACA63-D32F-4D14-97E4-9FCCA2B1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398124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D8A4A-82F6-4E54-9F60-EB9F0882749C}"/>
              </a:ext>
            </a:extLst>
          </p:cNvPr>
          <p:cNvCxnSpPr>
            <a:cxnSpLocks/>
          </p:cNvCxnSpPr>
          <p:nvPr/>
        </p:nvCxnSpPr>
        <p:spPr>
          <a:xfrm>
            <a:off x="6169458" y="967133"/>
            <a:ext cx="0" cy="566206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08B94-8EE2-4D9F-B4C0-5DAED8EF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79" y="951112"/>
            <a:ext cx="6116723" cy="390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Core Customers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67CE01-1717-4981-A803-0BB684FEDC4C}"/>
              </a:ext>
            </a:extLst>
          </p:cNvPr>
          <p:cNvSpPr txBox="1">
            <a:spLocks/>
          </p:cNvSpPr>
          <p:nvPr/>
        </p:nvSpPr>
        <p:spPr>
          <a:xfrm>
            <a:off x="6292402" y="951231"/>
            <a:ext cx="5443291" cy="390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Top Products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A278B-5263-4766-B79E-1125FC62F18F}"/>
              </a:ext>
            </a:extLst>
          </p:cNvPr>
          <p:cNvSpPr txBox="1"/>
          <p:nvPr/>
        </p:nvSpPr>
        <p:spPr>
          <a:xfrm>
            <a:off x="2509598" y="1615579"/>
            <a:ext cx="206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308DC-D11A-4A22-A25A-8AACF9DE1F27}"/>
              </a:ext>
            </a:extLst>
          </p:cNvPr>
          <p:cNvSpPr txBox="1"/>
          <p:nvPr/>
        </p:nvSpPr>
        <p:spPr>
          <a:xfrm>
            <a:off x="2509598" y="4263530"/>
            <a:ext cx="208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9BA35-D5E6-409E-86A5-3E260AD0FEB5}"/>
              </a:ext>
            </a:extLst>
          </p:cNvPr>
          <p:cNvSpPr txBox="1"/>
          <p:nvPr/>
        </p:nvSpPr>
        <p:spPr>
          <a:xfrm>
            <a:off x="8383528" y="1615579"/>
            <a:ext cx="20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C3189-61AE-42AB-B30C-5A4048C190F9}"/>
              </a:ext>
            </a:extLst>
          </p:cNvPr>
          <p:cNvSpPr txBox="1"/>
          <p:nvPr/>
        </p:nvSpPr>
        <p:spPr>
          <a:xfrm>
            <a:off x="8403992" y="4237809"/>
            <a:ext cx="203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FFB29-F510-43A2-9E2F-099D35988B64}"/>
              </a:ext>
            </a:extLst>
          </p:cNvPr>
          <p:cNvSpPr txBox="1"/>
          <p:nvPr/>
        </p:nvSpPr>
        <p:spPr>
          <a:xfrm>
            <a:off x="7645059" y="3030374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40%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CB52E-0107-4CCF-972C-48B0E5742A2B}"/>
              </a:ext>
            </a:extLst>
          </p:cNvPr>
          <p:cNvSpPr txBox="1"/>
          <p:nvPr/>
        </p:nvSpPr>
        <p:spPr>
          <a:xfrm>
            <a:off x="7745727" y="5938849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2815A-4235-4406-BCA7-D6DBF43E808F}"/>
              </a:ext>
            </a:extLst>
          </p:cNvPr>
          <p:cNvSpPr txBox="1"/>
          <p:nvPr/>
        </p:nvSpPr>
        <p:spPr>
          <a:xfrm>
            <a:off x="1708967" y="2857038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30%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FFB9-80F8-454E-928A-809F5072D40A}"/>
              </a:ext>
            </a:extLst>
          </p:cNvPr>
          <p:cNvSpPr txBox="1"/>
          <p:nvPr/>
        </p:nvSpPr>
        <p:spPr>
          <a:xfrm>
            <a:off x="1799278" y="5667536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45%</a:t>
            </a:r>
          </a:p>
        </p:txBody>
      </p:sp>
    </p:spTree>
    <p:extLst>
      <p:ext uri="{BB962C8B-B14F-4D97-AF65-F5344CB8AC3E}">
        <p14:creationId xmlns:p14="http://schemas.microsoft.com/office/powerpoint/2010/main" val="229625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456989" y="1669961"/>
            <a:ext cx="110778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Recency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did a customer buy for the last time?	Measured by: Days since Recent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was a product sold for the last time?	(Can use same for Customers and Products)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RFM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A8381-90A7-484D-9ECA-A2EBA67063B0}"/>
              </a:ext>
            </a:extLst>
          </p:cNvPr>
          <p:cNvSpPr txBox="1"/>
          <p:nvPr/>
        </p:nvSpPr>
        <p:spPr>
          <a:xfrm>
            <a:off x="456989" y="2644427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frequently does a customer purchase?	Measured by: No. of Transactions by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Which products are sold in large quantities?	Measured by: Shipped Quantity of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0D909-1FB6-40E0-AA2D-FF17D918DED5}"/>
              </a:ext>
            </a:extLst>
          </p:cNvPr>
          <p:cNvSpPr txBox="1"/>
          <p:nvPr/>
        </p:nvSpPr>
        <p:spPr>
          <a:xfrm>
            <a:off x="477472" y="3621509"/>
            <a:ext cx="1123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Monetary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What’s the financial gain from a customer or product?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9724F-36EB-46C6-9F52-6B4247549E66}"/>
              </a:ext>
            </a:extLst>
          </p:cNvPr>
          <p:cNvSpPr txBox="1"/>
          <p:nvPr/>
        </p:nvSpPr>
        <p:spPr>
          <a:xfrm>
            <a:off x="477471" y="5442730"/>
            <a:ext cx="1123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Customer B did 7 similar transactions or Product B is shipped 7 times, then Margin and ROI are best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Margin and ROI will become better financial metrics provided only if B has higher Frequency than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Profit</a:t>
            </a:r>
            <a:r>
              <a:rPr lang="en-US" dirty="0"/>
              <a:t> is a financial metric that is independent of Frequency (no. of transactions, quantity shipped)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64243-78AB-451F-A845-A445DD19DC98}"/>
              </a:ext>
            </a:extLst>
          </p:cNvPr>
          <p:cNvSpPr txBox="1"/>
          <p:nvPr/>
        </p:nvSpPr>
        <p:spPr>
          <a:xfrm>
            <a:off x="456988" y="1071988"/>
            <a:ext cx="1107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RFM Analysis says if a customer or product is good or bad using 3 independent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D2A0-E8E9-4826-89EA-4E1DD6A85A78}"/>
              </a:ext>
            </a:extLst>
          </p:cNvPr>
          <p:cNvSpPr txBox="1"/>
          <p:nvPr/>
        </p:nvSpPr>
        <p:spPr>
          <a:xfrm>
            <a:off x="10723227" y="5010373"/>
            <a:ext cx="123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1/7</a:t>
            </a:r>
            <a:r>
              <a:rPr lang="en-US" baseline="30000" dirty="0"/>
              <a:t>th</a:t>
            </a:r>
            <a:r>
              <a:rPr lang="en-US" dirty="0"/>
              <a:t> Profit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A44E56-ECE9-4A8F-87AA-F25E93D4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36" y="4391754"/>
            <a:ext cx="9365234" cy="9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048623"/>
            <a:ext cx="9916487" cy="53045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DC5F0-FA21-4557-80FD-2F9403F06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7" y="3834240"/>
            <a:ext cx="6642972" cy="24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3A0677-FE05-459C-88C5-C9ADD381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8" y="1514147"/>
            <a:ext cx="6642972" cy="23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B9731-A75C-4F03-96A9-9607D0951172}"/>
              </a:ext>
            </a:extLst>
          </p:cNvPr>
          <p:cNvSpPr txBox="1"/>
          <p:nvPr/>
        </p:nvSpPr>
        <p:spPr>
          <a:xfrm>
            <a:off x="3240292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C44A9-AB89-4D0B-B722-3F2F81D2F19F}"/>
              </a:ext>
            </a:extLst>
          </p:cNvPr>
          <p:cNvSpPr txBox="1"/>
          <p:nvPr/>
        </p:nvSpPr>
        <p:spPr>
          <a:xfrm>
            <a:off x="5574527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1053788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CE883-E2B4-490A-84FA-CAE9D0CB8596}"/>
              </a:ext>
            </a:extLst>
          </p:cNvPr>
          <p:cNvSpPr txBox="1"/>
          <p:nvPr/>
        </p:nvSpPr>
        <p:spPr>
          <a:xfrm>
            <a:off x="7884952" y="2962212"/>
            <a:ext cx="36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features are log 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to a scale of 1 to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means bad and 10 means good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Normalization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D20B-AFDA-4200-97B7-D822ED0205F4}"/>
              </a:ext>
            </a:extLst>
          </p:cNvPr>
          <p:cNvSpPr txBox="1"/>
          <p:nvPr/>
        </p:nvSpPr>
        <p:spPr>
          <a:xfrm>
            <a:off x="7884952" y="1976140"/>
            <a:ext cx="154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89174-B13C-4D95-BBF2-D119580A83FD}"/>
              </a:ext>
            </a:extLst>
          </p:cNvPr>
          <p:cNvSpPr txBox="1"/>
          <p:nvPr/>
        </p:nvSpPr>
        <p:spPr>
          <a:xfrm>
            <a:off x="7884952" y="5041643"/>
            <a:ext cx="14735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5126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E928DDA-FACA-447F-8C71-8A5F221B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39" y="1552213"/>
            <a:ext cx="5505515" cy="45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4E628F-6DF9-41AF-89DD-6D0C9BE421D7}"/>
              </a:ext>
            </a:extLst>
          </p:cNvPr>
          <p:cNvSpPr/>
          <p:nvPr/>
        </p:nvSpPr>
        <p:spPr>
          <a:xfrm rot="20425828">
            <a:off x="9063288" y="2756645"/>
            <a:ext cx="1378118" cy="746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D54EA-6F69-4EB2-A297-9AB79995F5CF}"/>
              </a:ext>
            </a:extLst>
          </p:cNvPr>
          <p:cNvGrpSpPr/>
          <p:nvPr/>
        </p:nvGrpSpPr>
        <p:grpSpPr>
          <a:xfrm>
            <a:off x="587078" y="1552213"/>
            <a:ext cx="4963740" cy="4502422"/>
            <a:chOff x="874490" y="1061846"/>
            <a:chExt cx="4674079" cy="413988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7886298-194B-4B19-A361-2B79743B9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90" y="1061846"/>
              <a:ext cx="4674079" cy="413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51579-5399-4538-93AC-0D67F06E1A00}"/>
                </a:ext>
              </a:extLst>
            </p:cNvPr>
            <p:cNvSpPr txBox="1"/>
            <p:nvPr/>
          </p:nvSpPr>
          <p:spPr>
            <a:xfrm>
              <a:off x="1805960" y="1385828"/>
              <a:ext cx="116381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Core (13%)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93150D-4A86-4387-A426-98B06C725388}"/>
                </a:ext>
              </a:extLst>
            </p:cNvPr>
            <p:cNvSpPr txBox="1"/>
            <p:nvPr/>
          </p:nvSpPr>
          <p:spPr>
            <a:xfrm>
              <a:off x="1805961" y="2152783"/>
              <a:ext cx="1253167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Standard (26%)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868F4-AA73-4427-AED2-79B0010BA933}"/>
                </a:ext>
              </a:extLst>
            </p:cNvPr>
            <p:cNvSpPr txBox="1"/>
            <p:nvPr/>
          </p:nvSpPr>
          <p:spPr>
            <a:xfrm>
              <a:off x="1805961" y="3394012"/>
              <a:ext cx="1488734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 Risk/Lost (33%)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063F98-5F1C-4ABF-B7BD-9AF0B44094D5}"/>
                </a:ext>
              </a:extLst>
            </p:cNvPr>
            <p:cNvSpPr txBox="1"/>
            <p:nvPr/>
          </p:nvSpPr>
          <p:spPr>
            <a:xfrm>
              <a:off x="1805961" y="4345366"/>
              <a:ext cx="148873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Newcomers (16%)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79383C-4C00-447F-B498-BF7EF42B8371}"/>
              </a:ext>
            </a:extLst>
          </p:cNvPr>
          <p:cNvSpPr txBox="1"/>
          <p:nvPr/>
        </p:nvSpPr>
        <p:spPr>
          <a:xfrm>
            <a:off x="587078" y="998843"/>
            <a:ext cx="1083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group 3 </a:t>
            </a:r>
            <a:r>
              <a:rPr lang="en-US" b="1" dirty="0">
                <a:solidFill>
                  <a:srgbClr val="D6A800"/>
                </a:solidFill>
              </a:rPr>
              <a:t>(Orange)</a:t>
            </a:r>
            <a:r>
              <a:rPr lang="en-US" dirty="0"/>
              <a:t> has highest Recency, Frequency and Monetary values which we named as our Core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656045-D610-482A-8306-B9962AC8A2D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BB8A5-D90D-48C6-8504-0BCC56809B43}"/>
              </a:ext>
            </a:extLst>
          </p:cNvPr>
          <p:cNvSpPr txBox="1"/>
          <p:nvPr/>
        </p:nvSpPr>
        <p:spPr>
          <a:xfrm>
            <a:off x="9642480" y="2369355"/>
            <a:ext cx="123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773CE-9EFA-4A9E-B3A5-F4C746F25B6B}"/>
              </a:ext>
            </a:extLst>
          </p:cNvPr>
          <p:cNvSpPr txBox="1"/>
          <p:nvPr/>
        </p:nvSpPr>
        <p:spPr>
          <a:xfrm>
            <a:off x="7508146" y="28617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Newcomers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64E38-0DCC-4393-88F6-0462EE10CA50}"/>
              </a:ext>
            </a:extLst>
          </p:cNvPr>
          <p:cNvSpPr txBox="1"/>
          <p:nvPr/>
        </p:nvSpPr>
        <p:spPr>
          <a:xfrm>
            <a:off x="7736047" y="4663972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Risk/Lost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B8B82-3C92-4308-BA2C-45B4ECF43058}"/>
              </a:ext>
            </a:extLst>
          </p:cNvPr>
          <p:cNvSpPr txBox="1"/>
          <p:nvPr/>
        </p:nvSpPr>
        <p:spPr>
          <a:xfrm>
            <a:off x="9227291" y="38186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49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33CC6-3428-46B1-AADC-22F8B2790509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ABDAA-7599-4F16-96F8-37A6D0776459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D6A1A-B4D1-45FD-A59C-CEB8E82B0BA2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AE88-40FC-4606-9D0B-098729E15AC3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75A4"/>
                </a:solidFill>
              </a:rPr>
              <a:t>Core </a:t>
            </a:r>
            <a:r>
              <a:rPr lang="en-US" dirty="0"/>
              <a:t>– Very active, purchased most recently, did most transactions, high profits, best to be in regular touch</a:t>
            </a:r>
          </a:p>
          <a:p>
            <a:endParaRPr lang="en-US" dirty="0"/>
          </a:p>
          <a:p>
            <a:r>
              <a:rPr lang="en-US" b="1" dirty="0">
                <a:solidFill>
                  <a:srgbClr val="B55D60"/>
                </a:solidFill>
              </a:rPr>
              <a:t>Standard </a:t>
            </a:r>
            <a:r>
              <a:rPr lang="en-US" dirty="0"/>
              <a:t>– Moderately Active, purchased a quarter ago, transactions with moderate frequency, decent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C8963"/>
                </a:solidFill>
              </a:rPr>
              <a:t>Newcomers </a:t>
            </a:r>
            <a:r>
              <a:rPr lang="en-US" dirty="0"/>
              <a:t>– Very active, started recently, competing with Standard group Customers, observe them closely</a:t>
            </a:r>
          </a:p>
          <a:p>
            <a:endParaRPr lang="en-US" dirty="0"/>
          </a:p>
          <a:p>
            <a:r>
              <a:rPr lang="en-US" b="1" dirty="0">
                <a:solidFill>
                  <a:srgbClr val="5E9C6D"/>
                </a:solidFill>
              </a:rPr>
              <a:t>At Risk/Lost </a:t>
            </a:r>
            <a:r>
              <a:rPr lang="en-US" dirty="0"/>
              <a:t>– Did transactions over an year ago, good to re-connect and negotiate for new deals and purchases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41365-533A-4137-AAD6-B0F2F865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248FC7-69E7-4E8D-B917-81A71FDC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A94F0-196C-4ED1-8183-578257BF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B88C1C-BAAA-4107-ABC5-8F6B77E42313}"/>
              </a:ext>
            </a:extLst>
          </p:cNvPr>
          <p:cNvGrpSpPr/>
          <p:nvPr/>
        </p:nvGrpSpPr>
        <p:grpSpPr>
          <a:xfrm>
            <a:off x="111828" y="1032590"/>
            <a:ext cx="6322373" cy="5323760"/>
            <a:chOff x="5358497" y="889233"/>
            <a:chExt cx="5995303" cy="480388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0E4B878B-CF61-4D8A-BB69-2A5AA7CB4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497" y="889233"/>
              <a:ext cx="5995303" cy="480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5AF328-C493-44BB-99D3-5EAC32423DF2}"/>
                </a:ext>
              </a:extLst>
            </p:cNvPr>
            <p:cNvSpPr/>
            <p:nvPr/>
          </p:nvSpPr>
          <p:spPr>
            <a:xfrm rot="20799173">
              <a:off x="8847787" y="2216908"/>
              <a:ext cx="1258260" cy="532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E74015B-9877-40E1-9505-E8E9FC67DC2F}"/>
              </a:ext>
            </a:extLst>
          </p:cNvPr>
          <p:cNvSpPr txBox="1"/>
          <p:nvPr/>
        </p:nvSpPr>
        <p:spPr>
          <a:xfrm>
            <a:off x="5177679" y="228982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F6F6A-87B6-47CD-ACBE-B9D42A2DA063}"/>
              </a:ext>
            </a:extLst>
          </p:cNvPr>
          <p:cNvSpPr txBox="1"/>
          <p:nvPr/>
        </p:nvSpPr>
        <p:spPr>
          <a:xfrm>
            <a:off x="5228397" y="134584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1CD2A2-73B6-4932-B4F8-3D69AA189C5F}"/>
              </a:ext>
            </a:extLst>
          </p:cNvPr>
          <p:cNvGrpSpPr/>
          <p:nvPr/>
        </p:nvGrpSpPr>
        <p:grpSpPr>
          <a:xfrm>
            <a:off x="1630279" y="1152583"/>
            <a:ext cx="10304225" cy="3609745"/>
            <a:chOff x="-2889578" y="3705220"/>
            <a:chExt cx="7406068" cy="26511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AE8978-5C1E-46C8-A2F8-FCF2140706E1}"/>
                </a:ext>
              </a:extLst>
            </p:cNvPr>
            <p:cNvGrpSpPr/>
            <p:nvPr/>
          </p:nvGrpSpPr>
          <p:grpSpPr>
            <a:xfrm>
              <a:off x="667895" y="3705220"/>
              <a:ext cx="3848595" cy="2651130"/>
              <a:chOff x="667895" y="3705220"/>
              <a:chExt cx="3848595" cy="265113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1181CC6-712A-4657-9B20-E2BFD056DD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895" y="3705220"/>
                <a:ext cx="3848595" cy="2651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F9448E8-1560-4757-BDED-9E62C535EE1B}"/>
                  </a:ext>
                </a:extLst>
              </p:cNvPr>
              <p:cNvSpPr/>
              <p:nvPr/>
            </p:nvSpPr>
            <p:spPr>
              <a:xfrm rot="16600327">
                <a:off x="2557942" y="4167008"/>
                <a:ext cx="1080530" cy="15067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610D0E-49CA-4EE4-A9D4-5FAC1A42DB65}"/>
                </a:ext>
              </a:extLst>
            </p:cNvPr>
            <p:cNvSpPr txBox="1"/>
            <p:nvPr/>
          </p:nvSpPr>
          <p:spPr>
            <a:xfrm>
              <a:off x="3619625" y="4377081"/>
              <a:ext cx="410995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BDA7CA-894F-4819-9C72-E2F3DEA54F15}"/>
                </a:ext>
              </a:extLst>
            </p:cNvPr>
            <p:cNvSpPr txBox="1"/>
            <p:nvPr/>
          </p:nvSpPr>
          <p:spPr>
            <a:xfrm>
              <a:off x="-2889578" y="5205097"/>
              <a:ext cx="863981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Standard</a:t>
              </a:r>
              <a:endParaRPr lang="en-US" sz="1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1F9F83-AA9B-4239-A76C-CD78CD439F40}"/>
              </a:ext>
            </a:extLst>
          </p:cNvPr>
          <p:cNvSpPr txBox="1"/>
          <p:nvPr/>
        </p:nvSpPr>
        <p:spPr>
          <a:xfrm>
            <a:off x="5648259" y="55022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Cluster </a:t>
            </a:r>
            <a:r>
              <a:rPr lang="en-US" dirty="0">
                <a:solidFill>
                  <a:srgbClr val="A29E00"/>
                </a:solidFill>
              </a:rPr>
              <a:t>(Yellow)</a:t>
            </a:r>
            <a:r>
              <a:rPr lang="en-US" dirty="0"/>
              <a:t> has 1200 products, so only that cluster is further sub-divided to 2 groups giving our Top products </a:t>
            </a:r>
            <a:r>
              <a:rPr lang="en-US" b="1" dirty="0">
                <a:solidFill>
                  <a:schemeClr val="accent6"/>
                </a:solidFill>
              </a:rPr>
              <a:t>(Green)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B663E2-37E9-4085-A427-A33522464E2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Products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E24FE-B92C-469B-B012-8B56425D0646}"/>
              </a:ext>
            </a:extLst>
          </p:cNvPr>
          <p:cNvSpPr txBox="1"/>
          <p:nvPr/>
        </p:nvSpPr>
        <p:spPr>
          <a:xfrm>
            <a:off x="3719084" y="3925520"/>
            <a:ext cx="15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5B6B5-81E9-44E7-89C6-987B2776610A}"/>
              </a:ext>
            </a:extLst>
          </p:cNvPr>
          <p:cNvSpPr txBox="1"/>
          <p:nvPr/>
        </p:nvSpPr>
        <p:spPr>
          <a:xfrm>
            <a:off x="3737440" y="2124040"/>
            <a:ext cx="17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+ 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D64227-A791-4BBF-8257-5F5C0207DDC2}"/>
              </a:ext>
            </a:extLst>
          </p:cNvPr>
          <p:cNvSpPr txBox="1"/>
          <p:nvPr/>
        </p:nvSpPr>
        <p:spPr>
          <a:xfrm>
            <a:off x="7387308" y="3978871"/>
            <a:ext cx="108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43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68C2-E250-4233-B4D0-A822685D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89" y="317127"/>
            <a:ext cx="10515600" cy="615368"/>
          </a:xfrm>
        </p:spPr>
        <p:txBody>
          <a:bodyPr>
            <a:noAutofit/>
          </a:bodyPr>
          <a:lstStyle/>
          <a:p>
            <a:r>
              <a:rPr lang="en-US" sz="3600" dirty="0"/>
              <a:t>Products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E2C21-4597-43AE-9017-5AD50CACA557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D651E-9163-444A-A980-3C1F84C4B608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34C6-A92F-4664-BD59-E2CFF092B0F8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9BBA561-2CA0-4557-8003-95AA32D2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28746AA-2B81-44E2-88AF-46A73B5B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8BB316E-7580-47BA-A598-09372C37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78D46E-B5DB-4A14-88C2-2947E23B7FFB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812C"/>
                </a:solidFill>
              </a:rPr>
              <a:t>Top </a:t>
            </a:r>
            <a:r>
              <a:rPr lang="en-US" dirty="0"/>
              <a:t>– High demand, Recently purchased, shipped in large quantities, contributed for high profits, best to invest</a:t>
            </a:r>
          </a:p>
          <a:p>
            <a:endParaRPr lang="en-US" b="1" dirty="0">
              <a:solidFill>
                <a:srgbClr val="3274A1"/>
              </a:solidFill>
            </a:endParaRPr>
          </a:p>
          <a:p>
            <a:r>
              <a:rPr lang="en-US" b="1" dirty="0">
                <a:solidFill>
                  <a:srgbClr val="3274A1"/>
                </a:solidFill>
              </a:rPr>
              <a:t>Potential </a:t>
            </a:r>
            <a:r>
              <a:rPr lang="en-US" dirty="0"/>
              <a:t>– Second to Top group, purchased most recently, moderate quantities shipped, decent profit share</a:t>
            </a:r>
          </a:p>
          <a:p>
            <a:endParaRPr lang="en-US" dirty="0"/>
          </a:p>
          <a:p>
            <a:r>
              <a:rPr lang="en-US" b="1" dirty="0">
                <a:solidFill>
                  <a:srgbClr val="3A923A"/>
                </a:solidFill>
              </a:rPr>
              <a:t>Standard </a:t>
            </a:r>
            <a:r>
              <a:rPr lang="en-US" dirty="0"/>
              <a:t>– Moderately in demand, medium quantities are shipped, generated below average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3D3E"/>
                </a:solidFill>
              </a:rPr>
              <a:t>No Demand</a:t>
            </a:r>
            <a:r>
              <a:rPr lang="en-US" b="1" dirty="0"/>
              <a:t> </a:t>
            </a:r>
            <a:r>
              <a:rPr lang="en-US" dirty="0"/>
              <a:t>– Products almost obsolete, bought over 1 year ago, lowest quantities shipped, lowest profit share</a:t>
            </a:r>
          </a:p>
        </p:txBody>
      </p:sp>
    </p:spTree>
    <p:extLst>
      <p:ext uri="{BB962C8B-B14F-4D97-AF65-F5344CB8AC3E}">
        <p14:creationId xmlns:p14="http://schemas.microsoft.com/office/powerpoint/2010/main" val="18985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714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Products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Gpsk Choudary</dc:creator>
  <cp:lastModifiedBy>Himaja Barla</cp:lastModifiedBy>
  <cp:revision>124</cp:revision>
  <dcterms:created xsi:type="dcterms:W3CDTF">2020-03-10T17:47:53Z</dcterms:created>
  <dcterms:modified xsi:type="dcterms:W3CDTF">2020-04-19T20:20:03Z</dcterms:modified>
</cp:coreProperties>
</file>