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5" d="100"/>
          <a:sy n="95" d="100"/>
        </p:scale>
        <p:origin x="9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0E591A-F8C4-4161-97D9-06100B958542}"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6148-7789-4D2B-BD47-EBAE7B716CB1}" type="slidenum">
              <a:rPr lang="en-US" smtClean="0"/>
              <a:t>‹#›</a:t>
            </a:fld>
            <a:endParaRPr lang="en-US"/>
          </a:p>
        </p:txBody>
      </p:sp>
    </p:spTree>
    <p:extLst>
      <p:ext uri="{BB962C8B-B14F-4D97-AF65-F5344CB8AC3E}">
        <p14:creationId xmlns:p14="http://schemas.microsoft.com/office/powerpoint/2010/main" val="192030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E591A-F8C4-4161-97D9-06100B958542}"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6148-7789-4D2B-BD47-EBAE7B716CB1}" type="slidenum">
              <a:rPr lang="en-US" smtClean="0"/>
              <a:t>‹#›</a:t>
            </a:fld>
            <a:endParaRPr lang="en-US"/>
          </a:p>
        </p:txBody>
      </p:sp>
    </p:spTree>
    <p:extLst>
      <p:ext uri="{BB962C8B-B14F-4D97-AF65-F5344CB8AC3E}">
        <p14:creationId xmlns:p14="http://schemas.microsoft.com/office/powerpoint/2010/main" val="291403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E591A-F8C4-4161-97D9-06100B958542}"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6148-7789-4D2B-BD47-EBAE7B716CB1}" type="slidenum">
              <a:rPr lang="en-US" smtClean="0"/>
              <a:t>‹#›</a:t>
            </a:fld>
            <a:endParaRPr lang="en-US"/>
          </a:p>
        </p:txBody>
      </p:sp>
    </p:spTree>
    <p:extLst>
      <p:ext uri="{BB962C8B-B14F-4D97-AF65-F5344CB8AC3E}">
        <p14:creationId xmlns:p14="http://schemas.microsoft.com/office/powerpoint/2010/main" val="31256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E591A-F8C4-4161-97D9-06100B958542}"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6148-7789-4D2B-BD47-EBAE7B716CB1}" type="slidenum">
              <a:rPr lang="en-US" smtClean="0"/>
              <a:t>‹#›</a:t>
            </a:fld>
            <a:endParaRPr lang="en-US"/>
          </a:p>
        </p:txBody>
      </p:sp>
    </p:spTree>
    <p:extLst>
      <p:ext uri="{BB962C8B-B14F-4D97-AF65-F5344CB8AC3E}">
        <p14:creationId xmlns:p14="http://schemas.microsoft.com/office/powerpoint/2010/main" val="95294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0E591A-F8C4-4161-97D9-06100B958542}"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6148-7789-4D2B-BD47-EBAE7B716CB1}" type="slidenum">
              <a:rPr lang="en-US" smtClean="0"/>
              <a:t>‹#›</a:t>
            </a:fld>
            <a:endParaRPr lang="en-US"/>
          </a:p>
        </p:txBody>
      </p:sp>
    </p:spTree>
    <p:extLst>
      <p:ext uri="{BB962C8B-B14F-4D97-AF65-F5344CB8AC3E}">
        <p14:creationId xmlns:p14="http://schemas.microsoft.com/office/powerpoint/2010/main" val="321808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0E591A-F8C4-4161-97D9-06100B958542}" type="datetimeFigureOut">
              <a:rPr lang="en-US" smtClean="0"/>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6148-7789-4D2B-BD47-EBAE7B716CB1}" type="slidenum">
              <a:rPr lang="en-US" smtClean="0"/>
              <a:t>‹#›</a:t>
            </a:fld>
            <a:endParaRPr lang="en-US"/>
          </a:p>
        </p:txBody>
      </p:sp>
    </p:spTree>
    <p:extLst>
      <p:ext uri="{BB962C8B-B14F-4D97-AF65-F5344CB8AC3E}">
        <p14:creationId xmlns:p14="http://schemas.microsoft.com/office/powerpoint/2010/main" val="351331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0E591A-F8C4-4161-97D9-06100B958542}" type="datetimeFigureOut">
              <a:rPr lang="en-US" smtClean="0"/>
              <a:t>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76148-7789-4D2B-BD47-EBAE7B716CB1}" type="slidenum">
              <a:rPr lang="en-US" smtClean="0"/>
              <a:t>‹#›</a:t>
            </a:fld>
            <a:endParaRPr lang="en-US"/>
          </a:p>
        </p:txBody>
      </p:sp>
    </p:spTree>
    <p:extLst>
      <p:ext uri="{BB962C8B-B14F-4D97-AF65-F5344CB8AC3E}">
        <p14:creationId xmlns:p14="http://schemas.microsoft.com/office/powerpoint/2010/main" val="104967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0E591A-F8C4-4161-97D9-06100B958542}" type="datetimeFigureOut">
              <a:rPr lang="en-US" smtClean="0"/>
              <a:t>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76148-7789-4D2B-BD47-EBAE7B716CB1}" type="slidenum">
              <a:rPr lang="en-US" smtClean="0"/>
              <a:t>‹#›</a:t>
            </a:fld>
            <a:endParaRPr lang="en-US"/>
          </a:p>
        </p:txBody>
      </p:sp>
    </p:spTree>
    <p:extLst>
      <p:ext uri="{BB962C8B-B14F-4D97-AF65-F5344CB8AC3E}">
        <p14:creationId xmlns:p14="http://schemas.microsoft.com/office/powerpoint/2010/main" val="108355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E591A-F8C4-4161-97D9-06100B958542}" type="datetimeFigureOut">
              <a:rPr lang="en-US" smtClean="0"/>
              <a:t>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76148-7789-4D2B-BD47-EBAE7B716CB1}" type="slidenum">
              <a:rPr lang="en-US" smtClean="0"/>
              <a:t>‹#›</a:t>
            </a:fld>
            <a:endParaRPr lang="en-US"/>
          </a:p>
        </p:txBody>
      </p:sp>
    </p:spTree>
    <p:extLst>
      <p:ext uri="{BB962C8B-B14F-4D97-AF65-F5344CB8AC3E}">
        <p14:creationId xmlns:p14="http://schemas.microsoft.com/office/powerpoint/2010/main" val="251848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0E591A-F8C4-4161-97D9-06100B958542}" type="datetimeFigureOut">
              <a:rPr lang="en-US" smtClean="0"/>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6148-7789-4D2B-BD47-EBAE7B716CB1}" type="slidenum">
              <a:rPr lang="en-US" smtClean="0"/>
              <a:t>‹#›</a:t>
            </a:fld>
            <a:endParaRPr lang="en-US"/>
          </a:p>
        </p:txBody>
      </p:sp>
    </p:spTree>
    <p:extLst>
      <p:ext uri="{BB962C8B-B14F-4D97-AF65-F5344CB8AC3E}">
        <p14:creationId xmlns:p14="http://schemas.microsoft.com/office/powerpoint/2010/main" val="369575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0E591A-F8C4-4161-97D9-06100B958542}" type="datetimeFigureOut">
              <a:rPr lang="en-US" smtClean="0"/>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76148-7789-4D2B-BD47-EBAE7B716CB1}" type="slidenum">
              <a:rPr lang="en-US" smtClean="0"/>
              <a:t>‹#›</a:t>
            </a:fld>
            <a:endParaRPr lang="en-US"/>
          </a:p>
        </p:txBody>
      </p:sp>
    </p:spTree>
    <p:extLst>
      <p:ext uri="{BB962C8B-B14F-4D97-AF65-F5344CB8AC3E}">
        <p14:creationId xmlns:p14="http://schemas.microsoft.com/office/powerpoint/2010/main" val="247849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E591A-F8C4-4161-97D9-06100B958542}" type="datetimeFigureOut">
              <a:rPr lang="en-US" smtClean="0"/>
              <a:t>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76148-7789-4D2B-BD47-EBAE7B716CB1}" type="slidenum">
              <a:rPr lang="en-US" smtClean="0"/>
              <a:t>‹#›</a:t>
            </a:fld>
            <a:endParaRPr lang="en-US"/>
          </a:p>
        </p:txBody>
      </p:sp>
    </p:spTree>
    <p:extLst>
      <p:ext uri="{BB962C8B-B14F-4D97-AF65-F5344CB8AC3E}">
        <p14:creationId xmlns:p14="http://schemas.microsoft.com/office/powerpoint/2010/main" val="216207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snavnappsqub002:9000/sessions/new" TargetMode="External"/><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r="21914" b="37097"/>
          <a:stretch/>
        </p:blipFill>
        <p:spPr>
          <a:xfrm>
            <a:off x="1156521" y="169808"/>
            <a:ext cx="4920430" cy="1627819"/>
          </a:xfrm>
          <a:prstGeom prst="rect">
            <a:avLst/>
          </a:prstGeom>
        </p:spPr>
      </p:pic>
      <p:pic>
        <p:nvPicPr>
          <p:cNvPr id="10" name="Picture 9"/>
          <p:cNvPicPr>
            <a:picLocks noChangeAspect="1"/>
          </p:cNvPicPr>
          <p:nvPr/>
        </p:nvPicPr>
        <p:blipFill rotWithShape="1">
          <a:blip r:embed="rId3"/>
          <a:srcRect l="1136" r="1018" b="5172"/>
          <a:stretch/>
        </p:blipFill>
        <p:spPr>
          <a:xfrm>
            <a:off x="280555" y="2995040"/>
            <a:ext cx="8499763" cy="3125205"/>
          </a:xfrm>
          <a:prstGeom prst="rect">
            <a:avLst/>
          </a:prstGeom>
        </p:spPr>
      </p:pic>
      <p:sp>
        <p:nvSpPr>
          <p:cNvPr id="11" name="TextBox 10"/>
          <p:cNvSpPr txBox="1"/>
          <p:nvPr/>
        </p:nvSpPr>
        <p:spPr>
          <a:xfrm>
            <a:off x="7566733" y="130739"/>
            <a:ext cx="4539540" cy="430887"/>
          </a:xfrm>
          <a:prstGeom prst="rect">
            <a:avLst/>
          </a:prstGeom>
          <a:noFill/>
        </p:spPr>
        <p:txBody>
          <a:bodyPr wrap="square" rtlCol="0">
            <a:spAutoFit/>
          </a:bodyPr>
          <a:lstStyle/>
          <a:p>
            <a:r>
              <a:rPr lang="en-US" sz="1100" i="1" dirty="0" smtClean="0"/>
              <a:t>Epic created by: TFS portfolio admin, fields managed by Product Owner. Implemented by one or more features.</a:t>
            </a:r>
            <a:endParaRPr lang="en-US" sz="1100" i="1" dirty="0"/>
          </a:p>
        </p:txBody>
      </p:sp>
      <p:cxnSp>
        <p:nvCxnSpPr>
          <p:cNvPr id="13" name="Straight Arrow Connector 12"/>
          <p:cNvCxnSpPr>
            <a:endCxn id="11" idx="1"/>
          </p:cNvCxnSpPr>
          <p:nvPr/>
        </p:nvCxnSpPr>
        <p:spPr>
          <a:xfrm flipV="1">
            <a:off x="5499920" y="346183"/>
            <a:ext cx="2066813" cy="432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66734" y="648414"/>
            <a:ext cx="4539541" cy="600164"/>
          </a:xfrm>
          <a:prstGeom prst="rect">
            <a:avLst/>
          </a:prstGeom>
          <a:noFill/>
        </p:spPr>
        <p:txBody>
          <a:bodyPr wrap="square" rtlCol="0">
            <a:spAutoFit/>
          </a:bodyPr>
          <a:lstStyle/>
          <a:p>
            <a:r>
              <a:rPr lang="en-US" sz="1100" i="1" dirty="0" smtClean="0"/>
              <a:t>Feature created by: Product Owner, fields managed by Product Owner. Implemented by user stories with a common objective over two or more iterations.</a:t>
            </a:r>
            <a:endParaRPr lang="en-US" sz="1100" i="1" dirty="0"/>
          </a:p>
        </p:txBody>
      </p:sp>
      <p:cxnSp>
        <p:nvCxnSpPr>
          <p:cNvPr id="15" name="Straight Arrow Connector 14"/>
          <p:cNvCxnSpPr>
            <a:endCxn id="14" idx="1"/>
          </p:cNvCxnSpPr>
          <p:nvPr/>
        </p:nvCxnSpPr>
        <p:spPr>
          <a:xfrm flipV="1">
            <a:off x="5499920" y="948496"/>
            <a:ext cx="2066814" cy="105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66732" y="1228994"/>
            <a:ext cx="4539541" cy="430887"/>
          </a:xfrm>
          <a:prstGeom prst="rect">
            <a:avLst/>
          </a:prstGeom>
          <a:noFill/>
        </p:spPr>
        <p:txBody>
          <a:bodyPr wrap="square" rtlCol="0">
            <a:spAutoFit/>
          </a:bodyPr>
          <a:lstStyle/>
          <a:p>
            <a:r>
              <a:rPr lang="en-US" sz="1100" i="1" dirty="0" smtClean="0"/>
              <a:t>User story created by: Product Owner, fields managed by Product Owner. User stories start and finish in one iteration.</a:t>
            </a:r>
            <a:endParaRPr lang="en-US" sz="1100" i="1" dirty="0"/>
          </a:p>
        </p:txBody>
      </p:sp>
      <p:cxnSp>
        <p:nvCxnSpPr>
          <p:cNvPr id="17" name="Straight Arrow Connector 16"/>
          <p:cNvCxnSpPr>
            <a:endCxn id="16" idx="1"/>
          </p:cNvCxnSpPr>
          <p:nvPr/>
        </p:nvCxnSpPr>
        <p:spPr>
          <a:xfrm>
            <a:off x="5610083" y="1371600"/>
            <a:ext cx="1956649" cy="728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66732" y="1698461"/>
            <a:ext cx="4323621" cy="430887"/>
          </a:xfrm>
          <a:prstGeom prst="rect">
            <a:avLst/>
          </a:prstGeom>
          <a:noFill/>
        </p:spPr>
        <p:txBody>
          <a:bodyPr wrap="square" rtlCol="0">
            <a:spAutoFit/>
          </a:bodyPr>
          <a:lstStyle/>
          <a:p>
            <a:r>
              <a:rPr lang="en-US" sz="1100" i="1" dirty="0" smtClean="0"/>
              <a:t>Task created by Task Owner, fields managed by Task Owner, Effort managed by Task Owner</a:t>
            </a:r>
            <a:endParaRPr lang="en-US" sz="1100" i="1" dirty="0"/>
          </a:p>
        </p:txBody>
      </p:sp>
      <p:cxnSp>
        <p:nvCxnSpPr>
          <p:cNvPr id="19" name="Straight Arrow Connector 18"/>
          <p:cNvCxnSpPr>
            <a:endCxn id="18" idx="1"/>
          </p:cNvCxnSpPr>
          <p:nvPr/>
        </p:nvCxnSpPr>
        <p:spPr>
          <a:xfrm>
            <a:off x="5610083" y="1662776"/>
            <a:ext cx="1956649" cy="251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0274" y="3071416"/>
            <a:ext cx="2888932" cy="430887"/>
          </a:xfrm>
          <a:prstGeom prst="rect">
            <a:avLst/>
          </a:prstGeom>
          <a:solidFill>
            <a:schemeClr val="bg1"/>
          </a:solidFill>
        </p:spPr>
        <p:txBody>
          <a:bodyPr wrap="none" rtlCol="0">
            <a:spAutoFit/>
          </a:bodyPr>
          <a:lstStyle/>
          <a:p>
            <a:endParaRPr lang="en-US" sz="1100" dirty="0" smtClean="0"/>
          </a:p>
          <a:p>
            <a:r>
              <a:rPr lang="en-US" sz="1100" dirty="0" smtClean="0"/>
              <a:t>Feature progress is tracked by user story state. </a:t>
            </a:r>
            <a:endParaRPr lang="en-US" sz="1100" dirty="0"/>
          </a:p>
        </p:txBody>
      </p:sp>
      <p:sp>
        <p:nvSpPr>
          <p:cNvPr id="25" name="TextBox 24"/>
          <p:cNvSpPr txBox="1"/>
          <p:nvPr/>
        </p:nvSpPr>
        <p:spPr>
          <a:xfrm>
            <a:off x="5119364" y="6290690"/>
            <a:ext cx="2807435" cy="430887"/>
          </a:xfrm>
          <a:prstGeom prst="rect">
            <a:avLst/>
          </a:prstGeom>
          <a:solidFill>
            <a:schemeClr val="bg1"/>
          </a:solidFill>
        </p:spPr>
        <p:txBody>
          <a:bodyPr wrap="square" rtlCol="0">
            <a:spAutoFit/>
          </a:bodyPr>
          <a:lstStyle/>
          <a:p>
            <a:r>
              <a:rPr lang="en-US" sz="1100" i="1" dirty="0" smtClean="0"/>
              <a:t>User stories must be mapped to a feature to give an accurate picture from the chart above.</a:t>
            </a:r>
            <a:endParaRPr lang="en-US" sz="1100" i="1" dirty="0"/>
          </a:p>
        </p:txBody>
      </p:sp>
      <p:pic>
        <p:nvPicPr>
          <p:cNvPr id="26" name="Picture 25"/>
          <p:cNvPicPr>
            <a:picLocks noChangeAspect="1"/>
          </p:cNvPicPr>
          <p:nvPr/>
        </p:nvPicPr>
        <p:blipFill>
          <a:blip r:embed="rId4"/>
          <a:stretch>
            <a:fillRect/>
          </a:stretch>
        </p:blipFill>
        <p:spPr>
          <a:xfrm>
            <a:off x="8118454" y="5230554"/>
            <a:ext cx="3771900" cy="1543050"/>
          </a:xfrm>
          <a:prstGeom prst="rect">
            <a:avLst/>
          </a:prstGeom>
          <a:ln>
            <a:solidFill>
              <a:schemeClr val="tx1"/>
            </a:solidFill>
          </a:ln>
        </p:spPr>
      </p:pic>
      <p:sp>
        <p:nvSpPr>
          <p:cNvPr id="27" name="Left Brace 26"/>
          <p:cNvSpPr/>
          <p:nvPr/>
        </p:nvSpPr>
        <p:spPr>
          <a:xfrm>
            <a:off x="7872694" y="6242868"/>
            <a:ext cx="148856" cy="5265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 name="Elbow Connector 2"/>
          <p:cNvCxnSpPr/>
          <p:nvPr/>
        </p:nvCxnSpPr>
        <p:spPr>
          <a:xfrm>
            <a:off x="1039090" y="771552"/>
            <a:ext cx="284687" cy="282876"/>
          </a:xfrm>
          <a:prstGeom prst="bentConnector3">
            <a:avLst>
              <a:gd name="adj1" fmla="val -302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a:off x="1181433" y="1101054"/>
            <a:ext cx="284686" cy="210791"/>
          </a:xfrm>
          <a:prstGeom prst="bentConnector3">
            <a:avLst>
              <a:gd name="adj1" fmla="val -33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a:off x="1466119" y="1420326"/>
            <a:ext cx="328379" cy="242541"/>
          </a:xfrm>
          <a:prstGeom prst="bentConnector3">
            <a:avLst>
              <a:gd name="adj1" fmla="val -4809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6200000">
            <a:off x="166881" y="979268"/>
            <a:ext cx="1092594" cy="430887"/>
          </a:xfrm>
          <a:prstGeom prst="rect">
            <a:avLst/>
          </a:prstGeom>
          <a:noFill/>
        </p:spPr>
        <p:txBody>
          <a:bodyPr wrap="square" rtlCol="0">
            <a:spAutoFit/>
          </a:bodyPr>
          <a:lstStyle/>
          <a:p>
            <a:pPr algn="ctr"/>
            <a:r>
              <a:rPr lang="en-US" sz="1100" dirty="0" smtClean="0">
                <a:solidFill>
                  <a:srgbClr val="00B0F0"/>
                </a:solidFill>
              </a:rPr>
              <a:t>Parent\Child Link type</a:t>
            </a:r>
            <a:endParaRPr lang="en-US" sz="1100" dirty="0">
              <a:solidFill>
                <a:srgbClr val="00B0F0"/>
              </a:solidFill>
            </a:endParaRPr>
          </a:p>
        </p:txBody>
      </p:sp>
      <p:sp>
        <p:nvSpPr>
          <p:cNvPr id="31" name="TextBox 30"/>
          <p:cNvSpPr txBox="1"/>
          <p:nvPr/>
        </p:nvSpPr>
        <p:spPr>
          <a:xfrm rot="16200000">
            <a:off x="463166" y="2213045"/>
            <a:ext cx="1108745" cy="430887"/>
          </a:xfrm>
          <a:prstGeom prst="rect">
            <a:avLst/>
          </a:prstGeom>
          <a:noFill/>
        </p:spPr>
        <p:txBody>
          <a:bodyPr wrap="square" rtlCol="0">
            <a:spAutoFit/>
          </a:bodyPr>
          <a:lstStyle/>
          <a:p>
            <a:pPr algn="ctr"/>
            <a:r>
              <a:rPr lang="en-US" sz="1100" dirty="0" smtClean="0">
                <a:solidFill>
                  <a:srgbClr val="00B050"/>
                </a:solidFill>
              </a:rPr>
              <a:t>Tests\Tested By Link type</a:t>
            </a:r>
            <a:endParaRPr lang="en-US" sz="1100" dirty="0">
              <a:solidFill>
                <a:srgbClr val="00B050"/>
              </a:solidFill>
            </a:endParaRPr>
          </a:p>
        </p:txBody>
      </p:sp>
      <p:grpSp>
        <p:nvGrpSpPr>
          <p:cNvPr id="2" name="Group 1"/>
          <p:cNvGrpSpPr/>
          <p:nvPr/>
        </p:nvGrpSpPr>
        <p:grpSpPr>
          <a:xfrm>
            <a:off x="1181434" y="1886182"/>
            <a:ext cx="4097148" cy="919363"/>
            <a:chOff x="1181434" y="1886182"/>
            <a:chExt cx="4097148" cy="919363"/>
          </a:xfrm>
        </p:grpSpPr>
        <p:pic>
          <p:nvPicPr>
            <p:cNvPr id="20" name="Picture 19"/>
            <p:cNvPicPr>
              <a:picLocks noChangeAspect="1"/>
            </p:cNvPicPr>
            <p:nvPr/>
          </p:nvPicPr>
          <p:blipFill rotWithShape="1">
            <a:blip r:embed="rId2"/>
            <a:srcRect t="39241" r="38113" b="37470"/>
            <a:stretch/>
          </p:blipFill>
          <p:spPr>
            <a:xfrm>
              <a:off x="1181434" y="1886182"/>
              <a:ext cx="3899721" cy="602674"/>
            </a:xfrm>
            <a:prstGeom prst="rect">
              <a:avLst/>
            </a:prstGeom>
          </p:spPr>
        </p:pic>
        <p:pic>
          <p:nvPicPr>
            <p:cNvPr id="21" name="Picture 20"/>
            <p:cNvPicPr>
              <a:picLocks noChangeAspect="1"/>
            </p:cNvPicPr>
            <p:nvPr/>
          </p:nvPicPr>
          <p:blipFill rotWithShape="1">
            <a:blip r:embed="rId2"/>
            <a:srcRect t="51202" r="38194" b="38357"/>
            <a:stretch/>
          </p:blipFill>
          <p:spPr>
            <a:xfrm>
              <a:off x="1383999" y="2535355"/>
              <a:ext cx="3894583" cy="270190"/>
            </a:xfrm>
            <a:prstGeom prst="rect">
              <a:avLst/>
            </a:prstGeom>
          </p:spPr>
        </p:pic>
        <p:grpSp>
          <p:nvGrpSpPr>
            <p:cNvPr id="5" name="Group 4"/>
            <p:cNvGrpSpPr/>
            <p:nvPr/>
          </p:nvGrpSpPr>
          <p:grpSpPr>
            <a:xfrm>
              <a:off x="1462248" y="2063829"/>
              <a:ext cx="751345" cy="720745"/>
              <a:chOff x="1462248" y="2063829"/>
              <a:chExt cx="751345" cy="720745"/>
            </a:xfrm>
          </p:grpSpPr>
          <p:cxnSp>
            <p:nvCxnSpPr>
              <p:cNvPr id="23" name="Elbow Connector 22"/>
              <p:cNvCxnSpPr/>
              <p:nvPr/>
            </p:nvCxnSpPr>
            <p:spPr>
              <a:xfrm>
                <a:off x="1462248" y="2063829"/>
                <a:ext cx="328379" cy="242541"/>
              </a:xfrm>
              <a:prstGeom prst="bentConnector3">
                <a:avLst>
                  <a:gd name="adj1" fmla="val -4809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1790627" y="2426941"/>
                <a:ext cx="328379" cy="242541"/>
              </a:xfrm>
              <a:prstGeom prst="bentConnector3">
                <a:avLst>
                  <a:gd name="adj1" fmla="val -4809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156005" y="2607643"/>
                <a:ext cx="57588" cy="1769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2068559" y="2257242"/>
              <a:ext cx="2151015" cy="231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Test case title policy calculation</a:t>
              </a:r>
              <a:endParaRPr lang="en-US" sz="1200" dirty="0">
                <a:solidFill>
                  <a:schemeClr val="tx1"/>
                </a:solidFill>
              </a:endParaRPr>
            </a:p>
          </p:txBody>
        </p:sp>
        <p:sp>
          <p:nvSpPr>
            <p:cNvPr id="32" name="Rectangle 31"/>
            <p:cNvSpPr/>
            <p:nvPr/>
          </p:nvSpPr>
          <p:spPr>
            <a:xfrm>
              <a:off x="2250592" y="2587312"/>
              <a:ext cx="2054708" cy="192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Policy Calculation off by 0.01</a:t>
              </a:r>
              <a:endParaRPr lang="en-US" sz="1200" dirty="0">
                <a:solidFill>
                  <a:schemeClr val="tx1"/>
                </a:solidFill>
              </a:endParaRPr>
            </a:p>
          </p:txBody>
        </p:sp>
      </p:grpSp>
      <p:sp>
        <p:nvSpPr>
          <p:cNvPr id="33" name="TextBox 32"/>
          <p:cNvSpPr txBox="1"/>
          <p:nvPr/>
        </p:nvSpPr>
        <p:spPr>
          <a:xfrm>
            <a:off x="5927998" y="2241372"/>
            <a:ext cx="4476415" cy="261610"/>
          </a:xfrm>
          <a:prstGeom prst="rect">
            <a:avLst/>
          </a:prstGeom>
          <a:noFill/>
        </p:spPr>
        <p:txBody>
          <a:bodyPr wrap="square" rtlCol="0">
            <a:spAutoFit/>
          </a:bodyPr>
          <a:lstStyle/>
          <a:p>
            <a:r>
              <a:rPr lang="en-US" sz="1100" i="1" dirty="0" smtClean="0"/>
              <a:t>Created by Test Case owner, test case fields managed by Test Case Owner</a:t>
            </a:r>
            <a:endParaRPr lang="en-US" sz="1100" i="1" dirty="0"/>
          </a:p>
        </p:txBody>
      </p:sp>
      <p:cxnSp>
        <p:nvCxnSpPr>
          <p:cNvPr id="35" name="Straight Arrow Connector 34"/>
          <p:cNvCxnSpPr/>
          <p:nvPr/>
        </p:nvCxnSpPr>
        <p:spPr>
          <a:xfrm flipV="1">
            <a:off x="4222688" y="2367395"/>
            <a:ext cx="1705310" cy="14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927998" y="2592559"/>
            <a:ext cx="4355185" cy="261610"/>
          </a:xfrm>
          <a:prstGeom prst="rect">
            <a:avLst/>
          </a:prstGeom>
          <a:noFill/>
        </p:spPr>
        <p:txBody>
          <a:bodyPr wrap="square" rtlCol="0">
            <a:spAutoFit/>
          </a:bodyPr>
          <a:lstStyle/>
          <a:p>
            <a:r>
              <a:rPr lang="en-US" sz="1100" i="1" dirty="0" smtClean="0"/>
              <a:t>Created by Test Case evaluator, bug fields managed by Assigned To field</a:t>
            </a:r>
            <a:endParaRPr lang="en-US" sz="1100" i="1" dirty="0"/>
          </a:p>
        </p:txBody>
      </p:sp>
      <p:cxnSp>
        <p:nvCxnSpPr>
          <p:cNvPr id="37" name="Straight Arrow Connector 36"/>
          <p:cNvCxnSpPr/>
          <p:nvPr/>
        </p:nvCxnSpPr>
        <p:spPr>
          <a:xfrm>
            <a:off x="4212604" y="2728825"/>
            <a:ext cx="1715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64341" y="5945532"/>
            <a:ext cx="559449" cy="138499"/>
          </a:xfrm>
          <a:prstGeom prst="rect">
            <a:avLst/>
          </a:prstGeom>
          <a:solidFill>
            <a:schemeClr val="bg1"/>
          </a:solidFill>
        </p:spPr>
        <p:txBody>
          <a:bodyPr wrap="none" lIns="0" tIns="0" rIns="0" bIns="0" rtlCol="0">
            <a:spAutoFit/>
          </a:bodyPr>
          <a:lstStyle/>
          <a:p>
            <a:r>
              <a:rPr lang="en-US" sz="900" dirty="0" smtClean="0">
                <a:solidFill>
                  <a:schemeClr val="accent1">
                    <a:lumMod val="50000"/>
                  </a:schemeClr>
                </a:solidFill>
              </a:rPr>
              <a:t>SWIFT Code</a:t>
            </a:r>
            <a:endParaRPr lang="en-US" sz="900" dirty="0">
              <a:solidFill>
                <a:schemeClr val="accent1">
                  <a:lumMod val="50000"/>
                </a:schemeClr>
              </a:solidFill>
            </a:endParaRPr>
          </a:p>
        </p:txBody>
      </p:sp>
      <p:pic>
        <p:nvPicPr>
          <p:cNvPr id="43" name="Picture 42"/>
          <p:cNvPicPr>
            <a:picLocks noChangeAspect="1"/>
          </p:cNvPicPr>
          <p:nvPr/>
        </p:nvPicPr>
        <p:blipFill rotWithShape="1">
          <a:blip r:embed="rId5"/>
          <a:srcRect t="11512"/>
          <a:stretch/>
        </p:blipFill>
        <p:spPr>
          <a:xfrm>
            <a:off x="2119006" y="2914949"/>
            <a:ext cx="2562225" cy="235996"/>
          </a:xfrm>
          <a:prstGeom prst="rect">
            <a:avLst/>
          </a:prstGeom>
        </p:spPr>
      </p:pic>
      <p:cxnSp>
        <p:nvCxnSpPr>
          <p:cNvPr id="71" name="Elbow Connector 70"/>
          <p:cNvCxnSpPr/>
          <p:nvPr/>
        </p:nvCxnSpPr>
        <p:spPr>
          <a:xfrm rot="16200000" flipH="1">
            <a:off x="1562891" y="2450009"/>
            <a:ext cx="834794" cy="298429"/>
          </a:xfrm>
          <a:prstGeom prst="bentConnector3">
            <a:avLst>
              <a:gd name="adj1" fmla="val 99863"/>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16200000">
            <a:off x="1070367" y="2801177"/>
            <a:ext cx="1108745" cy="430887"/>
          </a:xfrm>
          <a:prstGeom prst="rect">
            <a:avLst/>
          </a:prstGeom>
          <a:noFill/>
        </p:spPr>
        <p:txBody>
          <a:bodyPr wrap="square" rtlCol="0">
            <a:spAutoFit/>
          </a:bodyPr>
          <a:lstStyle/>
          <a:p>
            <a:pPr algn="ctr"/>
            <a:r>
              <a:rPr lang="en-US" sz="1100" dirty="0" smtClean="0">
                <a:solidFill>
                  <a:srgbClr val="FF0000"/>
                </a:solidFill>
              </a:rPr>
              <a:t>Related </a:t>
            </a:r>
          </a:p>
          <a:p>
            <a:pPr algn="ctr"/>
            <a:r>
              <a:rPr lang="en-US" sz="1100" dirty="0" smtClean="0">
                <a:solidFill>
                  <a:srgbClr val="FF0000"/>
                </a:solidFill>
              </a:rPr>
              <a:t>Link type</a:t>
            </a:r>
            <a:endParaRPr lang="en-US" sz="1100" dirty="0">
              <a:solidFill>
                <a:srgbClr val="FF0000"/>
              </a:solidFill>
            </a:endParaRPr>
          </a:p>
        </p:txBody>
      </p:sp>
      <p:sp>
        <p:nvSpPr>
          <p:cNvPr id="82" name="TextBox 81"/>
          <p:cNvSpPr txBox="1"/>
          <p:nvPr/>
        </p:nvSpPr>
        <p:spPr>
          <a:xfrm>
            <a:off x="5305659" y="2901991"/>
            <a:ext cx="5938626" cy="261610"/>
          </a:xfrm>
          <a:prstGeom prst="rect">
            <a:avLst/>
          </a:prstGeom>
          <a:noFill/>
        </p:spPr>
        <p:txBody>
          <a:bodyPr wrap="square" rtlCol="0">
            <a:spAutoFit/>
          </a:bodyPr>
          <a:lstStyle/>
          <a:p>
            <a:r>
              <a:rPr lang="en-US" sz="1100" i="1" dirty="0" smtClean="0"/>
              <a:t>If a test case cannot be found to associate a bug, associate to a user story using the Related link type.</a:t>
            </a:r>
            <a:endParaRPr lang="en-US" sz="1100" i="1" dirty="0"/>
          </a:p>
        </p:txBody>
      </p:sp>
      <p:cxnSp>
        <p:nvCxnSpPr>
          <p:cNvPr id="83" name="Straight Arrow Connector 82"/>
          <p:cNvCxnSpPr/>
          <p:nvPr/>
        </p:nvCxnSpPr>
        <p:spPr>
          <a:xfrm flipV="1">
            <a:off x="4722278" y="3016621"/>
            <a:ext cx="556304" cy="13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523825" y="20631"/>
            <a:ext cx="2976094" cy="369332"/>
          </a:xfrm>
          <a:prstGeom prst="rect">
            <a:avLst/>
          </a:prstGeom>
          <a:solidFill>
            <a:schemeClr val="bg1"/>
          </a:solidFill>
        </p:spPr>
        <p:txBody>
          <a:bodyPr wrap="square" rtlCol="0">
            <a:spAutoFit/>
          </a:bodyPr>
          <a:lstStyle/>
          <a:p>
            <a:r>
              <a:rPr lang="en-US" dirty="0" smtClean="0"/>
              <a:t>Work Item Organization</a:t>
            </a:r>
            <a:endParaRPr lang="en-US" dirty="0"/>
          </a:p>
        </p:txBody>
      </p:sp>
    </p:spTree>
    <p:extLst>
      <p:ext uri="{BB962C8B-B14F-4D97-AF65-F5344CB8AC3E}">
        <p14:creationId xmlns:p14="http://schemas.microsoft.com/office/powerpoint/2010/main" val="361332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35869" y="1600770"/>
            <a:ext cx="4905375" cy="2152650"/>
          </a:xfrm>
          <a:prstGeom prst="rect">
            <a:avLst/>
          </a:prstGeom>
        </p:spPr>
      </p:pic>
      <p:sp>
        <p:nvSpPr>
          <p:cNvPr id="4" name="TextBox 3"/>
          <p:cNvSpPr txBox="1"/>
          <p:nvPr/>
        </p:nvSpPr>
        <p:spPr>
          <a:xfrm>
            <a:off x="2924486" y="745583"/>
            <a:ext cx="3648400" cy="861774"/>
          </a:xfrm>
          <a:prstGeom prst="rect">
            <a:avLst/>
          </a:prstGeom>
          <a:noFill/>
        </p:spPr>
        <p:txBody>
          <a:bodyPr wrap="square" rtlCol="0">
            <a:spAutoFit/>
          </a:bodyPr>
          <a:lstStyle/>
          <a:p>
            <a:r>
              <a:rPr lang="en-US" sz="1000" dirty="0" smtClean="0"/>
              <a:t>System Increment objectives:</a:t>
            </a:r>
          </a:p>
          <a:p>
            <a:pPr marL="285750" indent="-285750">
              <a:buFont typeface="Arial" panose="020B0604020202020204" pitchFamily="34" charset="0"/>
              <a:buChar char="•"/>
            </a:pPr>
            <a:r>
              <a:rPr lang="en-US" sz="1000" dirty="0" smtClean="0"/>
              <a:t>Merge code and associate merge </a:t>
            </a:r>
            <a:r>
              <a:rPr lang="en-US" sz="1000" dirty="0" err="1" smtClean="0"/>
              <a:t>changeset</a:t>
            </a:r>
            <a:r>
              <a:rPr lang="en-US" sz="1000" dirty="0" smtClean="0"/>
              <a:t> to user stories</a:t>
            </a:r>
          </a:p>
          <a:p>
            <a:pPr marL="285750" indent="-285750">
              <a:buFont typeface="Arial" panose="020B0604020202020204" pitchFamily="34" charset="0"/>
              <a:buChar char="•"/>
            </a:pPr>
            <a:r>
              <a:rPr lang="en-US" sz="1000" dirty="0" smtClean="0"/>
              <a:t>Build quality</a:t>
            </a:r>
          </a:p>
          <a:p>
            <a:pPr marL="285750" indent="-285750">
              <a:buFont typeface="Arial" panose="020B0604020202020204" pitchFamily="34" charset="0"/>
              <a:buChar char="•"/>
            </a:pPr>
            <a:r>
              <a:rPr lang="en-US" sz="1000" dirty="0" smtClean="0"/>
              <a:t>Scope testing</a:t>
            </a:r>
          </a:p>
          <a:p>
            <a:pPr marL="285750" indent="-285750">
              <a:buFont typeface="Arial" panose="020B0604020202020204" pitchFamily="34" charset="0"/>
              <a:buChar char="•"/>
            </a:pPr>
            <a:r>
              <a:rPr lang="en-US" sz="1000" dirty="0" err="1" smtClean="0"/>
              <a:t>FxCop</a:t>
            </a:r>
            <a:r>
              <a:rPr lang="en-US" sz="1000" dirty="0" smtClean="0"/>
              <a:t> analysis</a:t>
            </a:r>
            <a:endParaRPr lang="en-US" sz="1000" dirty="0"/>
          </a:p>
        </p:txBody>
      </p:sp>
      <p:sp>
        <p:nvSpPr>
          <p:cNvPr id="5" name="TextBox 4"/>
          <p:cNvSpPr txBox="1"/>
          <p:nvPr/>
        </p:nvSpPr>
        <p:spPr>
          <a:xfrm>
            <a:off x="7854964" y="745388"/>
            <a:ext cx="2560316" cy="1015663"/>
          </a:xfrm>
          <a:prstGeom prst="rect">
            <a:avLst/>
          </a:prstGeom>
          <a:noFill/>
        </p:spPr>
        <p:txBody>
          <a:bodyPr wrap="none" rtlCol="0">
            <a:spAutoFit/>
          </a:bodyPr>
          <a:lstStyle/>
          <a:p>
            <a:r>
              <a:rPr lang="en-US" sz="1000" dirty="0" smtClean="0"/>
              <a:t>Releasable Solution objectives:</a:t>
            </a:r>
          </a:p>
          <a:p>
            <a:pPr marL="285750" indent="-285750">
              <a:buFont typeface="Arial" panose="020B0604020202020204" pitchFamily="34" charset="0"/>
              <a:buChar char="•"/>
            </a:pPr>
            <a:r>
              <a:rPr lang="en-US" sz="1000" dirty="0" smtClean="0"/>
              <a:t>Automated Regression Use Case Testing</a:t>
            </a:r>
          </a:p>
          <a:p>
            <a:pPr marL="285750" indent="-285750">
              <a:buFont typeface="Arial" panose="020B0604020202020204" pitchFamily="34" charset="0"/>
              <a:buChar char="•"/>
            </a:pPr>
            <a:r>
              <a:rPr lang="en-US" sz="1000" dirty="0" smtClean="0"/>
              <a:t>End-to-end system testing</a:t>
            </a:r>
          </a:p>
          <a:p>
            <a:pPr marL="285750" indent="-285750">
              <a:buFont typeface="Arial" panose="020B0604020202020204" pitchFamily="34" charset="0"/>
              <a:buChar char="•"/>
            </a:pPr>
            <a:r>
              <a:rPr lang="en-US" sz="1000" dirty="0" smtClean="0"/>
              <a:t>Security testing</a:t>
            </a:r>
          </a:p>
          <a:p>
            <a:pPr marL="285750" indent="-285750">
              <a:buFont typeface="Arial" panose="020B0604020202020204" pitchFamily="34" charset="0"/>
              <a:buChar char="•"/>
            </a:pPr>
            <a:r>
              <a:rPr lang="en-US" sz="1000" dirty="0"/>
              <a:t>UAT guidelines and </a:t>
            </a:r>
            <a:r>
              <a:rPr lang="en-US" sz="1000" dirty="0" smtClean="0"/>
              <a:t>testing</a:t>
            </a:r>
          </a:p>
          <a:p>
            <a:pPr marL="285750" indent="-285750">
              <a:buFont typeface="Arial" panose="020B0604020202020204" pitchFamily="34" charset="0"/>
              <a:buChar char="•"/>
            </a:pPr>
            <a:r>
              <a:rPr lang="en-US" sz="1000" dirty="0" smtClean="0"/>
              <a:t>Use Case updates, </a:t>
            </a:r>
            <a:r>
              <a:rPr lang="en-US" sz="1000" dirty="0" err="1" smtClean="0"/>
              <a:t>iGuide</a:t>
            </a:r>
            <a:r>
              <a:rPr lang="en-US" sz="1000" dirty="0" smtClean="0"/>
              <a:t> updates</a:t>
            </a:r>
            <a:endParaRPr lang="en-US" sz="1000" dirty="0"/>
          </a:p>
        </p:txBody>
      </p:sp>
      <p:sp>
        <p:nvSpPr>
          <p:cNvPr id="6" name="TextBox 5"/>
          <p:cNvSpPr txBox="1"/>
          <p:nvPr/>
        </p:nvSpPr>
        <p:spPr>
          <a:xfrm>
            <a:off x="214229" y="417460"/>
            <a:ext cx="1894611" cy="369332"/>
          </a:xfrm>
          <a:prstGeom prst="rect">
            <a:avLst/>
          </a:prstGeom>
          <a:noFill/>
        </p:spPr>
        <p:txBody>
          <a:bodyPr wrap="square" rtlCol="0">
            <a:spAutoFit/>
          </a:bodyPr>
          <a:lstStyle/>
          <a:p>
            <a:r>
              <a:rPr lang="en-US" dirty="0" smtClean="0"/>
              <a:t>working software</a:t>
            </a:r>
            <a:endParaRPr lang="en-US" dirty="0"/>
          </a:p>
        </p:txBody>
      </p:sp>
      <p:sp>
        <p:nvSpPr>
          <p:cNvPr id="8" name="TextBox 7"/>
          <p:cNvSpPr txBox="1"/>
          <p:nvPr/>
        </p:nvSpPr>
        <p:spPr>
          <a:xfrm>
            <a:off x="3272573" y="414156"/>
            <a:ext cx="3367217" cy="369332"/>
          </a:xfrm>
          <a:prstGeom prst="rect">
            <a:avLst/>
          </a:prstGeom>
          <a:noFill/>
        </p:spPr>
        <p:txBody>
          <a:bodyPr wrap="square" rtlCol="0">
            <a:spAutoFit/>
          </a:bodyPr>
          <a:lstStyle/>
          <a:p>
            <a:r>
              <a:rPr lang="en-US" dirty="0" smtClean="0"/>
              <a:t>“system increments” </a:t>
            </a:r>
            <a:endParaRPr lang="en-US" dirty="0"/>
          </a:p>
        </p:txBody>
      </p:sp>
      <p:sp>
        <p:nvSpPr>
          <p:cNvPr id="10" name="TextBox 9"/>
          <p:cNvSpPr txBox="1"/>
          <p:nvPr/>
        </p:nvSpPr>
        <p:spPr>
          <a:xfrm>
            <a:off x="7752643" y="414156"/>
            <a:ext cx="2749564" cy="369332"/>
          </a:xfrm>
          <a:prstGeom prst="rect">
            <a:avLst/>
          </a:prstGeom>
          <a:noFill/>
        </p:spPr>
        <p:txBody>
          <a:bodyPr wrap="square" rtlCol="0">
            <a:spAutoFit/>
          </a:bodyPr>
          <a:lstStyle/>
          <a:p>
            <a:r>
              <a:rPr lang="en-US" dirty="0" smtClean="0"/>
              <a:t>“releasable solution”</a:t>
            </a:r>
            <a:endParaRPr lang="en-US" dirty="0"/>
          </a:p>
        </p:txBody>
      </p:sp>
      <p:sp>
        <p:nvSpPr>
          <p:cNvPr id="12" name="Right Arrow 11"/>
          <p:cNvSpPr/>
          <p:nvPr/>
        </p:nvSpPr>
        <p:spPr>
          <a:xfrm>
            <a:off x="2449402" y="512163"/>
            <a:ext cx="339436"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026498" y="506489"/>
            <a:ext cx="339436"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3073596" y="2762821"/>
            <a:ext cx="1574" cy="4598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349258" y="2762821"/>
            <a:ext cx="2879" cy="4598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flipH="1" flipV="1">
            <a:off x="2981656" y="1967611"/>
            <a:ext cx="576338" cy="392458"/>
          </a:xfrm>
          <a:prstGeom prst="bentConnector3">
            <a:avLst>
              <a:gd name="adj1" fmla="val 9966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921488" y="2762821"/>
            <a:ext cx="1574" cy="4598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5000656" y="1875671"/>
            <a:ext cx="920832" cy="576338"/>
          </a:xfrm>
          <a:prstGeom prst="bentConnector3">
            <a:avLst>
              <a:gd name="adj1" fmla="val 10008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959151" y="274213"/>
            <a:ext cx="1319938" cy="246221"/>
          </a:xfrm>
          <a:prstGeom prst="rect">
            <a:avLst/>
          </a:prstGeom>
          <a:noFill/>
        </p:spPr>
        <p:txBody>
          <a:bodyPr wrap="square" rtlCol="0">
            <a:spAutoFit/>
          </a:bodyPr>
          <a:lstStyle/>
          <a:p>
            <a:r>
              <a:rPr lang="en-US" sz="1000" dirty="0" smtClean="0"/>
              <a:t>one or more to one</a:t>
            </a:r>
            <a:endParaRPr lang="en-US" sz="1000" dirty="0"/>
          </a:p>
        </p:txBody>
      </p:sp>
      <p:sp>
        <p:nvSpPr>
          <p:cNvPr id="37" name="TextBox 36"/>
          <p:cNvSpPr txBox="1"/>
          <p:nvPr/>
        </p:nvSpPr>
        <p:spPr>
          <a:xfrm>
            <a:off x="6520233" y="270500"/>
            <a:ext cx="1283290" cy="246221"/>
          </a:xfrm>
          <a:prstGeom prst="rect">
            <a:avLst/>
          </a:prstGeom>
          <a:noFill/>
        </p:spPr>
        <p:txBody>
          <a:bodyPr wrap="square" rtlCol="0">
            <a:spAutoFit/>
          </a:bodyPr>
          <a:lstStyle/>
          <a:p>
            <a:r>
              <a:rPr lang="en-US" sz="1000" dirty="0" smtClean="0"/>
              <a:t>one or more to one</a:t>
            </a:r>
            <a:endParaRPr lang="en-US" sz="1000" dirty="0"/>
          </a:p>
        </p:txBody>
      </p:sp>
      <p:sp>
        <p:nvSpPr>
          <p:cNvPr id="38" name="Right Arrow 37"/>
          <p:cNvSpPr/>
          <p:nvPr/>
        </p:nvSpPr>
        <p:spPr>
          <a:xfrm>
            <a:off x="10345231" y="506489"/>
            <a:ext cx="339436"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828071" y="414156"/>
            <a:ext cx="1249630" cy="369332"/>
          </a:xfrm>
          <a:prstGeom prst="rect">
            <a:avLst/>
          </a:prstGeom>
          <a:noFill/>
        </p:spPr>
        <p:txBody>
          <a:bodyPr wrap="square" rtlCol="0">
            <a:spAutoFit/>
          </a:bodyPr>
          <a:lstStyle/>
          <a:p>
            <a:r>
              <a:rPr lang="en-US" dirty="0" smtClean="0"/>
              <a:t>production</a:t>
            </a:r>
            <a:endParaRPr lang="en-US" dirty="0"/>
          </a:p>
        </p:txBody>
      </p:sp>
      <p:pic>
        <p:nvPicPr>
          <p:cNvPr id="41" name="Picture 40"/>
          <p:cNvPicPr>
            <a:picLocks noChangeAspect="1"/>
          </p:cNvPicPr>
          <p:nvPr/>
        </p:nvPicPr>
        <p:blipFill rotWithShape="1">
          <a:blip r:embed="rId3"/>
          <a:srcRect t="20666"/>
          <a:stretch/>
        </p:blipFill>
        <p:spPr>
          <a:xfrm>
            <a:off x="1266281" y="3841031"/>
            <a:ext cx="1583097" cy="609672"/>
          </a:xfrm>
          <a:prstGeom prst="rect">
            <a:avLst/>
          </a:prstGeom>
        </p:spPr>
      </p:pic>
      <p:pic>
        <p:nvPicPr>
          <p:cNvPr id="42" name="Picture 41"/>
          <p:cNvPicPr>
            <a:picLocks noChangeAspect="1"/>
          </p:cNvPicPr>
          <p:nvPr/>
        </p:nvPicPr>
        <p:blipFill>
          <a:blip r:embed="rId4"/>
          <a:stretch>
            <a:fillRect/>
          </a:stretch>
        </p:blipFill>
        <p:spPr>
          <a:xfrm>
            <a:off x="6188298" y="5097996"/>
            <a:ext cx="838200" cy="1543050"/>
          </a:xfrm>
          <a:prstGeom prst="rect">
            <a:avLst/>
          </a:prstGeom>
        </p:spPr>
      </p:pic>
      <p:pic>
        <p:nvPicPr>
          <p:cNvPr id="43" name="Picture 42"/>
          <p:cNvPicPr>
            <a:picLocks noChangeAspect="1"/>
          </p:cNvPicPr>
          <p:nvPr/>
        </p:nvPicPr>
        <p:blipFill>
          <a:blip r:embed="rId5"/>
          <a:stretch>
            <a:fillRect/>
          </a:stretch>
        </p:blipFill>
        <p:spPr>
          <a:xfrm>
            <a:off x="917024" y="5039722"/>
            <a:ext cx="2900363" cy="640034"/>
          </a:xfrm>
          <a:prstGeom prst="rect">
            <a:avLst/>
          </a:prstGeom>
        </p:spPr>
      </p:pic>
      <p:sp>
        <p:nvSpPr>
          <p:cNvPr id="44" name="TextBox 43"/>
          <p:cNvSpPr txBox="1"/>
          <p:nvPr/>
        </p:nvSpPr>
        <p:spPr>
          <a:xfrm>
            <a:off x="332947" y="3716876"/>
            <a:ext cx="933334" cy="1015663"/>
          </a:xfrm>
          <a:prstGeom prst="rect">
            <a:avLst/>
          </a:prstGeom>
          <a:noFill/>
        </p:spPr>
        <p:txBody>
          <a:bodyPr wrap="square" rtlCol="0">
            <a:spAutoFit/>
          </a:bodyPr>
          <a:lstStyle/>
          <a:p>
            <a:r>
              <a:rPr lang="en-US" sz="1000" i="1" dirty="0" smtClean="0"/>
              <a:t>After each merge, a team build is launched. The merging team fixes all issues. </a:t>
            </a:r>
          </a:p>
        </p:txBody>
      </p:sp>
      <p:sp>
        <p:nvSpPr>
          <p:cNvPr id="45" name="TextBox 44"/>
          <p:cNvSpPr txBox="1"/>
          <p:nvPr/>
        </p:nvSpPr>
        <p:spPr>
          <a:xfrm>
            <a:off x="5296526" y="5033572"/>
            <a:ext cx="933334" cy="1631216"/>
          </a:xfrm>
          <a:prstGeom prst="rect">
            <a:avLst/>
          </a:prstGeom>
          <a:noFill/>
        </p:spPr>
        <p:txBody>
          <a:bodyPr wrap="square" rtlCol="0">
            <a:spAutoFit/>
          </a:bodyPr>
          <a:lstStyle/>
          <a:p>
            <a:r>
              <a:rPr lang="en-US" sz="1000" i="1" dirty="0" smtClean="0"/>
              <a:t>After merging is complete, testing of the user stories in scope is executed reusing user story testing from the projects.</a:t>
            </a:r>
            <a:endParaRPr lang="en-US" sz="1000" i="1" dirty="0"/>
          </a:p>
        </p:txBody>
      </p:sp>
      <p:sp>
        <p:nvSpPr>
          <p:cNvPr id="46" name="TextBox 45"/>
          <p:cNvSpPr txBox="1"/>
          <p:nvPr/>
        </p:nvSpPr>
        <p:spPr>
          <a:xfrm>
            <a:off x="878624" y="5708112"/>
            <a:ext cx="3460207" cy="1015663"/>
          </a:xfrm>
          <a:prstGeom prst="rect">
            <a:avLst/>
          </a:prstGeom>
          <a:noFill/>
        </p:spPr>
        <p:txBody>
          <a:bodyPr wrap="square" rtlCol="0">
            <a:spAutoFit/>
          </a:bodyPr>
          <a:lstStyle/>
          <a:p>
            <a:r>
              <a:rPr lang="en-US" sz="1000" i="1" dirty="0" smtClean="0"/>
              <a:t>An </a:t>
            </a:r>
            <a:r>
              <a:rPr lang="en-US" sz="1000" i="1" dirty="0" err="1" smtClean="0"/>
              <a:t>FxCop</a:t>
            </a:r>
            <a:r>
              <a:rPr lang="en-US" sz="1000" i="1" dirty="0" smtClean="0"/>
              <a:t> report is created before any merges begin establishing a baseline. After all merges are complete a final </a:t>
            </a:r>
            <a:r>
              <a:rPr lang="en-US" sz="1000" i="1" dirty="0" err="1" smtClean="0"/>
              <a:t>FxCop</a:t>
            </a:r>
            <a:r>
              <a:rPr lang="en-US" sz="1000" i="1" dirty="0" smtClean="0"/>
              <a:t> report is created and an assessment is done to determine what progress has been made to reduce violations. </a:t>
            </a:r>
            <a:r>
              <a:rPr lang="en-US" sz="1000" i="1" dirty="0" err="1" smtClean="0"/>
              <a:t>FxCop</a:t>
            </a:r>
            <a:r>
              <a:rPr lang="en-US" sz="1000" i="1" dirty="0" smtClean="0"/>
              <a:t> results are reported via </a:t>
            </a:r>
            <a:r>
              <a:rPr lang="en-US" sz="1000" i="1" dirty="0" err="1" smtClean="0"/>
              <a:t>SonarQube</a:t>
            </a:r>
            <a:r>
              <a:rPr lang="en-US" sz="1000" i="1" dirty="0" smtClean="0"/>
              <a:t>:</a:t>
            </a:r>
          </a:p>
          <a:p>
            <a:r>
              <a:rPr lang="en-US" sz="1000" i="1" dirty="0">
                <a:hlinkClick r:id="rId6"/>
              </a:rPr>
              <a:t>http://</a:t>
            </a:r>
            <a:r>
              <a:rPr lang="en-US" sz="1000" i="1" dirty="0" smtClean="0">
                <a:hlinkClick r:id="rId6"/>
              </a:rPr>
              <a:t>snavnappsqub002:9000/sessions/new</a:t>
            </a:r>
            <a:endParaRPr lang="en-US" sz="1000" i="1" dirty="0" smtClean="0"/>
          </a:p>
        </p:txBody>
      </p:sp>
      <p:sp>
        <p:nvSpPr>
          <p:cNvPr id="47" name="Oval 46"/>
          <p:cNvSpPr/>
          <p:nvPr/>
        </p:nvSpPr>
        <p:spPr>
          <a:xfrm>
            <a:off x="3128384" y="2907684"/>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a:t>
            </a:r>
            <a:endParaRPr lang="en-US" sz="1100" dirty="0"/>
          </a:p>
        </p:txBody>
      </p:sp>
      <p:sp>
        <p:nvSpPr>
          <p:cNvPr id="48" name="TextBox 47"/>
          <p:cNvSpPr txBox="1"/>
          <p:nvPr/>
        </p:nvSpPr>
        <p:spPr>
          <a:xfrm>
            <a:off x="3646261" y="2867552"/>
            <a:ext cx="1326271" cy="861774"/>
          </a:xfrm>
          <a:prstGeom prst="rect">
            <a:avLst/>
          </a:prstGeom>
          <a:noFill/>
        </p:spPr>
        <p:txBody>
          <a:bodyPr wrap="square" rtlCol="0">
            <a:spAutoFit/>
          </a:bodyPr>
          <a:lstStyle/>
          <a:p>
            <a:r>
              <a:rPr lang="en-US" sz="1000" dirty="0"/>
              <a:t>Each team merges code to </a:t>
            </a:r>
            <a:r>
              <a:rPr lang="en-US" sz="1000" dirty="0" err="1"/>
              <a:t>FeatInt</a:t>
            </a:r>
            <a:r>
              <a:rPr lang="en-US" sz="1000" dirty="0"/>
              <a:t> and assigns the merge </a:t>
            </a:r>
            <a:r>
              <a:rPr lang="en-US" sz="1000" dirty="0" err="1"/>
              <a:t>changeset</a:t>
            </a:r>
            <a:r>
              <a:rPr lang="en-US" sz="1000" dirty="0"/>
              <a:t> ID to the user stories in </a:t>
            </a:r>
            <a:r>
              <a:rPr lang="en-US" sz="1000" dirty="0" smtClean="0"/>
              <a:t>scope</a:t>
            </a:r>
            <a:endParaRPr lang="en-US" sz="1000" dirty="0"/>
          </a:p>
        </p:txBody>
      </p:sp>
      <p:sp>
        <p:nvSpPr>
          <p:cNvPr id="49" name="Oval 48"/>
          <p:cNvSpPr/>
          <p:nvPr/>
        </p:nvSpPr>
        <p:spPr>
          <a:xfrm>
            <a:off x="3496587" y="2892313"/>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a:t>
            </a:r>
            <a:endParaRPr lang="en-US" sz="1100" dirty="0"/>
          </a:p>
        </p:txBody>
      </p:sp>
      <p:sp>
        <p:nvSpPr>
          <p:cNvPr id="50" name="Oval 49"/>
          <p:cNvSpPr/>
          <p:nvPr/>
        </p:nvSpPr>
        <p:spPr>
          <a:xfrm>
            <a:off x="2147164" y="2867552"/>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3</a:t>
            </a:r>
            <a:endParaRPr lang="en-US" sz="1100" dirty="0"/>
          </a:p>
        </p:txBody>
      </p:sp>
      <p:sp>
        <p:nvSpPr>
          <p:cNvPr id="51" name="TextBox 50"/>
          <p:cNvSpPr txBox="1"/>
          <p:nvPr/>
        </p:nvSpPr>
        <p:spPr>
          <a:xfrm>
            <a:off x="249529" y="910032"/>
            <a:ext cx="2099729" cy="1477328"/>
          </a:xfrm>
          <a:prstGeom prst="rect">
            <a:avLst/>
          </a:prstGeom>
          <a:noFill/>
        </p:spPr>
        <p:txBody>
          <a:bodyPr wrap="square" rtlCol="0">
            <a:spAutoFit/>
          </a:bodyPr>
          <a:lstStyle/>
          <a:p>
            <a:r>
              <a:rPr lang="en-US" sz="1000" i="1" dirty="0"/>
              <a:t>When build is green, all </a:t>
            </a:r>
            <a:r>
              <a:rPr lang="en-US" sz="1000" i="1" dirty="0" smtClean="0"/>
              <a:t>teams queued for a release merge, merge </a:t>
            </a:r>
            <a:r>
              <a:rPr lang="en-US" sz="1000" i="1" dirty="0"/>
              <a:t>from </a:t>
            </a:r>
            <a:r>
              <a:rPr lang="en-US" sz="1000" i="1" dirty="0" err="1"/>
              <a:t>FeatInt</a:t>
            </a:r>
            <a:r>
              <a:rPr lang="en-US" sz="1000" i="1" dirty="0"/>
              <a:t> </a:t>
            </a:r>
            <a:r>
              <a:rPr lang="en-US" sz="1000" i="1" dirty="0" smtClean="0"/>
              <a:t>to their project  branch and </a:t>
            </a:r>
            <a:r>
              <a:rPr lang="en-US" sz="1000" i="1" dirty="0"/>
              <a:t>fix issues before their turn to merge to </a:t>
            </a:r>
            <a:r>
              <a:rPr lang="en-US" sz="1000" i="1" dirty="0" err="1"/>
              <a:t>FeatInt</a:t>
            </a:r>
            <a:r>
              <a:rPr lang="en-US" sz="1000" i="1" dirty="0"/>
              <a:t>.</a:t>
            </a:r>
          </a:p>
          <a:p>
            <a:r>
              <a:rPr lang="en-US" sz="1000" i="1" dirty="0" smtClean="0"/>
              <a:t>Each </a:t>
            </a:r>
            <a:r>
              <a:rPr lang="en-US" sz="1000" i="1" dirty="0"/>
              <a:t>team merges code from </a:t>
            </a:r>
            <a:r>
              <a:rPr lang="en-US" sz="1000" i="1" dirty="0" err="1"/>
              <a:t>FeatInt</a:t>
            </a:r>
            <a:r>
              <a:rPr lang="en-US" sz="1000" i="1" dirty="0"/>
              <a:t> daily. The merge </a:t>
            </a:r>
            <a:r>
              <a:rPr lang="en-US" sz="1000" i="1" dirty="0" err="1"/>
              <a:t>changeset</a:t>
            </a:r>
            <a:r>
              <a:rPr lang="en-US" sz="1000" i="1" dirty="0"/>
              <a:t> ID is associated with a “deploy and merge” user story.</a:t>
            </a:r>
          </a:p>
        </p:txBody>
      </p:sp>
      <p:sp>
        <p:nvSpPr>
          <p:cNvPr id="52" name="Oval 51"/>
          <p:cNvSpPr/>
          <p:nvPr/>
        </p:nvSpPr>
        <p:spPr>
          <a:xfrm>
            <a:off x="113308" y="1350249"/>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3</a:t>
            </a:r>
            <a:endParaRPr lang="en-US" sz="1100" dirty="0"/>
          </a:p>
        </p:txBody>
      </p:sp>
      <p:sp>
        <p:nvSpPr>
          <p:cNvPr id="53" name="TextBox 52"/>
          <p:cNvSpPr txBox="1"/>
          <p:nvPr/>
        </p:nvSpPr>
        <p:spPr>
          <a:xfrm>
            <a:off x="7639911" y="1921716"/>
            <a:ext cx="2892554" cy="553998"/>
          </a:xfrm>
          <a:prstGeom prst="rect">
            <a:avLst/>
          </a:prstGeom>
          <a:noFill/>
        </p:spPr>
        <p:txBody>
          <a:bodyPr wrap="square" rtlCol="0">
            <a:spAutoFit/>
          </a:bodyPr>
          <a:lstStyle/>
          <a:p>
            <a:r>
              <a:rPr lang="en-US" sz="1000" i="1" dirty="0"/>
              <a:t>Release technical lead merges code to </a:t>
            </a:r>
            <a:r>
              <a:rPr lang="en-US" sz="1000" i="1" dirty="0" err="1"/>
              <a:t>MainInt</a:t>
            </a:r>
            <a:r>
              <a:rPr lang="en-US" sz="1000" i="1" dirty="0"/>
              <a:t> and </a:t>
            </a:r>
            <a:r>
              <a:rPr lang="en-US" sz="1000" i="1" dirty="0" smtClean="0"/>
              <a:t>associates the </a:t>
            </a:r>
            <a:r>
              <a:rPr lang="en-US" sz="1000" i="1" dirty="0"/>
              <a:t>merge </a:t>
            </a:r>
            <a:r>
              <a:rPr lang="en-US" sz="1000" i="1" dirty="0" err="1"/>
              <a:t>changeset</a:t>
            </a:r>
            <a:r>
              <a:rPr lang="en-US" sz="1000" i="1" dirty="0"/>
              <a:t> ID to the user stories in </a:t>
            </a:r>
            <a:r>
              <a:rPr lang="en-US" sz="1000" i="1" dirty="0" smtClean="0"/>
              <a:t>scope.</a:t>
            </a:r>
            <a:endParaRPr lang="en-US" sz="1000" i="1" dirty="0"/>
          </a:p>
        </p:txBody>
      </p:sp>
      <p:sp>
        <p:nvSpPr>
          <p:cNvPr id="54" name="Oval 53"/>
          <p:cNvSpPr/>
          <p:nvPr/>
        </p:nvSpPr>
        <p:spPr>
          <a:xfrm>
            <a:off x="2822224" y="1976564"/>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6</a:t>
            </a:r>
            <a:endParaRPr lang="en-US" sz="1100" dirty="0"/>
          </a:p>
        </p:txBody>
      </p:sp>
      <p:sp>
        <p:nvSpPr>
          <p:cNvPr id="55" name="Oval 54"/>
          <p:cNvSpPr/>
          <p:nvPr/>
        </p:nvSpPr>
        <p:spPr>
          <a:xfrm>
            <a:off x="7391500" y="2066607"/>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6</a:t>
            </a:r>
            <a:endParaRPr lang="en-US" sz="1100" dirty="0"/>
          </a:p>
        </p:txBody>
      </p:sp>
      <p:sp>
        <p:nvSpPr>
          <p:cNvPr id="56" name="Oval 55"/>
          <p:cNvSpPr/>
          <p:nvPr/>
        </p:nvSpPr>
        <p:spPr>
          <a:xfrm>
            <a:off x="5965655" y="2078779"/>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a:t>
            </a:r>
          </a:p>
        </p:txBody>
      </p:sp>
      <p:sp>
        <p:nvSpPr>
          <p:cNvPr id="57" name="Oval 56"/>
          <p:cNvSpPr/>
          <p:nvPr/>
        </p:nvSpPr>
        <p:spPr>
          <a:xfrm>
            <a:off x="10646042" y="1401602"/>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a:t>
            </a:r>
            <a:endParaRPr lang="en-US" sz="1100" dirty="0"/>
          </a:p>
        </p:txBody>
      </p:sp>
      <p:sp>
        <p:nvSpPr>
          <p:cNvPr id="60" name="Oval 59"/>
          <p:cNvSpPr/>
          <p:nvPr/>
        </p:nvSpPr>
        <p:spPr>
          <a:xfrm>
            <a:off x="162826" y="4106590"/>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2</a:t>
            </a:r>
            <a:endParaRPr lang="en-US" sz="1100" dirty="0"/>
          </a:p>
        </p:txBody>
      </p:sp>
      <p:sp>
        <p:nvSpPr>
          <p:cNvPr id="62" name="Oval 61"/>
          <p:cNvSpPr/>
          <p:nvPr/>
        </p:nvSpPr>
        <p:spPr>
          <a:xfrm>
            <a:off x="681367" y="5708112"/>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4</a:t>
            </a:r>
            <a:endParaRPr lang="en-US" sz="1100" dirty="0"/>
          </a:p>
        </p:txBody>
      </p:sp>
      <p:sp>
        <p:nvSpPr>
          <p:cNvPr id="63" name="Oval 62"/>
          <p:cNvSpPr/>
          <p:nvPr/>
        </p:nvSpPr>
        <p:spPr>
          <a:xfrm>
            <a:off x="5126405" y="5511347"/>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5</a:t>
            </a:r>
            <a:endParaRPr lang="en-US" sz="1100" dirty="0"/>
          </a:p>
        </p:txBody>
      </p:sp>
      <p:sp>
        <p:nvSpPr>
          <p:cNvPr id="64" name="Oval 63"/>
          <p:cNvSpPr/>
          <p:nvPr/>
        </p:nvSpPr>
        <p:spPr>
          <a:xfrm>
            <a:off x="2109063" y="2536657"/>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2</a:t>
            </a:r>
            <a:endParaRPr lang="en-US" sz="1100" dirty="0"/>
          </a:p>
        </p:txBody>
      </p:sp>
      <p:sp>
        <p:nvSpPr>
          <p:cNvPr id="65" name="Oval 64"/>
          <p:cNvSpPr/>
          <p:nvPr/>
        </p:nvSpPr>
        <p:spPr>
          <a:xfrm>
            <a:off x="2303443" y="2536657"/>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4</a:t>
            </a:r>
            <a:endParaRPr lang="en-US" sz="1100" dirty="0"/>
          </a:p>
        </p:txBody>
      </p:sp>
      <p:sp>
        <p:nvSpPr>
          <p:cNvPr id="70" name="Oval 69"/>
          <p:cNvSpPr/>
          <p:nvPr/>
        </p:nvSpPr>
        <p:spPr>
          <a:xfrm>
            <a:off x="3049054" y="2536657"/>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5</a:t>
            </a:r>
            <a:endParaRPr lang="en-US" sz="1100" dirty="0"/>
          </a:p>
        </p:txBody>
      </p:sp>
      <p:sp>
        <p:nvSpPr>
          <p:cNvPr id="71" name="Oval 70"/>
          <p:cNvSpPr/>
          <p:nvPr/>
        </p:nvSpPr>
        <p:spPr>
          <a:xfrm>
            <a:off x="3603948" y="1791915"/>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7</a:t>
            </a:r>
            <a:endParaRPr lang="en-US" sz="1100" dirty="0"/>
          </a:p>
        </p:txBody>
      </p:sp>
      <p:sp>
        <p:nvSpPr>
          <p:cNvPr id="72" name="Oval 71"/>
          <p:cNvSpPr/>
          <p:nvPr/>
        </p:nvSpPr>
        <p:spPr>
          <a:xfrm>
            <a:off x="7365934" y="2648950"/>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7</a:t>
            </a:r>
            <a:endParaRPr lang="en-US" sz="1100" dirty="0"/>
          </a:p>
        </p:txBody>
      </p:sp>
      <p:sp>
        <p:nvSpPr>
          <p:cNvPr id="73" name="Oval 72"/>
          <p:cNvSpPr/>
          <p:nvPr/>
        </p:nvSpPr>
        <p:spPr>
          <a:xfrm>
            <a:off x="4173437" y="2324339"/>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8</a:t>
            </a:r>
          </a:p>
        </p:txBody>
      </p:sp>
      <p:sp>
        <p:nvSpPr>
          <p:cNvPr id="74" name="Oval 73"/>
          <p:cNvSpPr/>
          <p:nvPr/>
        </p:nvSpPr>
        <p:spPr>
          <a:xfrm>
            <a:off x="7369487" y="4643062"/>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8</a:t>
            </a:r>
            <a:endParaRPr lang="en-US" sz="1100" dirty="0"/>
          </a:p>
        </p:txBody>
      </p:sp>
      <p:sp>
        <p:nvSpPr>
          <p:cNvPr id="75" name="TextBox 74"/>
          <p:cNvSpPr txBox="1"/>
          <p:nvPr/>
        </p:nvSpPr>
        <p:spPr>
          <a:xfrm>
            <a:off x="7592418" y="2540967"/>
            <a:ext cx="1635979" cy="1938992"/>
          </a:xfrm>
          <a:prstGeom prst="rect">
            <a:avLst/>
          </a:prstGeom>
          <a:noFill/>
        </p:spPr>
        <p:txBody>
          <a:bodyPr wrap="square" rtlCol="0">
            <a:spAutoFit/>
          </a:bodyPr>
          <a:lstStyle/>
          <a:p>
            <a:r>
              <a:rPr lang="en-US" sz="1000" i="1" dirty="0" smtClean="0"/>
              <a:t>Regression testing resumes if started with builds from </a:t>
            </a:r>
            <a:r>
              <a:rPr lang="en-US" sz="1000" i="1" dirty="0" err="1" smtClean="0"/>
              <a:t>FeatInt</a:t>
            </a:r>
            <a:r>
              <a:rPr lang="en-US" sz="1000" i="1" dirty="0" smtClean="0"/>
              <a:t>. Otherwise regression testing begins.</a:t>
            </a:r>
          </a:p>
          <a:p>
            <a:r>
              <a:rPr lang="en-US" sz="1000" i="1" dirty="0" smtClean="0"/>
              <a:t>End-to-end testing conducted with interface partners. Uses an EVAL environment.</a:t>
            </a:r>
          </a:p>
          <a:p>
            <a:r>
              <a:rPr lang="en-US" sz="1000" i="1" dirty="0" smtClean="0"/>
              <a:t>End-to-End testing conducted with interface partners. Uses MTM test plan.</a:t>
            </a:r>
            <a:endParaRPr lang="en-US" sz="1000" i="1" dirty="0"/>
          </a:p>
        </p:txBody>
      </p:sp>
      <p:sp>
        <p:nvSpPr>
          <p:cNvPr id="76" name="TextBox 75"/>
          <p:cNvSpPr txBox="1"/>
          <p:nvPr/>
        </p:nvSpPr>
        <p:spPr>
          <a:xfrm>
            <a:off x="7592418" y="4450703"/>
            <a:ext cx="3820347" cy="707886"/>
          </a:xfrm>
          <a:prstGeom prst="rect">
            <a:avLst/>
          </a:prstGeom>
          <a:noFill/>
        </p:spPr>
        <p:txBody>
          <a:bodyPr wrap="square" rtlCol="0">
            <a:spAutoFit/>
          </a:bodyPr>
          <a:lstStyle/>
          <a:p>
            <a:r>
              <a:rPr lang="en-US" sz="1000" i="1" dirty="0" smtClean="0"/>
              <a:t>Defect repair is checked in to Support branch. Associate check-in </a:t>
            </a:r>
            <a:r>
              <a:rPr lang="en-US" sz="1000" i="1" dirty="0" err="1" smtClean="0"/>
              <a:t>changeset</a:t>
            </a:r>
            <a:r>
              <a:rPr lang="en-US" sz="1000" i="1" dirty="0" smtClean="0"/>
              <a:t> ID with bug work item. Team build and deploy to a FINT environment for evaluation. When defect is repaired, merge to </a:t>
            </a:r>
            <a:r>
              <a:rPr lang="en-US" sz="1000" i="1" dirty="0" err="1" smtClean="0"/>
              <a:t>MainInt</a:t>
            </a:r>
            <a:r>
              <a:rPr lang="en-US" sz="1000" i="1" dirty="0" smtClean="0"/>
              <a:t> and associate merge </a:t>
            </a:r>
            <a:r>
              <a:rPr lang="en-US" sz="1000" i="1" dirty="0" err="1" smtClean="0"/>
              <a:t>changeset</a:t>
            </a:r>
            <a:r>
              <a:rPr lang="en-US" sz="1000" i="1" dirty="0" smtClean="0"/>
              <a:t> ID to bug work items in merge.</a:t>
            </a:r>
            <a:endParaRPr lang="en-US" sz="1000" i="1" dirty="0"/>
          </a:p>
        </p:txBody>
      </p:sp>
      <p:cxnSp>
        <p:nvCxnSpPr>
          <p:cNvPr id="77" name="Straight Arrow Connector 76"/>
          <p:cNvCxnSpPr/>
          <p:nvPr/>
        </p:nvCxnSpPr>
        <p:spPr>
          <a:xfrm flipV="1">
            <a:off x="4124394" y="2049117"/>
            <a:ext cx="1574" cy="4598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7364369" y="5619362"/>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9</a:t>
            </a:r>
          </a:p>
        </p:txBody>
      </p:sp>
      <p:sp>
        <p:nvSpPr>
          <p:cNvPr id="79" name="TextBox 78"/>
          <p:cNvSpPr txBox="1"/>
          <p:nvPr/>
        </p:nvSpPr>
        <p:spPr>
          <a:xfrm>
            <a:off x="7575961" y="5521786"/>
            <a:ext cx="1842700" cy="861774"/>
          </a:xfrm>
          <a:prstGeom prst="rect">
            <a:avLst/>
          </a:prstGeom>
          <a:noFill/>
        </p:spPr>
        <p:txBody>
          <a:bodyPr wrap="square" rtlCol="0">
            <a:spAutoFit/>
          </a:bodyPr>
          <a:lstStyle/>
          <a:p>
            <a:r>
              <a:rPr lang="en-US" sz="1000" i="1" dirty="0" smtClean="0"/>
              <a:t>UAT guidelines are created and associated with UAT test cases. UAT is conducted and results are reported from a separate UAT test plan.</a:t>
            </a:r>
            <a:endParaRPr lang="en-US" sz="1000" i="1" dirty="0"/>
          </a:p>
        </p:txBody>
      </p:sp>
      <p:sp>
        <p:nvSpPr>
          <p:cNvPr id="80" name="Oval 79"/>
          <p:cNvSpPr/>
          <p:nvPr/>
        </p:nvSpPr>
        <p:spPr>
          <a:xfrm>
            <a:off x="4566479" y="1820930"/>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9</a:t>
            </a:r>
          </a:p>
        </p:txBody>
      </p:sp>
      <p:pic>
        <p:nvPicPr>
          <p:cNvPr id="81" name="Picture 80"/>
          <p:cNvPicPr>
            <a:picLocks noChangeAspect="1"/>
          </p:cNvPicPr>
          <p:nvPr/>
        </p:nvPicPr>
        <p:blipFill>
          <a:blip r:embed="rId7"/>
          <a:stretch>
            <a:fillRect/>
          </a:stretch>
        </p:blipFill>
        <p:spPr>
          <a:xfrm>
            <a:off x="9352988" y="5529226"/>
            <a:ext cx="1179477" cy="1160205"/>
          </a:xfrm>
          <a:prstGeom prst="rect">
            <a:avLst/>
          </a:prstGeom>
        </p:spPr>
      </p:pic>
      <p:pic>
        <p:nvPicPr>
          <p:cNvPr id="82" name="Picture 81"/>
          <p:cNvPicPr>
            <a:picLocks noChangeAspect="1"/>
          </p:cNvPicPr>
          <p:nvPr/>
        </p:nvPicPr>
        <p:blipFill>
          <a:blip r:embed="rId8"/>
          <a:stretch>
            <a:fillRect/>
          </a:stretch>
        </p:blipFill>
        <p:spPr>
          <a:xfrm>
            <a:off x="9135122" y="2619508"/>
            <a:ext cx="2028273" cy="1765941"/>
          </a:xfrm>
          <a:prstGeom prst="rect">
            <a:avLst/>
          </a:prstGeom>
        </p:spPr>
      </p:pic>
      <p:sp>
        <p:nvSpPr>
          <p:cNvPr id="83" name="TextBox 82"/>
          <p:cNvSpPr txBox="1"/>
          <p:nvPr/>
        </p:nvSpPr>
        <p:spPr>
          <a:xfrm>
            <a:off x="4124394" y="-1176"/>
            <a:ext cx="2902104" cy="369332"/>
          </a:xfrm>
          <a:prstGeom prst="rect">
            <a:avLst/>
          </a:prstGeom>
          <a:solidFill>
            <a:schemeClr val="bg1"/>
          </a:solidFill>
        </p:spPr>
        <p:txBody>
          <a:bodyPr wrap="square" rtlCol="0">
            <a:spAutoFit/>
          </a:bodyPr>
          <a:lstStyle/>
          <a:p>
            <a:r>
              <a:rPr lang="en-US" dirty="0" smtClean="0"/>
              <a:t>Creating Production Releases</a:t>
            </a:r>
            <a:endParaRPr lang="en-US" dirty="0"/>
          </a:p>
        </p:txBody>
      </p:sp>
      <p:pic>
        <p:nvPicPr>
          <p:cNvPr id="84" name="Picture 83"/>
          <p:cNvPicPr>
            <a:picLocks noChangeAspect="1"/>
          </p:cNvPicPr>
          <p:nvPr/>
        </p:nvPicPr>
        <p:blipFill>
          <a:blip r:embed="rId9"/>
          <a:stretch>
            <a:fillRect/>
          </a:stretch>
        </p:blipFill>
        <p:spPr>
          <a:xfrm>
            <a:off x="3032694" y="3943226"/>
            <a:ext cx="3915950" cy="344424"/>
          </a:xfrm>
          <a:prstGeom prst="rect">
            <a:avLst/>
          </a:prstGeom>
        </p:spPr>
      </p:pic>
      <p:sp>
        <p:nvSpPr>
          <p:cNvPr id="85" name="TextBox 84"/>
          <p:cNvSpPr txBox="1"/>
          <p:nvPr/>
        </p:nvSpPr>
        <p:spPr>
          <a:xfrm>
            <a:off x="2985144" y="4302780"/>
            <a:ext cx="4158606" cy="553998"/>
          </a:xfrm>
          <a:prstGeom prst="rect">
            <a:avLst/>
          </a:prstGeom>
          <a:noFill/>
        </p:spPr>
        <p:txBody>
          <a:bodyPr wrap="square" rtlCol="0">
            <a:spAutoFit/>
          </a:bodyPr>
          <a:lstStyle/>
          <a:p>
            <a:r>
              <a:rPr lang="en-US" sz="1000" dirty="0" smtClean="0"/>
              <a:t>When the merge </a:t>
            </a:r>
            <a:r>
              <a:rPr lang="en-US" sz="1000" dirty="0" err="1" smtClean="0"/>
              <a:t>changeset</a:t>
            </a:r>
            <a:r>
              <a:rPr lang="en-US" sz="1000" dirty="0" smtClean="0"/>
              <a:t> ID is associated to a user story or  bug, the team build will stamp those associated work items with the build name which can be viewed in the Integration Build field for the work item.</a:t>
            </a:r>
          </a:p>
        </p:txBody>
      </p:sp>
      <p:sp>
        <p:nvSpPr>
          <p:cNvPr id="86" name="Oval 85"/>
          <p:cNvSpPr/>
          <p:nvPr/>
        </p:nvSpPr>
        <p:spPr>
          <a:xfrm>
            <a:off x="6059739" y="3244175"/>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a:t>
            </a:r>
          </a:p>
        </p:txBody>
      </p:sp>
      <p:sp>
        <p:nvSpPr>
          <p:cNvPr id="87" name="Oval 86"/>
          <p:cNvSpPr/>
          <p:nvPr/>
        </p:nvSpPr>
        <p:spPr>
          <a:xfrm>
            <a:off x="10814309" y="5965259"/>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a:t>
            </a:r>
          </a:p>
        </p:txBody>
      </p:sp>
      <p:sp>
        <p:nvSpPr>
          <p:cNvPr id="88" name="TextBox 87"/>
          <p:cNvSpPr txBox="1"/>
          <p:nvPr/>
        </p:nvSpPr>
        <p:spPr>
          <a:xfrm>
            <a:off x="10980249" y="5518879"/>
            <a:ext cx="945274" cy="1015663"/>
          </a:xfrm>
          <a:prstGeom prst="rect">
            <a:avLst/>
          </a:prstGeom>
          <a:noFill/>
        </p:spPr>
        <p:txBody>
          <a:bodyPr wrap="square" rtlCol="0">
            <a:spAutoFit/>
          </a:bodyPr>
          <a:lstStyle/>
          <a:p>
            <a:r>
              <a:rPr lang="en-US" sz="1000" i="1" dirty="0" smtClean="0"/>
              <a:t>Valid is copied to a </a:t>
            </a:r>
            <a:r>
              <a:rPr lang="en-US" sz="1000" i="1" dirty="0" err="1" smtClean="0"/>
              <a:t>BFProd</a:t>
            </a:r>
            <a:r>
              <a:rPr lang="en-US" sz="1000" i="1" dirty="0" smtClean="0"/>
              <a:t> branch to support Break Fix updates to production.</a:t>
            </a:r>
            <a:endParaRPr lang="en-US" sz="1000" i="1" dirty="0"/>
          </a:p>
        </p:txBody>
      </p:sp>
      <p:sp>
        <p:nvSpPr>
          <p:cNvPr id="89" name="Right Brace 88"/>
          <p:cNvSpPr/>
          <p:nvPr/>
        </p:nvSpPr>
        <p:spPr>
          <a:xfrm rot="5400000">
            <a:off x="4163945" y="3114441"/>
            <a:ext cx="251442" cy="1243043"/>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Rectangle 89"/>
          <p:cNvSpPr/>
          <p:nvPr/>
        </p:nvSpPr>
        <p:spPr>
          <a:xfrm>
            <a:off x="2985144" y="3909852"/>
            <a:ext cx="4311006" cy="94692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0802621" y="805598"/>
            <a:ext cx="1249630" cy="1938992"/>
          </a:xfrm>
          <a:prstGeom prst="rect">
            <a:avLst/>
          </a:prstGeom>
          <a:noFill/>
        </p:spPr>
        <p:txBody>
          <a:bodyPr wrap="square" rtlCol="0">
            <a:spAutoFit/>
          </a:bodyPr>
          <a:lstStyle/>
          <a:p>
            <a:r>
              <a:rPr lang="en-US" sz="1000" i="1" dirty="0"/>
              <a:t>SCM merges code to </a:t>
            </a:r>
            <a:r>
              <a:rPr lang="en-US" sz="1000" i="1" dirty="0" smtClean="0"/>
              <a:t>Valid and associates the </a:t>
            </a:r>
            <a:r>
              <a:rPr lang="en-US" sz="1000" i="1" dirty="0"/>
              <a:t>merge </a:t>
            </a:r>
            <a:r>
              <a:rPr lang="en-US" sz="1000" i="1" dirty="0" err="1"/>
              <a:t>changeset</a:t>
            </a:r>
            <a:r>
              <a:rPr lang="en-US" sz="1000" i="1" dirty="0"/>
              <a:t> ID to the user stories in </a:t>
            </a:r>
            <a:r>
              <a:rPr lang="en-US" sz="1000" i="1" dirty="0" smtClean="0"/>
              <a:t>scope.</a:t>
            </a:r>
          </a:p>
          <a:p>
            <a:r>
              <a:rPr lang="en-US" sz="1000" i="1" dirty="0" smtClean="0"/>
              <a:t>This build is deployed to a non-production trial environment and finally to production on the deployment weekend.</a:t>
            </a:r>
            <a:endParaRPr lang="en-US" sz="1000" i="1" dirty="0"/>
          </a:p>
        </p:txBody>
      </p:sp>
    </p:spTree>
    <p:extLst>
      <p:ext uri="{BB962C8B-B14F-4D97-AF65-F5344CB8AC3E}">
        <p14:creationId xmlns:p14="http://schemas.microsoft.com/office/powerpoint/2010/main" val="200249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32181" y="1778018"/>
            <a:ext cx="8154619" cy="3720620"/>
            <a:chOff x="308897" y="341018"/>
            <a:chExt cx="8541070" cy="4222104"/>
          </a:xfrm>
        </p:grpSpPr>
        <p:pic>
          <p:nvPicPr>
            <p:cNvPr id="2" name="Picture 1"/>
            <p:cNvPicPr>
              <a:picLocks noChangeAspect="1"/>
            </p:cNvPicPr>
            <p:nvPr/>
          </p:nvPicPr>
          <p:blipFill>
            <a:blip r:embed="rId2"/>
            <a:stretch>
              <a:fillRect/>
            </a:stretch>
          </p:blipFill>
          <p:spPr>
            <a:xfrm>
              <a:off x="308897" y="341018"/>
              <a:ext cx="6283289" cy="4222104"/>
            </a:xfrm>
            <a:prstGeom prst="rect">
              <a:avLst/>
            </a:prstGeom>
          </p:spPr>
        </p:pic>
        <p:pic>
          <p:nvPicPr>
            <p:cNvPr id="4" name="Picture 3"/>
            <p:cNvPicPr>
              <a:picLocks noChangeAspect="1"/>
            </p:cNvPicPr>
            <p:nvPr/>
          </p:nvPicPr>
          <p:blipFill>
            <a:blip r:embed="rId3"/>
            <a:stretch>
              <a:fillRect/>
            </a:stretch>
          </p:blipFill>
          <p:spPr>
            <a:xfrm>
              <a:off x="6592187" y="341794"/>
              <a:ext cx="2257780" cy="4221328"/>
            </a:xfrm>
            <a:prstGeom prst="rect">
              <a:avLst/>
            </a:prstGeom>
          </p:spPr>
        </p:pic>
      </p:grpSp>
      <p:sp>
        <p:nvSpPr>
          <p:cNvPr id="7" name="Oval 6"/>
          <p:cNvSpPr/>
          <p:nvPr/>
        </p:nvSpPr>
        <p:spPr>
          <a:xfrm>
            <a:off x="362059" y="2797967"/>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a:t>
            </a:r>
            <a:endParaRPr lang="en-US" sz="1100" dirty="0"/>
          </a:p>
        </p:txBody>
      </p:sp>
      <p:sp>
        <p:nvSpPr>
          <p:cNvPr id="6" name="Oval 5"/>
          <p:cNvSpPr/>
          <p:nvPr/>
        </p:nvSpPr>
        <p:spPr>
          <a:xfrm>
            <a:off x="1652143" y="2174190"/>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2</a:t>
            </a:r>
            <a:endParaRPr lang="en-US" sz="1100" dirty="0"/>
          </a:p>
        </p:txBody>
      </p:sp>
      <p:sp>
        <p:nvSpPr>
          <p:cNvPr id="8" name="Oval 7"/>
          <p:cNvSpPr/>
          <p:nvPr/>
        </p:nvSpPr>
        <p:spPr>
          <a:xfrm>
            <a:off x="6361054" y="1735922"/>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9" name="Oval 8"/>
          <p:cNvSpPr/>
          <p:nvPr/>
        </p:nvSpPr>
        <p:spPr>
          <a:xfrm>
            <a:off x="2942226" y="2344311"/>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p>
        </p:txBody>
      </p:sp>
      <p:sp>
        <p:nvSpPr>
          <p:cNvPr id="10" name="Oval 9"/>
          <p:cNvSpPr/>
          <p:nvPr/>
        </p:nvSpPr>
        <p:spPr>
          <a:xfrm>
            <a:off x="8361747" y="1735921"/>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p>
        </p:txBody>
      </p:sp>
      <p:sp>
        <p:nvSpPr>
          <p:cNvPr id="11" name="Oval 10"/>
          <p:cNvSpPr/>
          <p:nvPr/>
        </p:nvSpPr>
        <p:spPr>
          <a:xfrm>
            <a:off x="7361399" y="2317867"/>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6</a:t>
            </a:r>
            <a:endParaRPr lang="en-US" sz="1100" dirty="0"/>
          </a:p>
        </p:txBody>
      </p:sp>
      <p:sp>
        <p:nvSpPr>
          <p:cNvPr id="12" name="Oval 11"/>
          <p:cNvSpPr/>
          <p:nvPr/>
        </p:nvSpPr>
        <p:spPr>
          <a:xfrm>
            <a:off x="7361400" y="2712906"/>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7</a:t>
            </a:r>
            <a:endParaRPr lang="en-US" sz="1100" dirty="0"/>
          </a:p>
        </p:txBody>
      </p:sp>
      <p:sp>
        <p:nvSpPr>
          <p:cNvPr id="13" name="Oval 12"/>
          <p:cNvSpPr/>
          <p:nvPr/>
        </p:nvSpPr>
        <p:spPr>
          <a:xfrm>
            <a:off x="5494501" y="3595798"/>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9</a:t>
            </a:r>
            <a:endParaRPr lang="en-US" sz="1100" dirty="0"/>
          </a:p>
        </p:txBody>
      </p:sp>
      <p:sp>
        <p:nvSpPr>
          <p:cNvPr id="15" name="Oval 14"/>
          <p:cNvSpPr/>
          <p:nvPr/>
        </p:nvSpPr>
        <p:spPr>
          <a:xfrm>
            <a:off x="7361399" y="3638328"/>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8</a:t>
            </a:r>
            <a:endParaRPr lang="en-US" sz="1100" dirty="0"/>
          </a:p>
        </p:txBody>
      </p:sp>
      <p:sp>
        <p:nvSpPr>
          <p:cNvPr id="17" name="Line Callout 2 (No Border) 16"/>
          <p:cNvSpPr/>
          <p:nvPr/>
        </p:nvSpPr>
        <p:spPr>
          <a:xfrm>
            <a:off x="4081028" y="494412"/>
            <a:ext cx="3264195" cy="978195"/>
          </a:xfrm>
          <a:prstGeom prst="callout2">
            <a:avLst>
              <a:gd name="adj1" fmla="val 104619"/>
              <a:gd name="adj2" fmla="val 1439"/>
              <a:gd name="adj3" fmla="val 124184"/>
              <a:gd name="adj4" fmla="val -7546"/>
              <a:gd name="adj5" fmla="val 197351"/>
              <a:gd name="adj6" fmla="val -417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4221973" y="494412"/>
            <a:ext cx="4267200" cy="971550"/>
          </a:xfrm>
          <a:prstGeom prst="rect">
            <a:avLst/>
          </a:prstGeom>
        </p:spPr>
      </p:pic>
      <p:sp>
        <p:nvSpPr>
          <p:cNvPr id="18" name="Oval 17"/>
          <p:cNvSpPr/>
          <p:nvPr/>
        </p:nvSpPr>
        <p:spPr>
          <a:xfrm>
            <a:off x="401521" y="5964983"/>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a:t>
            </a:r>
            <a:endParaRPr lang="en-US" sz="1100" dirty="0"/>
          </a:p>
        </p:txBody>
      </p:sp>
      <p:sp>
        <p:nvSpPr>
          <p:cNvPr id="19" name="Oval 18"/>
          <p:cNvSpPr/>
          <p:nvPr/>
        </p:nvSpPr>
        <p:spPr>
          <a:xfrm>
            <a:off x="401522" y="6624606"/>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2</a:t>
            </a:r>
            <a:endParaRPr lang="en-US" sz="1100" dirty="0"/>
          </a:p>
        </p:txBody>
      </p:sp>
      <p:sp>
        <p:nvSpPr>
          <p:cNvPr id="20" name="Oval 19"/>
          <p:cNvSpPr/>
          <p:nvPr/>
        </p:nvSpPr>
        <p:spPr>
          <a:xfrm>
            <a:off x="4956173" y="6169602"/>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21" name="Oval 20"/>
          <p:cNvSpPr/>
          <p:nvPr/>
        </p:nvSpPr>
        <p:spPr>
          <a:xfrm>
            <a:off x="8686800" y="769982"/>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p>
        </p:txBody>
      </p:sp>
      <p:sp>
        <p:nvSpPr>
          <p:cNvPr id="22" name="Oval 21"/>
          <p:cNvSpPr/>
          <p:nvPr/>
        </p:nvSpPr>
        <p:spPr>
          <a:xfrm>
            <a:off x="9053339" y="1607897"/>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a:t>
            </a:r>
          </a:p>
        </p:txBody>
      </p:sp>
      <p:sp>
        <p:nvSpPr>
          <p:cNvPr id="23" name="Oval 22"/>
          <p:cNvSpPr/>
          <p:nvPr/>
        </p:nvSpPr>
        <p:spPr>
          <a:xfrm>
            <a:off x="9045222" y="2712906"/>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6</a:t>
            </a:r>
            <a:endParaRPr lang="en-US" sz="1100" dirty="0"/>
          </a:p>
        </p:txBody>
      </p:sp>
      <p:sp>
        <p:nvSpPr>
          <p:cNvPr id="24" name="Oval 23"/>
          <p:cNvSpPr/>
          <p:nvPr/>
        </p:nvSpPr>
        <p:spPr>
          <a:xfrm>
            <a:off x="9047351" y="2965163"/>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7</a:t>
            </a:r>
            <a:endParaRPr lang="en-US" sz="1100" dirty="0"/>
          </a:p>
        </p:txBody>
      </p:sp>
      <p:sp>
        <p:nvSpPr>
          <p:cNvPr id="25" name="Oval 24"/>
          <p:cNvSpPr/>
          <p:nvPr/>
        </p:nvSpPr>
        <p:spPr>
          <a:xfrm>
            <a:off x="9045221" y="4499174"/>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9</a:t>
            </a:r>
            <a:endParaRPr lang="en-US" sz="1100" dirty="0"/>
          </a:p>
        </p:txBody>
      </p:sp>
      <p:sp>
        <p:nvSpPr>
          <p:cNvPr id="26" name="Oval 25"/>
          <p:cNvSpPr/>
          <p:nvPr/>
        </p:nvSpPr>
        <p:spPr>
          <a:xfrm>
            <a:off x="9057984" y="3240678"/>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8</a:t>
            </a:r>
            <a:endParaRPr lang="en-US" sz="1100" dirty="0"/>
          </a:p>
        </p:txBody>
      </p:sp>
      <p:sp>
        <p:nvSpPr>
          <p:cNvPr id="27" name="TextBox 26"/>
          <p:cNvSpPr txBox="1"/>
          <p:nvPr/>
        </p:nvSpPr>
        <p:spPr>
          <a:xfrm>
            <a:off x="593806" y="5774584"/>
            <a:ext cx="4315889" cy="553998"/>
          </a:xfrm>
          <a:prstGeom prst="rect">
            <a:avLst/>
          </a:prstGeom>
          <a:noFill/>
        </p:spPr>
        <p:txBody>
          <a:bodyPr wrap="square" rtlCol="0">
            <a:spAutoFit/>
          </a:bodyPr>
          <a:lstStyle/>
          <a:p>
            <a:r>
              <a:rPr lang="en-US" sz="1000" i="1" dirty="0" smtClean="0"/>
              <a:t>All FAST iterations use the common cadence iteration names such as r01.2016 or r02.2015. Work which will not result in a change to production, like regression use case automation, uses architectural iteration names such as a01.2016.</a:t>
            </a:r>
            <a:endParaRPr lang="en-US" sz="1000" i="1" dirty="0"/>
          </a:p>
        </p:txBody>
      </p:sp>
      <p:sp>
        <p:nvSpPr>
          <p:cNvPr id="28" name="TextBox 27"/>
          <p:cNvSpPr txBox="1"/>
          <p:nvPr/>
        </p:nvSpPr>
        <p:spPr>
          <a:xfrm>
            <a:off x="571642" y="6586556"/>
            <a:ext cx="4022255" cy="246221"/>
          </a:xfrm>
          <a:prstGeom prst="rect">
            <a:avLst/>
          </a:prstGeom>
          <a:noFill/>
        </p:spPr>
        <p:txBody>
          <a:bodyPr wrap="none" rtlCol="0">
            <a:spAutoFit/>
          </a:bodyPr>
          <a:lstStyle/>
          <a:p>
            <a:r>
              <a:rPr lang="en-US" sz="1000" i="1" dirty="0" smtClean="0"/>
              <a:t>All FAST work is organized by team. Flex is the name of this example team.</a:t>
            </a:r>
            <a:endParaRPr lang="en-US" sz="1000" i="1" dirty="0"/>
          </a:p>
        </p:txBody>
      </p:sp>
      <p:sp>
        <p:nvSpPr>
          <p:cNvPr id="29" name="TextBox 28"/>
          <p:cNvSpPr txBox="1"/>
          <p:nvPr/>
        </p:nvSpPr>
        <p:spPr>
          <a:xfrm>
            <a:off x="5126294" y="5817114"/>
            <a:ext cx="5477294" cy="1015663"/>
          </a:xfrm>
          <a:prstGeom prst="rect">
            <a:avLst/>
          </a:prstGeom>
          <a:noFill/>
        </p:spPr>
        <p:txBody>
          <a:bodyPr wrap="square" rtlCol="0">
            <a:spAutoFit/>
          </a:bodyPr>
          <a:lstStyle/>
          <a:p>
            <a:r>
              <a:rPr lang="en-US" sz="1000" i="1" dirty="0" smtClean="0"/>
              <a:t>All FAST teams plan their iteration on the same day and end their iteration on the same day. If you have dependencies on another team, get a voice at their planning meeting. You must know what is required to close a user story in order to not over commit and under deliver. The “definition of done” is the tool used to describe what is needed for a user story to complete and includes: coded, test, SME approval, RM approval by story overview and test plan audit. Test plan must include evaluation of impacted regression use case tests.</a:t>
            </a:r>
            <a:endParaRPr lang="en-US" sz="1000" i="1" dirty="0"/>
          </a:p>
        </p:txBody>
      </p:sp>
      <p:sp>
        <p:nvSpPr>
          <p:cNvPr id="30" name="TextBox 29"/>
          <p:cNvSpPr txBox="1"/>
          <p:nvPr/>
        </p:nvSpPr>
        <p:spPr>
          <a:xfrm>
            <a:off x="8843075" y="558215"/>
            <a:ext cx="2938340" cy="707886"/>
          </a:xfrm>
          <a:prstGeom prst="rect">
            <a:avLst/>
          </a:prstGeom>
          <a:noFill/>
        </p:spPr>
        <p:txBody>
          <a:bodyPr wrap="square" rtlCol="0">
            <a:spAutoFit/>
          </a:bodyPr>
          <a:lstStyle/>
          <a:p>
            <a:r>
              <a:rPr lang="en-US" sz="1000" i="1" dirty="0" smtClean="0"/>
              <a:t>At the iteration planning meeting, set up your team members with their capacity, activity, and days off. Create tasks, assign people, estimate effort, monitor utilization.</a:t>
            </a:r>
            <a:endParaRPr lang="en-US" sz="1000" i="1" dirty="0"/>
          </a:p>
        </p:txBody>
      </p:sp>
      <p:sp>
        <p:nvSpPr>
          <p:cNvPr id="31" name="TextBox 30"/>
          <p:cNvSpPr txBox="1"/>
          <p:nvPr/>
        </p:nvSpPr>
        <p:spPr>
          <a:xfrm>
            <a:off x="9253660" y="1423284"/>
            <a:ext cx="2938340" cy="707886"/>
          </a:xfrm>
          <a:prstGeom prst="rect">
            <a:avLst/>
          </a:prstGeom>
          <a:noFill/>
        </p:spPr>
        <p:txBody>
          <a:bodyPr wrap="square" rtlCol="0">
            <a:spAutoFit/>
          </a:bodyPr>
          <a:lstStyle/>
          <a:p>
            <a:r>
              <a:rPr lang="en-US" sz="1000" i="1" dirty="0" smtClean="0"/>
              <a:t>The burn down chart is updated as task effort is adjusted. A healthy burn down tracks to the computed ideal line. This burn down indicates something not good.</a:t>
            </a:r>
            <a:endParaRPr lang="en-US" sz="1000" i="1" dirty="0"/>
          </a:p>
        </p:txBody>
      </p:sp>
      <p:sp>
        <p:nvSpPr>
          <p:cNvPr id="32" name="TextBox 31"/>
          <p:cNvSpPr txBox="1"/>
          <p:nvPr/>
        </p:nvSpPr>
        <p:spPr>
          <a:xfrm>
            <a:off x="9215343" y="2694633"/>
            <a:ext cx="2938340" cy="707886"/>
          </a:xfrm>
          <a:prstGeom prst="rect">
            <a:avLst/>
          </a:prstGeom>
          <a:noFill/>
        </p:spPr>
        <p:txBody>
          <a:bodyPr wrap="square" rtlCol="0">
            <a:spAutoFit/>
          </a:bodyPr>
          <a:lstStyle/>
          <a:p>
            <a:r>
              <a:rPr lang="en-US" sz="1000" i="1" dirty="0" smtClean="0"/>
              <a:t>Capacity is monitored by team, by work activity, and by individual. Use these to initially plan an iteration and to assess during the iteration if someone becomes under or over utilized.</a:t>
            </a:r>
            <a:endParaRPr lang="en-US" sz="1000" i="1" dirty="0"/>
          </a:p>
        </p:txBody>
      </p:sp>
      <p:sp>
        <p:nvSpPr>
          <p:cNvPr id="33" name="TextBox 32"/>
          <p:cNvSpPr txBox="1"/>
          <p:nvPr/>
        </p:nvSpPr>
        <p:spPr>
          <a:xfrm>
            <a:off x="9215342" y="3965982"/>
            <a:ext cx="2938340" cy="1785104"/>
          </a:xfrm>
          <a:prstGeom prst="rect">
            <a:avLst/>
          </a:prstGeom>
          <a:noFill/>
        </p:spPr>
        <p:txBody>
          <a:bodyPr wrap="square" rtlCol="0">
            <a:spAutoFit/>
          </a:bodyPr>
          <a:lstStyle/>
          <a:p>
            <a:r>
              <a:rPr lang="en-US" sz="1000" i="1" dirty="0" smtClean="0"/>
              <a:t>The iteration end date is the last chance to close out user stories for the iteration. User stories which cannot be closed, for any reason, are returned to the product backlog and rescheduled in a future iteration as prioritized by the product owner.</a:t>
            </a:r>
          </a:p>
          <a:p>
            <a:r>
              <a:rPr lang="en-US" sz="1000" i="1" dirty="0" smtClean="0"/>
              <a:t>Task in any state of the current iteration are moved with the user story.</a:t>
            </a:r>
          </a:p>
          <a:p>
            <a:r>
              <a:rPr lang="en-US" sz="1000" i="1" dirty="0" smtClean="0"/>
              <a:t>The measure of progress is completed user stories not effort. Therefore, you must know what is required to close a user story which can be found in the “definition of done” for an iteration.</a:t>
            </a:r>
            <a:endParaRPr lang="en-US" sz="1000" i="1" dirty="0"/>
          </a:p>
        </p:txBody>
      </p:sp>
      <p:sp>
        <p:nvSpPr>
          <p:cNvPr id="3" name="TextBox 2"/>
          <p:cNvSpPr txBox="1"/>
          <p:nvPr/>
        </p:nvSpPr>
        <p:spPr>
          <a:xfrm>
            <a:off x="39218" y="44100"/>
            <a:ext cx="3864859" cy="1631216"/>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000" i="1" dirty="0" smtClean="0"/>
              <a:t>Definition of Done - asserts </a:t>
            </a:r>
            <a:r>
              <a:rPr lang="en-US" sz="1000" i="1" dirty="0"/>
              <a:t>there is nothing more that must be done for </a:t>
            </a:r>
            <a:r>
              <a:rPr lang="en-US" sz="1000" i="1" dirty="0" smtClean="0"/>
              <a:t>the </a:t>
            </a:r>
            <a:r>
              <a:rPr lang="en-US" sz="1000" i="1" dirty="0"/>
              <a:t>working software </a:t>
            </a:r>
            <a:r>
              <a:rPr lang="en-US" sz="1000" i="1" dirty="0" smtClean="0"/>
              <a:t>in this iteration to </a:t>
            </a:r>
            <a:r>
              <a:rPr lang="en-US" sz="1000" i="1" dirty="0"/>
              <a:t>deploy to production</a:t>
            </a:r>
            <a:r>
              <a:rPr lang="en-US" sz="1000" i="1" dirty="0" smtClean="0"/>
              <a:t>.</a:t>
            </a:r>
          </a:p>
          <a:p>
            <a:r>
              <a:rPr lang="en-US" sz="1000" i="1" dirty="0" smtClean="0"/>
              <a:t>For </a:t>
            </a:r>
            <a:r>
              <a:rPr lang="en-US" sz="1000" i="1" dirty="0"/>
              <a:t>all working software iterations </a:t>
            </a:r>
            <a:endParaRPr lang="en-US" sz="1000" i="1" dirty="0" smtClean="0"/>
          </a:p>
          <a:p>
            <a:pPr marL="171450" indent="-171450">
              <a:buFont typeface="Arial" panose="020B0604020202020204" pitchFamily="34" charset="0"/>
              <a:buChar char="•"/>
            </a:pPr>
            <a:r>
              <a:rPr lang="en-US" sz="1000" i="1" dirty="0" smtClean="0"/>
              <a:t>Stories Overview report audit</a:t>
            </a:r>
          </a:p>
          <a:p>
            <a:pPr marL="628650" lvl="1" indent="-171450">
              <a:buFont typeface="Arial" panose="020B0604020202020204" pitchFamily="34" charset="0"/>
              <a:buChar char="•"/>
            </a:pPr>
            <a:r>
              <a:rPr lang="en-US" sz="1000" i="1" dirty="0" smtClean="0"/>
              <a:t>All effort in all tasks completed, and tasks state = closed</a:t>
            </a:r>
          </a:p>
          <a:p>
            <a:pPr marL="628650" lvl="1" indent="-171450">
              <a:buFont typeface="Arial" panose="020B0604020202020204" pitchFamily="34" charset="0"/>
              <a:buChar char="•"/>
            </a:pPr>
            <a:r>
              <a:rPr lang="en-US" sz="1000" i="1" dirty="0" smtClean="0"/>
              <a:t>All test cases have test result = pass</a:t>
            </a:r>
          </a:p>
          <a:p>
            <a:pPr marL="628650" lvl="1" indent="-171450">
              <a:buFont typeface="Arial" panose="020B0604020202020204" pitchFamily="34" charset="0"/>
              <a:buChar char="•"/>
            </a:pPr>
            <a:r>
              <a:rPr lang="en-US" sz="1000" i="1" dirty="0" smtClean="0"/>
              <a:t>All bugs closed, except those agreed with Product Owner to defer</a:t>
            </a:r>
          </a:p>
          <a:p>
            <a:pPr marL="171450" indent="-171450">
              <a:buFont typeface="Arial" panose="020B0604020202020204" pitchFamily="34" charset="0"/>
              <a:buChar char="•"/>
            </a:pPr>
            <a:r>
              <a:rPr lang="en-US" sz="1000" i="1" dirty="0" smtClean="0"/>
              <a:t>Test plan - Impacted regression use case automated tests passing</a:t>
            </a:r>
          </a:p>
          <a:p>
            <a:pPr marL="171450" indent="-171450">
              <a:buFont typeface="Arial" panose="020B0604020202020204" pitchFamily="34" charset="0"/>
              <a:buChar char="•"/>
            </a:pPr>
            <a:r>
              <a:rPr lang="en-US" sz="1000" i="1" dirty="0" smtClean="0"/>
              <a:t>Some </a:t>
            </a:r>
            <a:r>
              <a:rPr lang="en-US" sz="1000" i="1" dirty="0"/>
              <a:t>iterations may </a:t>
            </a:r>
            <a:r>
              <a:rPr lang="en-US" sz="1000" i="1" dirty="0" smtClean="0"/>
              <a:t>have additional </a:t>
            </a:r>
            <a:r>
              <a:rPr lang="en-US" sz="1000" i="1" dirty="0" err="1" smtClean="0"/>
              <a:t>DoD</a:t>
            </a:r>
            <a:r>
              <a:rPr lang="en-US" sz="1000" i="1" dirty="0" smtClean="0"/>
              <a:t> items</a:t>
            </a:r>
            <a:endParaRPr lang="en-US" sz="1000" i="1" dirty="0"/>
          </a:p>
        </p:txBody>
      </p:sp>
      <p:sp>
        <p:nvSpPr>
          <p:cNvPr id="34" name="TextBox 33"/>
          <p:cNvSpPr txBox="1"/>
          <p:nvPr/>
        </p:nvSpPr>
        <p:spPr>
          <a:xfrm>
            <a:off x="4554434" y="12621"/>
            <a:ext cx="2976094" cy="369332"/>
          </a:xfrm>
          <a:prstGeom prst="rect">
            <a:avLst/>
          </a:prstGeom>
          <a:noFill/>
        </p:spPr>
        <p:txBody>
          <a:bodyPr wrap="square" rtlCol="0">
            <a:spAutoFit/>
          </a:bodyPr>
          <a:lstStyle/>
          <a:p>
            <a:r>
              <a:rPr lang="en-US" dirty="0" smtClean="0"/>
              <a:t>Creating Working Software</a:t>
            </a:r>
            <a:endParaRPr lang="en-US" dirty="0"/>
          </a:p>
        </p:txBody>
      </p:sp>
      <p:sp>
        <p:nvSpPr>
          <p:cNvPr id="35" name="TextBox 34"/>
          <p:cNvSpPr txBox="1"/>
          <p:nvPr/>
        </p:nvSpPr>
        <p:spPr>
          <a:xfrm>
            <a:off x="171630" y="3998153"/>
            <a:ext cx="1812618" cy="1477328"/>
          </a:xfrm>
          <a:prstGeom prst="rect">
            <a:avLst/>
          </a:prstGeom>
          <a:noFill/>
        </p:spPr>
        <p:txBody>
          <a:bodyPr wrap="square" rtlCol="0">
            <a:spAutoFit/>
          </a:bodyPr>
          <a:lstStyle/>
          <a:p>
            <a:r>
              <a:rPr lang="en-US" sz="1000" i="1" dirty="0" smtClean="0">
                <a:solidFill>
                  <a:srgbClr val="FF0000"/>
                </a:solidFill>
              </a:rPr>
              <a:t>Project Iteration Title </a:t>
            </a:r>
            <a:r>
              <a:rPr lang="en-US" sz="1000" i="1" dirty="0">
                <a:solidFill>
                  <a:srgbClr val="FF0000"/>
                </a:solidFill>
              </a:rPr>
              <a:t>field </a:t>
            </a:r>
            <a:r>
              <a:rPr lang="en-US" sz="1000" i="1" dirty="0" smtClean="0">
                <a:solidFill>
                  <a:srgbClr val="FF0000"/>
                </a:solidFill>
              </a:rPr>
              <a:t>keywords</a:t>
            </a:r>
          </a:p>
          <a:p>
            <a:pPr marL="171450" indent="-171450">
              <a:buFont typeface="Arial" panose="020B0604020202020204" pitchFamily="34" charset="0"/>
              <a:buChar char="•"/>
            </a:pPr>
            <a:r>
              <a:rPr lang="en-US" sz="1000" i="1" dirty="0" smtClean="0">
                <a:solidFill>
                  <a:srgbClr val="FF0000"/>
                </a:solidFill>
              </a:rPr>
              <a:t>Task: Rework</a:t>
            </a:r>
          </a:p>
          <a:p>
            <a:pPr marL="171450" indent="-171450">
              <a:buFont typeface="Arial" panose="020B0604020202020204" pitchFamily="34" charset="0"/>
              <a:buChar char="•"/>
            </a:pPr>
            <a:r>
              <a:rPr lang="en-US" sz="1000" i="1" dirty="0" smtClean="0">
                <a:solidFill>
                  <a:srgbClr val="FF0000"/>
                </a:solidFill>
              </a:rPr>
              <a:t>User Story: NFR</a:t>
            </a:r>
          </a:p>
          <a:p>
            <a:pPr marL="171450" indent="-171450">
              <a:buFont typeface="Arial" panose="020B0604020202020204" pitchFamily="34" charset="0"/>
              <a:buChar char="•"/>
            </a:pPr>
            <a:r>
              <a:rPr lang="en-US" sz="1000" i="1" dirty="0" smtClean="0">
                <a:solidFill>
                  <a:srgbClr val="FF0000"/>
                </a:solidFill>
              </a:rPr>
              <a:t>Bug: Security </a:t>
            </a:r>
          </a:p>
          <a:p>
            <a:r>
              <a:rPr lang="en-US" sz="1000" i="1" dirty="0" smtClean="0">
                <a:solidFill>
                  <a:srgbClr val="FF0000"/>
                </a:solidFill>
              </a:rPr>
              <a:t>Release Iteration Title field keywords</a:t>
            </a:r>
          </a:p>
          <a:p>
            <a:pPr marL="171450" indent="-171450">
              <a:buFont typeface="Arial" panose="020B0604020202020204" pitchFamily="34" charset="0"/>
              <a:buChar char="•"/>
            </a:pPr>
            <a:r>
              <a:rPr lang="en-US" sz="1000" i="1" dirty="0" smtClean="0">
                <a:solidFill>
                  <a:srgbClr val="FF0000"/>
                </a:solidFill>
              </a:rPr>
              <a:t>Bug: UAT</a:t>
            </a:r>
          </a:p>
          <a:p>
            <a:pPr marL="171450" indent="-171450">
              <a:buFont typeface="Arial" panose="020B0604020202020204" pitchFamily="34" charset="0"/>
              <a:buChar char="•"/>
            </a:pPr>
            <a:r>
              <a:rPr lang="en-US" sz="1000" i="1" dirty="0" smtClean="0">
                <a:solidFill>
                  <a:srgbClr val="FF0000"/>
                </a:solidFill>
              </a:rPr>
              <a:t>Task: Rework</a:t>
            </a:r>
            <a:endParaRPr lang="en-US" sz="1000" i="1" dirty="0">
              <a:solidFill>
                <a:srgbClr val="FF0000"/>
              </a:solidFill>
            </a:endParaRPr>
          </a:p>
        </p:txBody>
      </p:sp>
      <p:sp>
        <p:nvSpPr>
          <p:cNvPr id="14" name="Rectangle 13"/>
          <p:cNvSpPr/>
          <p:nvPr/>
        </p:nvSpPr>
        <p:spPr>
          <a:xfrm>
            <a:off x="2771071" y="4841465"/>
            <a:ext cx="1783363" cy="123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800" dirty="0" smtClean="0">
                <a:solidFill>
                  <a:srgbClr val="FF0000"/>
                </a:solidFill>
              </a:rPr>
              <a:t>NFR - Deploy and Merge Activities</a:t>
            </a:r>
            <a:endParaRPr lang="en-US" sz="800" dirty="0">
              <a:solidFill>
                <a:srgbClr val="FF0000"/>
              </a:solidFill>
            </a:endParaRPr>
          </a:p>
        </p:txBody>
      </p:sp>
    </p:spTree>
    <p:extLst>
      <p:ext uri="{BB962C8B-B14F-4D97-AF65-F5344CB8AC3E}">
        <p14:creationId xmlns:p14="http://schemas.microsoft.com/office/powerpoint/2010/main" val="368129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6911" y="131589"/>
            <a:ext cx="6701830" cy="369332"/>
          </a:xfrm>
          <a:prstGeom prst="rect">
            <a:avLst/>
          </a:prstGeom>
          <a:noFill/>
        </p:spPr>
        <p:txBody>
          <a:bodyPr wrap="square" rtlCol="0">
            <a:spAutoFit/>
          </a:bodyPr>
          <a:lstStyle/>
          <a:p>
            <a:r>
              <a:rPr lang="en-US" dirty="0" smtClean="0"/>
              <a:t>Testing Working Software, System Increment, and Releasable Solution</a:t>
            </a:r>
            <a:endParaRPr lang="en-US" dirty="0"/>
          </a:p>
        </p:txBody>
      </p:sp>
      <p:grpSp>
        <p:nvGrpSpPr>
          <p:cNvPr id="13" name="Group 12"/>
          <p:cNvGrpSpPr/>
          <p:nvPr/>
        </p:nvGrpSpPr>
        <p:grpSpPr>
          <a:xfrm>
            <a:off x="312318" y="1087477"/>
            <a:ext cx="6294120" cy="3980308"/>
            <a:chOff x="304419" y="950595"/>
            <a:chExt cx="6294120" cy="3980308"/>
          </a:xfrm>
        </p:grpSpPr>
        <p:pic>
          <p:nvPicPr>
            <p:cNvPr id="9" name="Picture 8"/>
            <p:cNvPicPr>
              <a:picLocks noChangeAspect="1"/>
            </p:cNvPicPr>
            <p:nvPr/>
          </p:nvPicPr>
          <p:blipFill>
            <a:blip r:embed="rId2"/>
            <a:stretch>
              <a:fillRect/>
            </a:stretch>
          </p:blipFill>
          <p:spPr>
            <a:xfrm>
              <a:off x="304419" y="950595"/>
              <a:ext cx="6115050" cy="3581400"/>
            </a:xfrm>
            <a:prstGeom prst="rect">
              <a:avLst/>
            </a:prstGeom>
          </p:spPr>
        </p:pic>
        <p:pic>
          <p:nvPicPr>
            <p:cNvPr id="10" name="Picture 9"/>
            <p:cNvPicPr>
              <a:picLocks noChangeAspect="1"/>
            </p:cNvPicPr>
            <p:nvPr/>
          </p:nvPicPr>
          <p:blipFill rotWithShape="1">
            <a:blip r:embed="rId2"/>
            <a:srcRect t="30899" b="56335"/>
            <a:stretch/>
          </p:blipFill>
          <p:spPr>
            <a:xfrm>
              <a:off x="483489" y="4473702"/>
              <a:ext cx="6115050" cy="457201"/>
            </a:xfrm>
            <a:prstGeom prst="rect">
              <a:avLst/>
            </a:prstGeom>
          </p:spPr>
        </p:pic>
        <p:sp>
          <p:nvSpPr>
            <p:cNvPr id="11" name="TextBox 10"/>
            <p:cNvSpPr txBox="1"/>
            <p:nvPr/>
          </p:nvSpPr>
          <p:spPr>
            <a:xfrm>
              <a:off x="1252728" y="4530126"/>
              <a:ext cx="1243584" cy="153888"/>
            </a:xfrm>
            <a:prstGeom prst="rect">
              <a:avLst/>
            </a:prstGeom>
            <a:solidFill>
              <a:schemeClr val="bg1"/>
            </a:solidFill>
          </p:spPr>
          <p:txBody>
            <a:bodyPr wrap="square" lIns="0" tIns="0" rIns="0" bIns="0" rtlCol="0">
              <a:spAutoFit/>
            </a:bodyPr>
            <a:lstStyle/>
            <a:p>
              <a:r>
                <a:rPr lang="en-US" sz="1000" dirty="0" smtClean="0"/>
                <a:t>Impacted Use Cases</a:t>
              </a:r>
              <a:endParaRPr lang="en-US" sz="1000" dirty="0"/>
            </a:p>
          </p:txBody>
        </p:sp>
        <p:sp>
          <p:nvSpPr>
            <p:cNvPr id="12" name="TextBox 11"/>
            <p:cNvSpPr txBox="1"/>
            <p:nvPr/>
          </p:nvSpPr>
          <p:spPr>
            <a:xfrm>
              <a:off x="1426844" y="4740437"/>
              <a:ext cx="2395348" cy="153888"/>
            </a:xfrm>
            <a:prstGeom prst="rect">
              <a:avLst/>
            </a:prstGeom>
            <a:solidFill>
              <a:schemeClr val="bg1"/>
            </a:solidFill>
          </p:spPr>
          <p:txBody>
            <a:bodyPr wrap="square" lIns="0" tIns="0" rIns="0" bIns="0" rtlCol="0">
              <a:spAutoFit/>
            </a:bodyPr>
            <a:lstStyle/>
            <a:p>
              <a:r>
                <a:rPr lang="en-US" sz="1000" dirty="0" smtClean="0"/>
                <a:t>FMUC0083 View Settlement Statement (8)</a:t>
              </a:r>
              <a:endParaRPr lang="en-US" sz="1000" dirty="0"/>
            </a:p>
          </p:txBody>
        </p:sp>
      </p:grpSp>
      <p:cxnSp>
        <p:nvCxnSpPr>
          <p:cNvPr id="16" name="Straight Connector 15"/>
          <p:cNvCxnSpPr>
            <a:endCxn id="14" idx="0"/>
          </p:cNvCxnSpPr>
          <p:nvPr/>
        </p:nvCxnSpPr>
        <p:spPr>
          <a:xfrm>
            <a:off x="530249" y="2430466"/>
            <a:ext cx="535686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0249" y="4400272"/>
            <a:ext cx="5398384" cy="1"/>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04211" y="948977"/>
            <a:ext cx="1238609" cy="276999"/>
          </a:xfrm>
          <a:prstGeom prst="rect">
            <a:avLst/>
          </a:prstGeom>
          <a:solidFill>
            <a:schemeClr val="bg1"/>
          </a:solidFill>
        </p:spPr>
        <p:txBody>
          <a:bodyPr wrap="none" rtlCol="0">
            <a:spAutoFit/>
          </a:bodyPr>
          <a:lstStyle/>
          <a:p>
            <a:r>
              <a:rPr lang="en-US" sz="1200" b="1" dirty="0" smtClean="0"/>
              <a:t>Project Test Plan</a:t>
            </a:r>
            <a:endParaRPr lang="en-US" sz="1200" b="1" dirty="0"/>
          </a:p>
        </p:txBody>
      </p:sp>
      <p:sp>
        <p:nvSpPr>
          <p:cNvPr id="24" name="Oval 23"/>
          <p:cNvSpPr/>
          <p:nvPr/>
        </p:nvSpPr>
        <p:spPr>
          <a:xfrm>
            <a:off x="445188" y="2198479"/>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2</a:t>
            </a:r>
            <a:endParaRPr lang="en-US" sz="1100" dirty="0"/>
          </a:p>
        </p:txBody>
      </p:sp>
      <p:sp>
        <p:nvSpPr>
          <p:cNvPr id="25" name="Oval 24"/>
          <p:cNvSpPr/>
          <p:nvPr/>
        </p:nvSpPr>
        <p:spPr>
          <a:xfrm>
            <a:off x="660549" y="3134071"/>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3</a:t>
            </a:r>
            <a:endParaRPr lang="en-US" sz="1100" dirty="0"/>
          </a:p>
        </p:txBody>
      </p:sp>
      <p:sp>
        <p:nvSpPr>
          <p:cNvPr id="26" name="Oval 25"/>
          <p:cNvSpPr/>
          <p:nvPr/>
        </p:nvSpPr>
        <p:spPr>
          <a:xfrm>
            <a:off x="660549" y="4722316"/>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4</a:t>
            </a:r>
            <a:endParaRPr lang="en-US" sz="1100" dirty="0"/>
          </a:p>
        </p:txBody>
      </p:sp>
      <p:sp>
        <p:nvSpPr>
          <p:cNvPr id="31" name="Oval 30"/>
          <p:cNvSpPr/>
          <p:nvPr/>
        </p:nvSpPr>
        <p:spPr>
          <a:xfrm>
            <a:off x="1143000" y="3941064"/>
            <a:ext cx="306324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909112" y="6098953"/>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8</a:t>
            </a:r>
            <a:endParaRPr lang="en-US" sz="1100" dirty="0"/>
          </a:p>
        </p:txBody>
      </p:sp>
      <p:sp>
        <p:nvSpPr>
          <p:cNvPr id="38" name="Oval 37"/>
          <p:cNvSpPr/>
          <p:nvPr/>
        </p:nvSpPr>
        <p:spPr>
          <a:xfrm>
            <a:off x="5928633" y="6352328"/>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9</a:t>
            </a:r>
            <a:endParaRPr lang="en-US" sz="1100" dirty="0"/>
          </a:p>
        </p:txBody>
      </p:sp>
      <p:sp>
        <p:nvSpPr>
          <p:cNvPr id="39" name="Oval 38"/>
          <p:cNvSpPr/>
          <p:nvPr/>
        </p:nvSpPr>
        <p:spPr>
          <a:xfrm>
            <a:off x="2334090" y="1013224"/>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a:t>
            </a:r>
            <a:endParaRPr lang="en-US" sz="1100" dirty="0"/>
          </a:p>
        </p:txBody>
      </p:sp>
      <p:grpSp>
        <p:nvGrpSpPr>
          <p:cNvPr id="43" name="Group 42"/>
          <p:cNvGrpSpPr/>
          <p:nvPr/>
        </p:nvGrpSpPr>
        <p:grpSpPr>
          <a:xfrm>
            <a:off x="5914543" y="574929"/>
            <a:ext cx="4798695" cy="6237220"/>
            <a:chOff x="5914543" y="574929"/>
            <a:chExt cx="4798695" cy="6237220"/>
          </a:xfrm>
        </p:grpSpPr>
        <p:grpSp>
          <p:nvGrpSpPr>
            <p:cNvPr id="36" name="Group 35"/>
            <p:cNvGrpSpPr/>
            <p:nvPr/>
          </p:nvGrpSpPr>
          <p:grpSpPr>
            <a:xfrm>
              <a:off x="5914543" y="574929"/>
              <a:ext cx="4798695" cy="6080058"/>
              <a:chOff x="5914543" y="574929"/>
              <a:chExt cx="4798695" cy="6080058"/>
            </a:xfrm>
          </p:grpSpPr>
          <p:pic>
            <p:nvPicPr>
              <p:cNvPr id="8" name="Picture 7"/>
              <p:cNvPicPr>
                <a:picLocks noChangeAspect="1"/>
              </p:cNvPicPr>
              <p:nvPr/>
            </p:nvPicPr>
            <p:blipFill rotWithShape="1">
              <a:blip r:embed="rId3"/>
              <a:srcRect r="8400"/>
              <a:stretch/>
            </p:blipFill>
            <p:spPr>
              <a:xfrm>
                <a:off x="5914543" y="574929"/>
                <a:ext cx="4798695" cy="5505450"/>
              </a:xfrm>
              <a:prstGeom prst="rect">
                <a:avLst/>
              </a:prstGeom>
            </p:spPr>
          </p:pic>
          <p:pic>
            <p:nvPicPr>
              <p:cNvPr id="35" name="Picture 34"/>
              <p:cNvPicPr>
                <a:picLocks noChangeAspect="1"/>
              </p:cNvPicPr>
              <p:nvPr/>
            </p:nvPicPr>
            <p:blipFill>
              <a:blip r:embed="rId4"/>
              <a:stretch>
                <a:fillRect/>
              </a:stretch>
            </p:blipFill>
            <p:spPr>
              <a:xfrm>
                <a:off x="6139142" y="6083487"/>
                <a:ext cx="2247900" cy="571500"/>
              </a:xfrm>
              <a:prstGeom prst="rect">
                <a:avLst/>
              </a:prstGeom>
            </p:spPr>
          </p:pic>
        </p:grpSp>
        <p:pic>
          <p:nvPicPr>
            <p:cNvPr id="42" name="Picture 41"/>
            <p:cNvPicPr>
              <a:picLocks noChangeAspect="1"/>
            </p:cNvPicPr>
            <p:nvPr/>
          </p:nvPicPr>
          <p:blipFill>
            <a:blip r:embed="rId5"/>
            <a:stretch>
              <a:fillRect/>
            </a:stretch>
          </p:blipFill>
          <p:spPr>
            <a:xfrm>
              <a:off x="6624726" y="6497824"/>
              <a:ext cx="1743075" cy="314325"/>
            </a:xfrm>
            <a:prstGeom prst="rect">
              <a:avLst/>
            </a:prstGeom>
          </p:spPr>
        </p:pic>
      </p:grpSp>
      <p:sp>
        <p:nvSpPr>
          <p:cNvPr id="19" name="TextBox 18"/>
          <p:cNvSpPr txBox="1"/>
          <p:nvPr/>
        </p:nvSpPr>
        <p:spPr>
          <a:xfrm>
            <a:off x="7686378" y="436429"/>
            <a:ext cx="1276696" cy="276999"/>
          </a:xfrm>
          <a:prstGeom prst="rect">
            <a:avLst/>
          </a:prstGeom>
          <a:solidFill>
            <a:schemeClr val="bg1"/>
          </a:solidFill>
        </p:spPr>
        <p:txBody>
          <a:bodyPr wrap="none" rtlCol="0">
            <a:spAutoFit/>
          </a:bodyPr>
          <a:lstStyle/>
          <a:p>
            <a:r>
              <a:rPr lang="en-US" sz="1200" b="1" dirty="0" smtClean="0"/>
              <a:t>Release Test Plan</a:t>
            </a:r>
            <a:endParaRPr lang="en-US" sz="1200" b="1" dirty="0"/>
          </a:p>
        </p:txBody>
      </p:sp>
      <p:sp>
        <p:nvSpPr>
          <p:cNvPr id="27" name="Oval 26"/>
          <p:cNvSpPr/>
          <p:nvPr/>
        </p:nvSpPr>
        <p:spPr>
          <a:xfrm>
            <a:off x="8941402" y="1973199"/>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7</a:t>
            </a:r>
            <a:endParaRPr lang="en-US" sz="1100" dirty="0"/>
          </a:p>
        </p:txBody>
      </p:sp>
      <p:sp>
        <p:nvSpPr>
          <p:cNvPr id="28" name="Oval 27"/>
          <p:cNvSpPr/>
          <p:nvPr/>
        </p:nvSpPr>
        <p:spPr>
          <a:xfrm>
            <a:off x="7516257" y="1288407"/>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6</a:t>
            </a:r>
            <a:endParaRPr lang="en-US" sz="1100" dirty="0"/>
          </a:p>
        </p:txBody>
      </p:sp>
      <p:sp>
        <p:nvSpPr>
          <p:cNvPr id="32" name="Oval 31"/>
          <p:cNvSpPr/>
          <p:nvPr/>
        </p:nvSpPr>
        <p:spPr>
          <a:xfrm>
            <a:off x="6900672" y="5190744"/>
            <a:ext cx="3706368"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Brace 13"/>
          <p:cNvSpPr/>
          <p:nvPr/>
        </p:nvSpPr>
        <p:spPr>
          <a:xfrm>
            <a:off x="5887111" y="2430467"/>
            <a:ext cx="557213" cy="1969806"/>
          </a:xfrm>
          <a:prstGeom prst="rightBrace">
            <a:avLst>
              <a:gd name="adj1" fmla="val 8333"/>
              <a:gd name="adj2" fmla="val 235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Oval 39"/>
          <p:cNvSpPr/>
          <p:nvPr/>
        </p:nvSpPr>
        <p:spPr>
          <a:xfrm>
            <a:off x="7502541" y="501827"/>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5</a:t>
            </a:r>
            <a:endParaRPr lang="en-US" sz="1100" dirty="0"/>
          </a:p>
        </p:txBody>
      </p:sp>
      <p:cxnSp>
        <p:nvCxnSpPr>
          <p:cNvPr id="34" name="Straight Arrow Connector 33"/>
          <p:cNvCxnSpPr/>
          <p:nvPr/>
        </p:nvCxnSpPr>
        <p:spPr>
          <a:xfrm>
            <a:off x="4206240" y="4105656"/>
            <a:ext cx="2569464" cy="11612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1420168">
            <a:off x="4444755" y="4466520"/>
            <a:ext cx="1815562" cy="276999"/>
          </a:xfrm>
          <a:prstGeom prst="rect">
            <a:avLst/>
          </a:prstGeom>
          <a:solidFill>
            <a:schemeClr val="bg1"/>
          </a:solidFill>
        </p:spPr>
        <p:txBody>
          <a:bodyPr wrap="none" rtlCol="0">
            <a:spAutoFit/>
          </a:bodyPr>
          <a:lstStyle/>
          <a:p>
            <a:r>
              <a:rPr lang="en-US" sz="1200" dirty="0" smtClean="0"/>
              <a:t>reusing test suite example</a:t>
            </a:r>
            <a:endParaRPr lang="en-US" sz="1200" dirty="0"/>
          </a:p>
        </p:txBody>
      </p:sp>
      <p:cxnSp>
        <p:nvCxnSpPr>
          <p:cNvPr id="50" name="Elbow Connector 49"/>
          <p:cNvCxnSpPr>
            <a:endCxn id="42" idx="1"/>
          </p:cNvCxnSpPr>
          <p:nvPr/>
        </p:nvCxnSpPr>
        <p:spPr>
          <a:xfrm>
            <a:off x="3388160" y="4513418"/>
            <a:ext cx="3236566" cy="2141569"/>
          </a:xfrm>
          <a:prstGeom prst="bentConnector3">
            <a:avLst>
              <a:gd name="adj1" fmla="val 28528"/>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67269" y="54284"/>
            <a:ext cx="2431723" cy="861774"/>
          </a:xfrm>
          <a:prstGeom prst="rect">
            <a:avLst/>
          </a:prstGeom>
          <a:noFill/>
        </p:spPr>
        <p:txBody>
          <a:bodyPr wrap="square" rtlCol="0">
            <a:spAutoFit/>
          </a:bodyPr>
          <a:lstStyle/>
          <a:p>
            <a:r>
              <a:rPr lang="en-US" sz="1000" i="1" dirty="0" smtClean="0"/>
              <a:t>The project test plan is used to ensure the entire project has been implemented as defined by epic and features. Each iteration identifies the testing completed for each increment.</a:t>
            </a:r>
            <a:endParaRPr lang="en-US" sz="1000" i="1" dirty="0"/>
          </a:p>
        </p:txBody>
      </p:sp>
      <p:sp>
        <p:nvSpPr>
          <p:cNvPr id="54" name="Oval 53"/>
          <p:cNvSpPr/>
          <p:nvPr/>
        </p:nvSpPr>
        <p:spPr>
          <a:xfrm>
            <a:off x="185081" y="231194"/>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1</a:t>
            </a:r>
            <a:endParaRPr lang="en-US" sz="1100" dirty="0"/>
          </a:p>
        </p:txBody>
      </p:sp>
      <p:sp>
        <p:nvSpPr>
          <p:cNvPr id="55" name="TextBox 54"/>
          <p:cNvSpPr txBox="1"/>
          <p:nvPr/>
        </p:nvSpPr>
        <p:spPr>
          <a:xfrm>
            <a:off x="2268293" y="1321803"/>
            <a:ext cx="3627411" cy="861774"/>
          </a:xfrm>
          <a:prstGeom prst="rect">
            <a:avLst/>
          </a:prstGeom>
          <a:noFill/>
        </p:spPr>
        <p:txBody>
          <a:bodyPr wrap="square" rtlCol="0">
            <a:spAutoFit/>
          </a:bodyPr>
          <a:lstStyle/>
          <a:p>
            <a:r>
              <a:rPr lang="en-US" sz="1000" i="1" dirty="0" smtClean="0"/>
              <a:t>Each iteration has at least three testing parts: user stories using requirements based suites, security compliance using a static based suite, and impacted use cases using static based suite.</a:t>
            </a:r>
          </a:p>
          <a:p>
            <a:r>
              <a:rPr lang="en-US" sz="1000" i="1" dirty="0" smtClean="0"/>
              <a:t>Requirements based suites will roll up to a stories overview report used by release management for </a:t>
            </a:r>
            <a:r>
              <a:rPr lang="en-US" sz="1000" i="1" dirty="0" err="1" smtClean="0"/>
              <a:t>DoD</a:t>
            </a:r>
            <a:r>
              <a:rPr lang="en-US" sz="1000" i="1" dirty="0" smtClean="0"/>
              <a:t> evaluation.</a:t>
            </a:r>
            <a:endParaRPr lang="en-US" sz="1000" i="1" dirty="0"/>
          </a:p>
        </p:txBody>
      </p:sp>
      <p:sp>
        <p:nvSpPr>
          <p:cNvPr id="56" name="Oval 55"/>
          <p:cNvSpPr/>
          <p:nvPr/>
        </p:nvSpPr>
        <p:spPr>
          <a:xfrm>
            <a:off x="2099717" y="1583531"/>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2</a:t>
            </a:r>
            <a:endParaRPr lang="en-US" sz="1100" dirty="0"/>
          </a:p>
        </p:txBody>
      </p:sp>
      <p:sp>
        <p:nvSpPr>
          <p:cNvPr id="59" name="Oval 58"/>
          <p:cNvSpPr/>
          <p:nvPr/>
        </p:nvSpPr>
        <p:spPr>
          <a:xfrm>
            <a:off x="247432" y="5598143"/>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3</a:t>
            </a:r>
            <a:endParaRPr lang="en-US" sz="1100" dirty="0"/>
          </a:p>
        </p:txBody>
      </p:sp>
      <p:sp>
        <p:nvSpPr>
          <p:cNvPr id="60" name="TextBox 59"/>
          <p:cNvSpPr txBox="1"/>
          <p:nvPr/>
        </p:nvSpPr>
        <p:spPr>
          <a:xfrm>
            <a:off x="431119" y="5506146"/>
            <a:ext cx="2229786" cy="553998"/>
          </a:xfrm>
          <a:prstGeom prst="rect">
            <a:avLst/>
          </a:prstGeom>
          <a:noFill/>
        </p:spPr>
        <p:txBody>
          <a:bodyPr wrap="square" rtlCol="0">
            <a:spAutoFit/>
          </a:bodyPr>
          <a:lstStyle/>
          <a:p>
            <a:r>
              <a:rPr lang="en-US" sz="1000" i="1" dirty="0" smtClean="0"/>
              <a:t>Plan your automated user story testing to be reused in the release plan and to be reused as project regressions.</a:t>
            </a:r>
            <a:endParaRPr lang="en-US" sz="1000" i="1" dirty="0"/>
          </a:p>
        </p:txBody>
      </p:sp>
      <p:sp>
        <p:nvSpPr>
          <p:cNvPr id="61" name="Oval 60"/>
          <p:cNvSpPr/>
          <p:nvPr/>
        </p:nvSpPr>
        <p:spPr>
          <a:xfrm>
            <a:off x="185080" y="6327703"/>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4</a:t>
            </a:r>
            <a:endParaRPr lang="en-US" sz="1100" dirty="0"/>
          </a:p>
        </p:txBody>
      </p:sp>
      <p:sp>
        <p:nvSpPr>
          <p:cNvPr id="62" name="TextBox 61"/>
          <p:cNvSpPr txBox="1"/>
          <p:nvPr/>
        </p:nvSpPr>
        <p:spPr>
          <a:xfrm>
            <a:off x="401311" y="6110137"/>
            <a:ext cx="3764726" cy="707886"/>
          </a:xfrm>
          <a:prstGeom prst="rect">
            <a:avLst/>
          </a:prstGeom>
          <a:noFill/>
        </p:spPr>
        <p:txBody>
          <a:bodyPr wrap="square" rtlCol="0">
            <a:spAutoFit/>
          </a:bodyPr>
          <a:lstStyle/>
          <a:p>
            <a:r>
              <a:rPr lang="en-US" sz="1000" i="1" dirty="0" smtClean="0"/>
              <a:t>The project team evaluates the automated use case regression tests. If the enhancements breaks the regression, the project team is responsible for fixing then merging the fix automated script when the enhancement is merged.</a:t>
            </a:r>
            <a:endParaRPr lang="en-US" sz="1000" i="1" dirty="0"/>
          </a:p>
        </p:txBody>
      </p:sp>
      <p:sp>
        <p:nvSpPr>
          <p:cNvPr id="63" name="TextBox 62"/>
          <p:cNvSpPr txBox="1"/>
          <p:nvPr/>
        </p:nvSpPr>
        <p:spPr>
          <a:xfrm>
            <a:off x="3576839" y="5104383"/>
            <a:ext cx="2159907" cy="861774"/>
          </a:xfrm>
          <a:prstGeom prst="rect">
            <a:avLst/>
          </a:prstGeom>
          <a:solidFill>
            <a:schemeClr val="bg1"/>
          </a:solidFill>
        </p:spPr>
        <p:txBody>
          <a:bodyPr wrap="square" rtlCol="0">
            <a:spAutoFit/>
          </a:bodyPr>
          <a:lstStyle/>
          <a:p>
            <a:r>
              <a:rPr lang="en-US" sz="1000" i="1" dirty="0" smtClean="0"/>
              <a:t>All project test plans and release test plans must evaluate the same 31 test cases to ensure security objectives are being achieved. Copy from the test plan 000-FASTMasterPlan-Regression.</a:t>
            </a:r>
            <a:endParaRPr lang="en-US" sz="1000" i="1" dirty="0"/>
          </a:p>
        </p:txBody>
      </p:sp>
      <p:sp>
        <p:nvSpPr>
          <p:cNvPr id="64" name="Oval 63"/>
          <p:cNvSpPr/>
          <p:nvPr/>
        </p:nvSpPr>
        <p:spPr>
          <a:xfrm>
            <a:off x="3406719" y="5363628"/>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9</a:t>
            </a:r>
            <a:endParaRPr lang="en-US" sz="1100" dirty="0"/>
          </a:p>
        </p:txBody>
      </p:sp>
      <p:sp>
        <p:nvSpPr>
          <p:cNvPr id="65" name="Oval 64"/>
          <p:cNvSpPr/>
          <p:nvPr/>
        </p:nvSpPr>
        <p:spPr>
          <a:xfrm>
            <a:off x="8464598" y="6145364"/>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8</a:t>
            </a:r>
            <a:endParaRPr lang="en-US" sz="1100" dirty="0"/>
          </a:p>
        </p:txBody>
      </p:sp>
      <p:sp>
        <p:nvSpPr>
          <p:cNvPr id="66" name="TextBox 65"/>
          <p:cNvSpPr txBox="1"/>
          <p:nvPr/>
        </p:nvSpPr>
        <p:spPr>
          <a:xfrm>
            <a:off x="8686103" y="5973760"/>
            <a:ext cx="3460980" cy="707886"/>
          </a:xfrm>
          <a:prstGeom prst="rect">
            <a:avLst/>
          </a:prstGeom>
          <a:solidFill>
            <a:schemeClr val="bg1"/>
          </a:solidFill>
        </p:spPr>
        <p:txBody>
          <a:bodyPr wrap="square" rtlCol="0">
            <a:spAutoFit/>
          </a:bodyPr>
          <a:lstStyle/>
          <a:p>
            <a:r>
              <a:rPr lang="en-US" sz="1000" i="1" dirty="0" smtClean="0"/>
              <a:t>The entire collection of automated use case regression tests are executed to ensure the releasable solution is ready for production use. Copy the full set of regressions from the master test plan “??.”</a:t>
            </a:r>
            <a:endParaRPr lang="en-US" sz="1000" i="1" dirty="0"/>
          </a:p>
        </p:txBody>
      </p:sp>
      <p:sp>
        <p:nvSpPr>
          <p:cNvPr id="67" name="TextBox 66"/>
          <p:cNvSpPr txBox="1"/>
          <p:nvPr/>
        </p:nvSpPr>
        <p:spPr>
          <a:xfrm>
            <a:off x="9656660" y="225702"/>
            <a:ext cx="2431723" cy="1015663"/>
          </a:xfrm>
          <a:prstGeom prst="rect">
            <a:avLst/>
          </a:prstGeom>
          <a:solidFill>
            <a:schemeClr val="bg1"/>
          </a:solidFill>
        </p:spPr>
        <p:txBody>
          <a:bodyPr wrap="square" rtlCol="0">
            <a:spAutoFit/>
          </a:bodyPr>
          <a:lstStyle/>
          <a:p>
            <a:r>
              <a:rPr lang="en-US" sz="1000" i="1" dirty="0" smtClean="0"/>
              <a:t>The release test plan is used to ensure the new work in the system increment is stable, then to ensure the entire releasable solution is production ready.</a:t>
            </a:r>
          </a:p>
          <a:p>
            <a:r>
              <a:rPr lang="en-US" sz="1000" i="1" dirty="0" smtClean="0"/>
              <a:t>Note: a separate UAT test plan is used for UAT evaluation.</a:t>
            </a:r>
            <a:endParaRPr lang="en-US" sz="1000" i="1" dirty="0"/>
          </a:p>
        </p:txBody>
      </p:sp>
      <p:sp>
        <p:nvSpPr>
          <p:cNvPr id="68" name="Oval 67"/>
          <p:cNvSpPr/>
          <p:nvPr/>
        </p:nvSpPr>
        <p:spPr>
          <a:xfrm>
            <a:off x="9493680" y="480519"/>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5</a:t>
            </a:r>
            <a:endParaRPr lang="en-US" sz="1100" dirty="0"/>
          </a:p>
        </p:txBody>
      </p:sp>
      <p:sp>
        <p:nvSpPr>
          <p:cNvPr id="69" name="Oval 68"/>
          <p:cNvSpPr/>
          <p:nvPr/>
        </p:nvSpPr>
        <p:spPr>
          <a:xfrm>
            <a:off x="10582076" y="1458528"/>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6</a:t>
            </a:r>
            <a:endParaRPr lang="en-US" sz="1100" dirty="0"/>
          </a:p>
        </p:txBody>
      </p:sp>
      <p:sp>
        <p:nvSpPr>
          <p:cNvPr id="70" name="Oval 69"/>
          <p:cNvSpPr/>
          <p:nvPr/>
        </p:nvSpPr>
        <p:spPr>
          <a:xfrm>
            <a:off x="10582076" y="1728575"/>
            <a:ext cx="170121" cy="17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7</a:t>
            </a:r>
            <a:endParaRPr lang="en-US" sz="1100" dirty="0"/>
          </a:p>
        </p:txBody>
      </p:sp>
      <p:sp>
        <p:nvSpPr>
          <p:cNvPr id="71" name="TextBox 70"/>
          <p:cNvSpPr txBox="1"/>
          <p:nvPr/>
        </p:nvSpPr>
        <p:spPr>
          <a:xfrm>
            <a:off x="10791156" y="1225976"/>
            <a:ext cx="1238437" cy="2708434"/>
          </a:xfrm>
          <a:prstGeom prst="rect">
            <a:avLst/>
          </a:prstGeom>
          <a:solidFill>
            <a:schemeClr val="bg1"/>
          </a:solidFill>
        </p:spPr>
        <p:txBody>
          <a:bodyPr wrap="square" rtlCol="0">
            <a:spAutoFit/>
          </a:bodyPr>
          <a:lstStyle/>
          <a:p>
            <a:r>
              <a:rPr lang="en-US" sz="1000" i="1" dirty="0" smtClean="0"/>
              <a:t>The release plan contains a suite which retest the scope merged by the various projects and is called “scope testing.”</a:t>
            </a:r>
          </a:p>
          <a:p>
            <a:r>
              <a:rPr lang="en-US" sz="1000" i="1" dirty="0" smtClean="0"/>
              <a:t>The plan counts on reusing the testing from the project test plan to minimize testing effort and to validate the scope merged to the system increment works the same way as in the project.</a:t>
            </a:r>
            <a:endParaRPr lang="en-US" sz="1000" i="1" dirty="0"/>
          </a:p>
        </p:txBody>
      </p:sp>
      <p:cxnSp>
        <p:nvCxnSpPr>
          <p:cNvPr id="75" name="Straight Connector 74"/>
          <p:cNvCxnSpPr/>
          <p:nvPr/>
        </p:nvCxnSpPr>
        <p:spPr>
          <a:xfrm>
            <a:off x="5847606" y="480519"/>
            <a:ext cx="0" cy="2509569"/>
          </a:xfrm>
          <a:prstGeom prst="line">
            <a:avLst/>
          </a:prstGeom>
          <a:ln w="60325" cmpd="tri">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54455" y="5018478"/>
            <a:ext cx="0" cy="1793671"/>
          </a:xfrm>
          <a:prstGeom prst="line">
            <a:avLst/>
          </a:prstGeom>
          <a:ln w="60325" cmpd="tri">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54455" y="3493008"/>
            <a:ext cx="0" cy="1229308"/>
          </a:xfrm>
          <a:prstGeom prst="line">
            <a:avLst/>
          </a:prstGeom>
          <a:ln w="60325" cmpd="tri">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88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2014</TotalTime>
  <Words>1520</Words>
  <Application>Microsoft Office PowerPoint</Application>
  <PresentationFormat>Widescreen</PresentationFormat>
  <Paragraphs>154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First American Title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Michaels, Rick</dc:creator>
  <cp:lastModifiedBy>Negrete, Israel</cp:lastModifiedBy>
  <cp:revision>120</cp:revision>
  <dcterms:created xsi:type="dcterms:W3CDTF">2015-11-02T21:08:23Z</dcterms:created>
  <dcterms:modified xsi:type="dcterms:W3CDTF">2016-01-05T17:47:33Z</dcterms:modified>
</cp:coreProperties>
</file>