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301" r:id="rId5"/>
    <p:sldId id="423" r:id="rId6"/>
    <p:sldId id="430" r:id="rId7"/>
    <p:sldId id="412" r:id="rId8"/>
    <p:sldId id="427" r:id="rId9"/>
    <p:sldId id="432" r:id="rId10"/>
    <p:sldId id="433" r:id="rId11"/>
    <p:sldId id="434" r:id="rId12"/>
    <p:sldId id="425" r:id="rId13"/>
    <p:sldId id="426" r:id="rId14"/>
    <p:sldId id="424" r:id="rId15"/>
    <p:sldId id="411" r:id="rId16"/>
    <p:sldId id="435" r:id="rId17"/>
    <p:sldId id="420" r:id="rId18"/>
    <p:sldId id="403" r:id="rId19"/>
    <p:sldId id="436" r:id="rId20"/>
    <p:sldId id="437" r:id="rId21"/>
    <p:sldId id="438" r:id="rId22"/>
    <p:sldId id="439" r:id="rId23"/>
    <p:sldId id="440" r:id="rId2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Otto" initials="BO" lastIdx="1" clrIdx="0">
    <p:extLst>
      <p:ext uri="{19B8F6BF-5375-455C-9EA6-DF929625EA0E}">
        <p15:presenceInfo xmlns:p15="http://schemas.microsoft.com/office/powerpoint/2012/main" userId="S-1-5-21-124525095-708259637-1543119021-135141" providerId="AD"/>
      </p:ext>
    </p:extLst>
  </p:cmAuthor>
  <p:cmAuthor id="2" name="Cox, Kenneth" initials="CK" lastIdx="1" clrIdx="1">
    <p:extLst>
      <p:ext uri="{19B8F6BF-5375-455C-9EA6-DF929625EA0E}">
        <p15:presenceInfo xmlns:p15="http://schemas.microsoft.com/office/powerpoint/2012/main" userId="S-1-5-21-1715567821-1482476501-725345543-37405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0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513" y="1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2C804-4667-4B0C-8DC3-68C58A65D25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05" y="4473576"/>
            <a:ext cx="5504204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513" y="8829676"/>
            <a:ext cx="298274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CB6E-B689-4B53-8474-BA777A79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1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10.emf"/><Relationship Id="rId2" Type="http://schemas.openxmlformats.org/officeDocument/2006/relationships/tags" Target="../tags/tag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oleObject" Target="../embeddings/oleObject1.bin"/><Relationship Id="rId5" Type="http://schemas.openxmlformats.org/officeDocument/2006/relationships/tags" Target="../tags/tag4.xml"/><Relationship Id="rId15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0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4.png"/><Relationship Id="rId2" Type="http://schemas.openxmlformats.org/officeDocument/2006/relationships/tags" Target="../tags/tag9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15" Type="http://schemas.openxmlformats.org/officeDocument/2006/relationships/image" Target="../media/image12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791200"/>
            <a:ext cx="5334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6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First American Title Insurance Company makes no express or implied warranty respecting the information presented and assumes no responsibility </a:t>
            </a:r>
            <a:r>
              <a:rPr lang="en-US" sz="600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6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errors or omissions. First American, the eagle logo, and First American Title </a:t>
            </a:r>
            <a:r>
              <a:rPr lang="en-US" sz="600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US" sz="6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registered trademarks or trademarks of First American Financial Corporation and/or its affiliates.</a:t>
            </a:r>
          </a:p>
          <a:p>
            <a:pPr>
              <a:defRPr/>
            </a:pPr>
            <a:r>
              <a:rPr lang="en-US" sz="6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The following presentation is for informational purposes only and is not and may not be construed as legal advice. First American Title Insurance Company is not a law firm and does not offer legal services of any kind. No third party entity may rely upon anything contained herein when making legal and/or other determinations regarding title practices. You should consult with an attorney prior to embarking upon any specific course of 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7924800" cy="1470025"/>
          </a:xfrm>
        </p:spPr>
        <p:txBody>
          <a:bodyPr anchor="b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7467600" cy="990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5" name="Picture 4" descr="FA_Title_Horz_2Cl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8821" y="5792533"/>
            <a:ext cx="3335179" cy="1065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536323"/>
            <a:ext cx="3657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00" dirty="0">
                <a:solidFill>
                  <a:schemeClr val="tx2"/>
                </a:solidFill>
                <a:cs typeface="Arial" pitchFamily="34" charset="0"/>
              </a:rPr>
              <a:t>©2012 First American Financial Corporation and/or its affiliates. All rights reserved. </a:t>
            </a:r>
            <a:r>
              <a:rPr lang="en-US" sz="500" baseline="-6000" dirty="0">
                <a:solidFill>
                  <a:schemeClr val="tx2"/>
                </a:solidFill>
                <a:latin typeface="Wingdings 3" pitchFamily="18" charset="2"/>
                <a:cs typeface="Arial" pitchFamily="34" charset="0"/>
              </a:rPr>
              <a:t>q</a:t>
            </a:r>
            <a:r>
              <a:rPr lang="en-US" sz="500" dirty="0">
                <a:solidFill>
                  <a:schemeClr val="tx2"/>
                </a:solidFill>
                <a:cs typeface="Arial" pitchFamily="34" charset="0"/>
              </a:rPr>
              <a:t> NYSE: FAF</a:t>
            </a:r>
            <a:endParaRPr lang="en-US" sz="500" dirty="0">
              <a:solidFill>
                <a:schemeClr val="tx2"/>
              </a:solidFill>
              <a:latin typeface="Wingdings 3" pitchFamily="18" charset="2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2800" y="6248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>
            <a:lvl1pPr>
              <a:defRPr>
                <a:solidFill>
                  <a:srgbClr val="013A6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1909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909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53670" y="228481"/>
            <a:ext cx="8641425" cy="67710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7394" y="3390900"/>
            <a:ext cx="1669215" cy="762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>
            <p:custDataLst>
              <p:tags r:id="rId5"/>
            </p:custDataLst>
          </p:nvPr>
        </p:nvSpPr>
        <p:spPr>
          <a:xfrm>
            <a:off x="7780441" y="74712"/>
            <a:ext cx="1127065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  <a:endParaRPr lang="en-US" sz="75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13687"/>
            <a:ext cx="914409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70" y="6592047"/>
            <a:ext cx="1772359" cy="8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586" y="6510002"/>
            <a:ext cx="1111285" cy="246384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4201981" y="6519178"/>
            <a:ext cx="74013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7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fld id="{101F14F0-5018-4D43-9CE9-7EAB5322879C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hea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1909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909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53670" y="228481"/>
            <a:ext cx="8641425" cy="41562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701" dirty="0"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253812" y="749809"/>
            <a:ext cx="8641283" cy="20774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500" b="0" dirty="0" smtClean="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  <a:tabLst>
                <a:tab pos="471613" algn="l"/>
              </a:tabLst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7394" y="3390900"/>
            <a:ext cx="1669215" cy="76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>
            <p:custDataLst>
              <p:tags r:id="rId6"/>
            </p:custDataLst>
          </p:nvPr>
        </p:nvSpPr>
        <p:spPr>
          <a:xfrm>
            <a:off x="7780441" y="74712"/>
            <a:ext cx="1127065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  <a:endParaRPr lang="en-US" sz="75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13687"/>
            <a:ext cx="9144095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70" y="6592047"/>
            <a:ext cx="1772359" cy="8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586" y="6510002"/>
            <a:ext cx="1111285" cy="246384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4201981" y="6519178"/>
            <a:ext cx="74013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7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fld id="{101F14F0-5018-4D43-9CE9-7EAB5322879C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343400"/>
            <a:ext cx="7162800" cy="1066800"/>
          </a:xfrm>
        </p:spPr>
        <p:txBody>
          <a:bodyPr anchor="t">
            <a:normAutofit/>
          </a:bodyPr>
          <a:lstStyle>
            <a:lvl1pPr algn="r">
              <a:defRPr sz="3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3505200"/>
            <a:ext cx="7162800" cy="81438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>
                <a:solidFill>
                  <a:srgbClr val="013A6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13A6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13A6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6536323"/>
            <a:ext cx="3657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00" dirty="0">
                <a:solidFill>
                  <a:schemeClr val="tx2"/>
                </a:solidFill>
                <a:cs typeface="Arial" pitchFamily="34" charset="0"/>
              </a:rPr>
              <a:t>©2012 First American Financial Corporation and/or its affiliates. All rights reserved. </a:t>
            </a:r>
            <a:r>
              <a:rPr lang="en-US" sz="500" baseline="-6000" dirty="0">
                <a:solidFill>
                  <a:schemeClr val="tx2"/>
                </a:solidFill>
                <a:latin typeface="Wingdings 3" pitchFamily="18" charset="2"/>
                <a:cs typeface="Arial" pitchFamily="34" charset="0"/>
              </a:rPr>
              <a:t>q</a:t>
            </a:r>
            <a:r>
              <a:rPr lang="en-US" sz="500" dirty="0">
                <a:solidFill>
                  <a:schemeClr val="tx2"/>
                </a:solidFill>
                <a:cs typeface="Arial" pitchFamily="34" charset="0"/>
              </a:rPr>
              <a:t> NYSE: FAF</a:t>
            </a:r>
            <a:endParaRPr lang="en-US" sz="500" dirty="0">
              <a:solidFill>
                <a:schemeClr val="tx2"/>
              </a:solidFill>
              <a:latin typeface="Wingdings 3" pitchFamily="18" charset="2"/>
              <a:cs typeface="Arial" pitchFamily="34" charset="0"/>
            </a:endParaRPr>
          </a:p>
        </p:txBody>
      </p:sp>
      <p:pic>
        <p:nvPicPr>
          <p:cNvPr id="5" name="Picture 4" descr="FA_Title_Horz_2Cl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28046" y="6245923"/>
            <a:ext cx="1915954" cy="612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71800"/>
            <a:ext cx="8686800" cy="1470025"/>
          </a:xfrm>
        </p:spPr>
        <p:txBody>
          <a:bodyPr/>
          <a:lstStyle/>
          <a:p>
            <a:r>
              <a:rPr lang="en-US" dirty="0" smtClean="0"/>
              <a:t>Information Security Strategy:</a:t>
            </a:r>
            <a:br>
              <a:rPr lang="en-US" dirty="0" smtClean="0"/>
            </a:br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Security</a:t>
            </a:r>
          </a:p>
          <a:p>
            <a:r>
              <a:rPr lang="en-US" sz="2000" smtClean="0"/>
              <a:t>1/05/2016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Veracode Sandbox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400" dirty="0" smtClean="0"/>
              <a:t>Utilize Veracode Sandbox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6029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4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8800" b="1" dirty="0" smtClean="0"/>
              <a:t>APPENDIX</a:t>
            </a:r>
            <a:endParaRPr lang="en-US" sz="88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9883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800" b="1" dirty="0" smtClean="0"/>
              <a:t>Perform automated and manual application testing:</a:t>
            </a:r>
          </a:p>
          <a:p>
            <a:pPr lvl="1"/>
            <a:r>
              <a:rPr lang="en-US" sz="1800" dirty="0" smtClean="0"/>
              <a:t>Static Code Analysis</a:t>
            </a:r>
          </a:p>
          <a:p>
            <a:pPr lvl="2"/>
            <a:r>
              <a:rPr lang="en-US" sz="1800" dirty="0" smtClean="0"/>
              <a:t>Static Analysis by Developer throughout the Development cycle</a:t>
            </a:r>
          </a:p>
          <a:p>
            <a:pPr lvl="2"/>
            <a:r>
              <a:rPr lang="en-US" sz="1800" dirty="0" smtClean="0"/>
              <a:t>Static Analysis of the Application before Production Deployment</a:t>
            </a:r>
          </a:p>
          <a:p>
            <a:pPr lvl="3"/>
            <a:r>
              <a:rPr lang="en-US" sz="1800" dirty="0" smtClean="0"/>
              <a:t>Recommended after QA</a:t>
            </a:r>
          </a:p>
          <a:p>
            <a:pPr lvl="2"/>
            <a:r>
              <a:rPr lang="en-US" sz="1800" dirty="0" smtClean="0"/>
              <a:t>Dynamic Analysis of the Application before Production Deployment</a:t>
            </a:r>
          </a:p>
          <a:p>
            <a:pPr lvl="3"/>
            <a:r>
              <a:rPr lang="en-US" sz="1800" dirty="0" smtClean="0"/>
              <a:t>Recommended after QA</a:t>
            </a:r>
          </a:p>
          <a:p>
            <a:pPr lvl="1"/>
            <a:r>
              <a:rPr lang="en-US" sz="1800" dirty="0" smtClean="0"/>
              <a:t>Application Inspection</a:t>
            </a:r>
          </a:p>
          <a:p>
            <a:pPr lvl="2"/>
            <a:r>
              <a:rPr lang="en-US" sz="1800" dirty="0" err="1" smtClean="0"/>
              <a:t>WebInspect</a:t>
            </a:r>
            <a:r>
              <a:rPr lang="en-US" sz="1800" dirty="0" smtClean="0"/>
              <a:t> Dynamic Analysis before Production Deployment</a:t>
            </a:r>
          </a:p>
          <a:p>
            <a:pPr lvl="1"/>
            <a:r>
              <a:rPr lang="en-US" sz="1800" dirty="0" smtClean="0"/>
              <a:t>Network Inspection</a:t>
            </a:r>
          </a:p>
          <a:p>
            <a:pPr lvl="2"/>
            <a:r>
              <a:rPr lang="en-US" sz="1800" dirty="0" smtClean="0"/>
              <a:t>Ongoing Qualys inspections</a:t>
            </a:r>
          </a:p>
          <a:p>
            <a:r>
              <a:rPr lang="en-US" sz="1800" b="1" dirty="0" smtClean="0"/>
              <a:t>Remediation</a:t>
            </a:r>
          </a:p>
          <a:p>
            <a:pPr lvl="1"/>
            <a:r>
              <a:rPr lang="en-US" sz="1800" dirty="0" smtClean="0"/>
              <a:t>All Critical and High issues resolved before Production Deployment</a:t>
            </a:r>
          </a:p>
          <a:p>
            <a:pPr lvl="1"/>
            <a:r>
              <a:rPr lang="en-US" sz="1800" dirty="0" smtClean="0"/>
              <a:t>All existing issues have User Stories on the backlog to resolve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4704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Overall Roadmap</a:t>
            </a:r>
            <a:br>
              <a:rPr lang="en-US" sz="4000" dirty="0" smtClean="0"/>
            </a:br>
            <a:r>
              <a:rPr lang="en-US" sz="4000" dirty="0" smtClean="0"/>
              <a:t>1 Year</a:t>
            </a:r>
            <a:endParaRPr lang="en-US" sz="4000" dirty="0"/>
          </a:p>
        </p:txBody>
      </p:sp>
      <p:cxnSp>
        <p:nvCxnSpPr>
          <p:cNvPr id="5" name="Lige forbindelse 17"/>
          <p:cNvCxnSpPr/>
          <p:nvPr/>
        </p:nvCxnSpPr>
        <p:spPr>
          <a:xfrm flipH="1">
            <a:off x="3002627" y="1993227"/>
            <a:ext cx="37667" cy="42770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19"/>
          <p:cNvCxnSpPr/>
          <p:nvPr/>
        </p:nvCxnSpPr>
        <p:spPr>
          <a:xfrm>
            <a:off x="4900774" y="1993227"/>
            <a:ext cx="39392" cy="42770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forbindelse 17"/>
          <p:cNvCxnSpPr/>
          <p:nvPr/>
        </p:nvCxnSpPr>
        <p:spPr>
          <a:xfrm>
            <a:off x="457200" y="1961424"/>
            <a:ext cx="4010" cy="4308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19"/>
          <p:cNvCxnSpPr/>
          <p:nvPr/>
        </p:nvCxnSpPr>
        <p:spPr>
          <a:xfrm>
            <a:off x="7133021" y="1961425"/>
            <a:ext cx="1" cy="42161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19"/>
          <p:cNvCxnSpPr/>
          <p:nvPr/>
        </p:nvCxnSpPr>
        <p:spPr>
          <a:xfrm>
            <a:off x="9077237" y="1961424"/>
            <a:ext cx="1" cy="42161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1479050"/>
            <a:ext cx="8620037" cy="425950"/>
            <a:chOff x="498710" y="1524000"/>
            <a:chExt cx="7698880" cy="425950"/>
          </a:xfrm>
        </p:grpSpPr>
        <p:sp>
          <p:nvSpPr>
            <p:cNvPr id="11" name="Rektangel 13"/>
            <p:cNvSpPr/>
            <p:nvPr/>
          </p:nvSpPr>
          <p:spPr>
            <a:xfrm>
              <a:off x="498710" y="1524000"/>
              <a:ext cx="2322940" cy="425950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da-DK" kern="0" dirty="0" smtClean="0">
                  <a:solidFill>
                    <a:schemeClr val="bg1"/>
                  </a:solidFill>
                  <a:latin typeface="Calibri"/>
                </a:rPr>
                <a:t>Q4 2015</a:t>
              </a:r>
              <a:endParaRPr lang="da-DK" kern="0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2" name="Rektangel 13"/>
            <p:cNvSpPr/>
            <p:nvPr/>
          </p:nvSpPr>
          <p:spPr>
            <a:xfrm>
              <a:off x="2891164" y="1524000"/>
              <a:ext cx="1604635" cy="425950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da-DK" kern="0" dirty="0" smtClean="0">
                  <a:solidFill>
                    <a:schemeClr val="bg1"/>
                  </a:solidFill>
                  <a:latin typeface="Calibri"/>
                </a:rPr>
                <a:t>Q1 2016</a:t>
              </a:r>
              <a:endParaRPr lang="da-DK" kern="0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3" name="Rektangel 13"/>
            <p:cNvSpPr/>
            <p:nvPr/>
          </p:nvSpPr>
          <p:spPr>
            <a:xfrm>
              <a:off x="4565313" y="1524000"/>
              <a:ext cx="1911687" cy="425950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da-DK" kern="0" dirty="0" smtClean="0">
                  <a:solidFill>
                    <a:schemeClr val="bg1"/>
                  </a:solidFill>
                  <a:latin typeface="Calibri"/>
                </a:rPr>
                <a:t>Q2 2016</a:t>
              </a:r>
              <a:endParaRPr lang="da-DK" kern="0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4" name="Rektangel 13"/>
            <p:cNvSpPr/>
            <p:nvPr/>
          </p:nvSpPr>
          <p:spPr>
            <a:xfrm>
              <a:off x="6553200" y="1524000"/>
              <a:ext cx="1644390" cy="425950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da-DK" kern="0" dirty="0" smtClean="0">
                  <a:solidFill>
                    <a:schemeClr val="bg1"/>
                  </a:solidFill>
                  <a:latin typeface="Calibri"/>
                </a:rPr>
                <a:t>Q3 2016</a:t>
              </a:r>
              <a:endParaRPr lang="da-DK" kern="0" dirty="0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20" name="Pentagon 19"/>
          <p:cNvSpPr/>
          <p:nvPr/>
        </p:nvSpPr>
        <p:spPr>
          <a:xfrm>
            <a:off x="457199" y="2057400"/>
            <a:ext cx="8620037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80 Applications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841914" y="3966117"/>
            <a:ext cx="214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 Testing</a:t>
            </a:r>
            <a:endParaRPr lang="en-US" sz="1400" dirty="0"/>
          </a:p>
        </p:txBody>
      </p:sp>
      <p:sp>
        <p:nvSpPr>
          <p:cNvPr id="36" name="Pentagon 35"/>
          <p:cNvSpPr/>
          <p:nvPr/>
        </p:nvSpPr>
        <p:spPr>
          <a:xfrm>
            <a:off x="3040294" y="2970109"/>
            <a:ext cx="6036942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Facing Tier 0 &amp; Tier 1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4922383" y="3882819"/>
            <a:ext cx="4154853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Facing Tier 2 &amp; Tier 3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7133020" y="5030177"/>
            <a:ext cx="1944216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Facing Tier 4 &amp; Tier 5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Overall Roadmap</a:t>
            </a:r>
            <a:br>
              <a:rPr lang="en-US" sz="4000" dirty="0" smtClean="0"/>
            </a:br>
            <a:r>
              <a:rPr lang="en-US" sz="4000" dirty="0" smtClean="0"/>
              <a:t>5 Year</a:t>
            </a:r>
            <a:endParaRPr lang="en-US" sz="4000" dirty="0"/>
          </a:p>
        </p:txBody>
      </p:sp>
      <p:cxnSp>
        <p:nvCxnSpPr>
          <p:cNvPr id="5" name="Lige forbindelse 17"/>
          <p:cNvCxnSpPr/>
          <p:nvPr/>
        </p:nvCxnSpPr>
        <p:spPr>
          <a:xfrm flipH="1">
            <a:off x="2095933" y="1974566"/>
            <a:ext cx="37667" cy="42770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19"/>
          <p:cNvCxnSpPr/>
          <p:nvPr/>
        </p:nvCxnSpPr>
        <p:spPr>
          <a:xfrm>
            <a:off x="3812872" y="1958627"/>
            <a:ext cx="39392" cy="42770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forbindelse 17"/>
          <p:cNvCxnSpPr/>
          <p:nvPr/>
        </p:nvCxnSpPr>
        <p:spPr>
          <a:xfrm>
            <a:off x="457200" y="1961424"/>
            <a:ext cx="4010" cy="4308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19"/>
          <p:cNvCxnSpPr/>
          <p:nvPr/>
        </p:nvCxnSpPr>
        <p:spPr>
          <a:xfrm>
            <a:off x="5474268" y="1974566"/>
            <a:ext cx="1" cy="42161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19"/>
          <p:cNvCxnSpPr/>
          <p:nvPr/>
        </p:nvCxnSpPr>
        <p:spPr>
          <a:xfrm>
            <a:off x="9077237" y="1961424"/>
            <a:ext cx="1" cy="42161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3"/>
          <p:cNvSpPr/>
          <p:nvPr/>
        </p:nvSpPr>
        <p:spPr>
          <a:xfrm>
            <a:off x="457200" y="1479050"/>
            <a:ext cx="1507432" cy="4259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 w="31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kern="0" dirty="0" smtClean="0">
                <a:solidFill>
                  <a:schemeClr val="bg1"/>
                </a:solidFill>
                <a:latin typeface="Calibri"/>
              </a:rPr>
              <a:t>2016</a:t>
            </a:r>
            <a:endParaRPr lang="da-DK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860279" y="3707694"/>
            <a:ext cx="214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 Testing</a:t>
            </a:r>
            <a:endParaRPr lang="en-US" sz="1400" dirty="0"/>
          </a:p>
        </p:txBody>
      </p:sp>
      <p:sp>
        <p:nvSpPr>
          <p:cNvPr id="37" name="Rektangel 13"/>
          <p:cNvSpPr/>
          <p:nvPr/>
        </p:nvSpPr>
        <p:spPr>
          <a:xfrm>
            <a:off x="2133600" y="1479264"/>
            <a:ext cx="1507432" cy="4259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 w="31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kern="0" dirty="0" smtClean="0">
                <a:solidFill>
                  <a:schemeClr val="bg1"/>
                </a:solidFill>
                <a:latin typeface="Calibri"/>
              </a:rPr>
              <a:t>2017</a:t>
            </a:r>
            <a:endParaRPr lang="da-DK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" name="Rektangel 13"/>
          <p:cNvSpPr/>
          <p:nvPr/>
        </p:nvSpPr>
        <p:spPr>
          <a:xfrm>
            <a:off x="7151766" y="1473943"/>
            <a:ext cx="1507432" cy="4259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 w="31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kern="0" dirty="0" smtClean="0">
                <a:solidFill>
                  <a:schemeClr val="bg1"/>
                </a:solidFill>
                <a:latin typeface="Calibri"/>
              </a:rPr>
              <a:t>2020</a:t>
            </a:r>
            <a:endParaRPr lang="da-DK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9" name="Rektangel 13"/>
          <p:cNvSpPr/>
          <p:nvPr/>
        </p:nvSpPr>
        <p:spPr>
          <a:xfrm>
            <a:off x="5479044" y="1485831"/>
            <a:ext cx="1507432" cy="4259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 w="31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kern="0" dirty="0" smtClean="0">
                <a:solidFill>
                  <a:schemeClr val="bg1"/>
                </a:solidFill>
                <a:latin typeface="Calibri"/>
              </a:rPr>
              <a:t>2019</a:t>
            </a:r>
            <a:endParaRPr lang="da-DK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0" name="Rektangel 13"/>
          <p:cNvSpPr/>
          <p:nvPr/>
        </p:nvSpPr>
        <p:spPr>
          <a:xfrm>
            <a:off x="3806322" y="1480605"/>
            <a:ext cx="1507432" cy="4259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 w="31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kern="0" dirty="0" smtClean="0">
                <a:solidFill>
                  <a:schemeClr val="bg1"/>
                </a:solidFill>
                <a:latin typeface="Calibri"/>
              </a:rPr>
              <a:t>2018</a:t>
            </a:r>
            <a:endParaRPr lang="da-DK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41" name="Lige forbindelse 19"/>
          <p:cNvCxnSpPr/>
          <p:nvPr/>
        </p:nvCxnSpPr>
        <p:spPr>
          <a:xfrm>
            <a:off x="7151765" y="1965085"/>
            <a:ext cx="1" cy="42161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tagon 28"/>
          <p:cNvSpPr/>
          <p:nvPr/>
        </p:nvSpPr>
        <p:spPr>
          <a:xfrm>
            <a:off x="457200" y="2164850"/>
            <a:ext cx="1676400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External Facing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2133600" y="2700265"/>
            <a:ext cx="1676400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Dynamic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External Facing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2132455" y="4475941"/>
            <a:ext cx="3346183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Applications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3848011" y="5071823"/>
            <a:ext cx="3339563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Dynamic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Applications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2135036" y="3289128"/>
            <a:ext cx="6935250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External Facing to Recommended Schedule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3832568" y="3880059"/>
            <a:ext cx="5224973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Dynamic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External Facing to Recommended Schedule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5468784" y="5662754"/>
            <a:ext cx="3601502" cy="466063"/>
          </a:xfrm>
          <a:prstGeom prst="homePlate">
            <a:avLst>
              <a:gd name="adj" fmla="val 3514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da-DK" sz="1100" b="1" kern="0" dirty="0" smtClean="0">
                <a:latin typeface="Calibri"/>
              </a:rPr>
              <a:t>Static &amp; Dynamic Analysis</a:t>
            </a:r>
            <a:endParaRPr lang="da-DK" sz="11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Applications to Recommended Schedule</a:t>
            </a:r>
            <a:endParaRPr lang="da-DK" sz="11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8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Quarter 1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200" b="1" dirty="0" smtClean="0"/>
              <a:t>January:</a:t>
            </a:r>
          </a:p>
          <a:p>
            <a:pPr lvl="1"/>
            <a:r>
              <a:rPr lang="en-US" sz="1200" dirty="0"/>
              <a:t>FAST</a:t>
            </a:r>
          </a:p>
          <a:p>
            <a:pPr lvl="1"/>
            <a:r>
              <a:rPr lang="en-US" sz="1200" dirty="0"/>
              <a:t>Stand Alone Imaging (SAI)</a:t>
            </a:r>
          </a:p>
          <a:p>
            <a:pPr lvl="1"/>
            <a:r>
              <a:rPr lang="en-US" sz="1200" dirty="0"/>
              <a:t>Trustlink (Trust32)</a:t>
            </a:r>
          </a:p>
          <a:p>
            <a:pPr lvl="1"/>
            <a:r>
              <a:rPr lang="en-US" sz="1200" dirty="0"/>
              <a:t>FASSNotary (FN)</a:t>
            </a:r>
          </a:p>
          <a:p>
            <a:pPr lvl="1"/>
            <a:r>
              <a:rPr lang="en-US" sz="1200" dirty="0"/>
              <a:t>FASTWeb (FW)</a:t>
            </a:r>
            <a:endParaRPr lang="en-US" sz="1200" dirty="0" smtClean="0"/>
          </a:p>
          <a:p>
            <a:r>
              <a:rPr lang="en-US" sz="1200" b="1" dirty="0" smtClean="0"/>
              <a:t>February:</a:t>
            </a:r>
          </a:p>
          <a:p>
            <a:pPr lvl="1"/>
            <a:r>
              <a:rPr lang="en-US" sz="1200" dirty="0" err="1"/>
              <a:t>FASTSearch</a:t>
            </a:r>
            <a:endParaRPr lang="en-US" sz="1200" dirty="0"/>
          </a:p>
          <a:p>
            <a:pPr lvl="1"/>
            <a:r>
              <a:rPr lang="en-US" sz="1200" dirty="0"/>
              <a:t>FA Comprehensive Calculator (FACC Legacy)</a:t>
            </a:r>
          </a:p>
          <a:p>
            <a:pPr lvl="1"/>
            <a:r>
              <a:rPr lang="en-US" sz="1200" dirty="0"/>
              <a:t>Examiner Work Bench (EWB; ATP)</a:t>
            </a:r>
          </a:p>
          <a:p>
            <a:pPr lvl="1"/>
            <a:r>
              <a:rPr lang="en-US" sz="1200" dirty="0"/>
              <a:t>Title Resource Database (TRD)</a:t>
            </a:r>
          </a:p>
          <a:p>
            <a:pPr lvl="1"/>
            <a:r>
              <a:rPr lang="en-US" sz="1200" dirty="0"/>
              <a:t>Remitted Policy System (RPS)</a:t>
            </a:r>
            <a:endParaRPr lang="en-US" sz="1200" dirty="0" smtClean="0"/>
          </a:p>
          <a:p>
            <a:r>
              <a:rPr lang="en-US" sz="1200" b="1" dirty="0" smtClean="0"/>
              <a:t>March:</a:t>
            </a:r>
          </a:p>
          <a:p>
            <a:pPr lvl="1"/>
            <a:r>
              <a:rPr lang="en-US" sz="1200" dirty="0"/>
              <a:t>Title Resource Starter Service (TRSS)</a:t>
            </a:r>
          </a:p>
          <a:p>
            <a:pPr lvl="1"/>
            <a:r>
              <a:rPr lang="en-US" sz="1200" dirty="0"/>
              <a:t>myFAMS.com</a:t>
            </a:r>
          </a:p>
          <a:p>
            <a:pPr lvl="1"/>
            <a:r>
              <a:rPr lang="en-US" sz="1200" dirty="0"/>
              <a:t>FA Mortgage Operating Systems (FAMOS)</a:t>
            </a:r>
          </a:p>
          <a:p>
            <a:pPr lvl="1"/>
            <a:r>
              <a:rPr lang="en-US" sz="1200" dirty="0" err="1"/>
              <a:t>WireLink</a:t>
            </a:r>
            <a:r>
              <a:rPr lang="en-US" sz="1200" dirty="0"/>
              <a:t> (WRLNK)</a:t>
            </a:r>
          </a:p>
          <a:p>
            <a:pPr lvl="1"/>
            <a:r>
              <a:rPr lang="en-US" sz="1200" dirty="0"/>
              <a:t>AgentNet2 (</a:t>
            </a:r>
            <a:r>
              <a:rPr lang="en-US" sz="1200" dirty="0" err="1"/>
              <a:t>AgentNet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Appraisal Systems (AMP)</a:t>
            </a:r>
          </a:p>
          <a:p>
            <a:pPr lvl="1"/>
            <a:r>
              <a:rPr lang="en-US" sz="1200" dirty="0"/>
              <a:t>SharePoint 2010 (SHPNT)</a:t>
            </a:r>
          </a:p>
          <a:p>
            <a:pPr lvl="1"/>
            <a:r>
              <a:rPr lang="en-US" sz="1200" dirty="0"/>
              <a:t>Eagle Pro (EP)</a:t>
            </a:r>
          </a:p>
          <a:p>
            <a:pPr lvl="1"/>
            <a:r>
              <a:rPr lang="en-US" sz="1200" dirty="0"/>
              <a:t>Commercial Lending E&amp;A Reporting (CLEAR, FACRES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/>
              <a:t>firstam.com (FSTAM)</a:t>
            </a:r>
          </a:p>
        </p:txBody>
      </p:sp>
    </p:spTree>
    <p:extLst>
      <p:ext uri="{BB962C8B-B14F-4D97-AF65-F5344CB8AC3E}">
        <p14:creationId xmlns:p14="http://schemas.microsoft.com/office/powerpoint/2010/main" val="15353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April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600" dirty="0" smtClean="0"/>
              <a:t>XMPIE</a:t>
            </a:r>
            <a:endParaRPr lang="en-US" sz="1600" dirty="0"/>
          </a:p>
          <a:p>
            <a:r>
              <a:rPr lang="en-US" sz="1600" dirty="0"/>
              <a:t>TIBCO Enterprise Service Bus (Messaging)</a:t>
            </a:r>
          </a:p>
          <a:p>
            <a:r>
              <a:rPr lang="en-US" sz="1600" dirty="0"/>
              <a:t>Lenders Advantage.com Web Services (la.com, ELSONLINE, </a:t>
            </a:r>
            <a:r>
              <a:rPr lang="en-US" sz="1600" dirty="0" err="1"/>
              <a:t>FactXL</a:t>
            </a:r>
            <a:r>
              <a:rPr lang="en-US" sz="1600" dirty="0"/>
              <a:t>, </a:t>
            </a:r>
            <a:r>
              <a:rPr lang="en-US" sz="1600" dirty="0" err="1"/>
              <a:t>EquiSmart</a:t>
            </a:r>
            <a:r>
              <a:rPr lang="en-US" sz="1600" dirty="0"/>
              <a:t>)</a:t>
            </a:r>
          </a:p>
          <a:p>
            <a:r>
              <a:rPr lang="en-US" sz="1600" dirty="0"/>
              <a:t>Default </a:t>
            </a:r>
            <a:r>
              <a:rPr lang="en-US" sz="1600" dirty="0" err="1"/>
              <a:t>WinTrack</a:t>
            </a:r>
            <a:r>
              <a:rPr lang="en-US" sz="1600" dirty="0"/>
              <a:t> (with shared environment)</a:t>
            </a:r>
          </a:p>
          <a:p>
            <a:r>
              <a:rPr lang="en-US" sz="1600" dirty="0"/>
              <a:t>Closing Cost Calculator (CCC)</a:t>
            </a:r>
          </a:p>
          <a:p>
            <a:r>
              <a:rPr lang="en-US" sz="1600" dirty="0"/>
              <a:t>Management Reporting System (MRS)</a:t>
            </a:r>
          </a:p>
          <a:p>
            <a:r>
              <a:rPr lang="en-US" sz="1600" dirty="0"/>
              <a:t>Recording Fee Calculator (RFC)</a:t>
            </a:r>
          </a:p>
          <a:p>
            <a:r>
              <a:rPr lang="en-US" sz="1600" dirty="0"/>
              <a:t>Closing Tracker (CT)</a:t>
            </a:r>
          </a:p>
          <a:p>
            <a:r>
              <a:rPr lang="en-US" sz="1600" dirty="0"/>
              <a:t>FA Natural Hazard Disclosure (NHD, RED)</a:t>
            </a:r>
          </a:p>
          <a:p>
            <a:r>
              <a:rPr lang="en-US" sz="1600" dirty="0" err="1"/>
              <a:t>FASTrax</a:t>
            </a:r>
            <a:endParaRPr lang="en-US" sz="1600" dirty="0"/>
          </a:p>
          <a:p>
            <a:r>
              <a:rPr lang="en-US" sz="1600" dirty="0"/>
              <a:t>Records Information Database (RID </a:t>
            </a:r>
            <a:r>
              <a:rPr lang="en-US" sz="1600" dirty="0" err="1"/>
              <a:t>RecMan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15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May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600" dirty="0"/>
              <a:t>Real Time Mail (RTM)</a:t>
            </a:r>
          </a:p>
          <a:p>
            <a:r>
              <a:rPr lang="en-US" sz="1600" dirty="0"/>
              <a:t>TitleSmart (TSMRT)</a:t>
            </a:r>
          </a:p>
          <a:p>
            <a:r>
              <a:rPr lang="en-US" sz="1600" dirty="0"/>
              <a:t>Oracle EBS Financials  (TOF), EBS Financials (STARS), EBS Shared (TOF, STARS)</a:t>
            </a:r>
          </a:p>
          <a:p>
            <a:r>
              <a:rPr lang="en-US" sz="1600" dirty="0"/>
              <a:t>Title Examiner Network (TEN)</a:t>
            </a:r>
          </a:p>
          <a:p>
            <a:r>
              <a:rPr lang="en-US" sz="1600" dirty="0"/>
              <a:t>XML Ordering System (XOS)</a:t>
            </a:r>
          </a:p>
          <a:p>
            <a:r>
              <a:rPr lang="en-US" sz="1600" dirty="0"/>
              <a:t>DataTree.com</a:t>
            </a:r>
          </a:p>
          <a:p>
            <a:r>
              <a:rPr lang="en-US" sz="1600" dirty="0"/>
              <a:t>Application Extender Co Data</a:t>
            </a:r>
          </a:p>
          <a:p>
            <a:r>
              <a:rPr lang="en-US" sz="1600" dirty="0" smtClean="0"/>
              <a:t>FA </a:t>
            </a:r>
            <a:r>
              <a:rPr lang="en-US" sz="1600" dirty="0"/>
              <a:t>Commercial Due Diligence Services (CDDS)</a:t>
            </a:r>
          </a:p>
          <a:p>
            <a:r>
              <a:rPr lang="en-US" sz="1600" dirty="0" err="1" smtClean="0"/>
              <a:t>Winscape</a:t>
            </a:r>
            <a:endParaRPr lang="en-US" sz="1600" dirty="0" smtClean="0"/>
          </a:p>
          <a:p>
            <a:r>
              <a:rPr lang="en-US" sz="1600" dirty="0"/>
              <a:t>Data Tree Database (NOVA)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22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June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600" dirty="0"/>
              <a:t>Data Tree Image Delivery (DTD)</a:t>
            </a:r>
          </a:p>
          <a:p>
            <a:r>
              <a:rPr lang="en-US" sz="1600" dirty="0"/>
              <a:t>Pivotal Agency</a:t>
            </a:r>
          </a:p>
          <a:p>
            <a:r>
              <a:rPr lang="en-US" sz="1600" dirty="0"/>
              <a:t>Pivotal CRM (Direct)</a:t>
            </a:r>
          </a:p>
          <a:p>
            <a:r>
              <a:rPr lang="en-US" sz="1600" dirty="0"/>
              <a:t>Funding Dashboard</a:t>
            </a:r>
          </a:p>
          <a:p>
            <a:r>
              <a:rPr lang="en-US" sz="1600" dirty="0"/>
              <a:t>Total Recording System (</a:t>
            </a:r>
            <a:r>
              <a:rPr lang="en-US" sz="1600" dirty="0" err="1"/>
              <a:t>tRecs</a:t>
            </a:r>
            <a:r>
              <a:rPr lang="en-US" sz="1600" dirty="0"/>
              <a:t>)</a:t>
            </a:r>
          </a:p>
          <a:p>
            <a:r>
              <a:rPr lang="en-US" sz="1600" dirty="0"/>
              <a:t>CLASS</a:t>
            </a:r>
          </a:p>
          <a:p>
            <a:r>
              <a:rPr lang="en-US" sz="1600" dirty="0"/>
              <a:t>Streamline ASP Agency</a:t>
            </a:r>
          </a:p>
          <a:p>
            <a:r>
              <a:rPr lang="en-US" sz="1600" dirty="0" err="1"/>
              <a:t>WebSigning</a:t>
            </a:r>
            <a:r>
              <a:rPr lang="en-US" sz="1600" dirty="0"/>
              <a:t> (WS)</a:t>
            </a:r>
          </a:p>
          <a:p>
            <a:r>
              <a:rPr lang="en-US" sz="1600" dirty="0"/>
              <a:t>Common Property Component (CPC)</a:t>
            </a:r>
          </a:p>
          <a:p>
            <a:r>
              <a:rPr lang="en-US" sz="1600" dirty="0"/>
              <a:t>Optical Character Recognition (OCR)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066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July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600" dirty="0"/>
              <a:t>CAMRA</a:t>
            </a:r>
          </a:p>
          <a:p>
            <a:r>
              <a:rPr lang="en-US" sz="1600" dirty="0"/>
              <a:t>Data Trace – Tax Browser</a:t>
            </a:r>
          </a:p>
          <a:p>
            <a:r>
              <a:rPr lang="en-US" sz="1600" dirty="0"/>
              <a:t>Resort Innovative Tracking Application (RITA)</a:t>
            </a:r>
          </a:p>
          <a:p>
            <a:r>
              <a:rPr lang="en-US" sz="1600" dirty="0" err="1"/>
              <a:t>StreamlineASP</a:t>
            </a:r>
            <a:r>
              <a:rPr lang="en-US" sz="1600" dirty="0"/>
              <a:t> </a:t>
            </a:r>
            <a:r>
              <a:rPr lang="en-US" sz="1600" dirty="0" err="1"/>
              <a:t>Agentnet</a:t>
            </a:r>
            <a:r>
              <a:rPr lang="en-US" sz="1600" dirty="0"/>
              <a:t> (PRS-SMS)</a:t>
            </a:r>
          </a:p>
          <a:p>
            <a:r>
              <a:rPr lang="en-US" sz="1600" dirty="0"/>
              <a:t>SWAPPS (eDocs)</a:t>
            </a:r>
          </a:p>
          <a:p>
            <a:r>
              <a:rPr lang="en-US" sz="1600" dirty="0" err="1"/>
              <a:t>Wintrack</a:t>
            </a:r>
            <a:r>
              <a:rPr lang="en-US" sz="1600" dirty="0"/>
              <a:t> - Lenders (Default TSG &amp; Regional)</a:t>
            </a:r>
          </a:p>
          <a:p>
            <a:r>
              <a:rPr lang="en-US" sz="1600" dirty="0" err="1"/>
              <a:t>Wintrack</a:t>
            </a:r>
            <a:r>
              <a:rPr lang="en-US" sz="1600" dirty="0"/>
              <a:t> – National</a:t>
            </a:r>
          </a:p>
          <a:p>
            <a:r>
              <a:rPr lang="en-US" sz="1600" dirty="0"/>
              <a:t>Data Trace System (DTS, DTLM)</a:t>
            </a:r>
          </a:p>
          <a:p>
            <a:r>
              <a:rPr lang="en-US" sz="1600" dirty="0"/>
              <a:t>Eagle Search Images (ESI)</a:t>
            </a:r>
          </a:p>
          <a:p>
            <a:r>
              <a:rPr lang="en-US" sz="1600" dirty="0"/>
              <a:t>Document Management System (DMS)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047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Initiative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2389"/>
              </p:ext>
            </p:extLst>
          </p:nvPr>
        </p:nvGraphicFramePr>
        <p:xfrm>
          <a:off x="838200" y="1427975"/>
          <a:ext cx="7315200" cy="48470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75867"/>
                <a:gridCol w="229836"/>
                <a:gridCol w="3709497"/>
              </a:tblGrid>
              <a:tr h="35886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Information</a:t>
                      </a:r>
                      <a:r>
                        <a:rPr lang="en-US" sz="1800" baseline="0" dirty="0" smtClean="0"/>
                        <a:t> Security Strategy – Application Testing</a:t>
                      </a:r>
                      <a:endParaRPr 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1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538"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Perform</a:t>
                      </a:r>
                      <a:r>
                        <a:rPr lang="en-US" sz="1200" baseline="0" dirty="0" smtClean="0"/>
                        <a:t> regular and as needed testing of all applications to identify Security vulnerabilities and risks.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8579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Objectives: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Measures of Success: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716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Regularly scheduled Static &amp; Dynamic Application code</a:t>
                      </a:r>
                      <a:r>
                        <a:rPr lang="en-US" sz="1200" baseline="0" dirty="0" smtClean="0"/>
                        <a:t> analysis.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Regularly scheduled application network analysis.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Required Static Code scan for RFC creation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In depth application scans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All external facing applications have complete static, dynamic, and network scans performed at least annually.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Required Static Code scans for RFC creation, with no Critical or High issues.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All applications scanned on a </a:t>
                      </a:r>
                      <a:r>
                        <a:rPr lang="en-US" sz="1200" baseline="0" dirty="0" smtClean="0"/>
                        <a:t>regular scheduled </a:t>
                      </a:r>
                      <a:r>
                        <a:rPr lang="en-US" sz="1200" baseline="0" dirty="0" smtClean="0"/>
                        <a:t>basis.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579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Users: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Deliverables: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6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smtClean="0"/>
                        <a:t>All IT </a:t>
                      </a:r>
                      <a:r>
                        <a:rPr lang="en-US" sz="1200" dirty="0" smtClean="0"/>
                        <a:t>Team members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CAB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Network</a:t>
                      </a:r>
                      <a:r>
                        <a:rPr lang="en-US" sz="1200" baseline="0" dirty="0" smtClean="0"/>
                        <a:t> Operations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Application scan schedule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Application scan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Secure</a:t>
                      </a:r>
                      <a:r>
                        <a:rPr lang="en-US" sz="1200" baseline="0" dirty="0" smtClean="0"/>
                        <a:t> coding training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579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Risks: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745">
                <a:tc gridSpan="3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Cost of additional licenses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Security resources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Application schedule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6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76200"/>
            <a:ext cx="9067798" cy="1143000"/>
          </a:xfrm>
        </p:spPr>
        <p:txBody>
          <a:bodyPr/>
          <a:lstStyle/>
          <a:p>
            <a:r>
              <a:rPr lang="en-US" sz="4000" dirty="0" smtClean="0"/>
              <a:t>Overall </a:t>
            </a:r>
            <a:r>
              <a:rPr lang="en-US" sz="4000" dirty="0" smtClean="0"/>
              <a:t>Roadmap – Top 80 Onboarding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2016 – August</a:t>
            </a:r>
            <a:endParaRPr lang="en-US" sz="4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r>
              <a:rPr lang="en-US" sz="1600" dirty="0"/>
              <a:t>FAST Closing Scheduler (FASTCS)</a:t>
            </a:r>
          </a:p>
          <a:p>
            <a:r>
              <a:rPr lang="en-US" sz="1600" dirty="0" err="1"/>
              <a:t>FreeFlow</a:t>
            </a:r>
            <a:endParaRPr lang="en-US" sz="1600" dirty="0"/>
          </a:p>
          <a:p>
            <a:r>
              <a:rPr lang="en-US" sz="1600" dirty="0" err="1"/>
              <a:t>Infodex</a:t>
            </a:r>
            <a:endParaRPr lang="en-US" sz="1600" dirty="0"/>
          </a:p>
          <a:p>
            <a:r>
              <a:rPr lang="en-US" sz="1600" dirty="0" err="1"/>
              <a:t>StreamlineASP</a:t>
            </a:r>
            <a:r>
              <a:rPr lang="en-US" sz="1600" dirty="0"/>
              <a:t> PRS-SMS</a:t>
            </a:r>
          </a:p>
          <a:p>
            <a:r>
              <a:rPr lang="en-US" sz="1600" dirty="0"/>
              <a:t>TIMS - Legacy App</a:t>
            </a:r>
          </a:p>
          <a:p>
            <a:r>
              <a:rPr lang="en-US" sz="1600" dirty="0"/>
              <a:t>Eagle Search Product (ESP)</a:t>
            </a:r>
          </a:p>
          <a:p>
            <a:r>
              <a:rPr lang="en-US" sz="1600" dirty="0"/>
              <a:t>Data Tree Image Delivery (DTD)</a:t>
            </a:r>
          </a:p>
          <a:p>
            <a:r>
              <a:rPr lang="en-US" sz="1600" dirty="0"/>
              <a:t>ELS Production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321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449762"/>
          </a:xfrm>
        </p:spPr>
        <p:txBody>
          <a:bodyPr/>
          <a:lstStyle/>
          <a:p>
            <a:r>
              <a:rPr lang="en-US" sz="2400" dirty="0" smtClean="0"/>
              <a:t>Significant fiscal and reputational harm will be caused by any data breach.</a:t>
            </a:r>
          </a:p>
          <a:p>
            <a:endParaRPr lang="en-US" sz="2400" dirty="0" smtClean="0"/>
          </a:p>
          <a:p>
            <a:r>
              <a:rPr lang="en-US" sz="2400" dirty="0" smtClean="0"/>
              <a:t>2014 had ~ 80k Security Incidents with over 2k confirming data loss.*</a:t>
            </a:r>
          </a:p>
          <a:p>
            <a:endParaRPr lang="en-US" sz="2400" dirty="0" smtClean="0"/>
          </a:p>
          <a:p>
            <a:r>
              <a:rPr lang="en-US" sz="2400" dirty="0" smtClean="0"/>
              <a:t>99.9% of exploited vulnerabilities were compromised more than a year after the CVE was published.*</a:t>
            </a:r>
          </a:p>
          <a:p>
            <a:endParaRPr lang="en-US" sz="2400" dirty="0" smtClean="0"/>
          </a:p>
          <a:p>
            <a:r>
              <a:rPr lang="en-US" sz="2400" dirty="0" smtClean="0"/>
              <a:t>Financial Services, Public, and Information Companies have some of the highest frequencies of incident patterns.*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6260" y="6096000"/>
            <a:ext cx="377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*Verizon, 2015 Data Breach Investigations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940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449762"/>
          </a:xfrm>
        </p:spPr>
        <p:txBody>
          <a:bodyPr/>
          <a:lstStyle/>
          <a:p>
            <a:r>
              <a:rPr lang="en-US" sz="2400" dirty="0" smtClean="0"/>
              <a:t>Early detection of security risks will decrease the impact to application schedules.</a:t>
            </a:r>
          </a:p>
          <a:p>
            <a:endParaRPr lang="en-US" sz="2400" dirty="0" smtClean="0"/>
          </a:p>
          <a:p>
            <a:r>
              <a:rPr lang="en-US" sz="2400" dirty="0" smtClean="0"/>
              <a:t>Continuous application code analysis and inspection will identify and mitigate exposure risk.</a:t>
            </a:r>
          </a:p>
          <a:p>
            <a:endParaRPr lang="en-US" sz="2400" dirty="0"/>
          </a:p>
          <a:p>
            <a:r>
              <a:rPr lang="en-US" sz="2400" dirty="0" smtClean="0"/>
              <a:t>Audits will become easier.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62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Coverage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400" dirty="0" smtClean="0"/>
              <a:t>Static Analysis Scan (~70%)</a:t>
            </a:r>
          </a:p>
          <a:p>
            <a:pPr lvl="1"/>
            <a:r>
              <a:rPr lang="en-US" sz="2000" dirty="0" smtClean="0"/>
              <a:t>Veracode</a:t>
            </a:r>
          </a:p>
          <a:p>
            <a:endParaRPr lang="en-US" sz="2400" dirty="0" smtClean="0"/>
          </a:p>
          <a:p>
            <a:r>
              <a:rPr lang="en-US" sz="2400" dirty="0" smtClean="0"/>
              <a:t>Dynamic Analysis Scan (~20%)</a:t>
            </a:r>
          </a:p>
          <a:p>
            <a:pPr lvl="1"/>
            <a:r>
              <a:rPr lang="en-US" sz="2000" dirty="0" smtClean="0"/>
              <a:t>Veracode</a:t>
            </a:r>
          </a:p>
          <a:p>
            <a:pPr lvl="1"/>
            <a:r>
              <a:rPr lang="en-US" sz="2000" dirty="0" err="1" smtClean="0"/>
              <a:t>WebInspect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Manual Penetration Testing (~10%)</a:t>
            </a:r>
          </a:p>
          <a:p>
            <a:pPr lvl="1"/>
            <a:r>
              <a:rPr lang="en-US" sz="2000" dirty="0" smtClean="0"/>
              <a:t>Annually as identified by CISO</a:t>
            </a:r>
          </a:p>
          <a:p>
            <a:pPr lvl="1"/>
            <a:r>
              <a:rPr lang="en-US" sz="2000" dirty="0" smtClean="0"/>
              <a:t>As needed specified customers/clients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72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Veracode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83162"/>
          </a:xfrm>
        </p:spPr>
        <p:txBody>
          <a:bodyPr/>
          <a:lstStyle/>
          <a:p>
            <a:r>
              <a:rPr lang="en-US" sz="1600" dirty="0" smtClean="0"/>
              <a:t>All Applications</a:t>
            </a:r>
          </a:p>
          <a:p>
            <a:pPr lvl="1"/>
            <a:r>
              <a:rPr lang="en-US" sz="1600" dirty="0" smtClean="0"/>
              <a:t>Executive Viewers</a:t>
            </a:r>
          </a:p>
          <a:p>
            <a:pPr lvl="2"/>
            <a:r>
              <a:rPr lang="en-US" sz="1600" dirty="0" smtClean="0"/>
              <a:t>Access to Analytics for All Applications</a:t>
            </a:r>
          </a:p>
          <a:p>
            <a:pPr lvl="2"/>
            <a:r>
              <a:rPr lang="en-US" sz="1600" dirty="0" smtClean="0"/>
              <a:t>Access to Reports for All Applications</a:t>
            </a:r>
          </a:p>
          <a:p>
            <a:pPr lvl="1"/>
            <a:r>
              <a:rPr lang="en-US" sz="1600" dirty="0" smtClean="0"/>
              <a:t>Report Viewers</a:t>
            </a:r>
          </a:p>
          <a:p>
            <a:pPr lvl="2"/>
            <a:r>
              <a:rPr lang="en-US" sz="1600" dirty="0" smtClean="0"/>
              <a:t>Access to Analytics for All Applications</a:t>
            </a:r>
          </a:p>
          <a:p>
            <a:pPr lvl="2"/>
            <a:r>
              <a:rPr lang="en-US" sz="1600" dirty="0" smtClean="0"/>
              <a:t>Access to Reports and Flaw Details for All Applications</a:t>
            </a:r>
          </a:p>
          <a:p>
            <a:r>
              <a:rPr lang="en-US" sz="1600" dirty="0" smtClean="0"/>
              <a:t>Application Specific</a:t>
            </a:r>
          </a:p>
          <a:p>
            <a:pPr lvl="1"/>
            <a:r>
              <a:rPr lang="en-US" sz="1600" dirty="0" smtClean="0"/>
              <a:t>Report Viewer</a:t>
            </a:r>
          </a:p>
          <a:p>
            <a:pPr lvl="2"/>
            <a:r>
              <a:rPr lang="en-US" sz="1600" dirty="0" smtClean="0"/>
              <a:t>Access to Analytics for Specific Application</a:t>
            </a:r>
          </a:p>
          <a:p>
            <a:pPr lvl="2"/>
            <a:r>
              <a:rPr lang="en-US" sz="1600" dirty="0" smtClean="0"/>
              <a:t>Access to Reports and Flaw Details for Specific Application</a:t>
            </a:r>
          </a:p>
          <a:p>
            <a:pPr lvl="1"/>
            <a:r>
              <a:rPr lang="en-US" sz="1600" dirty="0" smtClean="0"/>
              <a:t>Scan Team</a:t>
            </a:r>
          </a:p>
          <a:p>
            <a:pPr lvl="2"/>
            <a:r>
              <a:rPr lang="en-US" sz="1600" dirty="0"/>
              <a:t>Access to Analytics for Specific Application</a:t>
            </a:r>
          </a:p>
          <a:p>
            <a:pPr lvl="2"/>
            <a:r>
              <a:rPr lang="en-US" sz="1600" dirty="0" smtClean="0"/>
              <a:t>Ability to Request Scans for Specific Application</a:t>
            </a:r>
          </a:p>
          <a:p>
            <a:pPr lvl="2"/>
            <a:r>
              <a:rPr lang="en-US" sz="1600" dirty="0" smtClean="0"/>
              <a:t>Ability to Create Sandboxes for Specific Application</a:t>
            </a:r>
          </a:p>
          <a:p>
            <a:pPr lvl="1"/>
            <a:r>
              <a:rPr lang="en-US" sz="1600" dirty="0" smtClean="0"/>
              <a:t>Dev Team</a:t>
            </a:r>
          </a:p>
          <a:p>
            <a:pPr lvl="2"/>
            <a:r>
              <a:rPr lang="en-US" sz="1600" dirty="0"/>
              <a:t>Ability to Create Sandboxes for Specific </a:t>
            </a:r>
            <a:r>
              <a:rPr lang="en-US" sz="1600" dirty="0" smtClean="0"/>
              <a:t>Application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151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Veracode -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83162"/>
          </a:xfrm>
        </p:spPr>
        <p:txBody>
          <a:bodyPr/>
          <a:lstStyle/>
          <a:p>
            <a:r>
              <a:rPr lang="en-US" sz="2400" dirty="0" smtClean="0"/>
              <a:t>Varied Based on Risk to the Company</a:t>
            </a:r>
          </a:p>
          <a:p>
            <a:endParaRPr lang="en-US" sz="2400" dirty="0" smtClean="0"/>
          </a:p>
          <a:p>
            <a:r>
              <a:rPr lang="en-US" sz="2400" dirty="0" smtClean="0"/>
              <a:t>All Top 80 &amp; External Facing Applications will have the same </a:t>
            </a:r>
            <a:r>
              <a:rPr lang="en-US" sz="2400" dirty="0" smtClean="0"/>
              <a:t>Policy (Auditors Requested):</a:t>
            </a:r>
            <a:endParaRPr lang="en-US" sz="2400" dirty="0" smtClean="0"/>
          </a:p>
          <a:p>
            <a:pPr lvl="1"/>
            <a:r>
              <a:rPr lang="en-US" sz="2400" dirty="0" smtClean="0"/>
              <a:t>No Very High (Critical</a:t>
            </a:r>
            <a:r>
              <a:rPr lang="en-US" sz="2400" dirty="0" smtClean="0"/>
              <a:t>) or High</a:t>
            </a:r>
            <a:endParaRPr lang="en-US" sz="2400" dirty="0" smtClean="0"/>
          </a:p>
          <a:p>
            <a:pPr lvl="1"/>
            <a:r>
              <a:rPr lang="en-US" sz="2400" dirty="0" smtClean="0"/>
              <a:t>Must meet a minimum </a:t>
            </a:r>
            <a:r>
              <a:rPr lang="en-US" sz="2400" dirty="0" smtClean="0"/>
              <a:t>Veracode score </a:t>
            </a:r>
            <a:r>
              <a:rPr lang="en-US" sz="2400" dirty="0" smtClean="0"/>
              <a:t>of 80</a:t>
            </a:r>
          </a:p>
          <a:p>
            <a:pPr lvl="1"/>
            <a:r>
              <a:rPr lang="en-US" sz="2400" dirty="0" smtClean="0"/>
              <a:t>Must meet PCI Standard</a:t>
            </a:r>
          </a:p>
          <a:p>
            <a:pPr lvl="1"/>
            <a:r>
              <a:rPr lang="en-US" sz="2400" dirty="0" smtClean="0"/>
              <a:t>Must meet SANS Top 25 Standard</a:t>
            </a:r>
          </a:p>
          <a:p>
            <a:pPr lvl="1"/>
            <a:r>
              <a:rPr lang="en-US" sz="2400" dirty="0" smtClean="0"/>
              <a:t>Must meet OWASP Top 10 Standard</a:t>
            </a:r>
          </a:p>
          <a:p>
            <a:pPr lvl="1"/>
            <a:r>
              <a:rPr lang="en-US" sz="2400" dirty="0" smtClean="0"/>
              <a:t>Must meet CERT Standard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20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Proposed Process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638"/>
            <a:ext cx="7696200" cy="49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IDE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610600" cy="4906962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400" dirty="0" smtClean="0"/>
              <a:t>Integrate IDE with </a:t>
            </a:r>
            <a:r>
              <a:rPr lang="en-US" sz="2400" dirty="0" err="1" smtClean="0"/>
              <a:t>VeraCode</a:t>
            </a:r>
            <a:endParaRPr lang="en-US" sz="2400" dirty="0" smtClean="0"/>
          </a:p>
          <a:p>
            <a:pPr lvl="1"/>
            <a:r>
              <a:rPr lang="en-US" sz="2400" dirty="0" smtClean="0"/>
              <a:t>Install </a:t>
            </a:r>
            <a:r>
              <a:rPr lang="en-US" sz="2400" dirty="0" err="1" smtClean="0"/>
              <a:t>VeraCode</a:t>
            </a:r>
            <a:r>
              <a:rPr lang="en-US" sz="2400" dirty="0" smtClean="0"/>
              <a:t> IDE Integrator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6029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1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sDL4OypEaJd8M57J00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sQfPSpW0SwYLOhvIS6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oqKQCe7Ei8bU_gePXdh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ic4S9WUpky0oAjMU8Frf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TkWTVYZEqz9CbuhTwf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YiQElJEkax7CybePBb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ObJMTQGEeAACT2Rz61x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NHlah85kmRBrOsl_a4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B_ebtLg0eFr_8XqlBI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QzbD3QUUG5n53NKK1z_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1h.TpMskikMz7n3PgR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5lWq3wREGPbdpbRRrA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PrFdxR0k.Bjti8v5BS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GNMSN3Eu0q2Xn__y5pT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iZPXVYfiEqP8wPaNJlpK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_FA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0EB237D91D14A863F9DE551F7F70C" ma:contentTypeVersion="8" ma:contentTypeDescription="Create a new document." ma:contentTypeScope="" ma:versionID="34ddf715c06c8bb6dfc28740cc3cff51">
  <xsd:schema xmlns:xsd="http://www.w3.org/2001/XMLSchema" xmlns:xs="http://www.w3.org/2001/XMLSchema" xmlns:p="http://schemas.microsoft.com/office/2006/metadata/properties" xmlns:ns1="http://schemas.microsoft.com/sharepoint/v3" xmlns:ns2="4ca2e8b5-0a6c-44d9-8037-21417ff0b573" xmlns:ns3="http://schemas.microsoft.com/sharepoint/v4" targetNamespace="http://schemas.microsoft.com/office/2006/metadata/properties" ma:root="true" ma:fieldsID="bd6346c18fa121213488fa4a76ec1b95" ns1:_="" ns2:_="" ns3:_="">
    <xsd:import namespace="http://schemas.microsoft.com/sharepoint/v3"/>
    <xsd:import namespace="4ca2e8b5-0a6c-44d9-8037-21417ff0b5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FADocumentType" minOccurs="0"/>
                <xsd:element ref="ns2:FAApplicationName" minOccurs="0"/>
                <xsd:element ref="ns2:FAInitiativeName" minOccurs="0"/>
                <xsd:element ref="ns3:IconOverlay" minOccurs="0"/>
                <xsd:element ref="ns2:FAArtifactSt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2e8b5-0a6c-44d9-8037-21417ff0b573" elementFormDefault="qualified">
    <xsd:import namespace="http://schemas.microsoft.com/office/2006/documentManagement/types"/>
    <xsd:import namespace="http://schemas.microsoft.com/office/infopath/2007/PartnerControls"/>
    <xsd:element name="FADocumentType" ma:index="10" nillable="true" ma:displayName="FA Document Type" ma:description="FA Document Type Description" ma:list="5b3f91f4-6342-4373-bc21-5634b658967e" ma:internalName="FADocumentTyp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AApplicationName" ma:index="11" nillable="true" ma:displayName="FA Application Name" ma:description="Application Name from Lookup list" ma:list="72aa6d37-a7a8-45ee-bcfe-ec140f6f07c3" ma:internalName="FAApplicationNam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AInitiativeName" ma:index="12" nillable="true" ma:displayName="FA Initiative Name" ma:list="{db64686e-cb94-4681-8179-648c41d39689}" ma:internalName="FAInitiativeName" ma:showField="Title" ma:web="4ca2e8b5-0a6c-44d9-8037-21417ff0b5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AArtifactState" ma:index="14" nillable="true" ma:displayName="FA Artifact State" ma:list="{222cbbad-6603-43e2-a9c1-a0b3fedcf5fb}" ma:internalName="FAArtifactState" ma:showField="Title" ma:web="4ca2e8b5-0a6c-44d9-8037-21417ff0b573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ApplicationName xmlns="4ca2e8b5-0a6c-44d9-8037-21417ff0b573"/>
    <PublishingExpirationDate xmlns="http://schemas.microsoft.com/sharepoint/v3" xsi:nil="true"/>
    <FADocumentType xmlns="4ca2e8b5-0a6c-44d9-8037-21417ff0b573">
      <Value>2</Value>
      <Value>3</Value>
      <Value>7</Value>
      <Value>18</Value>
    </FADocumentType>
    <PublishingStartDate xmlns="http://schemas.microsoft.com/sharepoint/v3" xsi:nil="true"/>
    <FAInitiativeName xmlns="4ca2e8b5-0a6c-44d9-8037-21417ff0b573">
      <Value>1</Value>
      <Value>10</Value>
    </FAInitiativeName>
    <IconOverlay xmlns="http://schemas.microsoft.com/sharepoint/v4" xsi:nil="true"/>
    <FAArtifactState xmlns="4ca2e8b5-0a6c-44d9-8037-21417ff0b573" xsi:nil="true"/>
  </documentManagement>
</p:properties>
</file>

<file path=customXml/itemProps1.xml><?xml version="1.0" encoding="utf-8"?>
<ds:datastoreItem xmlns:ds="http://schemas.openxmlformats.org/officeDocument/2006/customXml" ds:itemID="{2E4661E3-7E3F-4C42-943A-B943D0C488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7CA60-55EE-4B88-8CB7-9DAF8A10D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ca2e8b5-0a6c-44d9-8037-21417ff0b5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3F6277-DFA6-4789-8CEF-A4AE18173FC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terms/"/>
    <ds:schemaRef ds:uri="4ca2e8b5-0a6c-44d9-8037-21417ff0b573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Relationships_LA</Template>
  <TotalTime>6456</TotalTime>
  <Words>954</Words>
  <Application>Microsoft Office PowerPoint</Application>
  <PresentationFormat>On-screen Show (4:3)</PresentationFormat>
  <Paragraphs>229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 3</vt:lpstr>
      <vt:lpstr>2012_FA_Title</vt:lpstr>
      <vt:lpstr>think-cell Slide</vt:lpstr>
      <vt:lpstr>Information Security Strategy: Application Testing</vt:lpstr>
      <vt:lpstr>The Initiative</vt:lpstr>
      <vt:lpstr>Drivers</vt:lpstr>
      <vt:lpstr>Benefits</vt:lpstr>
      <vt:lpstr>Coverage</vt:lpstr>
      <vt:lpstr>Veracode - Roles</vt:lpstr>
      <vt:lpstr>Veracode - Policies</vt:lpstr>
      <vt:lpstr>Proposed Process</vt:lpstr>
      <vt:lpstr>IDE Integration</vt:lpstr>
      <vt:lpstr>Veracode Sandbox </vt:lpstr>
      <vt:lpstr>PowerPoint Presentation</vt:lpstr>
      <vt:lpstr>Approach</vt:lpstr>
      <vt:lpstr>Overall Roadmap 1 Year</vt:lpstr>
      <vt:lpstr>Overall Roadmap 5 Year</vt:lpstr>
      <vt:lpstr>Overall Roadmap – Top 80 Onboarding 2016 – Quarter 1</vt:lpstr>
      <vt:lpstr>Overall Roadmap – Top 80 Onboarding 2016 – April</vt:lpstr>
      <vt:lpstr>Overall Roadmap – Top 80 Onboarding 2016 – May</vt:lpstr>
      <vt:lpstr>Overall Roadmap – Top 80 Onboarding 2016 – June</vt:lpstr>
      <vt:lpstr>Overall Roadmap – Top 80 Onboarding 2016 – July</vt:lpstr>
      <vt:lpstr>Overall Roadmap – Top 80 Onboarding 2016 – August</vt:lpstr>
    </vt:vector>
  </TitlesOfParts>
  <Company>First American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</dc:title>
  <dc:creator>Totoiu, John</dc:creator>
  <cp:lastModifiedBy>Wayland, David</cp:lastModifiedBy>
  <cp:revision>450</cp:revision>
  <cp:lastPrinted>2013-08-13T23:42:13Z</cp:lastPrinted>
  <dcterms:created xsi:type="dcterms:W3CDTF">2013-01-28T23:42:53Z</dcterms:created>
  <dcterms:modified xsi:type="dcterms:W3CDTF">2016-01-05T16:51:38Z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0x01010054E0EB237D91D14A863F9DE551F7F70C</vt:lpwstr>
  </property>
</Properties>
</file>