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4"/>
    <p:sldMasterId id="2147483756" r:id="rId5"/>
    <p:sldMasterId id="2147483779" r:id="rId6"/>
    <p:sldMasterId id="2147483791" r:id="rId7"/>
    <p:sldMasterId id="2147483801" r:id="rId8"/>
  </p:sldMasterIdLst>
  <p:notesMasterIdLst>
    <p:notesMasterId r:id="rId28"/>
  </p:notesMasterIdLst>
  <p:handoutMasterIdLst>
    <p:handoutMasterId r:id="rId29"/>
  </p:handoutMasterIdLst>
  <p:sldIdLst>
    <p:sldId id="680" r:id="rId9"/>
    <p:sldId id="662" r:id="rId10"/>
    <p:sldId id="663" r:id="rId11"/>
    <p:sldId id="664" r:id="rId12"/>
    <p:sldId id="665" r:id="rId13"/>
    <p:sldId id="666" r:id="rId14"/>
    <p:sldId id="667" r:id="rId15"/>
    <p:sldId id="668" r:id="rId16"/>
    <p:sldId id="669" r:id="rId17"/>
    <p:sldId id="670" r:id="rId18"/>
    <p:sldId id="671" r:id="rId19"/>
    <p:sldId id="672" r:id="rId20"/>
    <p:sldId id="673" r:id="rId21"/>
    <p:sldId id="674" r:id="rId22"/>
    <p:sldId id="675" r:id="rId23"/>
    <p:sldId id="676" r:id="rId24"/>
    <p:sldId id="677" r:id="rId25"/>
    <p:sldId id="678" r:id="rId26"/>
    <p:sldId id="679"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46">
          <p15:clr>
            <a:srgbClr val="A4A3A4"/>
          </p15:clr>
        </p15:guide>
        <p15:guide id="4" orient="horz" pos="3211">
          <p15:clr>
            <a:srgbClr val="A4A3A4"/>
          </p15:clr>
        </p15:guide>
        <p15:guide id="5" orient="horz" pos="1261">
          <p15:clr>
            <a:srgbClr val="A4A3A4"/>
          </p15:clr>
        </p15:guide>
        <p15:guide id="6" orient="horz" pos="1483">
          <p15:clr>
            <a:srgbClr val="A4A3A4"/>
          </p15:clr>
        </p15:guide>
        <p15:guide id="7" orient="horz" pos="1057">
          <p15:clr>
            <a:srgbClr val="A4A3A4"/>
          </p15:clr>
        </p15:guide>
        <p15:guide id="8" orient="horz" pos="2375">
          <p15:clr>
            <a:srgbClr val="A4A3A4"/>
          </p15:clr>
        </p15:guide>
        <p15:guide id="9" orient="horz" pos="1053">
          <p15:clr>
            <a:srgbClr val="A4A3A4"/>
          </p15:clr>
        </p15:guide>
        <p15:guide id="10" pos="3806">
          <p15:clr>
            <a:srgbClr val="A4A3A4"/>
          </p15:clr>
        </p15:guide>
        <p15:guide id="11" pos="2557">
          <p15:clr>
            <a:srgbClr val="A4A3A4"/>
          </p15:clr>
        </p15:guide>
        <p15:guide id="12" pos="279">
          <p15:clr>
            <a:srgbClr val="A4A3A4"/>
          </p15:clr>
        </p15:guide>
        <p15:guide id="13" pos="6345">
          <p15:clr>
            <a:srgbClr val="A4A3A4"/>
          </p15:clr>
        </p15:guide>
        <p15:guide id="14" pos="1349">
          <p15:clr>
            <a:srgbClr val="A4A3A4"/>
          </p15:clr>
        </p15:guide>
        <p15:guide id="15" pos="5123">
          <p15:clr>
            <a:srgbClr val="A4A3A4"/>
          </p15:clr>
        </p15:guide>
        <p15:guide id="16" pos="1380">
          <p15:clr>
            <a:srgbClr val="A4A3A4"/>
          </p15:clr>
        </p15:guide>
        <p15:guide id="17" pos="2626">
          <p15:clr>
            <a:srgbClr val="A4A3A4"/>
          </p15:clr>
        </p15:guide>
        <p15:guide id="18" pos="3867">
          <p15:clr>
            <a:srgbClr val="A4A3A4"/>
          </p15:clr>
        </p15:guide>
        <p15:guide id="19" pos="5056">
          <p15:clr>
            <a:srgbClr val="A4A3A4"/>
          </p15:clr>
        </p15:guide>
        <p15:guide id="20" pos="6368">
          <p15:clr>
            <a:srgbClr val="A4A3A4"/>
          </p15:clr>
        </p15:guide>
        <p15:guide id="21" pos="7547">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8A00"/>
    <a:srgbClr val="00A600"/>
    <a:srgbClr val="0071BC"/>
    <a:srgbClr val="00AEEF"/>
    <a:srgbClr val="CBD5E7"/>
    <a:srgbClr val="929292"/>
    <a:srgbClr val="FFBE00"/>
    <a:srgbClr val="FF5300"/>
    <a:srgbClr val="0000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2428" autoAdjust="0"/>
  </p:normalViewPr>
  <p:slideViewPr>
    <p:cSldViewPr snapToGrid="0">
      <p:cViewPr varScale="1">
        <p:scale>
          <a:sx n="113" d="100"/>
          <a:sy n="113" d="100"/>
        </p:scale>
        <p:origin x="306" y="102"/>
      </p:cViewPr>
      <p:guideLst>
        <p:guide orient="horz" pos="147"/>
        <p:guide orient="horz" pos="4171"/>
        <p:guide orient="horz" pos="2346"/>
        <p:guide orient="horz" pos="3211"/>
        <p:guide orient="horz" pos="1261"/>
        <p:guide orient="horz" pos="1483"/>
        <p:guide orient="horz" pos="1057"/>
        <p:guide orient="horz" pos="2375"/>
        <p:guide orient="horz" pos="1053"/>
        <p:guide pos="3806"/>
        <p:guide pos="2557"/>
        <p:guide pos="279"/>
        <p:guide pos="6345"/>
        <p:guide pos="1349"/>
        <p:guide pos="5123"/>
        <p:guide pos="1380"/>
        <p:guide pos="2626"/>
        <p:guide pos="3867"/>
        <p:guide pos="5056"/>
        <p:guide pos="6368"/>
        <p:guide pos="7547"/>
        <p:guide pos="328"/>
      </p:guideLst>
    </p:cSldViewPr>
  </p:slideViewPr>
  <p:notesTextViewPr>
    <p:cViewPr>
      <p:scale>
        <a:sx n="3" d="2"/>
        <a:sy n="3" d="2"/>
      </p:scale>
      <p:origin x="0" y="0"/>
    </p:cViewPr>
  </p:notesTextViewPr>
  <p:sorterViewPr>
    <p:cViewPr>
      <p:scale>
        <a:sx n="50" d="100"/>
        <a:sy n="50" d="100"/>
      </p:scale>
      <p:origin x="0" y="0"/>
    </p:cViewPr>
  </p:sorterViewPr>
  <p:notesViewPr>
    <p:cSldViewPr snapToGrid="0" showGuides="1">
      <p:cViewPr varScale="1">
        <p:scale>
          <a:sx n="75" d="100"/>
          <a:sy n="75" d="100"/>
        </p:scale>
        <p:origin x="293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9/29/2015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9/29/2015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19404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2595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62187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22428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4166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16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9025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12870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02258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24696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7289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413241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512764" y="3219165"/>
            <a:ext cx="7513637" cy="553998"/>
          </a:xfrm>
        </p:spPr>
        <p:txBody>
          <a:bodyPr/>
          <a:lstStyle>
            <a:lvl1pPr marL="0" indent="0">
              <a:buNone/>
              <a:defRPr lang="en-US" sz="40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For customer</a:t>
            </a:r>
            <a:endParaRPr lang="en-US" dirty="0"/>
          </a:p>
        </p:txBody>
      </p:sp>
      <p:sp>
        <p:nvSpPr>
          <p:cNvPr id="5" name="Text Placeholder 8"/>
          <p:cNvSpPr>
            <a:spLocks noGrp="1"/>
          </p:cNvSpPr>
          <p:nvPr>
            <p:ph type="body" sz="quarter" idx="12" hasCustomPrompt="1"/>
          </p:nvPr>
        </p:nvSpPr>
        <p:spPr>
          <a:xfrm>
            <a:off x="520701" y="4875864"/>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
        <p:nvSpPr>
          <p:cNvPr id="7" name="Text Placeholder 8"/>
          <p:cNvSpPr>
            <a:spLocks noGrp="1"/>
          </p:cNvSpPr>
          <p:nvPr>
            <p:ph type="body" sz="quarter" idx="13" hasCustomPrompt="1"/>
          </p:nvPr>
        </p:nvSpPr>
        <p:spPr>
          <a:xfrm>
            <a:off x="520701" y="5333064"/>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Date</a:t>
            </a:r>
            <a:endParaRPr lang="en-US" dirty="0"/>
          </a:p>
        </p:txBody>
      </p:sp>
      <p:pic>
        <p:nvPicPr>
          <p:cNvPr id="8" name="Picture Placeholder 4" descr="MSFT_logo_rgb_C-Wht.pdf"/>
          <p:cNvPicPr>
            <a:picLocks noChangeAspect="1"/>
          </p:cNvPicPr>
          <p:nvPr userDrawn="1"/>
        </p:nvPicPr>
        <p:blipFill>
          <a:blip r:embed="rId2" cstate="print">
            <a:extLst>
              <a:ext uri="{28A0092B-C50C-407E-A947-70E740481C1C}">
                <a14:useLocalDpi xmlns:a14="http://schemas.microsoft.com/office/drawing/2010/main" val="0"/>
              </a:ext>
            </a:extLst>
          </a:blip>
          <a:srcRect t="153" b="153"/>
          <a:stretch>
            <a:fillRect/>
          </a:stretch>
        </p:blipFill>
        <p:spPr>
          <a:xfrm>
            <a:off x="9966163" y="6394993"/>
            <a:ext cx="1588770" cy="463743"/>
          </a:xfrm>
          <a:prstGeom prst="rect">
            <a:avLst/>
          </a:prstGeom>
        </p:spPr>
      </p:pic>
    </p:spTree>
    <p:extLst>
      <p:ext uri="{BB962C8B-B14F-4D97-AF65-F5344CB8AC3E}">
        <p14:creationId xmlns:p14="http://schemas.microsoft.com/office/powerpoint/2010/main" val="369263544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307016"/>
            <a:ext cx="1869648" cy="314448"/>
          </a:xfrm>
          <a:prstGeom prst="rect">
            <a:avLst/>
          </a:prstGeom>
          <a:noFill/>
          <a:ln>
            <a:noFill/>
          </a:ln>
        </p:spPr>
      </p:pic>
      <p:sp>
        <p:nvSpPr>
          <p:cNvPr id="9" name="Text Placeholder 8"/>
          <p:cNvSpPr>
            <a:spLocks noGrp="1"/>
          </p:cNvSpPr>
          <p:nvPr>
            <p:ph type="body" sz="quarter" idx="11" hasCustomPrompt="1"/>
          </p:nvPr>
        </p:nvSpPr>
        <p:spPr>
          <a:xfrm>
            <a:off x="512764"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307016"/>
            <a:ext cx="1869648" cy="314448"/>
          </a:xfrm>
          <a:prstGeom prst="rect">
            <a:avLst/>
          </a:prstGeom>
          <a:noFill/>
          <a:ln>
            <a:noFill/>
          </a:ln>
        </p:spPr>
      </p:pic>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307016"/>
            <a:ext cx="1869648" cy="314448"/>
          </a:xfrm>
          <a:prstGeom prst="rect">
            <a:avLst/>
          </a:prstGeom>
          <a:noFill/>
          <a:ln>
            <a:noFill/>
          </a:ln>
        </p:spPr>
      </p:pic>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307016"/>
            <a:ext cx="1869648" cy="314448"/>
          </a:xfrm>
          <a:prstGeom prst="rect">
            <a:avLst/>
          </a:prstGeom>
          <a:noFill/>
          <a:ln>
            <a:noFill/>
          </a:ln>
        </p:spPr>
      </p:pic>
      <p:sp>
        <p:nvSpPr>
          <p:cNvPr id="4" name="Text Placeholder 8"/>
          <p:cNvSpPr>
            <a:spLocks noGrp="1"/>
          </p:cNvSpPr>
          <p:nvPr>
            <p:ph type="body" sz="quarter" idx="11" hasCustomPrompt="1"/>
          </p:nvPr>
        </p:nvSpPr>
        <p:spPr>
          <a:xfrm>
            <a:off x="512764"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6"/>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307016"/>
            <a:ext cx="1869648" cy="314448"/>
          </a:xfrm>
          <a:prstGeom prst="rect">
            <a:avLst/>
          </a:prstGeom>
          <a:noFill/>
          <a:ln>
            <a:noFill/>
          </a:ln>
        </p:spPr>
      </p:pic>
      <p:sp>
        <p:nvSpPr>
          <p:cNvPr id="4" name="Text Placeholder 8"/>
          <p:cNvSpPr>
            <a:spLocks noGrp="1"/>
          </p:cNvSpPr>
          <p:nvPr>
            <p:ph type="body" sz="quarter" idx="11" hasCustomPrompt="1"/>
          </p:nvPr>
        </p:nvSpPr>
        <p:spPr>
          <a:xfrm>
            <a:off x="512764" y="3219165"/>
            <a:ext cx="7513637" cy="553998"/>
          </a:xfrm>
        </p:spPr>
        <p:txBody>
          <a:bodyPr/>
          <a:lstStyle>
            <a:lvl1pPr marL="0" indent="0">
              <a:buNone/>
              <a:defRPr lang="en-US" sz="40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For customer</a:t>
            </a:r>
            <a:endParaRPr lang="en-US" dirty="0"/>
          </a:p>
        </p:txBody>
      </p:sp>
      <p:sp>
        <p:nvSpPr>
          <p:cNvPr id="5" name="Text Placeholder 8"/>
          <p:cNvSpPr>
            <a:spLocks noGrp="1"/>
          </p:cNvSpPr>
          <p:nvPr>
            <p:ph type="body" sz="quarter" idx="12" hasCustomPrompt="1"/>
          </p:nvPr>
        </p:nvSpPr>
        <p:spPr>
          <a:xfrm>
            <a:off x="520701" y="4875864"/>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
        <p:nvSpPr>
          <p:cNvPr id="7" name="Text Placeholder 8"/>
          <p:cNvSpPr>
            <a:spLocks noGrp="1"/>
          </p:cNvSpPr>
          <p:nvPr>
            <p:ph type="body" sz="quarter" idx="13" hasCustomPrompt="1"/>
          </p:nvPr>
        </p:nvSpPr>
        <p:spPr>
          <a:xfrm>
            <a:off x="520701" y="5333064"/>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Date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31975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869893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7951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02400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621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50580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27169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ntent Page (Building) Blank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812" y="1920908"/>
            <a:ext cx="11657012" cy="4266619"/>
          </a:xfrm>
          <a:prstGeom prst="rect">
            <a:avLst/>
          </a:prstGeom>
          <a:noFill/>
        </p:spPr>
      </p:pic>
      <p:sp>
        <p:nvSpPr>
          <p:cNvPr id="19" name="Content Placeholder 2"/>
          <p:cNvSpPr>
            <a:spLocks noGrp="1"/>
          </p:cNvSpPr>
          <p:nvPr>
            <p:ph idx="15"/>
          </p:nvPr>
        </p:nvSpPr>
        <p:spPr>
          <a:xfrm>
            <a:off x="864764" y="1463042"/>
            <a:ext cx="10437601" cy="1141851"/>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sp>
        <p:nvSpPr>
          <p:cNvPr id="17" name="TextBox 16"/>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819988" y="6506791"/>
            <a:ext cx="1828320" cy="228133"/>
          </a:xfrm>
          <a:prstGeom prst="rect">
            <a:avLst/>
          </a:prstGeom>
        </p:spPr>
      </p:pic>
      <p:sp>
        <p:nvSpPr>
          <p:cNvPr id="30"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4905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16" name="TextBox 15"/>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Segoe UI" pitchFamily="34" charset="0"/>
                <a:cs typeface="Segoe UI" pitchFamily="34" charset="0"/>
              </a:rPr>
              <a:pPr algn="ctr"/>
              <a:t>‹#›</a:t>
            </a:fld>
            <a:endParaRPr lang="en-US" sz="1000" dirty="0">
              <a:solidFill>
                <a:srgbClr val="000000"/>
              </a:solidFill>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19988" y="6506791"/>
            <a:ext cx="1828320" cy="228133"/>
          </a:xfrm>
          <a:prstGeom prst="rect">
            <a:avLst/>
          </a:prstGeom>
        </p:spPr>
      </p:pic>
      <p:sp>
        <p:nvSpPr>
          <p:cNvPr id="15"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916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31582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98929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991904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256982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3907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10480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259096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Page (Building) Blank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812" y="1920906"/>
            <a:ext cx="11657012" cy="4266619"/>
          </a:xfrm>
          <a:prstGeom prst="rect">
            <a:avLst/>
          </a:prstGeom>
          <a:noFill/>
        </p:spPr>
      </p:pic>
      <p:sp>
        <p:nvSpPr>
          <p:cNvPr id="19" name="Content Placeholder 2"/>
          <p:cNvSpPr>
            <a:spLocks noGrp="1"/>
          </p:cNvSpPr>
          <p:nvPr>
            <p:ph idx="15"/>
          </p:nvPr>
        </p:nvSpPr>
        <p:spPr>
          <a:xfrm>
            <a:off x="864764" y="1463040"/>
            <a:ext cx="10437601" cy="1141851"/>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sp>
        <p:nvSpPr>
          <p:cNvPr id="17" name="TextBox 16"/>
          <p:cNvSpPr txBox="1"/>
          <p:nvPr userDrawn="1"/>
        </p:nvSpPr>
        <p:spPr>
          <a:xfrm>
            <a:off x="5786152" y="6518081"/>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819987" y="6506789"/>
            <a:ext cx="1828320" cy="228133"/>
          </a:xfrm>
          <a:prstGeom prst="rect">
            <a:avLst/>
          </a:prstGeom>
        </p:spPr>
      </p:pic>
      <p:sp>
        <p:nvSpPr>
          <p:cNvPr id="30"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519432" y="897274"/>
            <a:ext cx="11129963" cy="2492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90204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16" name="TextBox 15"/>
          <p:cNvSpPr txBox="1"/>
          <p:nvPr userDrawn="1"/>
        </p:nvSpPr>
        <p:spPr>
          <a:xfrm>
            <a:off x="5786152" y="6518081"/>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Segoe UI" pitchFamily="34" charset="0"/>
                <a:cs typeface="Segoe UI" pitchFamily="34" charset="0"/>
              </a:rPr>
              <a:pPr algn="ctr"/>
              <a:t>‹#›</a:t>
            </a:fld>
            <a:endParaRPr lang="en-US" sz="1000" dirty="0">
              <a:solidFill>
                <a:srgbClr val="000000"/>
              </a:solidFill>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9819987" y="6506789"/>
            <a:ext cx="1828320" cy="228133"/>
          </a:xfrm>
          <a:prstGeom prst="rect">
            <a:avLst/>
          </a:prstGeom>
        </p:spPr>
      </p:pic>
      <p:sp>
        <p:nvSpPr>
          <p:cNvPr id="15" name="Text Placeholder 2"/>
          <p:cNvSpPr>
            <a:spLocks noGrp="1"/>
          </p:cNvSpPr>
          <p:nvPr>
            <p:ph type="body" idx="16"/>
          </p:nvPr>
        </p:nvSpPr>
        <p:spPr>
          <a:xfrm>
            <a:off x="519432" y="897274"/>
            <a:ext cx="11129963" cy="2492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403753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760855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51915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9036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097361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6016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00362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952435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 Page (Building) Blank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812" y="1920908"/>
            <a:ext cx="11657012" cy="4266619"/>
          </a:xfrm>
          <a:prstGeom prst="rect">
            <a:avLst/>
          </a:prstGeom>
          <a:noFill/>
        </p:spPr>
      </p:pic>
      <p:sp>
        <p:nvSpPr>
          <p:cNvPr id="19" name="Content Placeholder 2"/>
          <p:cNvSpPr>
            <a:spLocks noGrp="1"/>
          </p:cNvSpPr>
          <p:nvPr>
            <p:ph idx="15"/>
          </p:nvPr>
        </p:nvSpPr>
        <p:spPr>
          <a:xfrm>
            <a:off x="864764" y="1463042"/>
            <a:ext cx="10437601" cy="1141851"/>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sp>
        <p:nvSpPr>
          <p:cNvPr id="17" name="TextBox 16"/>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819988" y="6506791"/>
            <a:ext cx="1828320" cy="228133"/>
          </a:xfrm>
          <a:prstGeom prst="rect">
            <a:avLst/>
          </a:prstGeom>
        </p:spPr>
      </p:pic>
      <p:sp>
        <p:nvSpPr>
          <p:cNvPr id="30"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01127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16" name="TextBox 15"/>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Segoe UI" pitchFamily="34" charset="0"/>
                <a:cs typeface="Segoe UI" pitchFamily="34" charset="0"/>
              </a:rPr>
              <a:pPr algn="ctr"/>
              <a:t>‹#›</a:t>
            </a:fld>
            <a:endParaRPr lang="en-US" sz="1000" dirty="0">
              <a:solidFill>
                <a:srgbClr val="000000"/>
              </a:solidFill>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19988" y="6506791"/>
            <a:ext cx="1828320" cy="228133"/>
          </a:xfrm>
          <a:prstGeom prst="rect">
            <a:avLst/>
          </a:prstGeom>
        </p:spPr>
      </p:pic>
      <p:sp>
        <p:nvSpPr>
          <p:cNvPr id="15"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5944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98873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Page (Building) Blank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531812" y="1920908"/>
            <a:ext cx="11657012" cy="4266619"/>
          </a:xfrm>
          <a:prstGeom prst="rect">
            <a:avLst/>
          </a:prstGeom>
          <a:noFill/>
        </p:spPr>
      </p:pic>
      <p:sp>
        <p:nvSpPr>
          <p:cNvPr id="19" name="Content Placeholder 2"/>
          <p:cNvSpPr>
            <a:spLocks noGrp="1"/>
          </p:cNvSpPr>
          <p:nvPr>
            <p:ph idx="15"/>
          </p:nvPr>
        </p:nvSpPr>
        <p:spPr>
          <a:xfrm>
            <a:off x="864764" y="1463042"/>
            <a:ext cx="10437601" cy="1141851"/>
          </a:xfrm>
        </p:spPr>
        <p:txBody>
          <a:bodyPr/>
          <a:lstStyle>
            <a:lvl1pPr marL="274320" indent="-274320">
              <a:buClr>
                <a:srgbClr val="5191CD"/>
              </a:buClr>
              <a:buFontTx/>
              <a:buBlip>
                <a:blip r:embed="rId3"/>
              </a:buBlip>
              <a:defRPr sz="1400">
                <a:solidFill>
                  <a:schemeClr val="tx1"/>
                </a:solidFill>
                <a:latin typeface="+mn-lt"/>
              </a:defRPr>
            </a:lvl1pPr>
            <a:lvl2pPr marL="548640" indent="-274320">
              <a:buClr>
                <a:srgbClr val="5191CD"/>
              </a:buClr>
              <a:buSzPct val="75000"/>
              <a:buFontTx/>
              <a:buBlip>
                <a:blip r:embed="rId3"/>
              </a:buBlip>
              <a:defRPr sz="1400">
                <a:solidFill>
                  <a:schemeClr val="tx1"/>
                </a:solidFill>
                <a:latin typeface="+mn-lt"/>
              </a:defRPr>
            </a:lvl2pPr>
            <a:lvl3pPr marL="822960" indent="-274320">
              <a:buClr>
                <a:srgbClr val="5191CD"/>
              </a:buClr>
              <a:buFont typeface="Segoe" charset="0"/>
              <a:buChar char="–"/>
              <a:defRPr sz="1400">
                <a:solidFill>
                  <a:schemeClr val="tx1"/>
                </a:solidFill>
                <a:latin typeface="+mn-lt"/>
              </a:defRPr>
            </a:lvl3pPr>
            <a:lvl4pPr marL="1097280" indent="-274320">
              <a:buClr>
                <a:srgbClr val="5191CD"/>
              </a:buClr>
              <a:buFont typeface="Segoe" charset="0"/>
              <a:buChar char="–"/>
              <a:defRPr sz="1400">
                <a:solidFill>
                  <a:schemeClr val="tx1"/>
                </a:solidFill>
                <a:latin typeface="+mn-lt"/>
              </a:defRPr>
            </a:lvl4pPr>
            <a:lvl5pPr marL="1371600" indent="-274320">
              <a:buClr>
                <a:srgbClr val="5191CD"/>
              </a:buClr>
              <a:buFont typeface="Segoe" charset="0"/>
              <a:buChar char="–"/>
              <a:defRPr sz="14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sp>
        <p:nvSpPr>
          <p:cNvPr id="17" name="TextBox 16"/>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ea typeface="Verdana" pitchFamily="34" charset="0"/>
                <a:cs typeface="Verdana" pitchFamily="34" charset="0"/>
              </a:rPr>
              <a:pPr algn="ctr"/>
              <a:t>‹#›</a:t>
            </a:fld>
            <a:endParaRPr lang="en-US" sz="1000" dirty="0">
              <a:solidFill>
                <a:srgbClr val="000000"/>
              </a:solidFill>
              <a:ea typeface="Verdana" pitchFamily="34" charset="0"/>
              <a:cs typeface="Verdana" pitchFamily="34" charset="0"/>
            </a:endParaRPr>
          </a:p>
        </p:txBody>
      </p:sp>
      <p:pic>
        <p:nvPicPr>
          <p:cNvPr id="23" name="Picture 22"/>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27" name="Picture 2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819988" y="6506791"/>
            <a:ext cx="1828320" cy="228133"/>
          </a:xfrm>
          <a:prstGeom prst="rect">
            <a:avLst/>
          </a:prstGeom>
        </p:spPr>
      </p:pic>
      <p:sp>
        <p:nvSpPr>
          <p:cNvPr id="30"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mj-lt"/>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11518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16" name="TextBox 15"/>
          <p:cNvSpPr txBox="1"/>
          <p:nvPr userDrawn="1"/>
        </p:nvSpPr>
        <p:spPr>
          <a:xfrm>
            <a:off x="5786154" y="6518083"/>
            <a:ext cx="616651" cy="246221"/>
          </a:xfrm>
          <a:prstGeom prst="rect">
            <a:avLst/>
          </a:prstGeom>
          <a:noFill/>
        </p:spPr>
        <p:txBody>
          <a:bodyPr wrap="square" rtlCol="0">
            <a:spAutoFit/>
          </a:bodyPr>
          <a:lstStyle/>
          <a:p>
            <a:pPr algn="ctr"/>
            <a:fld id="{0462CC3E-48DD-4274-8616-D549FD7B2C15}" type="slidenum">
              <a:rPr lang="en-US" sz="1000" smtClean="0">
                <a:solidFill>
                  <a:srgbClr val="000000"/>
                </a:solidFill>
                <a:latin typeface="Segoe UI" pitchFamily="34" charset="0"/>
                <a:ea typeface="Segoe UI" pitchFamily="34" charset="0"/>
                <a:cs typeface="Segoe UI" pitchFamily="34" charset="0"/>
              </a:rPr>
              <a:pPr algn="ctr"/>
              <a:t>‹#›</a:t>
            </a:fld>
            <a:endParaRPr lang="en-US" sz="1000" dirty="0">
              <a:solidFill>
                <a:srgbClr val="000000"/>
              </a:solidFill>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1814" y="6582940"/>
            <a:ext cx="2900940" cy="75828"/>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19988" y="6506791"/>
            <a:ext cx="1828320" cy="228133"/>
          </a:xfrm>
          <a:prstGeom prst="rect">
            <a:avLst/>
          </a:prstGeom>
        </p:spPr>
      </p:pic>
      <p:sp>
        <p:nvSpPr>
          <p:cNvPr id="15" name="Text Placeholder 2"/>
          <p:cNvSpPr>
            <a:spLocks noGrp="1"/>
          </p:cNvSpPr>
          <p:nvPr>
            <p:ph type="body" idx="16"/>
          </p:nvPr>
        </p:nvSpPr>
        <p:spPr>
          <a:xfrm>
            <a:off x="519434" y="897276"/>
            <a:ext cx="11129963" cy="2492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519113" y="360402"/>
            <a:ext cx="11149013" cy="443198"/>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11423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4" r:id="rId8"/>
    <p:sldLayoutId id="2147483777" r:id="rId9"/>
    <p:sldLayoutId id="214748381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472517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372302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03767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1.xml"/><Relationship Id="rId18" Type="http://schemas.openxmlformats.org/officeDocument/2006/relationships/slide" Target="slide18.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9.xml"/><Relationship Id="rId17" Type="http://schemas.openxmlformats.org/officeDocument/2006/relationships/slide" Target="slide10.xml"/><Relationship Id="rId2" Type="http://schemas.openxmlformats.org/officeDocument/2006/relationships/slide" Target="slide2.xml"/><Relationship Id="rId16" Type="http://schemas.openxmlformats.org/officeDocument/2006/relationships/slide" Target="slide13.xml"/><Relationship Id="rId20"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slide" Target="slide14.xml"/><Relationship Id="rId11" Type="http://schemas.openxmlformats.org/officeDocument/2006/relationships/slide" Target="slide8.xml"/><Relationship Id="rId5" Type="http://schemas.openxmlformats.org/officeDocument/2006/relationships/slide" Target="slide6.xml"/><Relationship Id="rId15" Type="http://schemas.openxmlformats.org/officeDocument/2006/relationships/slide" Target="slide4.xml"/><Relationship Id="rId10" Type="http://schemas.openxmlformats.org/officeDocument/2006/relationships/slide" Target="slide15.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17.xml"/><Relationship Id="rId14" Type="http://schemas.openxmlformats.org/officeDocument/2006/relationships/slide" Target="slide7.xml"/></Relationships>
</file>

<file path=ppt/slides/_rels/slide10.xml.rels><?xml version="1.0" encoding="UTF-8" standalone="yes"?>
<Relationships xmlns="http://schemas.openxmlformats.org/package/2006/relationships"><Relationship Id="rId13" Type="http://schemas.openxmlformats.org/officeDocument/2006/relationships/hyperlink" Target="http://blogs.technet.com/b/topsupportsolutions/archive/2014/02/03/top-support-solutions-for-microsoft-lync-server-2013.aspx" TargetMode="External"/><Relationship Id="rId18" Type="http://schemas.openxmlformats.org/officeDocument/2006/relationships/hyperlink" Target="http://www.microsoft.com/en-us/download/details.aspx?id=39084" TargetMode="External"/><Relationship Id="rId26" Type="http://schemas.openxmlformats.org/officeDocument/2006/relationships/hyperlink" Target="https://support.office.com/en-us/article/Set-up-your-network-for-Lync-Online-81fa5e16-418d-4698-a5f0-e666211c5c66" TargetMode="External"/><Relationship Id="rId39" Type="http://schemas.openxmlformats.org/officeDocument/2006/relationships/hyperlink" Target="https://technet.microsoft.com/library/en-us/dn913785.aspx" TargetMode="External"/><Relationship Id="rId21" Type="http://schemas.openxmlformats.org/officeDocument/2006/relationships/hyperlink" Target="http://www.microsoft.com/en-us/download/details.aspx?id=22644" TargetMode="External"/><Relationship Id="rId34" Type="http://schemas.openxmlformats.org/officeDocument/2006/relationships/hyperlink" Target="http://www.microsoft.com/en-us/download/details.aspx?id=39968" TargetMode="External"/><Relationship Id="rId42" Type="http://schemas.openxmlformats.org/officeDocument/2006/relationships/hyperlink" Target="https://support.office.com/en-us/article/Skype-for-Business-change-management-and-adoption-d8d85da6-52e7-4819-8451-45c103fb5ccb" TargetMode="External"/><Relationship Id="rId47" Type="http://schemas.openxmlformats.org/officeDocument/2006/relationships/hyperlink" Target="http://partnersolutions.skypeforbusiness.com/solutionscatalog" TargetMode="External"/><Relationship Id="rId50" Type="http://schemas.openxmlformats.org/officeDocument/2006/relationships/hyperlink" Target="http://www.skype.com/en/developer" TargetMode="External"/><Relationship Id="rId55" Type="http://schemas.openxmlformats.org/officeDocument/2006/relationships/hyperlink" Target="http://blogs.technet.com/b/uc/" TargetMode="External"/><Relationship Id="rId7" Type="http://schemas.openxmlformats.org/officeDocument/2006/relationships/hyperlink" Target="https://www.youtube.com/watch?v=7_c4zVJ739M&amp;feature=youtu.be" TargetMode="External"/><Relationship Id="rId12" Type="http://schemas.openxmlformats.org/officeDocument/2006/relationships/hyperlink" Target="http://www.microsoft.com/en-us/download/details.aspx?id=47704" TargetMode="External"/><Relationship Id="rId17" Type="http://schemas.openxmlformats.org/officeDocument/2006/relationships/hyperlink" Target="http://technet.microsoft.com/en-us/library/gg558662.aspx" TargetMode="External"/><Relationship Id="rId25" Type="http://schemas.openxmlformats.org/officeDocument/2006/relationships/hyperlink" Target="http://www.microsoft.com/en-us/download/details.aspx?id=36828" TargetMode="External"/><Relationship Id="rId33" Type="http://schemas.openxmlformats.org/officeDocument/2006/relationships/hyperlink" Target="http://technet.microsoft.com/en-us/lync/jj879331" TargetMode="External"/><Relationship Id="rId38" Type="http://schemas.openxmlformats.org/officeDocument/2006/relationships/hyperlink" Target="https://technet.microsoft.com/en-us/library/jj204805.aspx" TargetMode="External"/><Relationship Id="rId46" Type="http://schemas.openxmlformats.org/officeDocument/2006/relationships/hyperlink" Target="https://technet.microsoft.com/en-us/library/gg398616.aspx" TargetMode="External"/><Relationship Id="rId2" Type="http://schemas.openxmlformats.org/officeDocument/2006/relationships/hyperlink" Target="https://support.office.com/en-us/article/Skype-for-Business-Lync-2013-training-411f15d5-64ce-4b9e-a3c0-193690d85eb6" TargetMode="External"/><Relationship Id="rId16" Type="http://schemas.openxmlformats.org/officeDocument/2006/relationships/hyperlink" Target="http://blogs.technet.com/b/nexthop/archive/2012/12/10/troubleshooting-call-quality-locally-with-snooper.aspx" TargetMode="External"/><Relationship Id="rId20" Type="http://schemas.openxmlformats.org/officeDocument/2006/relationships/hyperlink" Target="http://blogs.office.com/2014/07/01/call-quality-methodology-scorecard-for-lync-server/" TargetMode="External"/><Relationship Id="rId29" Type="http://schemas.openxmlformats.org/officeDocument/2006/relationships/hyperlink" Target="http://www.microsoft.com/en-us/download/details.aspx?id=42978" TargetMode="External"/><Relationship Id="rId41" Type="http://schemas.openxmlformats.org/officeDocument/2006/relationships/hyperlink" Target="https://support.office.com/en-us/article/Discover-Skype-for-Business-8a3491a3-c095-4718-80cf-cbbe4afe4eba" TargetMode="External"/><Relationship Id="rId54" Type="http://schemas.openxmlformats.org/officeDocument/2006/relationships/hyperlink" Target="http://blogs.technet.com/b/nexthop/" TargetMode="External"/><Relationship Id="rId1" Type="http://schemas.openxmlformats.org/officeDocument/2006/relationships/slideLayout" Target="../slideLayouts/slideLayout4.xml"/><Relationship Id="rId6" Type="http://schemas.openxmlformats.org/officeDocument/2006/relationships/hyperlink" Target="https://support.office.com/en-US/Article/Quick-Reference-Cards-about-Lync-3da2b022-3951-4f43-b154-227b7b720bd0?ui=en-US&amp;rs=en-US&amp;ad=US" TargetMode="External"/><Relationship Id="rId11" Type="http://schemas.openxmlformats.org/officeDocument/2006/relationships/hyperlink" Target="http://www.microsoft.com/en-us/download/details.aspx?id=47724" TargetMode="External"/><Relationship Id="rId24" Type="http://schemas.openxmlformats.org/officeDocument/2006/relationships/hyperlink" Target="http://www.microsoft.com/en-us/download/details.aspx?id=36823" TargetMode="External"/><Relationship Id="rId32" Type="http://schemas.openxmlformats.org/officeDocument/2006/relationships/hyperlink" Target="http://www.microsoft.com/en-us/download/details.aspx?id=35405" TargetMode="External"/><Relationship Id="rId37" Type="http://schemas.openxmlformats.org/officeDocument/2006/relationships/hyperlink" Target="http://www.microsoft.com/en-us/download/details.aspx?id=2729" TargetMode="External"/><Relationship Id="rId40" Type="http://schemas.openxmlformats.org/officeDocument/2006/relationships/hyperlink" Target="http://blogs.skype.com/2014/11/11/introducing-skype-for-business/" TargetMode="External"/><Relationship Id="rId45" Type="http://schemas.openxmlformats.org/officeDocument/2006/relationships/hyperlink" Target="http://www.microsoft.com/en-us/download/details.aspx?id=46369" TargetMode="External"/><Relationship Id="rId53" Type="http://schemas.openxmlformats.org/officeDocument/2006/relationships/hyperlink" Target="http://blogs.technet.com/b/mspfe/archive/tags/lync/" TargetMode="External"/><Relationship Id="rId58" Type="http://schemas.openxmlformats.org/officeDocument/2006/relationships/image" Target="../media/image13.png"/><Relationship Id="rId5" Type="http://schemas.openxmlformats.org/officeDocument/2006/relationships/hyperlink" Target="https://www.microsoft.com/learning/en-us/lync-server-training.aspx" TargetMode="External"/><Relationship Id="rId15" Type="http://schemas.openxmlformats.org/officeDocument/2006/relationships/hyperlink" Target="http://blogs.technet.com/b/topsupportsolutions/archive/2013/11/26/top-support-solutions-for-microsoft-lync-server.aspx" TargetMode="External"/><Relationship Id="rId23" Type="http://schemas.openxmlformats.org/officeDocument/2006/relationships/hyperlink" Target="https://technet.microsoft.com/en-us/library/jj945604.aspx" TargetMode="External"/><Relationship Id="rId28" Type="http://schemas.openxmlformats.org/officeDocument/2006/relationships/hyperlink" Target="http://www.microsoft.com/en-us/download/details.aspx?id=19011" TargetMode="External"/><Relationship Id="rId36" Type="http://schemas.openxmlformats.org/officeDocument/2006/relationships/hyperlink" Target="http://www.microsoft.com/en-us/download/details.aspx?id=42985" TargetMode="External"/><Relationship Id="rId49" Type="http://schemas.openxmlformats.org/officeDocument/2006/relationships/hyperlink" Target="https://blogs.office.com/2015/07/06/skype-for-business-windows-phone-app-is-here" TargetMode="External"/><Relationship Id="rId57" Type="http://schemas.openxmlformats.org/officeDocument/2006/relationships/image" Target="../media/image12.png"/><Relationship Id="rId10" Type="http://schemas.openxmlformats.org/officeDocument/2006/relationships/hyperlink" Target="http://www.microsoft.com/en-us/download/details.aspx?id=46448" TargetMode="External"/><Relationship Id="rId19" Type="http://schemas.openxmlformats.org/officeDocument/2006/relationships/hyperlink" Target="http://www.microsoft.com/en-us/download/details.aspx?id=40733" TargetMode="External"/><Relationship Id="rId31" Type="http://schemas.openxmlformats.org/officeDocument/2006/relationships/hyperlink" Target="https://support.office.com/en-us/article/Basic-tasks-in-Lync-2013-5f5e799c-88ea-4485-a890-b42abe7f0f35?ui=en-US&amp;rs=en-US&amp;ad=US" TargetMode="External"/><Relationship Id="rId44" Type="http://schemas.openxmlformats.org/officeDocument/2006/relationships/hyperlink" Target="http://blogs.msdn.com/b/mvpawardprogram/archive/2015/04/13/skype-for-business-exploring-the-ui.aspx" TargetMode="External"/><Relationship Id="rId52" Type="http://schemas.openxmlformats.org/officeDocument/2006/relationships/hyperlink" Target="https://www.skypepreview.com/" TargetMode="External"/><Relationship Id="rId4" Type="http://schemas.openxmlformats.org/officeDocument/2006/relationships/hyperlink" Target="http://www.microsoft.com/en-us/download/details.aspx?id=37031" TargetMode="External"/><Relationship Id="rId9" Type="http://schemas.openxmlformats.org/officeDocument/2006/relationships/hyperlink" Target="http://www.microsoft.com/en-us/download/details.aspx?id=46895" TargetMode="External"/><Relationship Id="rId14" Type="http://schemas.openxmlformats.org/officeDocument/2006/relationships/hyperlink" Target="http://blogs.technet.com/b/topsupportsolutions/archive/2014/02/03/top-support-solutions-for-microsoft-lync-server-2010.aspx" TargetMode="External"/><Relationship Id="rId22" Type="http://schemas.openxmlformats.org/officeDocument/2006/relationships/hyperlink" Target="http://www.microsoft.com/en-us/download/details.aspx?id=36821" TargetMode="External"/><Relationship Id="rId27" Type="http://schemas.openxmlformats.org/officeDocument/2006/relationships/hyperlink" Target="http://support.microsoft.com/kb/2809243" TargetMode="External"/><Relationship Id="rId30" Type="http://schemas.openxmlformats.org/officeDocument/2006/relationships/hyperlink" Target="https://support.office.com/en-us/article/Keyboard-shortcuts-for-Lync-74eda765-5631-4fc1-8aad-cc870115347a?ui=en-US&amp;rs=en-US&amp;ad=US" TargetMode="External"/><Relationship Id="rId35" Type="http://schemas.openxmlformats.org/officeDocument/2006/relationships/hyperlink" Target="http://www.microsoft.com/en-us/download/details.aspx?displaylang=en&amp;id=6797" TargetMode="External"/><Relationship Id="rId43" Type="http://schemas.openxmlformats.org/officeDocument/2006/relationships/hyperlink" Target="http://channel9.msdn.com/Series/Whats-New-in-Skype-for-Business" TargetMode="External"/><Relationship Id="rId48" Type="http://schemas.openxmlformats.org/officeDocument/2006/relationships/hyperlink" Target="http://www.skypeforbusinessinfo.com/" TargetMode="External"/><Relationship Id="rId56" Type="http://schemas.openxmlformats.org/officeDocument/2006/relationships/hyperlink" Target="http://blogs.technet.com/b/lync/" TargetMode="External"/><Relationship Id="rId8" Type="http://schemas.openxmlformats.org/officeDocument/2006/relationships/hyperlink" Target="http://www.microsoft.com/en-us/download/details.aspx?id=47263" TargetMode="External"/><Relationship Id="rId51" Type="http://schemas.openxmlformats.org/officeDocument/2006/relationships/hyperlink" Target="https://www.microsoft.com/en-us/download/details.aspx?id=46916" TargetMode="External"/><Relationship Id="rId3" Type="http://schemas.openxmlformats.org/officeDocument/2006/relationships/hyperlink" Target="http://www.microsoft.com/en-us/download/details.aspx?id=5735" TargetMode="External"/></Relationships>
</file>

<file path=ppt/slides/_rels/slide11.xml.rels><?xml version="1.0" encoding="UTF-8" standalone="yes"?>
<Relationships xmlns="http://schemas.openxmlformats.org/package/2006/relationships"><Relationship Id="rId13" Type="http://schemas.openxmlformats.org/officeDocument/2006/relationships/hyperlink" Target="http://search.oreilly.com/?q=sharepoint&amp;x=0&amp;y=0" TargetMode="External"/><Relationship Id="rId18" Type="http://schemas.openxmlformats.org/officeDocument/2006/relationships/hyperlink" Target="https://technet.microsoft.com/en-us/library/gg132908.aspx" TargetMode="External"/><Relationship Id="rId26" Type="http://schemas.openxmlformats.org/officeDocument/2006/relationships/hyperlink" Target="http://blogs.msdn.com/b/josrod/archive/2013/06/12/sharepoint-patch-reference.aspx" TargetMode="External"/><Relationship Id="rId39" Type="http://schemas.openxmlformats.org/officeDocument/2006/relationships/hyperlink" Target="http://www.microsoft.com/en-us/download/details.aspx?id=23573" TargetMode="External"/><Relationship Id="rId21" Type="http://schemas.openxmlformats.org/officeDocument/2006/relationships/hyperlink" Target="http://technet.microsoft.com/en-us/library/cc462944(v=office.12).aspx" TargetMode="External"/><Relationship Id="rId34" Type="http://schemas.openxmlformats.org/officeDocument/2006/relationships/hyperlink" Target="http://msdn.microsoft.com/en-us/library/office/jj162979.aspx" TargetMode="External"/><Relationship Id="rId42" Type="http://schemas.openxmlformats.org/officeDocument/2006/relationships/hyperlink" Target="https://technet.microsoft.com/en-us/library/cc261834.aspx" TargetMode="External"/><Relationship Id="rId47" Type="http://schemas.openxmlformats.org/officeDocument/2006/relationships/hyperlink" Target="https://technet.microsoft.com/en-us/library/jj838715.aspx" TargetMode="External"/><Relationship Id="rId50" Type="http://schemas.openxmlformats.org/officeDocument/2006/relationships/hyperlink" Target="https://blogs.office.com/2015/08/24/announcing-availability-of-sharepoint-server-2016-it-preview-and-cloud-hybrid-search" TargetMode="External"/><Relationship Id="rId55" Type="http://schemas.openxmlformats.org/officeDocument/2006/relationships/hyperlink" Target="https://www.facebook.com/MSSharePoint" TargetMode="External"/><Relationship Id="rId7" Type="http://schemas.openxmlformats.org/officeDocument/2006/relationships/hyperlink" Target="http://office.microsoft.com/en-us/sharepoint-help/videos-for-sharepoint-2013-ha104071338.aspx?CTT=1" TargetMode="External"/><Relationship Id="rId12" Type="http://schemas.openxmlformats.org/officeDocument/2006/relationships/hyperlink" Target="http://learning.microsoft.com/Manager/BrowseResults.aspx?browseval=pt&amp;pid=210#252&amp;cid=252&amp;nav=productandtechnology:Products+and+Technologies/Server+Technologies/SharePoint+Server+2013" TargetMode="External"/><Relationship Id="rId17" Type="http://schemas.openxmlformats.org/officeDocument/2006/relationships/hyperlink" Target="http://blogs.msdn.com/b/vesku/archive/2012/07/17/sharepoint-2013-it-pro-and-developer-training-materials-released.aspx" TargetMode="External"/><Relationship Id="rId25" Type="http://schemas.openxmlformats.org/officeDocument/2006/relationships/hyperlink" Target="http://blogs.technet.com/b/topsupportsolutions/archive/2014/02/20/top-support-solutions-for-microsoft-sharepoint-server-2013.aspx" TargetMode="External"/><Relationship Id="rId33" Type="http://schemas.openxmlformats.org/officeDocument/2006/relationships/hyperlink" Target="http://social.technet.microsoft.com/wiki/contents/articles/12438.sharepoint-2013-best-practices.aspx" TargetMode="External"/><Relationship Id="rId38" Type="http://schemas.openxmlformats.org/officeDocument/2006/relationships/hyperlink" Target="http://www.microsoft.com/en-us/download/details.aspx?id=30382" TargetMode="External"/><Relationship Id="rId46" Type="http://schemas.openxmlformats.org/officeDocument/2006/relationships/hyperlink" Target="https://support.office.com/en-us/article/SharePoint-Online-Planning-Guide-for-Office-365-for-business-d5089cdf-3fd2-4230-acbd-20ecda2f9bb8" TargetMode="External"/><Relationship Id="rId59" Type="http://schemas.openxmlformats.org/officeDocument/2006/relationships/image" Target="../media/image13.png"/><Relationship Id="rId2" Type="http://schemas.openxmlformats.org/officeDocument/2006/relationships/hyperlink" Target="http://blogs.msdn.com/b/mssmallbiz/archive/2013/06/28/almost-150-free-microsoft-ebooks-covering-windows-7-windows-8-office-2010-office-2013-office-365-office-web-apps-windows-server-2012-windows-phone-7-windows-phone-8-sql-server-2008-sql-server-2012-sharepoint-server-2010-s.aspx" TargetMode="External"/><Relationship Id="rId16" Type="http://schemas.openxmlformats.org/officeDocument/2006/relationships/hyperlink" Target="http://www.microsoft.com/en-us/download/details.aspx?id=43362" TargetMode="External"/><Relationship Id="rId20" Type="http://schemas.openxmlformats.org/officeDocument/2006/relationships/hyperlink" Target="https://www.youtube.com/watch?v=TKdgLBuma-Q&amp;list=PL_BmUqQrmneZHJoQ3Lfll77nfG09g8Cp9&amp;index=1" TargetMode="External"/><Relationship Id="rId29" Type="http://schemas.openxmlformats.org/officeDocument/2006/relationships/hyperlink" Target="http://office.microsoft.com/en-us/sharepoint/" TargetMode="External"/><Relationship Id="rId41" Type="http://schemas.openxmlformats.org/officeDocument/2006/relationships/hyperlink" Target="http://www.microsoft.com/en-us/download/details.aspx?id=43394" TargetMode="External"/><Relationship Id="rId54" Type="http://schemas.openxmlformats.org/officeDocument/2006/relationships/hyperlink" Target="https://twitter.com/SharePoint" TargetMode="External"/><Relationship Id="rId1" Type="http://schemas.openxmlformats.org/officeDocument/2006/relationships/slideLayout" Target="../slideLayouts/slideLayout4.xml"/><Relationship Id="rId6" Type="http://schemas.openxmlformats.org/officeDocument/2006/relationships/hyperlink" Target="http://www.microsoft.com/learning/en-us/sharepoint-training.aspx" TargetMode="External"/><Relationship Id="rId11" Type="http://schemas.openxmlformats.org/officeDocument/2006/relationships/hyperlink" Target="http://learning.microsoft.com/Manager/BrowseResults.aspx?browseval=pt&amp;pid=159&amp;cid=159&amp;nav=productandtechnology:Products+and+Technologies/Server+Technologies&amp;nav=productandtechnology:Products+and+Technologies/Server+Technologies/Microsoft+SharePoint+Server+2010&amp;qry=&amp;navclicked=1" TargetMode="External"/><Relationship Id="rId24" Type="http://schemas.openxmlformats.org/officeDocument/2006/relationships/hyperlink" Target="http://blogs.technet.com/b/topsupportsolutions/archive/2013/11/05/top-support-solutions-for-microsoft-sharepoint-server.aspx" TargetMode="External"/><Relationship Id="rId32" Type="http://schemas.openxmlformats.org/officeDocument/2006/relationships/hyperlink" Target="http://technet.microsoft.com/en-us/library/cc303420(v=office.15).aspx" TargetMode="External"/><Relationship Id="rId37" Type="http://schemas.openxmlformats.org/officeDocument/2006/relationships/hyperlink" Target="http://www.microsoft.com/en-us/download/details.aspx?id=39372" TargetMode="External"/><Relationship Id="rId40" Type="http://schemas.openxmlformats.org/officeDocument/2006/relationships/hyperlink" Target="http://technet.microsoft.com/en-us/sharepoint/ff420396.aspx" TargetMode="External"/><Relationship Id="rId45" Type="http://schemas.openxmlformats.org/officeDocument/2006/relationships/hyperlink" Target="http://technet.microsoft.com/en-us/library/sharepoint-online-service-description.aspx" TargetMode="External"/><Relationship Id="rId53" Type="http://schemas.openxmlformats.org/officeDocument/2006/relationships/hyperlink" Target="http://blogs.msdn.com/b/arpans/archive/2009/12/02/sharepoint-2010-training.aspx" TargetMode="External"/><Relationship Id="rId58" Type="http://schemas.openxmlformats.org/officeDocument/2006/relationships/image" Target="../media/image12.png"/><Relationship Id="rId5" Type="http://schemas.openxmlformats.org/officeDocument/2006/relationships/hyperlink" Target="http://technet.microsoft.com/en-us/office/dn756397.aspx" TargetMode="External"/><Relationship Id="rId15" Type="http://schemas.openxmlformats.org/officeDocument/2006/relationships/hyperlink" Target="http://www.microsoft.com/en-us/download/details.aspx?id=42981" TargetMode="External"/><Relationship Id="rId23" Type="http://schemas.openxmlformats.org/officeDocument/2006/relationships/hyperlink" Target="http://technet.microsoft.com/en-us/library/dn789211(v=office.14).aspx" TargetMode="External"/><Relationship Id="rId28" Type="http://schemas.openxmlformats.org/officeDocument/2006/relationships/hyperlink" Target="http://social.technet.microsoft.com/wiki/contents/articles/13614.sharepoint-the-ultimate-white-paper-gallery.aspx" TargetMode="External"/><Relationship Id="rId36" Type="http://schemas.openxmlformats.org/officeDocument/2006/relationships/hyperlink" Target="http://www.microsoft.com/en-us/download/details.aspx?id=40332" TargetMode="External"/><Relationship Id="rId49" Type="http://schemas.openxmlformats.org/officeDocument/2006/relationships/hyperlink" Target="https://www.youtube.com/playlist?list=PLXPr7gfUMmKwJODeuyUMIddjN_IglcNh-" TargetMode="External"/><Relationship Id="rId57" Type="http://schemas.openxmlformats.org/officeDocument/2006/relationships/hyperlink" Target="https://channel9.msdn.com/Events/Ignite/2015?sort=sequential&amp;direction=desc&amp;term=sharepoint" TargetMode="External"/><Relationship Id="rId10" Type="http://schemas.openxmlformats.org/officeDocument/2006/relationships/hyperlink" Target="http://learning.microsoft.com/Manager/BrowseResults.aspx?browseval=pt&amp;pid=159&amp;cid=159&amp;nav=productandtechnology:Products+and+Technologies/Server+Technologies&amp;nav=productandtechnology:Products+and+Technologies/Server+Technologies/SharePoint+Server+2013&amp;qry=&amp;navclicked=1" TargetMode="External"/><Relationship Id="rId19" Type="http://schemas.openxmlformats.org/officeDocument/2006/relationships/hyperlink" Target="https://support.office.com/en-us/article/SharePoint-Online-training-courses-videos-and-tutorials-2eb5e190-1c90-4987-908d-7c2263f40c5e" TargetMode="External"/><Relationship Id="rId31" Type="http://schemas.openxmlformats.org/officeDocument/2006/relationships/hyperlink" Target="http://technet.microsoft.com/en-us/library/cc303422(v=office.15).aspx" TargetMode="External"/><Relationship Id="rId44" Type="http://schemas.openxmlformats.org/officeDocument/2006/relationships/hyperlink" Target="http://technet.microsoft.com/en-us/library/dn270535(v=office.15).aspx" TargetMode="External"/><Relationship Id="rId52" Type="http://schemas.openxmlformats.org/officeDocument/2006/relationships/hyperlink" Target="http://blogs.technet.com/b/mspfe/archive/tags/sharepoint/" TargetMode="External"/><Relationship Id="rId4" Type="http://schemas.openxmlformats.org/officeDocument/2006/relationships/hyperlink" Target="http://www.microsoftvirtualacademy.com/Studies/SearchResult.aspx?q=SharePoint#?fbid=7rwpV4pHZX8" TargetMode="External"/><Relationship Id="rId9" Type="http://schemas.openxmlformats.org/officeDocument/2006/relationships/hyperlink" Target="http://www.microsoft.com/en-us/download/details.aspx?id=39343" TargetMode="External"/><Relationship Id="rId14" Type="http://schemas.openxmlformats.org/officeDocument/2006/relationships/hyperlink" Target="http://www.informit.com/search/index.aspx?query=sharepoint" TargetMode="External"/><Relationship Id="rId22" Type="http://schemas.openxmlformats.org/officeDocument/2006/relationships/hyperlink" Target="http://www.microsoft.com/en-us/download/details.aspx?id=35588" TargetMode="External"/><Relationship Id="rId27" Type="http://schemas.openxmlformats.org/officeDocument/2006/relationships/hyperlink" Target="http://blogs.technet.com/b/steve_chen/archive/2013/03/26/sharepoint-2013-build-numbers-and-cu-39-s.aspx" TargetMode="External"/><Relationship Id="rId30" Type="http://schemas.openxmlformats.org/officeDocument/2006/relationships/hyperlink" Target="http://technet.microsoft.com/en-US/sharepoint" TargetMode="External"/><Relationship Id="rId35" Type="http://schemas.openxmlformats.org/officeDocument/2006/relationships/hyperlink" Target="http://www.microsoft.com/en-us/download/details.aspx?id=30384" TargetMode="External"/><Relationship Id="rId43" Type="http://schemas.openxmlformats.org/officeDocument/2006/relationships/hyperlink" Target="http://www.microsoft.com/en-us/download/details.aspx?id=43357" TargetMode="External"/><Relationship Id="rId48" Type="http://schemas.openxmlformats.org/officeDocument/2006/relationships/hyperlink" Target="http://www.spsdemo.com/websites/Lists/OldList/AllItems.aspx" TargetMode="External"/><Relationship Id="rId56" Type="http://schemas.openxmlformats.org/officeDocument/2006/relationships/hyperlink" Target="http://channel9.msdn.com/Events/SharePoint-Conference/2014" TargetMode="External"/><Relationship Id="rId8" Type="http://schemas.openxmlformats.org/officeDocument/2006/relationships/hyperlink" Target="http://www.microsoft.com/en-us/download/details.aspx?id=9959" TargetMode="External"/><Relationship Id="rId51" Type="http://schemas.openxmlformats.org/officeDocument/2006/relationships/hyperlink" Target="http://www.microsoft.com/en-us/download/details.aspx?id=48714" TargetMode="External"/><Relationship Id="rId3" Type="http://schemas.openxmlformats.org/officeDocument/2006/relationships/hyperlink" Target="http://www.microsoft.com/en-us/download/details.aspx?id=35396" TargetMode="External"/></Relationships>
</file>

<file path=ppt/slides/_rels/slide12.xml.rels><?xml version="1.0" encoding="UTF-8" standalone="yes"?>
<Relationships xmlns="http://schemas.openxmlformats.org/package/2006/relationships"><Relationship Id="rId13" Type="http://schemas.openxmlformats.org/officeDocument/2006/relationships/hyperlink" Target="http://www.microsoft.com/en-us/sqlserver/learning-center/training-certification.aspx" TargetMode="External"/><Relationship Id="rId18" Type="http://schemas.openxmlformats.org/officeDocument/2006/relationships/hyperlink" Target="http://www.microsoft.com/en-us/server-cloud/products/sql-server/support.aspx" TargetMode="External"/><Relationship Id="rId26" Type="http://schemas.openxmlformats.org/officeDocument/2006/relationships/hyperlink" Target="http://www.microsoft.com/en-us/server-cloud/products/sql-server/default.aspx#fbid=lMdHyQuWfN9" TargetMode="External"/><Relationship Id="rId39" Type="http://schemas.openxmlformats.org/officeDocument/2006/relationships/hyperlink" Target="http://www.microsoft.com/en-us/download/details.aspx?id=9130" TargetMode="External"/><Relationship Id="rId3" Type="http://schemas.openxmlformats.org/officeDocument/2006/relationships/hyperlink" Target="http://blogs.msdn.com/b/microsoft_press/archive/2010/04/14/free-ebook-introducing-microsoft-sql-server-2008-r2.aspx" TargetMode="External"/><Relationship Id="rId21" Type="http://schemas.openxmlformats.org/officeDocument/2006/relationships/hyperlink" Target="http://blogs.technet.com/b/topsupportsolutions/archive/2014/02/20/top-support-solutions-for-microsoft-sql-server-2008.aspx" TargetMode="External"/><Relationship Id="rId34" Type="http://schemas.openxmlformats.org/officeDocument/2006/relationships/hyperlink" Target="http://msdn.microsoft.com/en-us/library/ms144275.aspx" TargetMode="External"/><Relationship Id="rId42" Type="http://schemas.openxmlformats.org/officeDocument/2006/relationships/hyperlink" Target="http://manage.uservoice.com/" TargetMode="External"/><Relationship Id="rId47" Type="http://schemas.openxmlformats.org/officeDocument/2006/relationships/hyperlink" Target="http://blogs.msdn.com/b/sqlreleaseservices/" TargetMode="External"/><Relationship Id="rId50" Type="http://schemas.openxmlformats.org/officeDocument/2006/relationships/hyperlink" Target="http://www.sqlpass.org/summit/2014/PASStv.aspx" TargetMode="External"/><Relationship Id="rId7" Type="http://schemas.openxmlformats.org/officeDocument/2006/relationships/hyperlink" Target="http://www.microsoftvirtualacademy.com/product-training/sql-server" TargetMode="External"/><Relationship Id="rId12" Type="http://schemas.openxmlformats.org/officeDocument/2006/relationships/hyperlink" Target="http://www.microsoft.com/learning/en-us/sql-training.aspx" TargetMode="External"/><Relationship Id="rId17" Type="http://schemas.openxmlformats.org/officeDocument/2006/relationships/hyperlink" Target="http://social.technet.microsoft.com/wiki/contents/articles/11842.sql-server-database-engine-permission-posters.aspx" TargetMode="External"/><Relationship Id="rId25" Type="http://schemas.openxmlformats.org/officeDocument/2006/relationships/hyperlink" Target="https://support2.microsoft.com/common/rss.aspx?rssid=14917" TargetMode="External"/><Relationship Id="rId33" Type="http://schemas.openxmlformats.org/officeDocument/2006/relationships/hyperlink" Target="http://planningservices.partners.extranet.microsoft.com/en/SQDPS/Pages/Upgrade.aspx" TargetMode="External"/><Relationship Id="rId38" Type="http://schemas.openxmlformats.org/officeDocument/2006/relationships/hyperlink" Target="http://www.microsoft.com/en-us/download/details.aspx?id=23182" TargetMode="External"/><Relationship Id="rId46" Type="http://schemas.openxmlformats.org/officeDocument/2006/relationships/hyperlink" Target="https://www.facebook.com/SQLServerExpert" TargetMode="External"/><Relationship Id="rId2" Type="http://schemas.openxmlformats.org/officeDocument/2006/relationships/hyperlink" Target="http://social.technet.microsoft.com/wiki/contents/articles/11608.e-book-gallery-for-microsoft-technologies.aspx#EnglishSQLServer" TargetMode="External"/><Relationship Id="rId16" Type="http://schemas.openxmlformats.org/officeDocument/2006/relationships/hyperlink" Target="http://social.technet.microsoft.com/wiki/contents/articles/6976.sql-server-2012-developer-training-kit-content.aspx" TargetMode="External"/><Relationship Id="rId20" Type="http://schemas.openxmlformats.org/officeDocument/2006/relationships/hyperlink" Target="http://blogs.technet.com/b/topsupportsolutions/archive/2014/02/19/top-support-solutions-for-microsoft-sql-server-2012.aspx" TargetMode="External"/><Relationship Id="rId29" Type="http://schemas.openxmlformats.org/officeDocument/2006/relationships/hyperlink" Target="http://technet.microsoft.com/en-US/evalcenter/dn205290.aspx" TargetMode="External"/><Relationship Id="rId41" Type="http://schemas.openxmlformats.org/officeDocument/2006/relationships/hyperlink" Target="http://download.microsoft.com/download/2/3/2/232326C4-A65E-45CE-8516-DD207C21F4E9/Upgrade_from_SQL_Server_2005.pdf" TargetMode="External"/><Relationship Id="rId1" Type="http://schemas.openxmlformats.org/officeDocument/2006/relationships/slideLayout" Target="../slideLayouts/slideLayout4.xml"/><Relationship Id="rId6" Type="http://schemas.openxmlformats.org/officeDocument/2006/relationships/hyperlink" Target="http://learning.microsoft.com/Manager/BrowseCatalog.aspx?browse=pt&amp;pid=160#183&amp;cid=183" TargetMode="External"/><Relationship Id="rId11" Type="http://schemas.openxmlformats.org/officeDocument/2006/relationships/hyperlink" Target="http://blogs.msdn.com/b/mssmallbiz/archive/2013/06/28/almost-150-free-microsoft-ebooks-covering-windows-7-windows-8-office-2010-office-2013-office-365-office-web-apps-windows-server-2012-windows-phone-7-windows-phone-8-sql-server-2008-sql-server-2012-sharepoint-server-2010-s.aspx" TargetMode="External"/><Relationship Id="rId24" Type="http://schemas.openxmlformats.org/officeDocument/2006/relationships/hyperlink" Target="https://www.youtube.com/watch?v=8fxEs3pPmNI" TargetMode="External"/><Relationship Id="rId32" Type="http://schemas.openxmlformats.org/officeDocument/2006/relationships/hyperlink" Target="http://technet.microsoft.com/en-us/solutionaccelerators/dd537572" TargetMode="External"/><Relationship Id="rId37" Type="http://schemas.openxmlformats.org/officeDocument/2006/relationships/hyperlink" Target="http://blogs.msdn.com/b/sqlcat/archive/2015/04/21/azure-sql-database-security-features.aspx" TargetMode="External"/><Relationship Id="rId40" Type="http://schemas.openxmlformats.org/officeDocument/2006/relationships/hyperlink" Target="http://www.microsoft.com/en-us/download/details.aspx?id=48119" TargetMode="External"/><Relationship Id="rId45" Type="http://schemas.openxmlformats.org/officeDocument/2006/relationships/hyperlink" Target="https://twitter.com/sqlserver" TargetMode="External"/><Relationship Id="rId53" Type="http://schemas.openxmlformats.org/officeDocument/2006/relationships/image" Target="../media/image13.png"/><Relationship Id="rId5" Type="http://schemas.openxmlformats.org/officeDocument/2006/relationships/hyperlink" Target="http://blogs.msdn.com/b/microsoft_press/archive/2014/04/02/free-ebook-introducing-microsoft-sql-server-2014.aspx" TargetMode="External"/><Relationship Id="rId15" Type="http://schemas.openxmlformats.org/officeDocument/2006/relationships/hyperlink" Target="http://msdn.microsoft.com/en-us/sqlserver/aa336270.aspx" TargetMode="External"/><Relationship Id="rId23" Type="http://schemas.openxmlformats.org/officeDocument/2006/relationships/hyperlink" Target="http://support2.microsoft.com/lifecycle/?c2=1044" TargetMode="External"/><Relationship Id="rId28" Type="http://schemas.openxmlformats.org/officeDocument/2006/relationships/hyperlink" Target="https://msdn.microsoft.com/en-us/library/bb545450" TargetMode="External"/><Relationship Id="rId36" Type="http://schemas.openxmlformats.org/officeDocument/2006/relationships/hyperlink" Target="http://blogs.technet.com/b/dataplatforminsider/archive/2015/06/24/sql-server-2016-community-technology-preview-2-1-is-available.aspx" TargetMode="External"/><Relationship Id="rId49" Type="http://schemas.openxmlformats.org/officeDocument/2006/relationships/hyperlink" Target="http://www.youtube.com/watch?v=bYqWsoneIG4&amp;list=PLoGAcXKPcRvbTr23ujEN953pLP_nDyZJC" TargetMode="External"/><Relationship Id="rId10" Type="http://schemas.openxmlformats.org/officeDocument/2006/relationships/hyperlink" Target="http://www.microsoftvirtualacademy.com/colleges/mcsa-sql?prid=nl_pilot_004" TargetMode="External"/><Relationship Id="rId19" Type="http://schemas.openxmlformats.org/officeDocument/2006/relationships/hyperlink" Target="http://blogs.technet.com/b/topsupportsolutions/archive/2015/02/06/top-support-solutions-for-sql-2014.aspx" TargetMode="External"/><Relationship Id="rId31" Type="http://schemas.openxmlformats.org/officeDocument/2006/relationships/hyperlink" Target="http://www.microsoft.com/en-us/download/details.aspx?id=42321" TargetMode="External"/><Relationship Id="rId44" Type="http://schemas.openxmlformats.org/officeDocument/2006/relationships/hyperlink" Target="http://blogs.technet.com/b/dataplatforminsider" TargetMode="External"/><Relationship Id="rId52" Type="http://schemas.openxmlformats.org/officeDocument/2006/relationships/image" Target="../media/image12.png"/><Relationship Id="rId4" Type="http://schemas.openxmlformats.org/officeDocument/2006/relationships/hyperlink" Target="http://blogs.msdn.com/b/microsoft_press/archive/2012/03/15/free-ebook-introducing-microsoft-sql-server-2012.aspx" TargetMode="External"/><Relationship Id="rId9" Type="http://schemas.openxmlformats.org/officeDocument/2006/relationships/hyperlink" Target="https://www.microsoftvirtualacademy.com/en-US/training-courses/platform-for-hybrid-cloud-with-sql-server-2014-jump-start-8256" TargetMode="External"/><Relationship Id="rId14" Type="http://schemas.openxmlformats.org/officeDocument/2006/relationships/hyperlink" Target="http://msdn.microsoft.com/en-us/sqlserver/bb895927.aspx" TargetMode="External"/><Relationship Id="rId22" Type="http://schemas.openxmlformats.org/officeDocument/2006/relationships/hyperlink" Target="https://technet.microsoft.com/en-us/sqlserver/ff803383.aspx" TargetMode="External"/><Relationship Id="rId27" Type="http://schemas.openxmlformats.org/officeDocument/2006/relationships/hyperlink" Target="http://technet.microsoft.com/en-US/library/bb545450.aspx" TargetMode="External"/><Relationship Id="rId30" Type="http://schemas.openxmlformats.org/officeDocument/2006/relationships/hyperlink" Target="http://www.microsoft.com/en-us/download/details.aspx?id=39269" TargetMode="External"/><Relationship Id="rId35" Type="http://schemas.openxmlformats.org/officeDocument/2006/relationships/hyperlink" Target="https://www.youtube.com/user/BrentOzar/videos" TargetMode="External"/><Relationship Id="rId43" Type="http://schemas.openxmlformats.org/officeDocument/2006/relationships/hyperlink" Target="http://blogs.technet.com/b/mspfe/archive/tags/sql+server/" TargetMode="External"/><Relationship Id="rId48" Type="http://schemas.openxmlformats.org/officeDocument/2006/relationships/hyperlink" Target="http://blogs.msdn.com/b/mwilmot/archive/2011/12/10/sql-server-2012-training-videos-on-channel9-msdn-com.aspx" TargetMode="External"/><Relationship Id="rId8" Type="http://schemas.openxmlformats.org/officeDocument/2006/relationships/hyperlink" Target="https://www.microsoftvirtualacademy.com/en-US/training-courses/querying-microsoft-sql-server-2012-databases-jump-start-8241" TargetMode="External"/><Relationship Id="rId51" Type="http://schemas.openxmlformats.org/officeDocument/2006/relationships/hyperlink" Target="http://www.sqlpass.org/summit/2015/Welcome.aspx" TargetMode="External"/></Relationships>
</file>

<file path=ppt/slides/_rels/slide13.xml.rels><?xml version="1.0" encoding="UTF-8" standalone="yes"?>
<Relationships xmlns="http://schemas.openxmlformats.org/package/2006/relationships"><Relationship Id="rId13" Type="http://schemas.openxmlformats.org/officeDocument/2006/relationships/hyperlink" Target="http://www.microsoftvirtualacademy.com/ebooks#9780735695818" TargetMode="External"/><Relationship Id="rId18" Type="http://schemas.openxmlformats.org/officeDocument/2006/relationships/hyperlink" Target="http://www.microsoftvirtualacademy.com/training-courses/automation-self-service-with-system-center-2012-r2?CR_CC=200335498#?fbid=-7mL6tt0lnw" TargetMode="External"/><Relationship Id="rId26" Type="http://schemas.openxmlformats.org/officeDocument/2006/relationships/hyperlink" Target="http://technet.microsoft.com/en-US/video/ff832960?Category=System%20Center" TargetMode="External"/><Relationship Id="rId39" Type="http://schemas.openxmlformats.org/officeDocument/2006/relationships/hyperlink" Target="http://blogs.technet.com/b/topsupportsolutions/archive/2014/02/04/top-support-solutions-for-system-center-orchestrator-2012.aspx" TargetMode="External"/><Relationship Id="rId21" Type="http://schemas.openxmlformats.org/officeDocument/2006/relationships/hyperlink" Target="http://www.microsoftvirtualacademy.com/training-courses/system-center-2012-r2-advisor-for-it-pros" TargetMode="External"/><Relationship Id="rId34" Type="http://schemas.openxmlformats.org/officeDocument/2006/relationships/hyperlink" Target="http://blogs.technet.com/b/topsupportsolutions/archive/2013/11/07/top-support-solutions-for-system-center-data-protection-manager-scdpm.aspx" TargetMode="External"/><Relationship Id="rId42" Type="http://schemas.openxmlformats.org/officeDocument/2006/relationships/hyperlink" Target="http://blogs.technet.com/b/topsupportsolutions/archive/2013/11/06/top-support-solutions-for-system-center-virtual-machine-manager-scvmm.aspx" TargetMode="External"/><Relationship Id="rId47" Type="http://schemas.openxmlformats.org/officeDocument/2006/relationships/hyperlink" Target="http://www.microsoft.com/en-us/server-cloud/products/system-center-2012-r2/default.aspx" TargetMode="External"/><Relationship Id="rId50" Type="http://schemas.openxmlformats.org/officeDocument/2006/relationships/hyperlink" Target="http://technet.microsoft.com/library/cc507089" TargetMode="External"/><Relationship Id="rId55" Type="http://schemas.openxmlformats.org/officeDocument/2006/relationships/hyperlink" Target="http://systemcenter.pinpoint.microsoft.com/" TargetMode="External"/><Relationship Id="rId63" Type="http://schemas.openxmlformats.org/officeDocument/2006/relationships/hyperlink" Target="http://blogs.msdn.com/b/rslaten/archive/2014/03/07/using-the-service-manager-self-service-portal-for-common-tasks-in-configuration-manager-operations-manager-and-azure.aspx" TargetMode="External"/><Relationship Id="rId7" Type="http://schemas.openxmlformats.org/officeDocument/2006/relationships/hyperlink" Target="http://blogs.msdn.com/b/microsoft_press/archive/2013/09/18/free-ebook-system-center-designing-orchestrator-runbooks.aspx" TargetMode="External"/><Relationship Id="rId2" Type="http://schemas.openxmlformats.org/officeDocument/2006/relationships/hyperlink" Target="http://www.microsoftvirtualacademy.com/ebooks#9780735695672" TargetMode="External"/><Relationship Id="rId16" Type="http://schemas.openxmlformats.org/officeDocument/2006/relationships/hyperlink" Target="http://www.microsoftvirtualacademy.com/product-training/system-center?CR_CC=200331217#?fbid=6Cte85JcCTy" TargetMode="External"/><Relationship Id="rId29" Type="http://schemas.openxmlformats.org/officeDocument/2006/relationships/hyperlink" Target="http://blogs.technet.com/b/scvmm/archive/2015/06/30/microsoft-virtual-machine-manager-network-object-fundamentals.aspx" TargetMode="External"/><Relationship Id="rId1" Type="http://schemas.openxmlformats.org/officeDocument/2006/relationships/slideLayout" Target="../slideLayouts/slideLayout4.xml"/><Relationship Id="rId6" Type="http://schemas.openxmlformats.org/officeDocument/2006/relationships/hyperlink" Target="http://aka.ms/682832pdf" TargetMode="External"/><Relationship Id="rId11" Type="http://schemas.openxmlformats.org/officeDocument/2006/relationships/hyperlink" Target="http://blogs.technet.com/b/keithmayer/archive/2013/11/27/free-ebook-hybrid-cloud-management-with-system-center-2012-r2-app-controller.aspx?loc=zTS2z&amp;prod=zSCz&amp;tech=zCLz&amp;prog=zOTprogz&amp;type=zBLz&amp;media=zBKz&amp;country=zUSz#.UqCqEMLTmUk" TargetMode="External"/><Relationship Id="rId24" Type="http://schemas.openxmlformats.org/officeDocument/2006/relationships/hyperlink" Target="http://www.microsoftvirtualacademy.com/training-courses/it-service-management-with-system-center-2012-r2?CR_CC=200335499#?fbid=-7mL6tt0lnw" TargetMode="External"/><Relationship Id="rId32" Type="http://schemas.openxmlformats.org/officeDocument/2006/relationships/hyperlink" Target="http://blogs.technet.com/b/topsupportsolutions/archive/2013/11/08/top-support-solutions-for-system-center-configuration-manager-sccm.aspx" TargetMode="External"/><Relationship Id="rId37" Type="http://schemas.openxmlformats.org/officeDocument/2006/relationships/hyperlink" Target="http://blogs.technet.com/b/topsupportsolutions/archive/2014/02/04/top-support-solutions-for-system-center-2012-operations-manager.aspx" TargetMode="External"/><Relationship Id="rId40" Type="http://schemas.openxmlformats.org/officeDocument/2006/relationships/hyperlink" Target="http://blogs.technet.com/b/topsupportsolutions/archive/2014/02/21/top-support-solutions-for-microsoft-system-center-2012-service-manager.aspx" TargetMode="External"/><Relationship Id="rId45" Type="http://schemas.openxmlformats.org/officeDocument/2006/relationships/hyperlink" Target="http://blogs.msdn.com/b/dmuscett/archive/2012/02/19/boris-s-tools-updated.aspx" TargetMode="External"/><Relationship Id="rId53" Type="http://schemas.openxmlformats.org/officeDocument/2006/relationships/hyperlink" Target="http://blogs.technet.com/b/configmgrteam/archive/2015/04/17/now-available-microsoft-system-center-configuration-manager-cmdlet-library.aspx" TargetMode="External"/><Relationship Id="rId58" Type="http://schemas.openxmlformats.org/officeDocument/2006/relationships/hyperlink" Target="http://social.technet.microsoft.com/wiki/contents/articles/25626.system-center-posters.aspx" TargetMode="External"/><Relationship Id="rId66" Type="http://schemas.openxmlformats.org/officeDocument/2006/relationships/image" Target="../media/image12.png"/><Relationship Id="rId5" Type="http://schemas.openxmlformats.org/officeDocument/2006/relationships/hyperlink" Target="http://www.microsoftvirtualacademy.com/ebooks#9780735695849" TargetMode="External"/><Relationship Id="rId15" Type="http://schemas.openxmlformats.org/officeDocument/2006/relationships/hyperlink" Target="http://www.microsoftvirtualacademy.com/ebooks#9780735695825" TargetMode="External"/><Relationship Id="rId23" Type="http://schemas.openxmlformats.org/officeDocument/2006/relationships/hyperlink" Target="http://www.microsoftvirtualacademy.com/training-courses/virtualizing-your-data-center-with-hyper-v-and-system-center#?fbid=-7mL6tt0lnw" TargetMode="External"/><Relationship Id="rId28" Type="http://schemas.openxmlformats.org/officeDocument/2006/relationships/hyperlink" Target="http://blogs.technet.com/b/servicemanager/archive/2014/12/16/new-video-overview-of-service-manager-capabilities.aspx" TargetMode="External"/><Relationship Id="rId36" Type="http://schemas.openxmlformats.org/officeDocument/2006/relationships/hyperlink" Target="http://blogs.technet.com/b/topsupportsolutions/archive/2013/11/05/top-support-solutions-for-microsoft-system-center-endpoint-protection.aspx" TargetMode="External"/><Relationship Id="rId49" Type="http://schemas.openxmlformats.org/officeDocument/2006/relationships/hyperlink" Target="http://msdn.microsoft.com/en-us/library/cc817313.aspx" TargetMode="External"/><Relationship Id="rId57" Type="http://schemas.openxmlformats.org/officeDocument/2006/relationships/hyperlink" Target="http://www.microsoft.com/en-us/download/details.aspx?id=42573" TargetMode="External"/><Relationship Id="rId61" Type="http://schemas.openxmlformats.org/officeDocument/2006/relationships/hyperlink" Target="http://blogs.technet.com/b/systemcenter" TargetMode="External"/><Relationship Id="rId10" Type="http://schemas.openxmlformats.org/officeDocument/2006/relationships/hyperlink" Target="http://blogs.msdn.com/b/microsoft_press/archive/2015/07/29/free-ebook-microsoft-system-center-building-a-virtualized-network-solution-second-edition.aspx" TargetMode="External"/><Relationship Id="rId19" Type="http://schemas.openxmlformats.org/officeDocument/2006/relationships/hyperlink" Target="http://www.microsoftvirtualacademy.com/training-courses/what-s-new-in-system-center-2012-r2-jump-start" TargetMode="External"/><Relationship Id="rId31" Type="http://schemas.openxmlformats.org/officeDocument/2006/relationships/hyperlink" Target="http://blogs.technet.com/b/topsupportsolutions/archive/2014/02/04/top-support-solutions-for-system-center-2012-configuration-manager.aspx" TargetMode="External"/><Relationship Id="rId44" Type="http://schemas.openxmlformats.org/officeDocument/2006/relationships/hyperlink" Target="http://www.microsoft.com/en-us/download/details.aspx?id=42645" TargetMode="External"/><Relationship Id="rId52" Type="http://schemas.openxmlformats.org/officeDocument/2006/relationships/hyperlink" Target="http://social.technet.microsoft.com/wiki/contents/articles/1280.system-center-survival-guide.aspx" TargetMode="External"/><Relationship Id="rId60" Type="http://schemas.openxmlformats.org/officeDocument/2006/relationships/hyperlink" Target="http://blogs.technet.com/b/mspfe/archive/tags/system+center/" TargetMode="External"/><Relationship Id="rId65" Type="http://schemas.openxmlformats.org/officeDocument/2006/relationships/hyperlink" Target="http://www.systemcenteruniverse.com/" TargetMode="External"/><Relationship Id="rId4" Type="http://schemas.openxmlformats.org/officeDocument/2006/relationships/hyperlink" Target="http://aka.ms/683044pdf" TargetMode="External"/><Relationship Id="rId9" Type="http://schemas.openxmlformats.org/officeDocument/2006/relationships/hyperlink" Target="http://blogs.msdn.com/b/microsoft_press/archive/2013/12/18/free-ebook-microsoft-system-center-optimizing-service-manager.aspx" TargetMode="External"/><Relationship Id="rId14" Type="http://schemas.openxmlformats.org/officeDocument/2006/relationships/hyperlink" Target="http://blogs.msdn.com/b/microsoft_press/archive/2014/12/02/free-ebook-microsoft-system-center-extending-operations-manager-reporting.aspx" TargetMode="External"/><Relationship Id="rId22" Type="http://schemas.openxmlformats.org/officeDocument/2006/relationships/hyperlink" Target="http://www.microsoftvirtualacademy.com/training-topics/virtualization" TargetMode="External"/><Relationship Id="rId27" Type="http://schemas.openxmlformats.org/officeDocument/2006/relationships/hyperlink" Target="http://technet.microsoft.com/en-us/video/system-center-2012-configuration-manager-how-do-i-video-series.aspx" TargetMode="External"/><Relationship Id="rId30" Type="http://schemas.openxmlformats.org/officeDocument/2006/relationships/hyperlink" Target="https://technet.microsoft.com/en-us/library/hh751290.aspx" TargetMode="External"/><Relationship Id="rId35" Type="http://schemas.openxmlformats.org/officeDocument/2006/relationships/hyperlink" Target="http://blogs.technet.com/b/topsupportsolutions/archive/2014/02/04/top-support-solutions-for-system-center-endpoint-protection-2012.aspx" TargetMode="External"/><Relationship Id="rId43" Type="http://schemas.openxmlformats.org/officeDocument/2006/relationships/hyperlink" Target="https://support.microsoft.com/en-us/ph/15410/en-id" TargetMode="External"/><Relationship Id="rId48" Type="http://schemas.openxmlformats.org/officeDocument/2006/relationships/hyperlink" Target="https://technet.microsoft.com/en-us/library/jj628191.aspx" TargetMode="External"/><Relationship Id="rId56" Type="http://schemas.openxmlformats.org/officeDocument/2006/relationships/hyperlink" Target="http://www.microsoft.com/en-us/server-cloud/system-center/global-service-monitor.aspx" TargetMode="External"/><Relationship Id="rId64" Type="http://schemas.openxmlformats.org/officeDocument/2006/relationships/hyperlink" Target="http://thoughtsonopsmgr.blogspot.com/2014/02/system-center-2012-all-cmdlets-you.html" TargetMode="External"/><Relationship Id="rId8" Type="http://schemas.openxmlformats.org/officeDocument/2006/relationships/hyperlink" Target="http://www.microsoftvirtualacademy.com/ebooks#?fbid=7rwpV4pHZX8" TargetMode="External"/><Relationship Id="rId51" Type="http://schemas.openxmlformats.org/officeDocument/2006/relationships/hyperlink" Target="http://technet.microsoft.com/en-us/library/dn235548.aspx" TargetMode="External"/><Relationship Id="rId3" Type="http://schemas.openxmlformats.org/officeDocument/2006/relationships/hyperlink" Target="http://blogs.msdn.com/b/microsoft_press/archive/2014/04/16/free-ebook-microsoft-system-center-integrated-cloud-platform.aspx" TargetMode="External"/><Relationship Id="rId12" Type="http://schemas.openxmlformats.org/officeDocument/2006/relationships/hyperlink" Target="http://blogs.msdn.com/b/microsoft_press/archive/2015/06/15/free-ebook-microsoft-system-center-data-protection-for-the-hybrid-cloud.aspx" TargetMode="External"/><Relationship Id="rId17" Type="http://schemas.openxmlformats.org/officeDocument/2006/relationships/hyperlink" Target="http://www.microsoftvirtualacademy.com/training-courses/app-performance-monitoring-with-system-center-2012-r2#?fbid=-7mL6tt0lnw" TargetMode="External"/><Relationship Id="rId25" Type="http://schemas.openxmlformats.org/officeDocument/2006/relationships/hyperlink" Target="http://www.microsoft.com/learning/en-us/system-center-training.aspx" TargetMode="External"/><Relationship Id="rId33" Type="http://schemas.openxmlformats.org/officeDocument/2006/relationships/hyperlink" Target="http://blogs.technet.com/b/topsupportsolutions/archive/2014/02/03/top-support-solutions-for-system-center-data-protection-manager-2012-scdpm.aspx" TargetMode="External"/><Relationship Id="rId38" Type="http://schemas.openxmlformats.org/officeDocument/2006/relationships/hyperlink" Target="http://blogs.technet.com/b/topsupportsolutions/archive/2013/11/14/top-support-solutions-for-system-center-operations-manager.aspx" TargetMode="External"/><Relationship Id="rId46" Type="http://schemas.openxmlformats.org/officeDocument/2006/relationships/hyperlink" Target="http://www.microsoft.com/en-us/download/details.aspx?id=29270" TargetMode="External"/><Relationship Id="rId59" Type="http://schemas.openxmlformats.org/officeDocument/2006/relationships/hyperlink" Target="http://www.microsoft.com/en-us/evalcenter/evaluate-system-center-technical-preview" TargetMode="External"/><Relationship Id="rId67" Type="http://schemas.openxmlformats.org/officeDocument/2006/relationships/image" Target="../media/image13.png"/><Relationship Id="rId20" Type="http://schemas.openxmlformats.org/officeDocument/2006/relationships/hyperlink" Target="http://www.microsoftvirtualacademy.com/Content/ViewContent.aspx?et=5676&amp;m=5664&amp;ct=23122#?fbid=-7mL6tt0lnw" TargetMode="External"/><Relationship Id="rId41" Type="http://schemas.openxmlformats.org/officeDocument/2006/relationships/hyperlink" Target="http://blogs.technet.com/b/topsupportsolutions/archive/2014/02/04/top-support-solutions-for-system-center-2012-virtual-machine-manager.aspx" TargetMode="External"/><Relationship Id="rId54" Type="http://schemas.openxmlformats.org/officeDocument/2006/relationships/hyperlink" Target="http://www.microsoft.com/en-us/download/details.aspx?id=40814" TargetMode="External"/><Relationship Id="rId62" Type="http://schemas.openxmlformats.org/officeDocument/2006/relationships/hyperlink" Target="http://blogs.technet.com/b/systemcenter/archive/2014/02/25/technet-webcast-video-series-bare-metal-to-private-cloud.aspx"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support.microsoft.com/en-us/kb/2954101" TargetMode="External"/><Relationship Id="rId13" Type="http://schemas.openxmlformats.org/officeDocument/2006/relationships/hyperlink" Target="http://social.technet.microsoft.com/wiki/contents/articles/629.biztalk-administrator-s-checklist-compiled-by-microsoft-biztalk-support.aspx" TargetMode="External"/><Relationship Id="rId18" Type="http://schemas.openxmlformats.org/officeDocument/2006/relationships/hyperlink" Target="http://www.microsoft.com/en-us/server-cloud/products/biztalk" TargetMode="External"/><Relationship Id="rId26" Type="http://schemas.openxmlformats.org/officeDocument/2006/relationships/hyperlink" Target="https://biztalkdeployment.codeplex.com/" TargetMode="External"/><Relationship Id="rId3" Type="http://schemas.openxmlformats.org/officeDocument/2006/relationships/hyperlink" Target="http://social.technet.microsoft.com/wiki/contents/articles/14686.biztalk-server-2013-training-and-tutorial-material.aspx" TargetMode="External"/><Relationship Id="rId21" Type="http://schemas.openxmlformats.org/officeDocument/2006/relationships/hyperlink" Target="https://msdn.microsoft.com/en-us/biztalk/aa937640.aspx" TargetMode="External"/><Relationship Id="rId34" Type="http://schemas.openxmlformats.org/officeDocument/2006/relationships/hyperlink" Target="http://biztalkevents.com/" TargetMode="External"/><Relationship Id="rId7" Type="http://schemas.openxmlformats.org/officeDocument/2006/relationships/hyperlink" Target="https://msdn.microsoft.com/en-us/biztalk/aa937674.aspx" TargetMode="External"/><Relationship Id="rId12" Type="http://schemas.openxmlformats.org/officeDocument/2006/relationships/hyperlink" Target="http://social.technet.microsoft.com/wiki/contents/articles/18709.biztalk-server-product-lifecycle.aspx" TargetMode="External"/><Relationship Id="rId17" Type="http://schemas.openxmlformats.org/officeDocument/2006/relationships/hyperlink" Target="http://social.technet.microsoft.com/wiki/contents/articles/18752.list-of-service-packs-and-cumulative-updates-available-for-biztalk-server.aspx" TargetMode="External"/><Relationship Id="rId25" Type="http://schemas.openxmlformats.org/officeDocument/2006/relationships/hyperlink" Target="http://azure.microsoft.com/en-us/services/biztalk-services" TargetMode="External"/><Relationship Id="rId33" Type="http://schemas.openxmlformats.org/officeDocument/2006/relationships/hyperlink" Target="http://www.biztalk360.com/Events/BizTalk-Summit-2015-London" TargetMode="External"/><Relationship Id="rId2" Type="http://schemas.openxmlformats.org/officeDocument/2006/relationships/hyperlink" Target="https://msdn.microsoft.com/en-us/biztalk/aa937649" TargetMode="External"/><Relationship Id="rId16" Type="http://schemas.openxmlformats.org/officeDocument/2006/relationships/hyperlink" Target="http://mtf.codeplex.com/" TargetMode="External"/><Relationship Id="rId20" Type="http://schemas.openxmlformats.org/officeDocument/2006/relationships/hyperlink" Target="https://biztalkscheduledtask.codeplex.com/" TargetMode="External"/><Relationship Id="rId29" Type="http://schemas.openxmlformats.org/officeDocument/2006/relationships/hyperlink" Target="http://social.technet.microsoft.com/wiki/contents/articles/10530.biztalk-blogroll.aspx" TargetMode="External"/><Relationship Id="rId1" Type="http://schemas.openxmlformats.org/officeDocument/2006/relationships/slideLayout" Target="../slideLayouts/slideLayout4.xml"/><Relationship Id="rId6" Type="http://schemas.openxmlformats.org/officeDocument/2006/relationships/hyperlink" Target="http://social.technet.microsoft.com/wiki/contents/articles/31154.biztalk-devops-monitor-your-biztalk-environment-using-powershell.aspx" TargetMode="External"/><Relationship Id="rId11" Type="http://schemas.openxmlformats.org/officeDocument/2006/relationships/hyperlink" Target="https://biztalkportinfo.codeplex.com/" TargetMode="External"/><Relationship Id="rId24" Type="http://schemas.openxmlformats.org/officeDocument/2006/relationships/hyperlink" Target="http://social.technet.microsoft.com/wiki/contents/articles/2240.biztalk-server-resources-on-the-technet-wiki.aspx" TargetMode="External"/><Relationship Id="rId32" Type="http://schemas.openxmlformats.org/officeDocument/2006/relationships/hyperlink" Target="http://www.integrationusergroup.com/" TargetMode="External"/><Relationship Id="rId5" Type="http://schemas.openxmlformats.org/officeDocument/2006/relationships/hyperlink" Target="https://msdn.microsoft.com/en-us/biztalk/dd849956.aspx" TargetMode="External"/><Relationship Id="rId15" Type="http://schemas.openxmlformats.org/officeDocument/2006/relationships/hyperlink" Target="https://transmock.codeplex.com/" TargetMode="External"/><Relationship Id="rId23" Type="http://schemas.openxmlformats.org/officeDocument/2006/relationships/hyperlink" Target="https://technet.microsoft.com/en-US/library/dd547397(v=bts.10).aspx" TargetMode="External"/><Relationship Id="rId28" Type="http://schemas.openxmlformats.org/officeDocument/2006/relationships/hyperlink" Target="https://flipboard.com/@sandroasp/biztalkmagazine-hh6jepeby" TargetMode="External"/><Relationship Id="rId36" Type="http://schemas.openxmlformats.org/officeDocument/2006/relationships/image" Target="../media/image13.png"/><Relationship Id="rId10" Type="http://schemas.openxmlformats.org/officeDocument/2006/relationships/hyperlink" Target="http://blogs.msdn.com/b/biztalkhealthmonitor/archive/2015/07/02/biztalk-health-monitor-v3-1-released.aspx" TargetMode="External"/><Relationship Id="rId19" Type="http://schemas.openxmlformats.org/officeDocument/2006/relationships/hyperlink" Target="http://social.technet.microsoft.com/wiki/contents/articles/20494.biztalk-server-2013-pricing-and-licensing-survival-guide.aspx" TargetMode="External"/><Relationship Id="rId31" Type="http://schemas.openxmlformats.org/officeDocument/2006/relationships/hyperlink" Target="http://www.codit.eu/blog" TargetMode="External"/><Relationship Id="rId4" Type="http://schemas.openxmlformats.org/officeDocument/2006/relationships/hyperlink" Target="http://social.technet.microsoft.com/wiki/contents/articles/14601.training-resources-for-biztalk-administrators.aspx" TargetMode="External"/><Relationship Id="rId9" Type="http://schemas.openxmlformats.org/officeDocument/2006/relationships/hyperlink" Target="https://gallery.technet.microsoft.com/BizTalk-Throttling-Checker-156a7080" TargetMode="External"/><Relationship Id="rId14" Type="http://schemas.openxmlformats.org/officeDocument/2006/relationships/hyperlink" Target="http://www.microsoft.com/en-us/download/details.aspx?id=2846" TargetMode="External"/><Relationship Id="rId22" Type="http://schemas.openxmlformats.org/officeDocument/2006/relationships/hyperlink" Target="https://msdn.microsoft.com/en-us/library/dd547397(v=bts.10).aspx" TargetMode="External"/><Relationship Id="rId27" Type="http://schemas.openxmlformats.org/officeDocument/2006/relationships/hyperlink" Target="http://www.microsoft.com/en-us/search/Results.aspx?q=biztalk&amp;form=DLC" TargetMode="External"/><Relationship Id="rId30" Type="http://schemas.openxmlformats.org/officeDocument/2006/relationships/hyperlink" Target="http://blogs.msdn.com/b/biztalk_server_team_blog" TargetMode="External"/><Relationship Id="rId35" Type="http://schemas.openxmlformats.org/officeDocument/2006/relationships/image" Target="../media/image12.png"/></Relationships>
</file>

<file path=ppt/slides/_rels/slide15.xml.rels><?xml version="1.0" encoding="UTF-8" standalone="yes"?>
<Relationships xmlns="http://schemas.openxmlformats.org/package/2006/relationships"><Relationship Id="rId13" Type="http://schemas.openxmlformats.org/officeDocument/2006/relationships/hyperlink" Target="http://blogs.technet.com/b/ad/archive/2015/08/27/microsoft-advanced-threat-analytics-in-now-ga.aspx" TargetMode="External"/><Relationship Id="rId18" Type="http://schemas.openxmlformats.org/officeDocument/2006/relationships/hyperlink" Target="http://blogs.technet.com/b/security/archive/2012/10/04/microsoft-s-free-security-tools-summary.aspx" TargetMode="External"/><Relationship Id="rId26" Type="http://schemas.openxmlformats.org/officeDocument/2006/relationships/hyperlink" Target="http://blogs.technet.com/b/secguide/archive/2014/08/13/security-baselines-for-windows-8-1-windows-server-2012-r2-and-internet-explorer-11-final.aspx" TargetMode="External"/><Relationship Id="rId39" Type="http://schemas.openxmlformats.org/officeDocument/2006/relationships/hyperlink" Target="https://technet.microsoft.com/en-us/security/gg309177.aspx" TargetMode="External"/><Relationship Id="rId21" Type="http://schemas.openxmlformats.org/officeDocument/2006/relationships/hyperlink" Target="http://www.microsoft.com/en-us/download/details.aspx?id=44995" TargetMode="External"/><Relationship Id="rId34" Type="http://schemas.openxmlformats.org/officeDocument/2006/relationships/hyperlink" Target="http://www.microsoft.com/security/portal/mmpc/default.aspx" TargetMode="External"/><Relationship Id="rId42" Type="http://schemas.openxmlformats.org/officeDocument/2006/relationships/hyperlink" Target="https://technet.microsoft.com/en-us/security/dd252948.aspx" TargetMode="External"/><Relationship Id="rId47" Type="http://schemas.openxmlformats.org/officeDocument/2006/relationships/hyperlink" Target="http://www.microsoft.com/en-us/download/details.aspx?id=43734" TargetMode="External"/><Relationship Id="rId50" Type="http://schemas.openxmlformats.org/officeDocument/2006/relationships/hyperlink" Target="http://www.microsoft.com/en-us/download/details.aspx?id=45021" TargetMode="External"/><Relationship Id="rId55" Type="http://schemas.openxmlformats.org/officeDocument/2006/relationships/hyperlink" Target="http://technet.microsoft.com/en-us/security/dn467918" TargetMode="External"/><Relationship Id="rId7" Type="http://schemas.openxmlformats.org/officeDocument/2006/relationships/hyperlink" Target="https://twitter.com/MicrosoftDCU" TargetMode="External"/><Relationship Id="rId12" Type="http://schemas.openxmlformats.org/officeDocument/2006/relationships/hyperlink" Target="http://www.microsoft.com/en-us/download/details.aspx?id=46899" TargetMode="External"/><Relationship Id="rId17" Type="http://schemas.openxmlformats.org/officeDocument/2006/relationships/hyperlink" Target="http://technet.microsoft.com/en-us/security/jj653751" TargetMode="External"/><Relationship Id="rId25" Type="http://schemas.openxmlformats.org/officeDocument/2006/relationships/hyperlink" Target="http://blogs.technet.com/b/security/archive/2014/06/11/new-guidance-for-securing-public-key-infrastructure.aspx" TargetMode="External"/><Relationship Id="rId33" Type="http://schemas.openxmlformats.org/officeDocument/2006/relationships/hyperlink" Target="http://www.microsoft.com/en-us/server-cloud/products/intune-trust-center/security.aspx" TargetMode="External"/><Relationship Id="rId38" Type="http://schemas.openxmlformats.org/officeDocument/2006/relationships/hyperlink" Target="http://mybulletins.technet.microsoft.com/" TargetMode="External"/><Relationship Id="rId46" Type="http://schemas.openxmlformats.org/officeDocument/2006/relationships/hyperlink" Target="http://www.microsoft.com/security/default.aspx" TargetMode="External"/><Relationship Id="rId59" Type="http://schemas.openxmlformats.org/officeDocument/2006/relationships/image" Target="../media/image13.png"/><Relationship Id="rId2" Type="http://schemas.openxmlformats.org/officeDocument/2006/relationships/notesSlide" Target="../notesSlides/notesSlide8.xml"/><Relationship Id="rId16" Type="http://schemas.openxmlformats.org/officeDocument/2006/relationships/hyperlink" Target="https://roianalyst.alinean.com/msft/AutoLogin.do?d=563612287085088525" TargetMode="External"/><Relationship Id="rId20" Type="http://schemas.openxmlformats.org/officeDocument/2006/relationships/hyperlink" Target="http://www.microsoft.com/en-us/download/malicious-software-removal-tool-details.aspx" TargetMode="External"/><Relationship Id="rId29" Type="http://schemas.openxmlformats.org/officeDocument/2006/relationships/hyperlink" Target="http://www.microsoft.com/en-us/download/details.aspx?id=42509" TargetMode="External"/><Relationship Id="rId41" Type="http://schemas.openxmlformats.org/officeDocument/2006/relationships/hyperlink" Target="https://technet.microsoft.com/en-us/security/msvr/" TargetMode="External"/><Relationship Id="rId54" Type="http://schemas.openxmlformats.org/officeDocument/2006/relationships/hyperlink" Target="https://technet.microsoft.com/en-us/security/cc307424.aspx" TargetMode="External"/><Relationship Id="rId1" Type="http://schemas.openxmlformats.org/officeDocument/2006/relationships/slideLayout" Target="../slideLayouts/slideLayout4.xml"/><Relationship Id="rId6" Type="http://schemas.openxmlformats.org/officeDocument/2006/relationships/hyperlink" Target="http://blogs.microsoft.com/cybertrust/category/tips-talk" TargetMode="External"/><Relationship Id="rId11" Type="http://schemas.openxmlformats.org/officeDocument/2006/relationships/hyperlink" Target="https://support.microsoft.com/en-us/kb/894199" TargetMode="External"/><Relationship Id="rId24" Type="http://schemas.openxmlformats.org/officeDocument/2006/relationships/hyperlink" Target="https://trustportal.office.com/" TargetMode="External"/><Relationship Id="rId32" Type="http://schemas.openxmlformats.org/officeDocument/2006/relationships/hyperlink" Target="http://www.microsoft.com/en-us/server-cloud/cloud-os/global-datacenters.aspx#Fragment_Scenario3" TargetMode="External"/><Relationship Id="rId37" Type="http://schemas.openxmlformats.org/officeDocument/2006/relationships/hyperlink" Target="https://technet.microsoft.com/security/bulletin" TargetMode="External"/><Relationship Id="rId40" Type="http://schemas.openxmlformats.org/officeDocument/2006/relationships/hyperlink" Target="https://technet.microsoft.com/security/advisory/" TargetMode="External"/><Relationship Id="rId45" Type="http://schemas.openxmlformats.org/officeDocument/2006/relationships/hyperlink" Target="http://www.microsoft.com/security/sdl/default.aspx" TargetMode="External"/><Relationship Id="rId53" Type="http://schemas.openxmlformats.org/officeDocument/2006/relationships/hyperlink" Target="https://technet.microsoft.com/library/dn949260.aspx" TargetMode="External"/><Relationship Id="rId58" Type="http://schemas.openxmlformats.org/officeDocument/2006/relationships/image" Target="../media/image12.png"/><Relationship Id="rId5" Type="http://schemas.openxmlformats.org/officeDocument/2006/relationships/hyperlink" Target="http://blogs.microsoft.com/cybertrust/category/cybersecurity/security-development" TargetMode="External"/><Relationship Id="rId15" Type="http://schemas.openxmlformats.org/officeDocument/2006/relationships/hyperlink" Target="http://www.microsoft.com/en-us/download/details.aspx?id=24487" TargetMode="External"/><Relationship Id="rId23" Type="http://schemas.openxmlformats.org/officeDocument/2006/relationships/hyperlink" Target="https://www.microsoft.com/en-us/download/details.aspx?id=7558" TargetMode="External"/><Relationship Id="rId28" Type="http://schemas.openxmlformats.org/officeDocument/2006/relationships/hyperlink" Target="http://www.bing.com/videos/search?q=inside+the+cloud+video+security+compliance&amp;qpvt=inside+the+cloud+video+security+compliance&amp;FORM=VDRE" TargetMode="External"/><Relationship Id="rId36" Type="http://schemas.openxmlformats.org/officeDocument/2006/relationships/hyperlink" Target="http://www.microsoft.com/en-us/download/details.aspx?id=36982" TargetMode="External"/><Relationship Id="rId49" Type="http://schemas.openxmlformats.org/officeDocument/2006/relationships/hyperlink" Target="http://www.microsoft.com/en-us/download/details.aspx?id=36036" TargetMode="External"/><Relationship Id="rId57" Type="http://schemas.openxmlformats.org/officeDocument/2006/relationships/hyperlink" Target="https://cert.microsoft.com/report.aspx" TargetMode="External"/><Relationship Id="rId10" Type="http://schemas.openxmlformats.org/officeDocument/2006/relationships/hyperlink" Target="http://blogs.technet.com/b/msrc/" TargetMode="External"/><Relationship Id="rId19" Type="http://schemas.openxmlformats.org/officeDocument/2006/relationships/hyperlink" Target="http://blogs.technet.com/b/security/archive/2014/04/15/new-microsoft-threat-modeling-tool-2014-now-available.aspx" TargetMode="External"/><Relationship Id="rId31" Type="http://schemas.openxmlformats.org/officeDocument/2006/relationships/hyperlink" Target="https://www.youtube.com/channel/UCShsycEwBynDUqAD4kYYCrQ" TargetMode="External"/><Relationship Id="rId44" Type="http://schemas.openxmlformats.org/officeDocument/2006/relationships/hyperlink" Target="http://technet.microsoft.com/en-us/security" TargetMode="External"/><Relationship Id="rId52" Type="http://schemas.openxmlformats.org/officeDocument/2006/relationships/hyperlink" Target="https://technet.microsoft.com/en-us/library/cc162838.aspx" TargetMode="External"/><Relationship Id="rId4" Type="http://schemas.openxmlformats.org/officeDocument/2006/relationships/hyperlink" Target="http://blogs.msdn.com/b/microsoft_press/archive/2012/02/29/free-ebook-security-and-privacy-for-microsoft-office-users.aspx" TargetMode="External"/><Relationship Id="rId9" Type="http://schemas.openxmlformats.org/officeDocument/2006/relationships/hyperlink" Target="http://blogs.technet.com/b/srd/" TargetMode="External"/><Relationship Id="rId14" Type="http://schemas.openxmlformats.org/officeDocument/2006/relationships/hyperlink" Target="https://technet.microsoft.com/en-us/security/cc297183" TargetMode="External"/><Relationship Id="rId22" Type="http://schemas.openxmlformats.org/officeDocument/2006/relationships/hyperlink" Target="https://technet.microsoft.com/en-us/library/cc677002.aspx" TargetMode="External"/><Relationship Id="rId27" Type="http://schemas.openxmlformats.org/officeDocument/2006/relationships/hyperlink" Target="http://www.microsoft.com/en-us/download/details.aspx?id=26552" TargetMode="External"/><Relationship Id="rId30" Type="http://schemas.openxmlformats.org/officeDocument/2006/relationships/hyperlink" Target="https://www.youtube.com/watch?v=apRJhCjgtGA" TargetMode="External"/><Relationship Id="rId35" Type="http://schemas.openxmlformats.org/officeDocument/2006/relationships/hyperlink" Target="https://technet.microsoft.com/en-us/library/security/dn903783.aspx" TargetMode="External"/><Relationship Id="rId43" Type="http://schemas.openxmlformats.org/officeDocument/2006/relationships/hyperlink" Target="http://microsoft.com/sir" TargetMode="External"/><Relationship Id="rId48" Type="http://schemas.openxmlformats.org/officeDocument/2006/relationships/hyperlink" Target="http://www.microsoft.com/twc" TargetMode="External"/><Relationship Id="rId56" Type="http://schemas.openxmlformats.org/officeDocument/2006/relationships/hyperlink" Target="http://technet.microsoft.com/en-us/security/dn750892" TargetMode="External"/><Relationship Id="rId8" Type="http://schemas.openxmlformats.org/officeDocument/2006/relationships/hyperlink" Target="http://blogs.technet.com/b/mmpc/" TargetMode="External"/><Relationship Id="rId51" Type="http://schemas.openxmlformats.org/officeDocument/2006/relationships/hyperlink" Target="http://www.microsoft.com/security/online-privacy/phishing-symptoms.aspx" TargetMode="External"/><Relationship Id="rId3" Type="http://schemas.openxmlformats.org/officeDocument/2006/relationships/hyperlink" Target="http://blogs.msdn.com/b/microsoft_press/archive/2012/05/04/free-ebooks-great-content-from-microsoft-press-that-won-t-cost-you-a-penny.aspx" TargetMode="External"/></Relationships>
</file>

<file path=ppt/slides/_rels/slide16.xml.rels><?xml version="1.0" encoding="UTF-8" standalone="yes"?>
<Relationships xmlns="http://schemas.openxmlformats.org/package/2006/relationships"><Relationship Id="rId13" Type="http://schemas.openxmlformats.org/officeDocument/2006/relationships/hyperlink" Target="http://www.microsoft.com/en-us/download/details.aspx?id=45535" TargetMode="External"/><Relationship Id="rId18" Type="http://schemas.openxmlformats.org/officeDocument/2006/relationships/hyperlink" Target="http://msdn.microsoft.com/en-us/dynamics/crm/dn467921" TargetMode="External"/><Relationship Id="rId26" Type="http://schemas.openxmlformats.org/officeDocument/2006/relationships/hyperlink" Target="http://www.microsoft.com/en-us/download/details.aspx?id=40342" TargetMode="External"/><Relationship Id="rId39" Type="http://schemas.openxmlformats.org/officeDocument/2006/relationships/hyperlink" Target="https://technet.microsoft.com/library/mt126100.aspx" TargetMode="External"/><Relationship Id="rId21" Type="http://schemas.openxmlformats.org/officeDocument/2006/relationships/hyperlink" Target="https://technet.microsoft.com/en-us/library/dn531154.aspx" TargetMode="External"/><Relationship Id="rId34" Type="http://schemas.openxmlformats.org/officeDocument/2006/relationships/hyperlink" Target="http://technet.microsoft.com/en-us/library/jj992623.aspx" TargetMode="External"/><Relationship Id="rId42" Type="http://schemas.openxmlformats.org/officeDocument/2006/relationships/hyperlink" Target="https://www.youtube.com/user/msdyncomm/DynamicsCRM" TargetMode="External"/><Relationship Id="rId47" Type="http://schemas.openxmlformats.org/officeDocument/2006/relationships/hyperlink" Target="http://blogs.msdn.com/b/crm/" TargetMode="External"/><Relationship Id="rId50" Type="http://schemas.openxmlformats.org/officeDocument/2006/relationships/hyperlink" Target="http://community.dynamics.com/crm/b/crmonlineservice/default.aspx" TargetMode="External"/><Relationship Id="rId55" Type="http://schemas.openxmlformats.org/officeDocument/2006/relationships/hyperlink" Target="http://blogs.msdn.com/b/crminthefield/" TargetMode="External"/><Relationship Id="rId7" Type="http://schemas.openxmlformats.org/officeDocument/2006/relationships/hyperlink" Target="http://support.microsoft.com/kb/2915687/" TargetMode="External"/><Relationship Id="rId12" Type="http://schemas.openxmlformats.org/officeDocument/2006/relationships/hyperlink" Target="http://blogs.msdn.com/b/crminthefield/archive/2015/01/05/microsoft-dynamics-crm-2015-white-papers-amp-technical-documentation.aspx" TargetMode="External"/><Relationship Id="rId17" Type="http://schemas.openxmlformats.org/officeDocument/2006/relationships/hyperlink" Target="http://www.microsoft.com/en-us/dynamics/crm-customer-center/default.aspx" TargetMode="External"/><Relationship Id="rId25" Type="http://schemas.openxmlformats.org/officeDocument/2006/relationships/hyperlink" Target="http://www.microsoft.com/en-us/download/details.aspx?id=40344" TargetMode="External"/><Relationship Id="rId33" Type="http://schemas.openxmlformats.org/officeDocument/2006/relationships/hyperlink" Target="http://www.microsoft.com/en-us/dynamics/crm-trust-center.aspx" TargetMode="External"/><Relationship Id="rId38" Type="http://schemas.openxmlformats.org/officeDocument/2006/relationships/hyperlink" Target="http://rc.crm.dynamics.com/rc/2011/en-us/online/5.0/help/ug_AdminGuide_overview.htm" TargetMode="External"/><Relationship Id="rId46" Type="http://schemas.openxmlformats.org/officeDocument/2006/relationships/hyperlink" Target="http://community.dynamics.com/crm/b/crmteamblog/archive/2015/08/06/sign-up-for-microsoft-dynamics-crm-fall-2015-preview-programs" TargetMode="External"/><Relationship Id="rId2" Type="http://schemas.openxmlformats.org/officeDocument/2006/relationships/notesSlide" Target="../notesSlides/notesSlide9.xml"/><Relationship Id="rId16" Type="http://schemas.openxmlformats.org/officeDocument/2006/relationships/hyperlink" Target="https://www.microsoft.com/en-us/download/details.aspx?id=44567" TargetMode="External"/><Relationship Id="rId20" Type="http://schemas.openxmlformats.org/officeDocument/2006/relationships/hyperlink" Target="http://blogs.msdn.com/b/crm/archive/2015/05/01/product-documentation-for-microsoft-dynamics-crm-online-2015-update-1-7-1-0-is-available.aspx" TargetMode="External"/><Relationship Id="rId29" Type="http://schemas.openxmlformats.org/officeDocument/2006/relationships/hyperlink" Target="http://www.microsoft.com/en-us/dynamics/resource-library.aspx?SortField1=Microsoft%20Dynamics%20CRM&amp;SortField3=Brochure" TargetMode="External"/><Relationship Id="rId41" Type="http://schemas.openxmlformats.org/officeDocument/2006/relationships/hyperlink" Target="http://www.microsoft.com/en-us/download/details.aspx?id=27821" TargetMode="External"/><Relationship Id="rId54" Type="http://schemas.openxmlformats.org/officeDocument/2006/relationships/hyperlink" Target="https://twitter.com/PFEDynamics" TargetMode="External"/><Relationship Id="rId1" Type="http://schemas.openxmlformats.org/officeDocument/2006/relationships/slideLayout" Target="../slideLayouts/slideLayout4.xml"/><Relationship Id="rId6" Type="http://schemas.openxmlformats.org/officeDocument/2006/relationships/hyperlink" Target="http://www.microsoft.com/en-us/download/details.aspx?id=44958" TargetMode="External"/><Relationship Id="rId11" Type="http://schemas.openxmlformats.org/officeDocument/2006/relationships/hyperlink" Target="http://blogs.msdn.com/b/crminthefield/archive/2011/08/23/10198710.aspx" TargetMode="External"/><Relationship Id="rId24" Type="http://schemas.openxmlformats.org/officeDocument/2006/relationships/hyperlink" Target="http://www.microsoft.com/en-us/download/details.aspx?id=40341" TargetMode="External"/><Relationship Id="rId32" Type="http://schemas.openxmlformats.org/officeDocument/2006/relationships/hyperlink" Target="http://www.microsoft.com/en-us/download/details.aspx?id=43108" TargetMode="External"/><Relationship Id="rId37" Type="http://schemas.openxmlformats.org/officeDocument/2006/relationships/hyperlink" Target="http://go.microsoft.com/fwlink/?LinkID=251056" TargetMode="External"/><Relationship Id="rId40" Type="http://schemas.openxmlformats.org/officeDocument/2006/relationships/hyperlink" Target="http://rc.crm.dynamics.com/RC/2011/en-us/online/5.1_ctp/billingfaq.aspx" TargetMode="External"/><Relationship Id="rId45" Type="http://schemas.openxmlformats.org/officeDocument/2006/relationships/hyperlink" Target="https://msdn.microsoft.com/dynamics/crm/webapipreview" TargetMode="External"/><Relationship Id="rId53" Type="http://schemas.openxmlformats.org/officeDocument/2006/relationships/hyperlink" Target="https://www.facebook.com/groups/21809302488/" TargetMode="External"/><Relationship Id="rId58" Type="http://schemas.openxmlformats.org/officeDocument/2006/relationships/image" Target="../media/image13.png"/><Relationship Id="rId5" Type="http://schemas.openxmlformats.org/officeDocument/2006/relationships/hyperlink" Target="https://community.dynamics.com/crm/b/crmteamblog/archive/2015/02/25/new-crm-for-outlook-basics-ebook-joins-growing-family-of-dynamics-crm-ebooks.aspx" TargetMode="External"/><Relationship Id="rId15" Type="http://schemas.openxmlformats.org/officeDocument/2006/relationships/hyperlink" Target="http://www.microsoft.com/en-us/download/details.aspx?id=14259" TargetMode="External"/><Relationship Id="rId23" Type="http://schemas.openxmlformats.org/officeDocument/2006/relationships/hyperlink" Target="https://community.dynamics.com/crm/b/crmteamblog/archive/2014/10/03/looking-for-help-for-the-crm-product-family.aspx" TargetMode="External"/><Relationship Id="rId28" Type="http://schemas.openxmlformats.org/officeDocument/2006/relationships/hyperlink" Target="http://www.microsoft.com/en-us/dynamics/crm-test-drive.aspx" TargetMode="External"/><Relationship Id="rId36" Type="http://schemas.openxmlformats.org/officeDocument/2006/relationships/hyperlink" Target="http://www.microsoft.com/en-us/dynamics/resource-library.aspx" TargetMode="External"/><Relationship Id="rId49" Type="http://schemas.openxmlformats.org/officeDocument/2006/relationships/hyperlink" Target="https://community.dynamics.com/crm/b/dynamicscrmsupportblog/default.aspx" TargetMode="External"/><Relationship Id="rId57" Type="http://schemas.openxmlformats.org/officeDocument/2006/relationships/image" Target="../media/image12.png"/><Relationship Id="rId10" Type="http://schemas.openxmlformats.org/officeDocument/2006/relationships/hyperlink" Target="http://rc.crm.dynamics.com/rc/2011/en-us/online/5.1_ctp/outlook-troubleshooting.aspx" TargetMode="External"/><Relationship Id="rId19" Type="http://schemas.openxmlformats.org/officeDocument/2006/relationships/hyperlink" Target="http://blogs.microsoft.com/firehose/2015/05/04/spring-2015-release-of-microsoft-dynamics-crm-online-and-microsoft-dynamics-marketing-now-generally-available" TargetMode="External"/><Relationship Id="rId31" Type="http://schemas.openxmlformats.org/officeDocument/2006/relationships/hyperlink" Target="http://blogs.msdn.com/b/crm/archive/2014/12/01/microsoft-dynamics-marketing-2015-update-content-is-here.aspx" TargetMode="External"/><Relationship Id="rId44" Type="http://schemas.openxmlformats.org/officeDocument/2006/relationships/hyperlink" Target="https://www.microsoft.com/en-us/download/rssfeeds.xml?hid=1145&amp;biq=rss_allproducts_dynamics" TargetMode="External"/><Relationship Id="rId52" Type="http://schemas.openxmlformats.org/officeDocument/2006/relationships/hyperlink" Target="http://www.linkedin.com/groups/Microsoft-Dynamics-CRM-21231?gid=21231" TargetMode="External"/><Relationship Id="rId4" Type="http://schemas.openxmlformats.org/officeDocument/2006/relationships/hyperlink" Target="http://go.microsoft.com/fwlink/p/?LinkID=389283" TargetMode="External"/><Relationship Id="rId9" Type="http://schemas.openxmlformats.org/officeDocument/2006/relationships/hyperlink" Target="http://blogs.msdn.com/b/crminthefield/archive/2014/05/09/podcast-and-overview-microsoft-dynamics-crm-2011-update-rollup-17.aspx" TargetMode="External"/><Relationship Id="rId14" Type="http://schemas.openxmlformats.org/officeDocument/2006/relationships/hyperlink" Target="https://community.dynamics.com/crm/p/support.aspx" TargetMode="External"/><Relationship Id="rId22" Type="http://schemas.openxmlformats.org/officeDocument/2006/relationships/hyperlink" Target="http://technet.microsoft.com/en-US/library/hh699811.aspx" TargetMode="External"/><Relationship Id="rId27" Type="http://schemas.openxmlformats.org/officeDocument/2006/relationships/hyperlink" Target="http://blogs.msdn.com/b/crminthefield/archive/2013/12/26/microsoft-dynamics-crm-2013-white-papers-amp-technical-documentation.aspx" TargetMode="External"/><Relationship Id="rId30" Type="http://schemas.openxmlformats.org/officeDocument/2006/relationships/hyperlink" Target="http://www.microsoft.com/en-us/dynamics/crm-customer-center/get-ready-for-the-next-release.aspx" TargetMode="External"/><Relationship Id="rId35" Type="http://schemas.openxmlformats.org/officeDocument/2006/relationships/hyperlink" Target="http://www.microsoft.com/en-us/download/details.aspx?id=43121" TargetMode="External"/><Relationship Id="rId43" Type="http://schemas.openxmlformats.org/officeDocument/2006/relationships/hyperlink" Target="http://www.microsoft.com/en-us/download/details.aspx?id=45905" TargetMode="External"/><Relationship Id="rId48" Type="http://schemas.openxmlformats.org/officeDocument/2006/relationships/hyperlink" Target="https://connect.microsoft.com/site/sitehome.aspx?SiteID=855" TargetMode="External"/><Relationship Id="rId56" Type="http://schemas.openxmlformats.org/officeDocument/2006/relationships/hyperlink" Target="https://community.dynamics.com/crm/b/dynamics101trainingcentercrm/archive/2014/09/29/top-25-dynamics-crm-sites.aspx" TargetMode="External"/><Relationship Id="rId8" Type="http://schemas.openxmlformats.org/officeDocument/2006/relationships/hyperlink" Target="http://www.microsoft.com/en-us/download/details.aspx?id=42672" TargetMode="External"/><Relationship Id="rId51" Type="http://schemas.openxmlformats.org/officeDocument/2006/relationships/hyperlink" Target="https://community.dynamics.com/crm/default.aspx" TargetMode="External"/><Relationship Id="rId3" Type="http://schemas.openxmlformats.org/officeDocument/2006/relationships/hyperlink" Target="https://www.microsoft.com/en-us/dynamics/crm-customer-center/ebooks-and-videos.aspx"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blogs.msdn.com/b/axsupport/archive/2014/09/05/ax-performance-troubleshooting-checklist-part-1a-introduction-and-sql-configuration.aspx" TargetMode="External"/><Relationship Id="rId13" Type="http://schemas.openxmlformats.org/officeDocument/2006/relationships/hyperlink" Target="http://www.microsoft.com/en-us/download/details.aspx?id=45001" TargetMode="External"/><Relationship Id="rId18" Type="http://schemas.openxmlformats.org/officeDocument/2006/relationships/hyperlink" Target="https://www.youtube.com/playlist?list=PL573AD14DF14A456F" TargetMode="External"/><Relationship Id="rId26" Type="http://schemas.openxmlformats.org/officeDocument/2006/relationships/hyperlink" Target="http://www.dynamics101.com/2014/08/top-25-dynamics-gp-sites" TargetMode="External"/><Relationship Id="rId3" Type="http://schemas.openxmlformats.org/officeDocument/2006/relationships/hyperlink" Target="http://www.microsoftvirtualacademy.com/Studies/SearchResult.aspx?q=dynamics%2bgp" TargetMode="External"/><Relationship Id="rId21" Type="http://schemas.openxmlformats.org/officeDocument/2006/relationships/hyperlink" Target="https://community.dynamics.com/gp/b/dynamicsgp/default.aspx" TargetMode="External"/><Relationship Id="rId7" Type="http://schemas.openxmlformats.org/officeDocument/2006/relationships/hyperlink" Target="https://community.dynamics.com/gp/p/support.aspx" TargetMode="External"/><Relationship Id="rId12" Type="http://schemas.openxmlformats.org/officeDocument/2006/relationships/hyperlink" Target="https://mbs.microsoft.com/customersource/northamerica/GP/Version/GP-2015" TargetMode="External"/><Relationship Id="rId17" Type="http://schemas.openxmlformats.org/officeDocument/2006/relationships/hyperlink" Target="https://www.youtube.com/playlist?list=PLEF2F87F176AB5BFA" TargetMode="External"/><Relationship Id="rId25" Type="http://schemas.openxmlformats.org/officeDocument/2006/relationships/hyperlink" Target="http://www.dynamics101.com/2014/06/top-25-dynamics-ax-sites" TargetMode="External"/><Relationship Id="rId2" Type="http://schemas.openxmlformats.org/officeDocument/2006/relationships/notesSlide" Target="../notesSlides/notesSlide10.xml"/><Relationship Id="rId16" Type="http://schemas.openxmlformats.org/officeDocument/2006/relationships/hyperlink" Target="http://technet.microsoft.com/en-us/library/hh686196(v=gp.20).aspx" TargetMode="External"/><Relationship Id="rId20" Type="http://schemas.openxmlformats.org/officeDocument/2006/relationships/hyperlink" Target="https://community.dynamics.com/gp/b/gpteamblog/default.aspx" TargetMode="External"/><Relationship Id="rId29"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hyperlink" Target="https://technet.microsoft.com/en-us/library/dn268616.aspx" TargetMode="External"/><Relationship Id="rId11" Type="http://schemas.openxmlformats.org/officeDocument/2006/relationships/hyperlink" Target="http://www.microsoft.com/en-us/download/details.aspx?id=45025" TargetMode="External"/><Relationship Id="rId24" Type="http://schemas.openxmlformats.org/officeDocument/2006/relationships/hyperlink" Target="https://connect.microsoft.com/site/sitehome.aspx?SiteID=855" TargetMode="External"/><Relationship Id="rId5" Type="http://schemas.openxmlformats.org/officeDocument/2006/relationships/hyperlink" Target="https://lcs.dynamics.com/v2" TargetMode="External"/><Relationship Id="rId15" Type="http://schemas.openxmlformats.org/officeDocument/2006/relationships/hyperlink" Target="http://technet.microsoft.com/en-us/library/jj673201(v=gp.30).aspx" TargetMode="External"/><Relationship Id="rId23" Type="http://schemas.openxmlformats.org/officeDocument/2006/relationships/hyperlink" Target="http://msdn.microsoft.com/en-us/dynamics/gp/bb467597.aspx" TargetMode="External"/><Relationship Id="rId28" Type="http://schemas.openxmlformats.org/officeDocument/2006/relationships/image" Target="../media/image12.png"/><Relationship Id="rId10" Type="http://schemas.openxmlformats.org/officeDocument/2006/relationships/hyperlink" Target="http://blogs.msdn.com/b/dax/archive/2011/11/11/connecting-microsoft-dynamics-ax-2012-with-microsoft-dynamics-crm.aspx" TargetMode="External"/><Relationship Id="rId19" Type="http://schemas.openxmlformats.org/officeDocument/2006/relationships/hyperlink" Target="http://blogs.msdn.com/b/axinthefield" TargetMode="External"/><Relationship Id="rId4" Type="http://schemas.openxmlformats.org/officeDocument/2006/relationships/hyperlink" Target="https://www.microsoft.com/learning/en-us/microsoft-dynamics-training.aspx" TargetMode="External"/><Relationship Id="rId9" Type="http://schemas.openxmlformats.org/officeDocument/2006/relationships/hyperlink" Target="http://blogs.msdn.com/b/axsupport/archive/2014/09/05/ax-performance-troubleshooting-checklist-part-1b-application-and-aos-configuration.aspx" TargetMode="External"/><Relationship Id="rId14" Type="http://schemas.openxmlformats.org/officeDocument/2006/relationships/hyperlink" Target="http://www.microsoft.com/en-us/search/DownloadResults.aspx?q=dynamics%20gp" TargetMode="External"/><Relationship Id="rId22" Type="http://schemas.openxmlformats.org/officeDocument/2006/relationships/hyperlink" Target="http://blogs.msdn.com/b/developingfordynamicsgp/" TargetMode="External"/><Relationship Id="rId27" Type="http://schemas.openxmlformats.org/officeDocument/2006/relationships/hyperlink" Target="http://reimagine2015.com/reimagine/event/session-details/sessions-sneak-peak"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microsoft.com/en-us/evalcenter/evaluate-project-server-2013" TargetMode="External"/><Relationship Id="rId13" Type="http://schemas.openxmlformats.org/officeDocument/2006/relationships/hyperlink" Target="http://msdn.microsoft.com/library/office/fp161358(v=office.15)" TargetMode="External"/><Relationship Id="rId18" Type="http://schemas.openxmlformats.org/officeDocument/2006/relationships/image" Target="../media/image12.png"/><Relationship Id="rId3" Type="http://schemas.openxmlformats.org/officeDocument/2006/relationships/hyperlink" Target="http://technet.microsoft.com/en-us/library/ff628958(v=office.15).aspx" TargetMode="External"/><Relationship Id="rId7" Type="http://schemas.openxmlformats.org/officeDocument/2006/relationships/hyperlink" Target="http://office.microsoft.com/en-us/project/enterprise-project-portfolio-management-project-server-FX103802061.aspx" TargetMode="External"/><Relationship Id="rId12" Type="http://schemas.openxmlformats.org/officeDocument/2006/relationships/hyperlink" Target="http://technet.microsoft.com/en-us/office/dn788778" TargetMode="External"/><Relationship Id="rId17" Type="http://schemas.openxmlformats.org/officeDocument/2006/relationships/hyperlink" Target="http://blogs.office.com/project/" TargetMode="External"/><Relationship Id="rId2" Type="http://schemas.openxmlformats.org/officeDocument/2006/relationships/notesSlide" Target="../notesSlides/notesSlide11.xml"/><Relationship Id="rId16" Type="http://schemas.openxmlformats.org/officeDocument/2006/relationships/hyperlink" Target="http://blogs.technet.com/b/projectadministration/" TargetMode="External"/><Relationship Id="rId1" Type="http://schemas.openxmlformats.org/officeDocument/2006/relationships/slideLayout" Target="../slideLayouts/slideLayout4.xml"/><Relationship Id="rId6" Type="http://schemas.openxmlformats.org/officeDocument/2006/relationships/hyperlink" Target="https://msdn.microsoft.com/en-us/library/ff631142(v=office.16).aspx" TargetMode="External"/><Relationship Id="rId11" Type="http://schemas.openxmlformats.org/officeDocument/2006/relationships/hyperlink" Target="http://technet.microsoft.com/en-us/library/cc303399(v=office.12).aspx" TargetMode="External"/><Relationship Id="rId5" Type="http://schemas.openxmlformats.org/officeDocument/2006/relationships/hyperlink" Target="http://support.microsoft.com/ph/931" TargetMode="External"/><Relationship Id="rId15" Type="http://schemas.openxmlformats.org/officeDocument/2006/relationships/hyperlink" Target="http://msdn.microsoft.com/en-us/library/office/ee767687(v=office.15).aspx" TargetMode="External"/><Relationship Id="rId10" Type="http://schemas.openxmlformats.org/officeDocument/2006/relationships/hyperlink" Target="http://technet.microsoft.com/library/cc303399(v=office.14)" TargetMode="External"/><Relationship Id="rId19" Type="http://schemas.openxmlformats.org/officeDocument/2006/relationships/image" Target="../media/image13.png"/><Relationship Id="rId4" Type="http://schemas.openxmlformats.org/officeDocument/2006/relationships/hyperlink" Target="http://technet.microsoft.com/en-us/library/ff628958(v=office.14).aspx" TargetMode="External"/><Relationship Id="rId9" Type="http://schemas.openxmlformats.org/officeDocument/2006/relationships/hyperlink" Target="http://technet.microsoft.com/en-us/library/cc303399(v=office.15).aspx" TargetMode="External"/><Relationship Id="rId14" Type="http://schemas.openxmlformats.org/officeDocument/2006/relationships/hyperlink" Target="http://msdn.microsoft.com/en-us/library/office/ee758031(v=office.14).aspx" TargetMode="External"/></Relationships>
</file>

<file path=ppt/slides/_rels/slide19.xml.rels><?xml version="1.0" encoding="UTF-8" standalone="yes"?>
<Relationships xmlns="http://schemas.openxmlformats.org/package/2006/relationships"><Relationship Id="rId26" Type="http://schemas.openxmlformats.org/officeDocument/2006/relationships/hyperlink" Target="http://technet.microsoft.com/en-us/cc138021.aspx" TargetMode="External"/><Relationship Id="rId117" Type="http://schemas.openxmlformats.org/officeDocument/2006/relationships/image" Target="../media/image13.png"/><Relationship Id="rId21" Type="http://schemas.openxmlformats.org/officeDocument/2006/relationships/hyperlink" Target="https://www.microsoft.com/learning" TargetMode="External"/><Relationship Id="rId42" Type="http://schemas.openxmlformats.org/officeDocument/2006/relationships/hyperlink" Target="http://technet.microsoft.com/library/cc936627.aspx" TargetMode="External"/><Relationship Id="rId47" Type="http://schemas.openxmlformats.org/officeDocument/2006/relationships/hyperlink" Target="https://www.visualstudio.com/en-us/downloads/download-visual-studio-vs.aspx" TargetMode="External"/><Relationship Id="rId63" Type="http://schemas.openxmlformats.org/officeDocument/2006/relationships/hyperlink" Target="http://technet.microsoft.com/en-us/scriptcenter/dd919274.aspx" TargetMode="External"/><Relationship Id="rId68" Type="http://schemas.openxmlformats.org/officeDocument/2006/relationships/hyperlink" Target="http://blogs.technet.com/b/trustworthycomputing/archive/2014/04/22/the-microsoft-approach-to-compliance-in-the-cloud.aspx" TargetMode="External"/><Relationship Id="rId84" Type="http://schemas.openxmlformats.org/officeDocument/2006/relationships/hyperlink" Target="https://myignite.microsoft.com/#/videos" TargetMode="External"/><Relationship Id="rId89" Type="http://schemas.openxmlformats.org/officeDocument/2006/relationships/hyperlink" Target="http://blogs.technet.com/b/mspfe/" TargetMode="External"/><Relationship Id="rId112" Type="http://schemas.openxmlformats.org/officeDocument/2006/relationships/hyperlink" Target="http://www.microsoft.com/enterprise/enterprise-social/default.aspx" TargetMode="External"/><Relationship Id="rId16" Type="http://schemas.openxmlformats.org/officeDocument/2006/relationships/hyperlink" Target="http://www.microsoft.com/learning/sa-vl-catalog/savldefault.aspx" TargetMode="External"/><Relationship Id="rId107" Type="http://schemas.openxmlformats.org/officeDocument/2006/relationships/hyperlink" Target="http://www.microsoft.com/licensing/products/products.aspx" TargetMode="External"/><Relationship Id="rId11" Type="http://schemas.openxmlformats.org/officeDocument/2006/relationships/hyperlink" Target="http://www.youtube.com/channel/UCCyHfsbxKqg1L461MNw1sog/feed?view_as=public" TargetMode="External"/><Relationship Id="rId24" Type="http://schemas.openxmlformats.org/officeDocument/2006/relationships/hyperlink" Target="https://azure.microsoft.com/en-us/documentation/infographics/enterprise-mobility" TargetMode="External"/><Relationship Id="rId32" Type="http://schemas.openxmlformats.org/officeDocument/2006/relationships/hyperlink" Target="http://www.mindhub.com/microsoft-official-practice-tests-and-study-guides-s/64.htm" TargetMode="External"/><Relationship Id="rId37" Type="http://schemas.openxmlformats.org/officeDocument/2006/relationships/hyperlink" Target="http://technet.microsoft.com/en-US/evalcenter/bb291020.aspx" TargetMode="External"/><Relationship Id="rId40" Type="http://schemas.openxmlformats.org/officeDocument/2006/relationships/hyperlink" Target="http://technet.microsoft.com/en-us/library/bb687781.aspx" TargetMode="External"/><Relationship Id="rId45" Type="http://schemas.openxmlformats.org/officeDocument/2006/relationships/hyperlink" Target="http://www.microsoft.com/en-us/download/details.aspx?id=13350" TargetMode="External"/><Relationship Id="rId53" Type="http://schemas.openxmlformats.org/officeDocument/2006/relationships/hyperlink" Target="https://www.microsoft.com/en-us/download/details.aspx?id=7826" TargetMode="External"/><Relationship Id="rId58" Type="http://schemas.openxmlformats.org/officeDocument/2006/relationships/hyperlink" Target="http://blogs.technet.com/b/topsupportsolutions/archive/2013/11/22/top-support-solutions-for-microsoft-forefront-unified-access-gateway-uag.aspx" TargetMode="External"/><Relationship Id="rId66" Type="http://schemas.openxmlformats.org/officeDocument/2006/relationships/hyperlink" Target="http://www.microsoft.com/privacystatement/en-us/OnlineServices/Default.aspx" TargetMode="External"/><Relationship Id="rId74" Type="http://schemas.openxmlformats.org/officeDocument/2006/relationships/hyperlink" Target="https://technet.microsoft.com/en-us/library/mt210918.aspx" TargetMode="External"/><Relationship Id="rId79" Type="http://schemas.openxmlformats.org/officeDocument/2006/relationships/hyperlink" Target="http://channel9.msdn.com/Events" TargetMode="External"/><Relationship Id="rId87" Type="http://schemas.openxmlformats.org/officeDocument/2006/relationships/hyperlink" Target="http://msdn.microsoft.com/magazine" TargetMode="External"/><Relationship Id="rId102" Type="http://schemas.openxmlformats.org/officeDocument/2006/relationships/hyperlink" Target="http://blogs.technet.com/b/inside_microsoft_research/" TargetMode="External"/><Relationship Id="rId110" Type="http://schemas.openxmlformats.org/officeDocument/2006/relationships/hyperlink" Target="https://www.touchdevelop.com/hourofcode2" TargetMode="External"/><Relationship Id="rId115" Type="http://schemas.openxmlformats.org/officeDocument/2006/relationships/hyperlink" Target="http://www.linkedin.com/groups/Microsoft-Premier-Support-4419940" TargetMode="External"/><Relationship Id="rId5" Type="http://schemas.openxmlformats.org/officeDocument/2006/relationships/hyperlink" Target="http://social.technet.microsoft.com/wiki/contents/articles/11608.e-book-gallery-for-microsoft-technologies.aspx" TargetMode="External"/><Relationship Id="rId61" Type="http://schemas.openxmlformats.org/officeDocument/2006/relationships/hyperlink" Target="https://support.microsoft.com/en-us/gp/lifecycle#gp/gp_lifecycle_servicepacksupport" TargetMode="External"/><Relationship Id="rId82" Type="http://schemas.openxmlformats.org/officeDocument/2006/relationships/hyperlink" Target="http://channel9.msdn.com/Events/Build/2015" TargetMode="External"/><Relationship Id="rId90" Type="http://schemas.openxmlformats.org/officeDocument/2006/relationships/hyperlink" Target="http://blogs.msdn.com/b/premier_developer" TargetMode="External"/><Relationship Id="rId95" Type="http://schemas.openxmlformats.org/officeDocument/2006/relationships/hyperlink" Target="https://www.technicalcommunity.com/default.aspx" TargetMode="External"/><Relationship Id="rId19" Type="http://schemas.openxmlformats.org/officeDocument/2006/relationships/hyperlink" Target="https://www.microsoftpressstore.com/" TargetMode="External"/><Relationship Id="rId14" Type="http://schemas.openxmlformats.org/officeDocument/2006/relationships/hyperlink" Target="http://channel9.msdn.com/search?term=taste+of+premier" TargetMode="External"/><Relationship Id="rId22" Type="http://schemas.openxmlformats.org/officeDocument/2006/relationships/hyperlink" Target="http://learning.microsoft.com/Manager/BrowseCatalog.aspx" TargetMode="External"/><Relationship Id="rId27" Type="http://schemas.openxmlformats.org/officeDocument/2006/relationships/hyperlink" Target="http://channel9.msdn.com/Niners/TechNetRadio" TargetMode="External"/><Relationship Id="rId30" Type="http://schemas.openxmlformats.org/officeDocument/2006/relationships/hyperlink" Target="https://www.touchdevelop.com/docs/book" TargetMode="External"/><Relationship Id="rId35" Type="http://schemas.openxmlformats.org/officeDocument/2006/relationships/hyperlink" Target="https://powerbi.microsoft.com/" TargetMode="External"/><Relationship Id="rId43" Type="http://schemas.openxmlformats.org/officeDocument/2006/relationships/hyperlink" Target="http://flashcast.azurewebsites.net/" TargetMode="External"/><Relationship Id="rId48" Type="http://schemas.openxmlformats.org/officeDocument/2006/relationships/hyperlink" Target="https://technet.microsoft.com/library/jj676587.aspx" TargetMode="External"/><Relationship Id="rId56" Type="http://schemas.openxmlformats.org/officeDocument/2006/relationships/hyperlink" Target="http://www.microsoft.com/en-us/download/details.aspx?id=42933" TargetMode="External"/><Relationship Id="rId64" Type="http://schemas.openxmlformats.org/officeDocument/2006/relationships/hyperlink" Target="http://pal.codeplex.com/" TargetMode="External"/><Relationship Id="rId69" Type="http://schemas.openxmlformats.org/officeDocument/2006/relationships/hyperlink" Target="http://blogs.technet.com/b/in_the_cloud/archive/2014/06/09/the-complete-master-of-mobility-video-series.aspx" TargetMode="External"/><Relationship Id="rId77" Type="http://schemas.openxmlformats.org/officeDocument/2006/relationships/hyperlink" Target="http://borntolearn.mslearn.net/btl/b/weblog/archive/2014/05/19/now-available-on-demand-exam-prep-sessions-from-teched-na-2014.aspx" TargetMode="External"/><Relationship Id="rId100" Type="http://schemas.openxmlformats.org/officeDocument/2006/relationships/hyperlink" Target="http://microsoft-news.com/" TargetMode="External"/><Relationship Id="rId105" Type="http://schemas.openxmlformats.org/officeDocument/2006/relationships/hyperlink" Target="http://itproguru.com/" TargetMode="External"/><Relationship Id="rId113" Type="http://schemas.openxmlformats.org/officeDocument/2006/relationships/hyperlink" Target="https://twitter.com/MSServicesUS" TargetMode="External"/><Relationship Id="rId8" Type="http://schemas.openxmlformats.org/officeDocument/2006/relationships/hyperlink" Target="http://blogs.msdn.com/b/microsoft_press/archive/2014/06/13/free-ebooks-a-recap-of-our-older-titles.aspx" TargetMode="External"/><Relationship Id="rId51" Type="http://schemas.openxmlformats.org/officeDocument/2006/relationships/hyperlink" Target="http://www.microsoft.com/en-us/download/details.aspx?id=29035" TargetMode="External"/><Relationship Id="rId72" Type="http://schemas.openxmlformats.org/officeDocument/2006/relationships/hyperlink" Target="http://www.microsoft.com/en-us/download/details.aspx?id=45902" TargetMode="External"/><Relationship Id="rId80" Type="http://schemas.openxmlformats.org/officeDocument/2006/relationships/hyperlink" Target="https://www.technicalcommunity.com/EventsCalendar.aspx" TargetMode="External"/><Relationship Id="rId85" Type="http://schemas.openxmlformats.org/officeDocument/2006/relationships/hyperlink" Target="https://microsoftcloudroadshow.com/cities" TargetMode="External"/><Relationship Id="rId93" Type="http://schemas.openxmlformats.org/officeDocument/2006/relationships/hyperlink" Target="http://curah.microsoft.com/" TargetMode="External"/><Relationship Id="rId98" Type="http://schemas.openxmlformats.org/officeDocument/2006/relationships/hyperlink" Target="http://blogs.microsoft.com/" TargetMode="External"/><Relationship Id="rId3" Type="http://schemas.openxmlformats.org/officeDocument/2006/relationships/hyperlink" Target="https://services.premier.microsoft.com/" TargetMode="External"/><Relationship Id="rId12" Type="http://schemas.openxmlformats.org/officeDocument/2006/relationships/hyperlink" Target="http://www.microsoftvirtualacademy.com/" TargetMode="External"/><Relationship Id="rId17" Type="http://schemas.openxmlformats.org/officeDocument/2006/relationships/hyperlink" Target="http://oreilly.com/" TargetMode="External"/><Relationship Id="rId25" Type="http://schemas.openxmlformats.org/officeDocument/2006/relationships/hyperlink" Target="https://azureinfo.microsoft.com/EMS-Series-US.html" TargetMode="External"/><Relationship Id="rId33" Type="http://schemas.openxmlformats.org/officeDocument/2006/relationships/hyperlink" Target="http://blogs.technet.com/b/devops/archive/2015/02/17/devops-learning-resources.aspx" TargetMode="External"/><Relationship Id="rId38" Type="http://schemas.openxmlformats.org/officeDocument/2006/relationships/hyperlink" Target="https://onedrive.live.com/view.aspx?resid=DA410C7F7E038D!78728&amp;ithint=file,pdf" TargetMode="External"/><Relationship Id="rId46" Type="http://schemas.openxmlformats.org/officeDocument/2006/relationships/hyperlink" Target="http://blogs.msdn.com/b/visualstudio/archive/2015/03/31/announcing-the-visual-studio-2015-product-line.aspx" TargetMode="External"/><Relationship Id="rId59" Type="http://schemas.openxmlformats.org/officeDocument/2006/relationships/hyperlink" Target="http://blogs.technet.com/b/topsupportsolutions/archive/2013/11/05/top-support-solutions-for-microsoft-forefront-identity-manager.aspx" TargetMode="External"/><Relationship Id="rId67" Type="http://schemas.openxmlformats.org/officeDocument/2006/relationships/hyperlink" Target="http://www.microsoft.com/en-us/server-cloud/roadmap" TargetMode="External"/><Relationship Id="rId103" Type="http://schemas.openxmlformats.org/officeDocument/2006/relationships/hyperlink" Target="http://blogs.skype.com/category/big-blog/" TargetMode="External"/><Relationship Id="rId108" Type="http://schemas.openxmlformats.org/officeDocument/2006/relationships/hyperlink" Target="https://www.microsoft.com/en-us/download/details.aspx?id=5778" TargetMode="External"/><Relationship Id="rId116" Type="http://schemas.openxmlformats.org/officeDocument/2006/relationships/image" Target="../media/image12.png"/><Relationship Id="rId20" Type="http://schemas.openxmlformats.org/officeDocument/2006/relationships/hyperlink" Target="https://borntolearn.mslearn.net/b/weblog/archive/2015/01/14/new-mcp-member-benefits-from-the-mcp-program-manager" TargetMode="External"/><Relationship Id="rId41" Type="http://schemas.openxmlformats.org/officeDocument/2006/relationships/hyperlink" Target="http://social.technet.microsoft.com/wiki/contents/articles/28754.microsoft-identity-manager-2016-resources.aspx" TargetMode="External"/><Relationship Id="rId54" Type="http://schemas.openxmlformats.org/officeDocument/2006/relationships/hyperlink" Target="http://www.microsoft.com/web/downloads/platform.aspx" TargetMode="External"/><Relationship Id="rId62" Type="http://schemas.openxmlformats.org/officeDocument/2006/relationships/hyperlink" Target="http://blogs.technet.com/b/topsupportsolutions/" TargetMode="External"/><Relationship Id="rId70" Type="http://schemas.openxmlformats.org/officeDocument/2006/relationships/hyperlink" Target="http://msdn.microsoft.com/architects-overview-msdn" TargetMode="External"/><Relationship Id="rId75" Type="http://schemas.openxmlformats.org/officeDocument/2006/relationships/hyperlink" Target="http://technet.microsoft.com/en-us/library/dn656905.aspx" TargetMode="External"/><Relationship Id="rId83" Type="http://schemas.openxmlformats.org/officeDocument/2006/relationships/hyperlink" Target="http://blogs.windows.com/buildingapps/2015/05/07/build-2015-session-recap" TargetMode="External"/><Relationship Id="rId88" Type="http://schemas.openxmlformats.org/officeDocument/2006/relationships/hyperlink" Target="http://www.microsoft.com/en-us/download/details.aspx?id=44947" TargetMode="External"/><Relationship Id="rId91" Type="http://schemas.openxmlformats.org/officeDocument/2006/relationships/hyperlink" Target="http://blogs.technet.com/b/blogms/" TargetMode="External"/><Relationship Id="rId96" Type="http://schemas.openxmlformats.org/officeDocument/2006/relationships/hyperlink" Target="http://blogs.technet.com/b/it_pro" TargetMode="External"/><Relationship Id="rId111" Type="http://schemas.openxmlformats.org/officeDocument/2006/relationships/hyperlink" Target="http://www.microsoft.com/en-us/download/details.aspx?id=47599" TargetMode="External"/><Relationship Id="rId1" Type="http://schemas.openxmlformats.org/officeDocument/2006/relationships/slideLayout" Target="../slideLayouts/slideLayout4.xml"/><Relationship Id="rId6" Type="http://schemas.openxmlformats.org/officeDocument/2006/relationships/hyperlink" Target="http://www.microsoft.com/enterprise/ebooks/devices/affordable-innovation/unplugged/default.aspx#fbid=kKkSFLGMzWZ" TargetMode="External"/><Relationship Id="rId15" Type="http://schemas.openxmlformats.org/officeDocument/2006/relationships/hyperlink" Target="http://channel9.msdn.com/Shows/Edge" TargetMode="External"/><Relationship Id="rId23" Type="http://schemas.openxmlformats.org/officeDocument/2006/relationships/hyperlink" Target="https://www.microsoft.com/learning/en-us/partners.aspx" TargetMode="External"/><Relationship Id="rId28" Type="http://schemas.openxmlformats.org/officeDocument/2006/relationships/hyperlink" Target="http://technet.microsoft.com/en-us/virtuallabs" TargetMode="External"/><Relationship Id="rId36" Type="http://schemas.openxmlformats.org/officeDocument/2006/relationships/hyperlink" Target="http://aka.ms/posterpedia" TargetMode="External"/><Relationship Id="rId49" Type="http://schemas.openxmlformats.org/officeDocument/2006/relationships/hyperlink" Target="https://technet.microsoft.com/en-us/library/dn646967.aspx" TargetMode="External"/><Relationship Id="rId57" Type="http://schemas.openxmlformats.org/officeDocument/2006/relationships/hyperlink" Target="http://blogs.technet.com/b/topsupportsolutions/archive/2014/02/21/top-support-solutions-for-microsoft-unified-access-gateway-uag-2010.aspx" TargetMode="External"/><Relationship Id="rId106" Type="http://schemas.openxmlformats.org/officeDocument/2006/relationships/hyperlink" Target="http://www.microsoft.com/licensing/software-assurance/default.aspx" TargetMode="External"/><Relationship Id="rId114" Type="http://schemas.openxmlformats.org/officeDocument/2006/relationships/hyperlink" Target="https://www.facebook.com/PremierSupport" TargetMode="External"/><Relationship Id="rId10" Type="http://schemas.openxmlformats.org/officeDocument/2006/relationships/hyperlink" Target="http://blogs.msdn.com/b/mssmallbiz/archive/2013/06/28/almost-150-free-microsoft-ebooks-covering-windows-7-windows-8-office-2010-office-2013-office-365-office-web-apps-windows-server-2012-windows-phone-7-windows-phone-8-sql-server-2008-sql-server-2012-sharepoint-server-2010-s.aspx" TargetMode="External"/><Relationship Id="rId31" Type="http://schemas.openxmlformats.org/officeDocument/2006/relationships/hyperlink" Target="https://borntolearn.mslearn.net/b/weblog/archive/2015/04/02/introducing-recertification-through-microsoft-virtual-academy" TargetMode="External"/><Relationship Id="rId44" Type="http://schemas.openxmlformats.org/officeDocument/2006/relationships/hyperlink" Target="http://www.skype.com/en/translator-preview/" TargetMode="External"/><Relationship Id="rId52" Type="http://schemas.openxmlformats.org/officeDocument/2006/relationships/hyperlink" Target="https://gallery.technet.microsoft.com/" TargetMode="External"/><Relationship Id="rId60" Type="http://schemas.openxmlformats.org/officeDocument/2006/relationships/hyperlink" Target="http://support.microsoft.com/lifecycle/" TargetMode="External"/><Relationship Id="rId65" Type="http://schemas.openxmlformats.org/officeDocument/2006/relationships/hyperlink" Target="http://www.microsoft.com/ITShowcase" TargetMode="External"/><Relationship Id="rId73" Type="http://schemas.openxmlformats.org/officeDocument/2006/relationships/hyperlink" Target="https://technet.microsoft.com/library/mt143180.aspx" TargetMode="External"/><Relationship Id="rId78" Type="http://schemas.openxmlformats.org/officeDocument/2006/relationships/hyperlink" Target="https://msevents.microsoft.com/" TargetMode="External"/><Relationship Id="rId81" Type="http://schemas.openxmlformats.org/officeDocument/2006/relationships/hyperlink" Target="https://presentations.inxpo.com/Shows/microsoft/GMO/Global_MSC/2015/10_21_CIO_Summit/Registration/Registration_Page.html" TargetMode="External"/><Relationship Id="rId86" Type="http://schemas.openxmlformats.org/officeDocument/2006/relationships/hyperlink" Target="https://customers.microsoft.com/Pages/Home.aspx" TargetMode="External"/><Relationship Id="rId94" Type="http://schemas.openxmlformats.org/officeDocument/2006/relationships/hyperlink" Target="http://sxp.microsoft.com/feeds/technet/news" TargetMode="External"/><Relationship Id="rId99" Type="http://schemas.openxmlformats.org/officeDocument/2006/relationships/hyperlink" Target="http://www.microsoft.com/enable/centers/" TargetMode="External"/><Relationship Id="rId101" Type="http://schemas.openxmlformats.org/officeDocument/2006/relationships/hyperlink" Target="http://msopentech.com/" TargetMode="External"/><Relationship Id="rId4" Type="http://schemas.openxmlformats.org/officeDocument/2006/relationships/hyperlink" Target="https://premier.microsoft.com/" TargetMode="External"/><Relationship Id="rId9" Type="http://schemas.openxmlformats.org/officeDocument/2006/relationships/hyperlink" Target="http://www.microsoftvirtualacademy.com/ebooks" TargetMode="External"/><Relationship Id="rId13" Type="http://schemas.openxmlformats.org/officeDocument/2006/relationships/hyperlink" Target="http://msdn.microsoft.com/library/default.aspx" TargetMode="External"/><Relationship Id="rId18" Type="http://schemas.openxmlformats.org/officeDocument/2006/relationships/hyperlink" Target="http://www.informit.com/" TargetMode="External"/><Relationship Id="rId39" Type="http://schemas.openxmlformats.org/officeDocument/2006/relationships/hyperlink" Target="http://catalog.update.microsoft.com/v7/site/Home.aspx" TargetMode="External"/><Relationship Id="rId109" Type="http://schemas.openxmlformats.org/officeDocument/2006/relationships/hyperlink" Target="http://www.codeplex.com/" TargetMode="External"/><Relationship Id="rId34" Type="http://schemas.openxmlformats.org/officeDocument/2006/relationships/hyperlink" Target="http://www.microsoft.com/enable/products/keyboard.aspx" TargetMode="External"/><Relationship Id="rId50" Type="http://schemas.openxmlformats.org/officeDocument/2006/relationships/hyperlink" Target="http://research.microsoft.com/en-us/um/redmond/projects/hyperlapseapps" TargetMode="External"/><Relationship Id="rId55" Type="http://schemas.openxmlformats.org/officeDocument/2006/relationships/hyperlink" Target="https://support2.microsoft.com/selectindex" TargetMode="External"/><Relationship Id="rId76" Type="http://schemas.openxmlformats.org/officeDocument/2006/relationships/hyperlink" Target="http://www.namctsummit.com/" TargetMode="External"/><Relationship Id="rId97" Type="http://schemas.openxmlformats.org/officeDocument/2006/relationships/hyperlink" Target="http://blogs.msdn.com/b/microsoft_press" TargetMode="External"/><Relationship Id="rId104" Type="http://schemas.openxmlformats.org/officeDocument/2006/relationships/hyperlink" Target="http://blogs.technet.com/b/microsoftintune/rss.aspx" TargetMode="External"/><Relationship Id="rId7" Type="http://schemas.openxmlformats.org/officeDocument/2006/relationships/hyperlink" Target="http://blogs.msdn.com/b/microsoft_press/archive/2012/05/04/free-ebooks-great-content-from-microsoft-press-that-won-t-cost-you-a-penny.aspx" TargetMode="External"/><Relationship Id="rId71" Type="http://schemas.openxmlformats.org/officeDocument/2006/relationships/hyperlink" Target="http://blogs.technet.com/b/mva/archive/2014/10/09/want-to-succeed-in-a-hybrid-world-get-a-great-start-with-these-11-resources.aspx" TargetMode="External"/><Relationship Id="rId92" Type="http://schemas.openxmlformats.org/officeDocument/2006/relationships/hyperlink" Target="http://borntolearn.mslearn.net/btl/b/" TargetMode="External"/><Relationship Id="rId2" Type="http://schemas.openxmlformats.org/officeDocument/2006/relationships/notesSlide" Target="../notesSlides/notesSlide12.xml"/><Relationship Id="rId29" Type="http://schemas.openxmlformats.org/officeDocument/2006/relationships/hyperlink" Target="http://borntolearn.mslearn.net/certification/serv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3" Type="http://schemas.openxmlformats.org/officeDocument/2006/relationships/hyperlink" Target="https://www.youtube.com/MicrosoftOffice365" TargetMode="External"/><Relationship Id="rId18" Type="http://schemas.openxmlformats.org/officeDocument/2006/relationships/hyperlink" Target="https://support.office.com/en-US/learn/office365-for-business" TargetMode="External"/><Relationship Id="rId26" Type="http://schemas.openxmlformats.org/officeDocument/2006/relationships/hyperlink" Target="http://community.office365.com/en-us/w/do_more_with_office_365/default.aspx" TargetMode="External"/><Relationship Id="rId39" Type="http://schemas.openxmlformats.org/officeDocument/2006/relationships/hyperlink" Target="https://support.office.com/en-us/article/Meet-Office-365-Video-ca1cc1a9-a615-46e1-b6a3-40dbd99939a6?ui=en-US&amp;rs=en-US&amp;ad=US" TargetMode="External"/><Relationship Id="rId21" Type="http://schemas.openxmlformats.org/officeDocument/2006/relationships/hyperlink" Target="https://support.microsoft.com/en-us/lifecycle#gp/osslpolicy" TargetMode="External"/><Relationship Id="rId34" Type="http://schemas.openxmlformats.org/officeDocument/2006/relationships/hyperlink" Target="http://status.office365.com/" TargetMode="External"/><Relationship Id="rId42" Type="http://schemas.openxmlformats.org/officeDocument/2006/relationships/hyperlink" Target="http://blogs.technet.com/b/onthewire/archive/2014/06/18/top-10-tips-for-optimising-amp-troubleshooting-your-office-365-network-connectivity.aspx" TargetMode="External"/><Relationship Id="rId47" Type="http://schemas.openxmlformats.org/officeDocument/2006/relationships/hyperlink" Target="https://support.office.com/en-us/article/Yammer-activation-guide-4f924c74-87d2-49d0-a4f6-cba3ce2b0e7c" TargetMode="External"/><Relationship Id="rId50" Type="http://schemas.openxmlformats.org/officeDocument/2006/relationships/hyperlink" Target="http://powershell.office.com/" TargetMode="External"/><Relationship Id="rId55" Type="http://schemas.openxmlformats.org/officeDocument/2006/relationships/hyperlink" Target="http://technet.microsoft.com/library/f97c2f06-0426-443d-8a16-d98abb0da252" TargetMode="External"/><Relationship Id="rId63" Type="http://schemas.openxmlformats.org/officeDocument/2006/relationships/hyperlink" Target="https://products.office.com/en-us/business/office-365-trust-center-cloud-computing-security" TargetMode="External"/><Relationship Id="rId68" Type="http://schemas.openxmlformats.org/officeDocument/2006/relationships/hyperlink" Target="http://www.microsoft.com/online/legal/v2/?docid=25" TargetMode="External"/><Relationship Id="rId76" Type="http://schemas.openxmlformats.org/officeDocument/2006/relationships/hyperlink" Target="http://microsoftvolumelicensing.com/DocumentSearch.aspx?Mode=3&amp;DocumentTypeId=37" TargetMode="External"/><Relationship Id="rId84" Type="http://schemas.openxmlformats.org/officeDocument/2006/relationships/hyperlink" Target="http://blogs.office.com/office365updates/" TargetMode="External"/><Relationship Id="rId89" Type="http://schemas.openxmlformats.org/officeDocument/2006/relationships/hyperlink" Target="https://www.yammer.com/itpronetwork/" TargetMode="External"/><Relationship Id="rId7" Type="http://schemas.openxmlformats.org/officeDocument/2006/relationships/hyperlink" Target="http://technet.microsoft.com/en-us/library/jj871004.aspx" TargetMode="External"/><Relationship Id="rId71" Type="http://schemas.openxmlformats.org/officeDocument/2006/relationships/hyperlink" Target="http://www.microsoft.com/en-us/download/details.aspx?id=34768" TargetMode="External"/><Relationship Id="rId92" Type="http://schemas.openxmlformats.org/officeDocument/2006/relationships/hyperlink" Target="https://about.yammer.com/yammer-blog/" TargetMode="External"/><Relationship Id="rId2" Type="http://schemas.openxmlformats.org/officeDocument/2006/relationships/notesSlide" Target="../notesSlides/notesSlide2.xml"/><Relationship Id="rId16" Type="http://schemas.openxmlformats.org/officeDocument/2006/relationships/hyperlink" Target="https://github.com/OfficeDev/TrainingContent" TargetMode="External"/><Relationship Id="rId29" Type="http://schemas.openxmlformats.org/officeDocument/2006/relationships/hyperlink" Target="https://portal.office.com/ServiceStatus/ServiceStatus.aspx" TargetMode="External"/><Relationship Id="rId11" Type="http://schemas.openxmlformats.org/officeDocument/2006/relationships/hyperlink" Target="http://www.microsoft.com/en-us/download/details.aspx?id=44275" TargetMode="External"/><Relationship Id="rId24" Type="http://schemas.openxmlformats.org/officeDocument/2006/relationships/hyperlink" Target="https://support.office.com/en-us/article/Frequently-asked-questions-about-Mobile-Device-Management-for-Office-365-3871f99c-c9db-4a23-86f9-902c1b02f58d" TargetMode="External"/><Relationship Id="rId32" Type="http://schemas.openxmlformats.org/officeDocument/2006/relationships/hyperlink" Target="http://community.office365.com/en-us/w/diagnostic_tools/default.aspx#top" TargetMode="External"/><Relationship Id="rId37" Type="http://schemas.openxmlformats.org/officeDocument/2006/relationships/hyperlink" Target="https://support.office.com/en-us/article/Switch-to-a-different-Office-365-plan-or-subscription-73318661-8f33-478b-bcc7-fb8d69dbb22a?ui=en-US&amp;rs=en-US&amp;ad=US" TargetMode="External"/><Relationship Id="rId40" Type="http://schemas.openxmlformats.org/officeDocument/2006/relationships/hyperlink" Target="https://support.office.com/en-US/Article/View-and-download-reports-about-service-usage-in-Office-365-30e5558f-d3c0-4a3b-a0d5-58fc7750c0ad?ui=en-US&amp;rs=en-US&amp;ad=US" TargetMode="External"/><Relationship Id="rId45" Type="http://schemas.openxmlformats.org/officeDocument/2006/relationships/hyperlink" Target="https://community.office365.com/" TargetMode="External"/><Relationship Id="rId53" Type="http://schemas.openxmlformats.org/officeDocument/2006/relationships/hyperlink" Target="https://support.office.com/en-US/Article/Office-365-release-programs-3b3adfa4-1777-4ff0-b606-fb8732101f47" TargetMode="External"/><Relationship Id="rId58" Type="http://schemas.openxmlformats.org/officeDocument/2006/relationships/hyperlink" Target="https://technet.microsoft.com/en-us/office/dn788955" TargetMode="External"/><Relationship Id="rId66" Type="http://schemas.openxmlformats.org/officeDocument/2006/relationships/hyperlink" Target="http://technet.microsoft.com/en-us/library/office-365-onboarding-benefit.aspx" TargetMode="External"/><Relationship Id="rId74" Type="http://schemas.openxmlformats.org/officeDocument/2006/relationships/hyperlink" Target="https://technet.microsoft.com/en-us/library/dn889837.aspx" TargetMode="External"/><Relationship Id="rId79" Type="http://schemas.openxmlformats.org/officeDocument/2006/relationships/hyperlink" Target="https://support.office.com/en-sg/article/Yammer-admin-center-e1464355-1f97-49ac-b2aa-dd320b179dbe" TargetMode="External"/><Relationship Id="rId87" Type="http://schemas.openxmlformats.org/officeDocument/2006/relationships/hyperlink" Target="http://www.twitter.com/office365" TargetMode="External"/><Relationship Id="rId5" Type="http://schemas.openxmlformats.org/officeDocument/2006/relationships/hyperlink" Target="http://www.microsoft.com/en-us/download/details.aspx?id=41673" TargetMode="External"/><Relationship Id="rId61" Type="http://schemas.openxmlformats.org/officeDocument/2006/relationships/hyperlink" Target="http://technet.microsoft.com/en-us/library/hh373144.aspx" TargetMode="External"/><Relationship Id="rId82" Type="http://schemas.openxmlformats.org/officeDocument/2006/relationships/hyperlink" Target="https://support.office.com/en-us/article/Cortana-for-Office-365-7257cb50-0d5c-4f7a-ac2e-9fe5d13bb5cb" TargetMode="External"/><Relationship Id="rId90" Type="http://schemas.openxmlformats.org/officeDocument/2006/relationships/hyperlink" Target="https://www.youtube.com/user/MicrosoftOffice365/playlists" TargetMode="External"/><Relationship Id="rId19" Type="http://schemas.openxmlformats.org/officeDocument/2006/relationships/hyperlink" Target="https://onedrive.live.com/about/en-us/support" TargetMode="External"/><Relationship Id="rId14" Type="http://schemas.openxmlformats.org/officeDocument/2006/relationships/hyperlink" Target="http://www.youtube.com/playlist?list=PLXtHYVsvn_b-ChQPB_3vo0TJs_LffcOrJ" TargetMode="External"/><Relationship Id="rId22" Type="http://schemas.openxmlformats.org/officeDocument/2006/relationships/hyperlink" Target="https://support.microsoft.com/en-us/lifecycle#gp/OsslFaq" TargetMode="External"/><Relationship Id="rId27" Type="http://schemas.openxmlformats.org/officeDocument/2006/relationships/hyperlink" Target="http://community.office365.com/en-us/p/troubleshooting.aspx" TargetMode="External"/><Relationship Id="rId30" Type="http://schemas.openxmlformats.org/officeDocument/2006/relationships/hyperlink" Target="http://rss.servicehealth.microsoftonline.com/feed/en-US/63B577856C034F947F561249C145A48F/pqt52y/gk1n7d/c8mfak/n-dbvo/x9duf_/r3f9z6/ab5tly" TargetMode="External"/><Relationship Id="rId35" Type="http://schemas.openxmlformats.org/officeDocument/2006/relationships/hyperlink" Target="http://products.office.com/en-us/business/office-365-for-business-support-options" TargetMode="External"/><Relationship Id="rId43" Type="http://schemas.openxmlformats.org/officeDocument/2006/relationships/hyperlink" Target="https://support.office.com/en-US/Article/Find-help-about-groups-in-Office-365-7a9b321f-b76a-4d53-b98b-a2b0b7946de1" TargetMode="External"/><Relationship Id="rId48" Type="http://schemas.openxmlformats.org/officeDocument/2006/relationships/hyperlink" Target="http://community.office365.com/en-us/w/yammer/default.aspx" TargetMode="External"/><Relationship Id="rId56" Type="http://schemas.openxmlformats.org/officeDocument/2006/relationships/hyperlink" Target="https://technet.microsoft.com/en-us/office/dn788774" TargetMode="External"/><Relationship Id="rId64" Type="http://schemas.openxmlformats.org/officeDocument/2006/relationships/hyperlink" Target="https://technet.microsoft.com/en-us/library/dn876574.aspx" TargetMode="External"/><Relationship Id="rId69" Type="http://schemas.openxmlformats.org/officeDocument/2006/relationships/hyperlink" Target="https://www.microsoft.com/en-us/download/details.aspx?id=26647" TargetMode="External"/><Relationship Id="rId77" Type="http://schemas.openxmlformats.org/officeDocument/2006/relationships/hyperlink" Target="http://technet.microsoft.com/en-us/library/onedrive-for-business-service-description.aspx" TargetMode="External"/><Relationship Id="rId8" Type="http://schemas.openxmlformats.org/officeDocument/2006/relationships/hyperlink" Target="http://technet.microsoft.com/en-us/library/office-365-help-and-training.aspx" TargetMode="External"/><Relationship Id="rId51" Type="http://schemas.openxmlformats.org/officeDocument/2006/relationships/hyperlink" Target="http://blogs.office.com/2015/05/22/announcing-a-new-way-to-create-connectors-in-office-365" TargetMode="External"/><Relationship Id="rId72" Type="http://schemas.openxmlformats.org/officeDocument/2006/relationships/hyperlink" Target="http://technet.microsoft.com/en-us/library/jj839718(v=office.15).aspx" TargetMode="External"/><Relationship Id="rId80" Type="http://schemas.openxmlformats.org/officeDocument/2006/relationships/hyperlink" Target="http://social.technet.microsoft.com/wiki/contents/articles/19485.ediscovery-faq.aspx" TargetMode="External"/><Relationship Id="rId85" Type="http://schemas.openxmlformats.org/officeDocument/2006/relationships/hyperlink" Target="http://blogs.technet.com/b/office_sustained_engineering" TargetMode="External"/><Relationship Id="rId93" Type="http://schemas.openxmlformats.org/officeDocument/2006/relationships/image" Target="../media/image13.png"/><Relationship Id="rId3" Type="http://schemas.openxmlformats.org/officeDocument/2006/relationships/hyperlink" Target="http://blogs.msdn.com/b/microsoft_press/archive/2013/07/26/free-ebook-rethinking-enterprise-storage-a-hybrid-cloud-model.aspx" TargetMode="External"/><Relationship Id="rId12" Type="http://schemas.openxmlformats.org/officeDocument/2006/relationships/hyperlink" Target="https://www.youtube.com/playlist?list=PL_BmUqQrmneYR68U0rkIDuYxdUlEvPyD8" TargetMode="External"/><Relationship Id="rId17" Type="http://schemas.openxmlformats.org/officeDocument/2006/relationships/hyperlink" Target="https://curah.microsoft.com/254864/office-365-fundamentals" TargetMode="External"/><Relationship Id="rId25" Type="http://schemas.openxmlformats.org/officeDocument/2006/relationships/hyperlink" Target="http://social.technet.microsoft.com/wiki/contents/articles/13276.office-365-knowledge-base-library.aspx" TargetMode="External"/><Relationship Id="rId33" Type="http://schemas.openxmlformats.org/officeDocument/2006/relationships/hyperlink" Target="http://blogs.technet.com/b/uspartner_ts2team/archive/2013/07/31/office-365-outlook-connectivity-troubleshooting-guided-walkthrough.aspx" TargetMode="External"/><Relationship Id="rId38" Type="http://schemas.openxmlformats.org/officeDocument/2006/relationships/hyperlink" Target="https://support.office.com/en-us/article/Set-up-my-current-Office-for-Mac-apps-with-Office-365-for-business-c113166e-9491-46ef-aadb-9ca75112baff?ui=en-US&amp;rs=en-US&amp;ad=US" TargetMode="External"/><Relationship Id="rId46" Type="http://schemas.openxmlformats.org/officeDocument/2006/relationships/hyperlink" Target="http://www.microsoft.com/en-us/download/details.aspx?id=44541" TargetMode="External"/><Relationship Id="rId59" Type="http://schemas.openxmlformats.org/officeDocument/2006/relationships/hyperlink" Target="http://technet.microsoft.com/en-us/library/office-365-system-requirements.aspx" TargetMode="External"/><Relationship Id="rId67" Type="http://schemas.openxmlformats.org/officeDocument/2006/relationships/hyperlink" Target="http://blogs.office.com/2014/11/18/introducing-office-365-video" TargetMode="External"/><Relationship Id="rId20" Type="http://schemas.openxmlformats.org/officeDocument/2006/relationships/hyperlink" Target="http://www.microsoftvirtualacademy.com/training-courses/onedrive-for-business-store-sync-and-share-your-work-files" TargetMode="External"/><Relationship Id="rId41" Type="http://schemas.openxmlformats.org/officeDocument/2006/relationships/hyperlink" Target="http://technet.microsoft.com/en-us/library/jj219423(v=office.15).aspx" TargetMode="External"/><Relationship Id="rId54" Type="http://schemas.openxmlformats.org/officeDocument/2006/relationships/hyperlink" Target="http://technet.microsoft.com/en-us/library/hh852542.aspx" TargetMode="External"/><Relationship Id="rId62" Type="http://schemas.openxmlformats.org/officeDocument/2006/relationships/hyperlink" Target="http://www.microsoft.com/en-us/download/details.aspx?id=40156" TargetMode="External"/><Relationship Id="rId70" Type="http://schemas.openxmlformats.org/officeDocument/2006/relationships/hyperlink" Target="http://www.microsoft.com/en-us/download/details.aspx?id=45873" TargetMode="External"/><Relationship Id="rId75" Type="http://schemas.openxmlformats.org/officeDocument/2006/relationships/hyperlink" Target="http://technet.microsoft.com/en-us/library/office-online-service-description.aspx" TargetMode="External"/><Relationship Id="rId83" Type="http://schemas.openxmlformats.org/officeDocument/2006/relationships/hyperlink" Target="http://community.office365.com/en-us/b" TargetMode="External"/><Relationship Id="rId88" Type="http://schemas.openxmlformats.org/officeDocument/2006/relationships/hyperlink" Target="http://www.facebook.com/office365" TargetMode="External"/><Relationship Id="rId91" Type="http://schemas.openxmlformats.org/officeDocument/2006/relationships/hyperlink" Target="https://blog.onedrive.com/" TargetMode="External"/><Relationship Id="rId1" Type="http://schemas.openxmlformats.org/officeDocument/2006/relationships/slideLayout" Target="../slideLayouts/slideLayout4.xml"/><Relationship Id="rId6" Type="http://schemas.openxmlformats.org/officeDocument/2006/relationships/hyperlink" Target="http://blogs.msdn.com/b/mssmallbiz/archive/2014/03/17/how-to-get-free-microsoft-office-365-resources-training-virtual-courses-and-more.aspx" TargetMode="External"/><Relationship Id="rId15" Type="http://schemas.openxmlformats.org/officeDocument/2006/relationships/hyperlink" Target="http://dev.office.com/training" TargetMode="External"/><Relationship Id="rId23" Type="http://schemas.openxmlformats.org/officeDocument/2006/relationships/hyperlink" Target="http://www.microsoft.com/en-us/download/details.aspx?id=47588" TargetMode="External"/><Relationship Id="rId28" Type="http://schemas.openxmlformats.org/officeDocument/2006/relationships/hyperlink" Target="https://portal.office.com/ServiceStatus/ScheduledMaintenance.aspx" TargetMode="External"/><Relationship Id="rId36" Type="http://schemas.openxmlformats.org/officeDocument/2006/relationships/hyperlink" Target="https://support.office.com/en-us/article/Office-365-integration-with-on-premises-environments-263faf8d-aa21-428b-aed3-2021837a4b65" TargetMode="External"/><Relationship Id="rId49" Type="http://schemas.openxmlformats.org/officeDocument/2006/relationships/hyperlink" Target="https://technet.microsoft.com/en-US/library/ms.o365.cc.devicepolicy.aspx" TargetMode="External"/><Relationship Id="rId57" Type="http://schemas.openxmlformats.org/officeDocument/2006/relationships/hyperlink" Target="http://technet.microsoft.com/en-us/library/jj819284.aspx" TargetMode="External"/><Relationship Id="rId10" Type="http://schemas.openxmlformats.org/officeDocument/2006/relationships/hyperlink" Target="http://www.microsoftvirtualacademy.com/training-courses/microsoft-intune-core-skills-jump-start" TargetMode="External"/><Relationship Id="rId31" Type="http://schemas.openxmlformats.org/officeDocument/2006/relationships/hyperlink" Target="https://portal.office.com/MessageCenter/MessageCenter.aspx" TargetMode="External"/><Relationship Id="rId44" Type="http://schemas.openxmlformats.org/officeDocument/2006/relationships/hyperlink" Target="https://support.office.com/en-us/article/Find-help-about-Office-365-Video-b435f99a-f47e-4ebd-a946-f5c965844f50" TargetMode="External"/><Relationship Id="rId52" Type="http://schemas.openxmlformats.org/officeDocument/2006/relationships/hyperlink" Target="http://products.office.com/en-US/student" TargetMode="External"/><Relationship Id="rId60" Type="http://schemas.openxmlformats.org/officeDocument/2006/relationships/hyperlink" Target="http://roadmap.office.com/" TargetMode="External"/><Relationship Id="rId65" Type="http://schemas.openxmlformats.org/officeDocument/2006/relationships/hyperlink" Target="http://success.office.com/" TargetMode="External"/><Relationship Id="rId73" Type="http://schemas.openxmlformats.org/officeDocument/2006/relationships/hyperlink" Target="https://technet.microsoft.com/en-us/library/onedrive-for-business-service-description.aspx" TargetMode="External"/><Relationship Id="rId78" Type="http://schemas.openxmlformats.org/officeDocument/2006/relationships/hyperlink" Target="https://about.yammer.com/why-yammer/resources" TargetMode="External"/><Relationship Id="rId81" Type="http://schemas.openxmlformats.org/officeDocument/2006/relationships/hyperlink" Target="https://technet.microsoft.com/en-US/library/ms.o365.cc.ComplianceSearch.aspx" TargetMode="External"/><Relationship Id="rId86" Type="http://schemas.openxmlformats.org/officeDocument/2006/relationships/hyperlink" Target="http://blogs.office.com/office365forbusiness" TargetMode="External"/><Relationship Id="rId94" Type="http://schemas.openxmlformats.org/officeDocument/2006/relationships/image" Target="../media/image12.png"/><Relationship Id="rId4" Type="http://schemas.openxmlformats.org/officeDocument/2006/relationships/hyperlink" Target="http://www.microsoft.com/en-us/download/details.aspx?id=42026" TargetMode="External"/><Relationship Id="rId9" Type="http://schemas.openxmlformats.org/officeDocument/2006/relationships/hyperlink" Target="http://www.microsoftvirtualacademy.com/product-training/office-365" TargetMode="External"/></Relationships>
</file>

<file path=ppt/slides/_rels/slide4.xml.rels><?xml version="1.0" encoding="UTF-8" standalone="yes"?>
<Relationships xmlns="http://schemas.openxmlformats.org/package/2006/relationships"><Relationship Id="rId13" Type="http://schemas.openxmlformats.org/officeDocument/2006/relationships/hyperlink" Target="http://www.microsoft.com/en-us/download/details.aspx?id=46831" TargetMode="External"/><Relationship Id="rId18" Type="http://schemas.openxmlformats.org/officeDocument/2006/relationships/hyperlink" Target="https://support2.microsoft.com/common/rss.aspx?rssid=13615" TargetMode="External"/><Relationship Id="rId26" Type="http://schemas.openxmlformats.org/officeDocument/2006/relationships/hyperlink" Target="https://support.office.com/en-CA/article/PowerPoint-2016-for-Mac-Help-89809457-4470-4f79-a4d6-835cd366f7d7" TargetMode="External"/><Relationship Id="rId39" Type="http://schemas.openxmlformats.org/officeDocument/2006/relationships/hyperlink" Target="http://technet.microsoft.com/en-us/library/jj863580(v=office.15).aspx" TargetMode="External"/><Relationship Id="rId21" Type="http://schemas.openxmlformats.org/officeDocument/2006/relationships/hyperlink" Target="https://support2.microsoft.com/default.aspx?scid=gp;en-us;clicktoruninformation" TargetMode="External"/><Relationship Id="rId34" Type="http://schemas.openxmlformats.org/officeDocument/2006/relationships/hyperlink" Target="http://www.microsoft.com/en-us/download/details.aspx?id=30389" TargetMode="External"/><Relationship Id="rId42" Type="http://schemas.openxmlformats.org/officeDocument/2006/relationships/hyperlink" Target="https://blogs.office.com/2015/06/24/office-for-android-phone-is-here" TargetMode="External"/><Relationship Id="rId47" Type="http://schemas.openxmlformats.org/officeDocument/2006/relationships/hyperlink" Target="https://word.uservoice.com/" TargetMode="External"/><Relationship Id="rId50" Type="http://schemas.openxmlformats.org/officeDocument/2006/relationships/hyperlink" Target="https://outlook.uservoice.com/" TargetMode="External"/><Relationship Id="rId55" Type="http://schemas.openxmlformats.org/officeDocument/2006/relationships/hyperlink" Target="http://blogs.office.com/" TargetMode="External"/><Relationship Id="rId7" Type="http://schemas.openxmlformats.org/officeDocument/2006/relationships/hyperlink" Target="http://learning.microsoft.com/Manager/BrowseResults.aspx?browseval=pt&amp;pid=90&amp;cid=90&amp;nav=productandtechnology:Products+and+Technologies/Office" TargetMode="External"/><Relationship Id="rId2" Type="http://schemas.openxmlformats.org/officeDocument/2006/relationships/notesSlide" Target="../notesSlides/notesSlide3.xml"/><Relationship Id="rId16" Type="http://schemas.openxmlformats.org/officeDocument/2006/relationships/hyperlink" Target="https://support.office.com/" TargetMode="External"/><Relationship Id="rId20" Type="http://schemas.openxmlformats.org/officeDocument/2006/relationships/hyperlink" Target="http://support2.microsoft.com/gp/lifeselectoff" TargetMode="External"/><Relationship Id="rId29" Type="http://schemas.openxmlformats.org/officeDocument/2006/relationships/hyperlink" Target="https://msdn.microsoft.com/en-us/office" TargetMode="External"/><Relationship Id="rId41" Type="http://schemas.openxmlformats.org/officeDocument/2006/relationships/hyperlink" Target="https://products.office.com/en-US/mac/microsoft-office-for-mac" TargetMode="External"/><Relationship Id="rId54" Type="http://schemas.openxmlformats.org/officeDocument/2006/relationships/hyperlink" Target="http://blogs.technet.com/b/office_sustained_engineering/rss.aspx" TargetMode="External"/><Relationship Id="rId1" Type="http://schemas.openxmlformats.org/officeDocument/2006/relationships/slideLayout" Target="../slideLayouts/slideLayout4.xml"/><Relationship Id="rId6" Type="http://schemas.openxmlformats.org/officeDocument/2006/relationships/hyperlink" Target="https://www.microsoft.com/learning/en-us/office-certification.aspx" TargetMode="External"/><Relationship Id="rId11" Type="http://schemas.openxmlformats.org/officeDocument/2006/relationships/hyperlink" Target="https://support.office.com/en-us/article/Office-Training-Center-b8f02f81-ec85-4493-a39b-4c48e6bc4bfb" TargetMode="External"/><Relationship Id="rId24" Type="http://schemas.openxmlformats.org/officeDocument/2006/relationships/hyperlink" Target="https://support.office.com/en-CA/article/Word-2016-for-Mac-Help-c3292414-89c0-46e5-82a7-d55a1720f3bd" TargetMode="External"/><Relationship Id="rId32" Type="http://schemas.openxmlformats.org/officeDocument/2006/relationships/hyperlink" Target="https://www.youtube.com/watch?v=S5pZ5m1CNcw" TargetMode="External"/><Relationship Id="rId37" Type="http://schemas.openxmlformats.org/officeDocument/2006/relationships/hyperlink" Target="http://technet.microsoft.com/en-us/office/fp160948.aspx" TargetMode="External"/><Relationship Id="rId40" Type="http://schemas.openxmlformats.org/officeDocument/2006/relationships/hyperlink" Target="http://simon-may.com/enable-mobile-application-management-of-office-apps-for-ios-and-android" TargetMode="External"/><Relationship Id="rId45" Type="http://schemas.openxmlformats.org/officeDocument/2006/relationships/hyperlink" Target="http://download.microsoft.com/download/E/2/F/E2F29BBE-B929-4D1E-B737-7DCB47693C75/Outlook-Gmail-Comparison-final.pdf" TargetMode="External"/><Relationship Id="rId53" Type="http://schemas.openxmlformats.org/officeDocument/2006/relationships/hyperlink" Target="http://blogs.technet.com/b/office_sustained_engineering/" TargetMode="External"/><Relationship Id="rId58" Type="http://schemas.openxmlformats.org/officeDocument/2006/relationships/hyperlink" Target="https://www.facebook.com/Office" TargetMode="External"/><Relationship Id="rId5" Type="http://schemas.openxmlformats.org/officeDocument/2006/relationships/hyperlink" Target="http://www.microsoftvirtualacademy.com/training-courses/becoming-a-visio-2013-power-user" TargetMode="External"/><Relationship Id="rId15" Type="http://schemas.openxmlformats.org/officeDocument/2006/relationships/hyperlink" Target="https://gallery.technet.microsoft.com/office/68b80aba-130d-4ad4-aa45-832b1ee49602" TargetMode="External"/><Relationship Id="rId23" Type="http://schemas.openxmlformats.org/officeDocument/2006/relationships/hyperlink" Target="https://support.office.com/en-CA/article/Outlook-2016-for-Mac-Help-6dd15f3c-b096-436f-95dc-6f4ad08e1980" TargetMode="External"/><Relationship Id="rId28" Type="http://schemas.openxmlformats.org/officeDocument/2006/relationships/hyperlink" Target="http://officedev.github.io/Office-IT-Pro-Deployment-Scripts" TargetMode="External"/><Relationship Id="rId36" Type="http://schemas.openxmlformats.org/officeDocument/2006/relationships/hyperlink" Target="http://blogs.technet.com/b/tothesharepoint/archive/2013/05/21/introducing-the-microsoft-office-interactive-content-pivot.aspx" TargetMode="External"/><Relationship Id="rId49" Type="http://schemas.openxmlformats.org/officeDocument/2006/relationships/hyperlink" Target="https://powerpoint.uservoice.com/" TargetMode="External"/><Relationship Id="rId57" Type="http://schemas.openxmlformats.org/officeDocument/2006/relationships/hyperlink" Target="https://twitter.com/Office" TargetMode="External"/><Relationship Id="rId61" Type="http://schemas.openxmlformats.org/officeDocument/2006/relationships/image" Target="../media/image13.png"/><Relationship Id="rId10" Type="http://schemas.openxmlformats.org/officeDocument/2006/relationships/hyperlink" Target="http://blogs.office.com/2013/08/12/webinar-prepare-for-a-waterfall-of-office-tips" TargetMode="External"/><Relationship Id="rId19" Type="http://schemas.openxmlformats.org/officeDocument/2006/relationships/hyperlink" Target="https://support2.microsoft.com/common/rss.aspx?rssid=16674&amp;ln=en-us&amp;msid" TargetMode="External"/><Relationship Id="rId31" Type="http://schemas.openxmlformats.org/officeDocument/2006/relationships/hyperlink" Target="http://products.office.com/en-us/buy/compare-microsoft-office-products" TargetMode="External"/><Relationship Id="rId44" Type="http://schemas.openxmlformats.org/officeDocument/2006/relationships/hyperlink" Target="https://support.office.com/en-gb/article/Compare-the-standard-and-light-versions-of-Outlook-Web-App-63f3e29e-f076-40f7-a373-6d0cc24550a0" TargetMode="External"/><Relationship Id="rId52" Type="http://schemas.openxmlformats.org/officeDocument/2006/relationships/hyperlink" Target="http://blogs.technet.com/b/office_for_mac_support_team_blog" TargetMode="External"/><Relationship Id="rId60" Type="http://schemas.openxmlformats.org/officeDocument/2006/relationships/image" Target="../media/image12.png"/><Relationship Id="rId4" Type="http://schemas.openxmlformats.org/officeDocument/2006/relationships/hyperlink" Target="http://www.microsoftvirtualacademy.com/Studies/SearchResult.aspx?q=office%2b2013" TargetMode="External"/><Relationship Id="rId9" Type="http://schemas.openxmlformats.org/officeDocument/2006/relationships/hyperlink" Target="http://office.com/training" TargetMode="External"/><Relationship Id="rId14" Type="http://schemas.openxmlformats.org/officeDocument/2006/relationships/hyperlink" Target="http://www.microsoft.com/en-us/download/details.aspx?id=36852" TargetMode="External"/><Relationship Id="rId22" Type="http://schemas.openxmlformats.org/officeDocument/2006/relationships/hyperlink" Target="http://www.microsoft.com/en-us/download/details.aspx?id=49117" TargetMode="External"/><Relationship Id="rId27" Type="http://schemas.openxmlformats.org/officeDocument/2006/relationships/hyperlink" Target="https://support.office.com/en-us/article/What-s-New-and-Improved-in-Office-2016-95c8d81d-08ba-42c1-914f-bca4603e1426" TargetMode="External"/><Relationship Id="rId30" Type="http://schemas.openxmlformats.org/officeDocument/2006/relationships/hyperlink" Target="http://www.microsoft.com/en-us/download/details.aspx?id=47682" TargetMode="External"/><Relationship Id="rId35" Type="http://schemas.openxmlformats.org/officeDocument/2006/relationships/hyperlink" Target="https://www.microsoft.com/en-in/download/details.aspx?id=36778" TargetMode="External"/><Relationship Id="rId43" Type="http://schemas.openxmlformats.org/officeDocument/2006/relationships/hyperlink" Target="https://blogs.office.com/2015/04/17/modern-productivity-office-on-windows" TargetMode="External"/><Relationship Id="rId48" Type="http://schemas.openxmlformats.org/officeDocument/2006/relationships/hyperlink" Target="https://excel.uservoice.com/" TargetMode="External"/><Relationship Id="rId56" Type="http://schemas.openxmlformats.org/officeDocument/2006/relationships/hyperlink" Target="http://blogs.office.com/mac" TargetMode="External"/><Relationship Id="rId8" Type="http://schemas.openxmlformats.org/officeDocument/2006/relationships/hyperlink" Target="http://blogs.office.com/2013/03/19/free-office-webinars-every-tuesday-watch-videos-anytime/" TargetMode="External"/><Relationship Id="rId51" Type="http://schemas.openxmlformats.org/officeDocument/2006/relationships/hyperlink" Target="https://onenote.uservoice.com/" TargetMode="External"/><Relationship Id="rId3" Type="http://schemas.openxmlformats.org/officeDocument/2006/relationships/hyperlink" Target="http://blogs.msdn.com/b/mssmallbiz/archive/2012/10/22/free-microsoft-ebook-deployment-guide-for-microsoft-office-2013.aspx" TargetMode="External"/><Relationship Id="rId12" Type="http://schemas.openxmlformats.org/officeDocument/2006/relationships/hyperlink" Target="https://support.microsoft.com/en-us/gp/office-2013-365-update" TargetMode="External"/><Relationship Id="rId17" Type="http://schemas.openxmlformats.org/officeDocument/2006/relationships/hyperlink" Target="https://support2.microsoft.com/common/rss.aspx?rssid=928" TargetMode="External"/><Relationship Id="rId25" Type="http://schemas.openxmlformats.org/officeDocument/2006/relationships/hyperlink" Target="https://support.office.com/en-CA/article/Excel-2016-for-Mac-Help-2010f16b-aec0-4da7-b381-9cc1b9b47745" TargetMode="External"/><Relationship Id="rId33" Type="http://schemas.openxmlformats.org/officeDocument/2006/relationships/hyperlink" Target="https://www.youtube.com/watch?v=e9d3e8wNqdo" TargetMode="External"/><Relationship Id="rId38" Type="http://schemas.openxmlformats.org/officeDocument/2006/relationships/hyperlink" Target="http://technet.microsoft.com/en-us/library/ee681792(v=office.15).aspx" TargetMode="External"/><Relationship Id="rId46" Type="http://schemas.openxmlformats.org/officeDocument/2006/relationships/hyperlink" Target="http://1drv.ms/1DUoCuN" TargetMode="External"/><Relationship Id="rId59" Type="http://schemas.openxmlformats.org/officeDocument/2006/relationships/hyperlink" Target="http://blogs.office.com/2014/03/27/announcing-the-office-you-love-now-on-the-ipad/" TargetMode="External"/></Relationships>
</file>

<file path=ppt/slides/_rels/slide5.xml.rels><?xml version="1.0" encoding="UTF-8" standalone="yes"?>
<Relationships xmlns="http://schemas.openxmlformats.org/package/2006/relationships"><Relationship Id="rId13" Type="http://schemas.openxmlformats.org/officeDocument/2006/relationships/hyperlink" Target="http://www.microsoftvirtualacademy.com/product-training/windows-azure#?fbid=-7mL6tt0lnw" TargetMode="External"/><Relationship Id="rId18" Type="http://schemas.openxmlformats.org/officeDocument/2006/relationships/hyperlink" Target="http://azure.microsoft.com/en-us/documentation/articles/fundamentals-introduction-to-azure/" TargetMode="External"/><Relationship Id="rId26" Type="http://schemas.openxmlformats.org/officeDocument/2006/relationships/hyperlink" Target="https://technet.microsoft.com/en-ca/dn914507.aspx" TargetMode="External"/><Relationship Id="rId39" Type="http://schemas.openxmlformats.org/officeDocument/2006/relationships/hyperlink" Target="http://blogs.technet.com/b/topsupportsolutions/archive/2014/05/12/top-support-solutions-for-azure-sql-database.aspx" TargetMode="External"/><Relationship Id="rId21" Type="http://schemas.openxmlformats.org/officeDocument/2006/relationships/hyperlink" Target="https://azure.microsoft.com/en-us/documentation/infographics" TargetMode="External"/><Relationship Id="rId34" Type="http://schemas.openxmlformats.org/officeDocument/2006/relationships/hyperlink" Target="http://www.microsoft.com/en-us/server-cloud/products/windows-azure-pack/default.aspx#fbid=lMdHyQuWfN9" TargetMode="External"/><Relationship Id="rId42" Type="http://schemas.openxmlformats.org/officeDocument/2006/relationships/hyperlink" Target="http://www.microsoft.com/en-us/download/details.aspx?id=43376" TargetMode="External"/><Relationship Id="rId47" Type="http://schemas.openxmlformats.org/officeDocument/2006/relationships/hyperlink" Target="http://www.microsoft.com/en-us/download/details.aspx?id=38424" TargetMode="External"/><Relationship Id="rId50" Type="http://schemas.openxmlformats.org/officeDocument/2006/relationships/hyperlink" Target="http://azure.microsoft.com/en-us/marketplace/active-directory" TargetMode="External"/><Relationship Id="rId55" Type="http://schemas.openxmlformats.org/officeDocument/2006/relationships/hyperlink" Target="http://www.windowsazure.com/en-us/pricing/details/storage/" TargetMode="External"/><Relationship Id="rId63" Type="http://schemas.openxmlformats.org/officeDocument/2006/relationships/hyperlink" Target="http://msdn.microsoft.com/library/azure/hh873027.aspx" TargetMode="External"/><Relationship Id="rId68" Type="http://schemas.openxmlformats.org/officeDocument/2006/relationships/hyperlink" Target="https://preview.opinsights.azure.com/" TargetMode="External"/><Relationship Id="rId76" Type="http://schemas.openxmlformats.org/officeDocument/2006/relationships/hyperlink" Target="http://www.microsoft.com/en-us/download/details.aspx?id=41653" TargetMode="External"/><Relationship Id="rId84" Type="http://schemas.openxmlformats.org/officeDocument/2006/relationships/hyperlink" Target="http://blogs.msdn.com/b/azuresqldbsupport" TargetMode="External"/><Relationship Id="rId89" Type="http://schemas.openxmlformats.org/officeDocument/2006/relationships/hyperlink" Target="http://regularitguy.com/2014/10/14/everything-you-need-to-know-about-whats-new-in-microsoft-azure/" TargetMode="External"/><Relationship Id="rId7" Type="http://schemas.openxmlformats.org/officeDocument/2006/relationships/hyperlink" Target="http://blogs.msdn.com/b/microsoft_press/archive/2014/07/23/free-ebook-building-cloud-apps-with-microsoft-azure.aspx" TargetMode="External"/><Relationship Id="rId71" Type="http://schemas.openxmlformats.org/officeDocument/2006/relationships/hyperlink" Target="https://msdn.microsoft.com/library/azure" TargetMode="External"/><Relationship Id="rId92" Type="http://schemas.openxmlformats.org/officeDocument/2006/relationships/image" Target="../media/image12.png"/><Relationship Id="rId2" Type="http://schemas.openxmlformats.org/officeDocument/2006/relationships/notesSlide" Target="../notesSlides/notesSlide4.xml"/><Relationship Id="rId16" Type="http://schemas.openxmlformats.org/officeDocument/2006/relationships/hyperlink" Target="https://onedrive.live.com/view.aspx?resid=42B7A8FC4C2E7EE6!6150&amp;app=PowerPoint&amp;wdo=2&amp;authkey=!AAyO3PIRFtRedpg" TargetMode="External"/><Relationship Id="rId29" Type="http://schemas.openxmlformats.org/officeDocument/2006/relationships/hyperlink" Target="https://www.microsoft.com/en-us/download/details.aspx?id=43376" TargetMode="External"/><Relationship Id="rId11" Type="http://schemas.openxmlformats.org/officeDocument/2006/relationships/hyperlink" Target="http://www.microsoft.com/en-us/download/details.aspx?id=43644" TargetMode="External"/><Relationship Id="rId24" Type="http://schemas.openxmlformats.org/officeDocument/2006/relationships/hyperlink" Target="https://curah.microsoft.com/303527/exam-ref-70533-implementing-microsoft-azure-infrastructure-solutions" TargetMode="External"/><Relationship Id="rId32" Type="http://schemas.openxmlformats.org/officeDocument/2006/relationships/hyperlink" Target="https://blogs.msdn.com/b/kwill/archive/2013/08/26/azuretools-the-diagnostic-utility-used-by-the-windows-azure-developer-support-team.aspx" TargetMode="External"/><Relationship Id="rId37" Type="http://schemas.openxmlformats.org/officeDocument/2006/relationships/hyperlink" Target="http://support.microsoft.com/gp/azure-cloud-lifecycle-faq" TargetMode="External"/><Relationship Id="rId40" Type="http://schemas.openxmlformats.org/officeDocument/2006/relationships/hyperlink" Target="https://support.microsoft.com/en-us/kb/2721672" TargetMode="External"/><Relationship Id="rId45" Type="http://schemas.openxmlformats.org/officeDocument/2006/relationships/hyperlink" Target="http://www.windowsazure.com/en-us/support/trust-center/security/" TargetMode="External"/><Relationship Id="rId53" Type="http://schemas.openxmlformats.org/officeDocument/2006/relationships/hyperlink" Target="http://www.windowsazure.com/en-us/pricing/free-trial" TargetMode="External"/><Relationship Id="rId58" Type="http://schemas.openxmlformats.org/officeDocument/2006/relationships/hyperlink" Target="http://azure.microsoft.com/en-us/regions/#services" TargetMode="External"/><Relationship Id="rId66" Type="http://schemas.openxmlformats.org/officeDocument/2006/relationships/hyperlink" Target="http://azure.microsoft.com/en-us/documentation/" TargetMode="External"/><Relationship Id="rId74" Type="http://schemas.openxmlformats.org/officeDocument/2006/relationships/hyperlink" Target="http://download.microsoft.com/download/C/A/3/CA3FC5C0-ECE0-4F87-BF4B-D74064A00846/AzureNetworkSecurity_v3_Feb2015.pdf" TargetMode="External"/><Relationship Id="rId79" Type="http://schemas.openxmlformats.org/officeDocument/2006/relationships/hyperlink" Target="http://feedback.azure.com/forums/34192--general-feedback" TargetMode="External"/><Relationship Id="rId87" Type="http://schemas.openxmlformats.org/officeDocument/2006/relationships/hyperlink" Target="https://twitter.com/windowsazure" TargetMode="External"/><Relationship Id="rId5" Type="http://schemas.openxmlformats.org/officeDocument/2006/relationships/hyperlink" Target="http://blogs.msdn.com/b/microsoft_press/archive/2015/02/03/free-ebook-microsoft-azure-essentials-fundamentals-of-azure.aspx" TargetMode="External"/><Relationship Id="rId61" Type="http://schemas.openxmlformats.org/officeDocument/2006/relationships/hyperlink" Target="http://azure.microsoft.com/en-us/documentation/articles/azure-subscription-service-limits/" TargetMode="External"/><Relationship Id="rId82" Type="http://schemas.openxmlformats.org/officeDocument/2006/relationships/hyperlink" Target="http://azure.microsoft.com/blog/" TargetMode="External"/><Relationship Id="rId90" Type="http://schemas.openxmlformats.org/officeDocument/2006/relationships/hyperlink" Target="https://azure.microsoft.com/en-us/azurecon" TargetMode="External"/><Relationship Id="rId19" Type="http://schemas.openxmlformats.org/officeDocument/2006/relationships/hyperlink" Target="http://www.microsoft.com/en-us/download/details.aspx?id=8396" TargetMode="External"/><Relationship Id="rId14" Type="http://schemas.openxmlformats.org/officeDocument/2006/relationships/hyperlink" Target="http://go.microsoft.com/fwlink/?linkid=397969&amp;clcid=0x409" TargetMode="External"/><Relationship Id="rId22" Type="http://schemas.openxmlformats.org/officeDocument/2006/relationships/hyperlink" Target="https://azureinfo.microsoft.com/EMS-Series-US.html" TargetMode="External"/><Relationship Id="rId27" Type="http://schemas.openxmlformats.org/officeDocument/2006/relationships/hyperlink" Target="http://www.microsoft.com/en-us/download/details.aspx?id=47594" TargetMode="External"/><Relationship Id="rId30" Type="http://schemas.openxmlformats.org/officeDocument/2006/relationships/hyperlink" Target="https://connect.microsoft.com/site1164/program8612" TargetMode="External"/><Relationship Id="rId35" Type="http://schemas.openxmlformats.org/officeDocument/2006/relationships/hyperlink" Target="http://azure.microsoft.com/en-us/updates" TargetMode="External"/><Relationship Id="rId43" Type="http://schemas.openxmlformats.org/officeDocument/2006/relationships/hyperlink" Target="https://gallery.technet.microsoft.com/Datacenter-extension-687b1d84" TargetMode="External"/><Relationship Id="rId48" Type="http://schemas.openxmlformats.org/officeDocument/2006/relationships/hyperlink" Target="http://azure.microsoft.com/en-us/case-studies" TargetMode="External"/><Relationship Id="rId56" Type="http://schemas.openxmlformats.org/officeDocument/2006/relationships/hyperlink" Target="http://azure.microsoft.com/pricing/details/virtual-machines" TargetMode="External"/><Relationship Id="rId64" Type="http://schemas.openxmlformats.org/officeDocument/2006/relationships/hyperlink" Target="http://azure.microsoft.com/features/migration-accelerator" TargetMode="External"/><Relationship Id="rId69" Type="http://schemas.openxmlformats.org/officeDocument/2006/relationships/hyperlink" Target="https://www.microsoft.com/en-us/server-cloud/roadmap" TargetMode="External"/><Relationship Id="rId77" Type="http://schemas.openxmlformats.org/officeDocument/2006/relationships/hyperlink" Target="http://azure.microsoft.com/en-us/pricing/member-offers/msdn-benefits-details" TargetMode="External"/><Relationship Id="rId8" Type="http://schemas.openxmlformats.org/officeDocument/2006/relationships/hyperlink" Target="http://blogs.msdn.com/b/microsoft_press/archive/2015/04/15/free-ebook-microsoft-azure-essentials-azure-machine-learning.aspx" TargetMode="External"/><Relationship Id="rId51" Type="http://schemas.openxmlformats.org/officeDocument/2006/relationships/hyperlink" Target="https://azure.microsoft.com/en-us/documentation/articles/active-directory-developers-guide" TargetMode="External"/><Relationship Id="rId72" Type="http://schemas.openxmlformats.org/officeDocument/2006/relationships/hyperlink" Target="http://go.microsoft.com/fwlink/?linkid=392408&amp;clcid=0x409" TargetMode="External"/><Relationship Id="rId80" Type="http://schemas.openxmlformats.org/officeDocument/2006/relationships/hyperlink" Target="https://yungchou.wordpress.com/2015/02/23/microsoft-azure-101-virtual-network-essentials" TargetMode="External"/><Relationship Id="rId85" Type="http://schemas.openxmlformats.org/officeDocument/2006/relationships/hyperlink" Target="http://blogs.msdn.com/b/windowsazurestorage/" TargetMode="External"/><Relationship Id="rId93" Type="http://schemas.openxmlformats.org/officeDocument/2006/relationships/image" Target="../media/image13.png"/><Relationship Id="rId3" Type="http://schemas.openxmlformats.org/officeDocument/2006/relationships/hyperlink" Target="http://social.technet.microsoft.com/wiki/contents/articles/11608.e-book-gallery-for-microsoft-technologies.aspx" TargetMode="External"/><Relationship Id="rId12" Type="http://schemas.openxmlformats.org/officeDocument/2006/relationships/hyperlink" Target="http://azure.microsoft.com/en-us/documentation/videos/home" TargetMode="External"/><Relationship Id="rId17" Type="http://schemas.openxmlformats.org/officeDocument/2006/relationships/hyperlink" Target="http://www.microsoft.com/en-us/download/details.aspx?id=35473" TargetMode="External"/><Relationship Id="rId25" Type="http://schemas.openxmlformats.org/officeDocument/2006/relationships/hyperlink" Target="http://blogs.technet.com/b/tangent_thoughts/archive/2015/05/03/ready-for-this-quot-architecting-microsoft-azure-solutions-quot-exam-70-534.aspx" TargetMode="External"/><Relationship Id="rId33" Type="http://schemas.openxmlformats.org/officeDocument/2006/relationships/hyperlink" Target="http://status.azure.com/" TargetMode="External"/><Relationship Id="rId38" Type="http://schemas.openxmlformats.org/officeDocument/2006/relationships/hyperlink" Target="http://blogs.technet.com/b/topsupportsolutions/archive/2014/07/29/top-support-solutions-for-windows-azure-web-sites-2014q2.aspx" TargetMode="External"/><Relationship Id="rId46" Type="http://schemas.openxmlformats.org/officeDocument/2006/relationships/hyperlink" Target="http://social.technet.microsoft.com/wiki/contents/articles/31555.microsoft-azure-app-service-resources-on-the-technet-wiki.aspx" TargetMode="External"/><Relationship Id="rId59" Type="http://schemas.openxmlformats.org/officeDocument/2006/relationships/hyperlink" Target="http://azure.microsoft.com/en-us/support/legal/sla/" TargetMode="External"/><Relationship Id="rId67" Type="http://schemas.openxmlformats.org/officeDocument/2006/relationships/hyperlink" Target="http://azure.microsoft.com/en-us/documentation/articles" TargetMode="External"/><Relationship Id="rId20" Type="http://schemas.openxmlformats.org/officeDocument/2006/relationships/hyperlink" Target="http://channel9.msdn.com/Azure" TargetMode="External"/><Relationship Id="rId41" Type="http://schemas.openxmlformats.org/officeDocument/2006/relationships/hyperlink" Target="http://www.microsoft.com/en-us/download/details.aspx?id=43377" TargetMode="External"/><Relationship Id="rId54" Type="http://schemas.openxmlformats.org/officeDocument/2006/relationships/hyperlink" Target="http://www.windowsazure.com/en-us/pricing/calculator/?scenario=full" TargetMode="External"/><Relationship Id="rId62" Type="http://schemas.openxmlformats.org/officeDocument/2006/relationships/hyperlink" Target="https://technet.microsoft.com/en-us/library/dn629581.aspx" TargetMode="External"/><Relationship Id="rId70" Type="http://schemas.openxmlformats.org/officeDocument/2006/relationships/hyperlink" Target="http://azure.microsoft.com/en-us/services/preview" TargetMode="External"/><Relationship Id="rId75" Type="http://schemas.openxmlformats.org/officeDocument/2006/relationships/hyperlink" Target="http://blogs.technet.com/b/privatecloud/archive/2015/07/05/whitepaper-designing-your-network-infrastructure-for-disaster-recovery.aspx" TargetMode="External"/><Relationship Id="rId83" Type="http://schemas.openxmlformats.org/officeDocument/2006/relationships/hyperlink" Target="http://blogs.technet.com/b/rms" TargetMode="External"/><Relationship Id="rId88" Type="http://schemas.openxmlformats.org/officeDocument/2006/relationships/hyperlink" Target="https://www.facebook.com/windowsazure" TargetMode="External"/><Relationship Id="rId91" Type="http://schemas.openxmlformats.org/officeDocument/2006/relationships/hyperlink" Target="http://channel9.msdn.com/Events/Microsoft-Azure/AzureConf-2014" TargetMode="External"/><Relationship Id="rId1" Type="http://schemas.openxmlformats.org/officeDocument/2006/relationships/slideLayout" Target="../slideLayouts/slideLayout4.xml"/><Relationship Id="rId6" Type="http://schemas.openxmlformats.org/officeDocument/2006/relationships/hyperlink" Target="http://blogs.msdn.com/b/microsoft_press/archive/2015/03/06/free-ebook-microsoft-azure-essentials-azure-automation.aspx?loc=zatfz_zTS2z&amp;prod=zAzz&amp;tech=zOtScenz&amp;lang=zOtLangz&amp;prog=zPressz&amp;type=zEbz&amp;country=zUSz" TargetMode="External"/><Relationship Id="rId15" Type="http://schemas.openxmlformats.org/officeDocument/2006/relationships/hyperlink" Target="http://www.microsoft.com/en-us/download/details.aspx?id=43718" TargetMode="External"/><Relationship Id="rId23" Type="http://schemas.openxmlformats.org/officeDocument/2006/relationships/hyperlink" Target="http://blogs.msdn.com/b/christinematheney/archive/2015/01/14/microsoft-exam-70-532-developing-microsoft-azure-solutions-test-resources.aspx" TargetMode="External"/><Relationship Id="rId28" Type="http://schemas.openxmlformats.org/officeDocument/2006/relationships/hyperlink" Target="http://connect.microsoft.com/site1164/Downloads/DownloadDetails.aspx?DownloadID=58225" TargetMode="External"/><Relationship Id="rId36" Type="http://schemas.openxmlformats.org/officeDocument/2006/relationships/hyperlink" Target="http://windowsitpro.com/azure/keep-tabs-microsoft-azure-customizable-feeds" TargetMode="External"/><Relationship Id="rId49" Type="http://schemas.openxmlformats.org/officeDocument/2006/relationships/hyperlink" Target="http://community.office365.com/en-us/f/148/t/245667.aspx" TargetMode="External"/><Relationship Id="rId57" Type="http://schemas.openxmlformats.org/officeDocument/2006/relationships/hyperlink" Target="http://www.microsoft.com/en-us/download/details.aspx?id=40898" TargetMode="External"/><Relationship Id="rId10" Type="http://schemas.openxmlformats.org/officeDocument/2006/relationships/hyperlink" Target="http://blogs.msdn.com/b/microsoft_press/archive/2014/05/27/free-ebook-introducing-microsoft-azure-hdinsight.aspx" TargetMode="External"/><Relationship Id="rId31" Type="http://schemas.openxmlformats.org/officeDocument/2006/relationships/hyperlink" Target="http://www.windowsazure.com/en-us/support/options/" TargetMode="External"/><Relationship Id="rId44" Type="http://schemas.openxmlformats.org/officeDocument/2006/relationships/hyperlink" Target="http://azure.microsoft.com/en-us/support/trust-center/" TargetMode="External"/><Relationship Id="rId52" Type="http://schemas.openxmlformats.org/officeDocument/2006/relationships/hyperlink" Target="http://www.windowsazure.com/en-us/overview/what-is-windows-azure/" TargetMode="External"/><Relationship Id="rId60" Type="http://schemas.openxmlformats.org/officeDocument/2006/relationships/hyperlink" Target="https://portal.azure.com/" TargetMode="External"/><Relationship Id="rId65" Type="http://schemas.openxmlformats.org/officeDocument/2006/relationships/hyperlink" Target="http://azure.microsoft.com/blog/2014/08/14/introduction-to-azure-backup/" TargetMode="External"/><Relationship Id="rId73" Type="http://schemas.openxmlformats.org/officeDocument/2006/relationships/hyperlink" Target="https://www.microsoft.com/en-us/download/details.aspx?id=36391" TargetMode="External"/><Relationship Id="rId78" Type="http://schemas.openxmlformats.org/officeDocument/2006/relationships/hyperlink" Target="http://aka.ms/azureadvisors" TargetMode="External"/><Relationship Id="rId81" Type="http://schemas.openxmlformats.org/officeDocument/2006/relationships/hyperlink" Target="http://blogs.msdn.com/b/wats/archive/2013/10/15/windows-azure-support-how-it-works-and-how-to-receive-help.aspx" TargetMode="External"/><Relationship Id="rId86" Type="http://schemas.openxmlformats.org/officeDocument/2006/relationships/hyperlink" Target="http://weblogs.asp.net/scottgu" TargetMode="External"/><Relationship Id="rId4" Type="http://schemas.openxmlformats.org/officeDocument/2006/relationships/hyperlink" Target="https://azureinfo.microsoft.com/CO-Azure-CNTNT-FY15-02Feb-Data-Science-in-the-Cloud.html" TargetMode="External"/><Relationship Id="rId9" Type="http://schemas.openxmlformats.org/officeDocument/2006/relationships/hyperlink" Target="http://blogs.msdn.com/b/microsoft_press/archive/2015/06/09/free-ebook-microsoft-azure-essentials-azure-web-apps-for-developers.aspx" TargetMode="External"/></Relationships>
</file>

<file path=ppt/slides/_rels/slide6.xml.rels><?xml version="1.0" encoding="UTF-8" standalone="yes"?>
<Relationships xmlns="http://schemas.openxmlformats.org/package/2006/relationships"><Relationship Id="rId13" Type="http://schemas.openxmlformats.org/officeDocument/2006/relationships/hyperlink" Target="http://www.microsoftvirtualacademy.com/training-courses/windows-8-1-to-go#?fbid=-7mL6tt0lnw" TargetMode="External"/><Relationship Id="rId18" Type="http://schemas.openxmlformats.org/officeDocument/2006/relationships/hyperlink" Target="http://www.microsoftvirtualacademy.com/colleges/enterprise-mobility-core-skills" TargetMode="External"/><Relationship Id="rId26" Type="http://schemas.openxmlformats.org/officeDocument/2006/relationships/hyperlink" Target="http://www.microsoft.com/en-us/download/details.aspx?id=42314" TargetMode="External"/><Relationship Id="rId39" Type="http://schemas.openxmlformats.org/officeDocument/2006/relationships/hyperlink" Target="http://support.microsoft.com/gp/lifeselectwin" TargetMode="External"/><Relationship Id="rId21" Type="http://schemas.openxmlformats.org/officeDocument/2006/relationships/hyperlink" Target="http://www.microsoftvirtualacademy.com/training-courses/a-developers-guide-to-windows-10" TargetMode="External"/><Relationship Id="rId34" Type="http://schemas.openxmlformats.org/officeDocument/2006/relationships/hyperlink" Target="http://support.microsoft.com/find-solutions/windows/windows-8-1/" TargetMode="External"/><Relationship Id="rId42" Type="http://schemas.openxmlformats.org/officeDocument/2006/relationships/hyperlink" Target="https://support2.microsoft.com/common/rss.aspx?rssid=14019" TargetMode="External"/><Relationship Id="rId47" Type="http://schemas.openxmlformats.org/officeDocument/2006/relationships/hyperlink" Target="http://www.microsoft.com/en-us/download/details.aspx?id=42501" TargetMode="External"/><Relationship Id="rId50" Type="http://schemas.openxmlformats.org/officeDocument/2006/relationships/hyperlink" Target="http://www.citeworld.com/article/2369664/consumerization/17-obscure-windows-tools-and-tricks-too-powerful-to-overlook.html" TargetMode="External"/><Relationship Id="rId55" Type="http://schemas.openxmlformats.org/officeDocument/2006/relationships/hyperlink" Target="http://www.microsoft.com/en-us/download/details.aspx?id=41667" TargetMode="External"/><Relationship Id="rId63" Type="http://schemas.openxmlformats.org/officeDocument/2006/relationships/hyperlink" Target="http://windows.microsoft.com/en-us/windows-10/about" TargetMode="External"/><Relationship Id="rId68" Type="http://schemas.openxmlformats.org/officeDocument/2006/relationships/hyperlink" Target="https://www.microsoft.com/en-us/windows/windows-10-specifications" TargetMode="External"/><Relationship Id="rId76" Type="http://schemas.openxmlformats.org/officeDocument/2006/relationships/hyperlink" Target="https://www.microsoft.com/en-us/windowsforbusiness" TargetMode="External"/><Relationship Id="rId84" Type="http://schemas.openxmlformats.org/officeDocument/2006/relationships/hyperlink" Target="http://technet.microsoft.com/en-us/windows/ee837411.aspx" TargetMode="External"/><Relationship Id="rId89" Type="http://schemas.openxmlformats.org/officeDocument/2006/relationships/hyperlink" Target="http://blogs.technet.com/b/askpfeplat/" TargetMode="External"/><Relationship Id="rId7" Type="http://schemas.openxmlformats.org/officeDocument/2006/relationships/hyperlink" Target="http://www.microsoftvirtualacademy.com/ebooks" TargetMode="External"/><Relationship Id="rId71" Type="http://schemas.openxmlformats.org/officeDocument/2006/relationships/hyperlink" Target="https://technet.microsoft.com/en-us/library/dn986867(v=vs.85).aspx" TargetMode="External"/><Relationship Id="rId92" Type="http://schemas.openxmlformats.org/officeDocument/2006/relationships/hyperlink" Target="http://blogs.technet.com/b/kevinremde/archive/2014/03/03/blog-series-windows-8-1-for-business-or-why-you-re-wrong-about-windows-8-1.aspx" TargetMode="External"/><Relationship Id="rId2" Type="http://schemas.openxmlformats.org/officeDocument/2006/relationships/notesSlide" Target="../notesSlides/notesSlide5.xml"/><Relationship Id="rId16" Type="http://schemas.openxmlformats.org/officeDocument/2006/relationships/hyperlink" Target="http://www.microsoftvirtualacademy.com/training-courses/windows-8-1-update-for-enterprise-jump-start" TargetMode="External"/><Relationship Id="rId29" Type="http://schemas.openxmlformats.org/officeDocument/2006/relationships/hyperlink" Target="https://www.microsoft.com/en-us/download/details.aspx?id=45520" TargetMode="External"/><Relationship Id="rId11" Type="http://schemas.openxmlformats.org/officeDocument/2006/relationships/hyperlink" Target="http://www.microsoftvirtualacademy.com/training-courses/what-s-new-in-windows-8-1-security" TargetMode="External"/><Relationship Id="rId24" Type="http://schemas.openxmlformats.org/officeDocument/2006/relationships/hyperlink" Target="http://search.oreilly.com/?q=windows&amp;x=0&amp;y=0" TargetMode="External"/><Relationship Id="rId32" Type="http://schemas.openxmlformats.org/officeDocument/2006/relationships/hyperlink" Target="http://blogs.technet.com/b/topsupportsolutions/archive/2013/11/22/top-support-solutions-for-microsoft-windows-8.aspx" TargetMode="External"/><Relationship Id="rId37" Type="http://schemas.openxmlformats.org/officeDocument/2006/relationships/hyperlink" Target="http://www.microsoft.com/en-us/download/details.aspx?id=44226" TargetMode="External"/><Relationship Id="rId40" Type="http://schemas.openxmlformats.org/officeDocument/2006/relationships/hyperlink" Target="http://support.microsoft.com/lifecycle#gp/msl-ie-dotnet-an" TargetMode="External"/><Relationship Id="rId45" Type="http://schemas.openxmlformats.org/officeDocument/2006/relationships/hyperlink" Target="https://support.microsoft.com/en-us/lifecycle#gp/Microsoft-Internet-Explorer" TargetMode="External"/><Relationship Id="rId53" Type="http://schemas.openxmlformats.org/officeDocument/2006/relationships/hyperlink" Target="http://blogs.windows.com/windows/b/springboard/archive/2014/01/22/announcing-windows-8-1-end-user-readiness-content.aspx" TargetMode="External"/><Relationship Id="rId58" Type="http://schemas.openxmlformats.org/officeDocument/2006/relationships/hyperlink" Target="http://www.microsoft.com/en-us/download/details.aspx?id=41965" TargetMode="External"/><Relationship Id="rId66" Type="http://schemas.openxmlformats.org/officeDocument/2006/relationships/hyperlink" Target="https://technet.microsoft.com/en-us/windows/dn798755.aspx" TargetMode="External"/><Relationship Id="rId74" Type="http://schemas.openxmlformats.org/officeDocument/2006/relationships/hyperlink" Target="http://dev.modern.ie/" TargetMode="External"/><Relationship Id="rId79" Type="http://schemas.openxmlformats.org/officeDocument/2006/relationships/hyperlink" Target="http://digital.onwindows.com/communications-and-media/global-outlook" TargetMode="External"/><Relationship Id="rId87" Type="http://schemas.openxmlformats.org/officeDocument/2006/relationships/hyperlink" Target="http://answers.microsoft.com/en-us/windows/forum/windows_10" TargetMode="External"/><Relationship Id="rId5" Type="http://schemas.openxmlformats.org/officeDocument/2006/relationships/hyperlink" Target="http://blogs.msdn.com/b/mssmallbiz/archive/2013/06/28/almost-150-free-microsoft-ebooks-covering-windows-7-windows-8-office-2010-office-2013-office-365-office-web-apps-windows-server-2012-windows-phone-7-windows-phone-8-sql-server-2008-sql-server-2012-sharepoint-server-2010-s.aspx" TargetMode="External"/><Relationship Id="rId61" Type="http://schemas.openxmlformats.org/officeDocument/2006/relationships/hyperlink" Target="http://technet.microsoft.com/en-us/library/dn338135.aspx" TargetMode="External"/><Relationship Id="rId82" Type="http://schemas.openxmlformats.org/officeDocument/2006/relationships/hyperlink" Target="http://www.windowsphone.com/en-us/how-to/wp8/basics/whats-new-in-windows-phone" TargetMode="External"/><Relationship Id="rId90" Type="http://schemas.openxmlformats.org/officeDocument/2006/relationships/hyperlink" Target="http://blogs.windows.com/windows-blog-directory" TargetMode="External"/><Relationship Id="rId95" Type="http://schemas.openxmlformats.org/officeDocument/2006/relationships/image" Target="../media/image13.png"/><Relationship Id="rId19" Type="http://schemas.openxmlformats.org/officeDocument/2006/relationships/hyperlink" Target="http://www.microsoftvirtualacademy.com/training-courses/best-of-build-and-windows-10" TargetMode="External"/><Relationship Id="rId14" Type="http://schemas.openxmlformats.org/officeDocument/2006/relationships/hyperlink" Target="http://www.microsoftvirtualacademy.com/training-courses/windows-8-1-modern-lob-application-deployment" TargetMode="External"/><Relationship Id="rId22" Type="http://schemas.openxmlformats.org/officeDocument/2006/relationships/hyperlink" Target="https://www.microsoftvirtualacademy.com/en-us/training-courses/windows-10-update-for-it-pros-12208?l=5j98CnSIB_1704984382" TargetMode="External"/><Relationship Id="rId27" Type="http://schemas.openxmlformats.org/officeDocument/2006/relationships/hyperlink" Target="http://windows.microsoft.com/en-us/windows-10/support" TargetMode="External"/><Relationship Id="rId30" Type="http://schemas.openxmlformats.org/officeDocument/2006/relationships/hyperlink" Target="https://support.microsoft.com/en-us/kb/3073930" TargetMode="External"/><Relationship Id="rId35" Type="http://schemas.openxmlformats.org/officeDocument/2006/relationships/hyperlink" Target="http://www.microsoft.com/en-us/download/details.aspx?id=43105" TargetMode="External"/><Relationship Id="rId43" Type="http://schemas.openxmlformats.org/officeDocument/2006/relationships/hyperlink" Target="https://support2.microsoft.com/common/rss.aspx?rssid=16796" TargetMode="External"/><Relationship Id="rId48" Type="http://schemas.openxmlformats.org/officeDocument/2006/relationships/hyperlink" Target="https://www.microsoft.com/en-us/windows/compatibility/CompatCenter/Home" TargetMode="External"/><Relationship Id="rId56" Type="http://schemas.openxmlformats.org/officeDocument/2006/relationships/hyperlink" Target="http://www.microsoft.com/en-us/download/details.aspx?id=41652" TargetMode="External"/><Relationship Id="rId64" Type="http://schemas.openxmlformats.org/officeDocument/2006/relationships/hyperlink" Target="http://www.microsoft.com/en-us/download/details.aspx?id=47716" TargetMode="External"/><Relationship Id="rId69" Type="http://schemas.openxmlformats.org/officeDocument/2006/relationships/hyperlink" Target="https://technet.microsoft.com/en-us/windows/dn708062" TargetMode="External"/><Relationship Id="rId77" Type="http://schemas.openxmlformats.org/officeDocument/2006/relationships/hyperlink" Target="http://aka.ms/businesskit" TargetMode="External"/><Relationship Id="rId8" Type="http://schemas.openxmlformats.org/officeDocument/2006/relationships/hyperlink" Target="http://blogs.msdn.com/b/microsoft_press/archive/2015/04/08/free-ebook-creating-mobile-apps-with-xamarin-forms-second-preview-edition.aspx" TargetMode="External"/><Relationship Id="rId51" Type="http://schemas.openxmlformats.org/officeDocument/2006/relationships/hyperlink" Target="http://dev.windows.com/" TargetMode="External"/><Relationship Id="rId72" Type="http://schemas.openxmlformats.org/officeDocument/2006/relationships/hyperlink" Target="http://www.microsoft.com/en-us/WindowsForBusiness/Compare" TargetMode="External"/><Relationship Id="rId80" Type="http://schemas.openxmlformats.org/officeDocument/2006/relationships/hyperlink" Target="http://digital.onwindows.com/onwindows/2014/winter" TargetMode="External"/><Relationship Id="rId85" Type="http://schemas.openxmlformats.org/officeDocument/2006/relationships/hyperlink" Target="https://insider.windows.com/" TargetMode="External"/><Relationship Id="rId93" Type="http://schemas.openxmlformats.org/officeDocument/2006/relationships/hyperlink" Target="http://wpdev.uservoice.com/forums/110705-dev-platform" TargetMode="External"/><Relationship Id="rId3" Type="http://schemas.openxmlformats.org/officeDocument/2006/relationships/hyperlink" Target="http://rd.springer.com/book/10.1007/978-1-4842-1046-8" TargetMode="External"/><Relationship Id="rId12" Type="http://schemas.openxmlformats.org/officeDocument/2006/relationships/hyperlink" Target="http://www.microsoftvirtualacademy.com/training-courses/windows-performance-jump-start" TargetMode="External"/><Relationship Id="rId17" Type="http://schemas.openxmlformats.org/officeDocument/2006/relationships/hyperlink" Target="http://www.microsoftvirtualacademy.com/training-courses/defense-in-depth-windows-8-1-security" TargetMode="External"/><Relationship Id="rId25" Type="http://schemas.openxmlformats.org/officeDocument/2006/relationships/hyperlink" Target="http://www.informit.com/search/index.aspx?query=windows" TargetMode="External"/><Relationship Id="rId33" Type="http://schemas.openxmlformats.org/officeDocument/2006/relationships/hyperlink" Target="http://blogs.technet.com/b/topsupportsolutions/archive/2014/03/06/top-microsoft-support-solutions-for-windows-8.aspx" TargetMode="External"/><Relationship Id="rId38" Type="http://schemas.openxmlformats.org/officeDocument/2006/relationships/hyperlink" Target="http://technet.microsoft.com/sysinternals" TargetMode="External"/><Relationship Id="rId46" Type="http://schemas.openxmlformats.org/officeDocument/2006/relationships/hyperlink" Target="http://www.microsoft.com/en-us/download/details.aspx?id=30652" TargetMode="External"/><Relationship Id="rId59" Type="http://schemas.openxmlformats.org/officeDocument/2006/relationships/hyperlink" Target="http://blogs.msdn.com/b/ie/archive/2014/04/02/stay-up-to-date-with-enterprise-mode-for-internet-explorer-11.aspx" TargetMode="External"/><Relationship Id="rId67" Type="http://schemas.openxmlformats.org/officeDocument/2006/relationships/hyperlink" Target="https://technet.microsoft.com/en-us/ie/mt163706.aspx" TargetMode="External"/><Relationship Id="rId20" Type="http://schemas.openxmlformats.org/officeDocument/2006/relationships/hyperlink" Target="https://www.microsoftvirtualacademy.com/en-US/training-courses/getting-started-with-windows-10-for-it-professionals-10629" TargetMode="External"/><Relationship Id="rId41" Type="http://schemas.openxmlformats.org/officeDocument/2006/relationships/hyperlink" Target="http://blogs.msdn.com/b/windows-embedded/archive/2014/02/17/what-does-the-end-of-support-of-windows-xp-mean-for-windows-embedded.aspx" TargetMode="External"/><Relationship Id="rId54" Type="http://schemas.openxmlformats.org/officeDocument/2006/relationships/hyperlink" Target="http://www.microsoft.com/en-us/download/details.aspx?id=42255" TargetMode="External"/><Relationship Id="rId62" Type="http://schemas.openxmlformats.org/officeDocument/2006/relationships/hyperlink" Target="http://msdn.microsoft.com/en-us/library/dn338147.aspx" TargetMode="External"/><Relationship Id="rId70" Type="http://schemas.openxmlformats.org/officeDocument/2006/relationships/hyperlink" Target="https://technet.microsoft.com/en-us/windows/windows10.aspx" TargetMode="External"/><Relationship Id="rId75" Type="http://schemas.openxmlformats.org/officeDocument/2006/relationships/hyperlink" Target="https://msdn.microsoft.com/en-us/library/windows/hardware/dn914754(v=vs.85).aspx" TargetMode="External"/><Relationship Id="rId83" Type="http://schemas.openxmlformats.org/officeDocument/2006/relationships/hyperlink" Target="http://www.microsoft.com/en-us/download/details.aspx?id=43371" TargetMode="External"/><Relationship Id="rId88" Type="http://schemas.openxmlformats.org/officeDocument/2006/relationships/hyperlink" Target="http://blogs.technet.com/b/mspfe/archive/tags/windows/" TargetMode="External"/><Relationship Id="rId91" Type="http://schemas.openxmlformats.org/officeDocument/2006/relationships/hyperlink" Target="http://blogs.msdn.com/b/ie/" TargetMode="External"/><Relationship Id="rId1" Type="http://schemas.openxmlformats.org/officeDocument/2006/relationships/slideLayout" Target="../slideLayouts/slideLayout4.xml"/><Relationship Id="rId6" Type="http://schemas.openxmlformats.org/officeDocument/2006/relationships/hyperlink" Target="http://blogs.msdn.com/b/microsoft_press/archive/2009/10/16/free-e-book-deploying-windows-7-essential-guidance.aspx" TargetMode="External"/><Relationship Id="rId15" Type="http://schemas.openxmlformats.org/officeDocument/2006/relationships/hyperlink" Target="http://www.microsoftvirtualacademy.com/training-courses/windows-8-1-deployment-jump-start" TargetMode="External"/><Relationship Id="rId23" Type="http://schemas.openxmlformats.org/officeDocument/2006/relationships/hyperlink" Target="http://www.microsoft.com/learning/en-us/windows-training.aspx" TargetMode="External"/><Relationship Id="rId28" Type="http://schemas.openxmlformats.org/officeDocument/2006/relationships/hyperlink" Target="https://technet.microsoft.com/library/mt297512.aspx" TargetMode="External"/><Relationship Id="rId36" Type="http://schemas.openxmlformats.org/officeDocument/2006/relationships/hyperlink" Target="http://blogs.msdn.com/b/microsoft_press/archive/2012/05/04/free-ebooks-great-content-from-microsoft-press-that-won-t-cost-you-a-penny.aspx" TargetMode="External"/><Relationship Id="rId49" Type="http://schemas.openxmlformats.org/officeDocument/2006/relationships/hyperlink" Target="https://www.youtube.com/user/WindowsVideos/featured" TargetMode="External"/><Relationship Id="rId57" Type="http://schemas.openxmlformats.org/officeDocument/2006/relationships/hyperlink" Target="http://www.microsoft.com/en-us/download/details.aspx?id=40895" TargetMode="External"/><Relationship Id="rId10" Type="http://schemas.openxmlformats.org/officeDocument/2006/relationships/hyperlink" Target="http://www.microsoftvirtualacademy.com/liveevents/what-s-new-in-windows-8-1-for-it-professionals-jump-start?" TargetMode="External"/><Relationship Id="rId31" Type="http://schemas.openxmlformats.org/officeDocument/2006/relationships/hyperlink" Target="https://support.microsoft.com/en-us/kb/3080351" TargetMode="External"/><Relationship Id="rId44" Type="http://schemas.openxmlformats.org/officeDocument/2006/relationships/hyperlink" Target="https://support.microsoft.com/en-us/kb/894199" TargetMode="External"/><Relationship Id="rId52" Type="http://schemas.openxmlformats.org/officeDocument/2006/relationships/hyperlink" Target="https://technet.microsoft.com/windows/default" TargetMode="External"/><Relationship Id="rId60" Type="http://schemas.openxmlformats.org/officeDocument/2006/relationships/hyperlink" Target="http://technet.microsoft.com/en-US/ie" TargetMode="External"/><Relationship Id="rId65" Type="http://schemas.openxmlformats.org/officeDocument/2006/relationships/hyperlink" Target="http://www.microsoft.com/en-us/windows/windows-10-faq" TargetMode="External"/><Relationship Id="rId73" Type="http://schemas.openxmlformats.org/officeDocument/2006/relationships/hyperlink" Target="http://download.microsoft.com/download/D/8/F/D8F1AEEB-C8FC-4D48-BEBC-DE018B0CD3E5/Windows%2010%20Compare%20Editions.pdf" TargetMode="External"/><Relationship Id="rId78" Type="http://schemas.openxmlformats.org/officeDocument/2006/relationships/hyperlink" Target="https://technet.microsoft.com/en-us/library/mt574263(v=vs.85).aspx" TargetMode="External"/><Relationship Id="rId81" Type="http://schemas.openxmlformats.org/officeDocument/2006/relationships/hyperlink" Target="http://www.windowscentral.com/" TargetMode="External"/><Relationship Id="rId86" Type="http://schemas.openxmlformats.org/officeDocument/2006/relationships/hyperlink" Target="http://blogs.windows.com/business/2014/09/30/introducing-windows-10-for-business" TargetMode="External"/><Relationship Id="rId94" Type="http://schemas.openxmlformats.org/officeDocument/2006/relationships/image" Target="../media/image12.png"/><Relationship Id="rId4" Type="http://schemas.openxmlformats.org/officeDocument/2006/relationships/hyperlink" Target="http://blogs.msdn.com/b/microsoft_press/archive/2012/11/13/free-ebook-introducing-windows-8-an-overview-for-it-professionals-final-edition.aspx" TargetMode="External"/><Relationship Id="rId9" Type="http://schemas.openxmlformats.org/officeDocument/2006/relationships/hyperlink" Target="http://www.microsoftvirtualacademy.com/product-training/windows#?fbid=-7mL6tt0lnw"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microsoft.com/en-us/download/details.aspx?id=49039" TargetMode="External"/><Relationship Id="rId13" Type="http://schemas.openxmlformats.org/officeDocument/2006/relationships/hyperlink" Target="http://www.microsoft.com/surface/en-us/support/install-update-activate/pro-3-update-history" TargetMode="External"/><Relationship Id="rId18" Type="http://schemas.openxmlformats.org/officeDocument/2006/relationships/hyperlink" Target="http://www.microsoft.com/surface/support/business" TargetMode="External"/><Relationship Id="rId26" Type="http://schemas.openxmlformats.org/officeDocument/2006/relationships/hyperlink" Target="http://www.microsoft.com/surface/en-us/products/comparedevices" TargetMode="External"/><Relationship Id="rId3" Type="http://schemas.openxmlformats.org/officeDocument/2006/relationships/hyperlink" Target="https://www.youtube.com/results?search_query=microsoft+surface+training&amp;lclk=year&amp;filters=year" TargetMode="External"/><Relationship Id="rId21" Type="http://schemas.openxmlformats.org/officeDocument/2006/relationships/hyperlink" Target="http://1drv.ms/1KI5Mzx" TargetMode="External"/><Relationship Id="rId34" Type="http://schemas.openxmlformats.org/officeDocument/2006/relationships/hyperlink" Target="https://twitter.com/Surface" TargetMode="External"/><Relationship Id="rId7" Type="http://schemas.openxmlformats.org/officeDocument/2006/relationships/hyperlink" Target="http://www.microsoft.com/en-us/download/details.aspx?id=49040" TargetMode="External"/><Relationship Id="rId12" Type="http://schemas.openxmlformats.org/officeDocument/2006/relationships/hyperlink" Target="http://www.microsoft.com/en-us/download/details.aspx?id=49038" TargetMode="External"/><Relationship Id="rId17" Type="http://schemas.openxmlformats.org/officeDocument/2006/relationships/hyperlink" Target="https://www.microsoft.com/surface/en-us/support/install-update-activate/rt-update-history" TargetMode="External"/><Relationship Id="rId25" Type="http://schemas.openxmlformats.org/officeDocument/2006/relationships/hyperlink" Target="http://www.microsoft.com/surface/en-us/support/userguides" TargetMode="External"/><Relationship Id="rId33" Type="http://schemas.openxmlformats.org/officeDocument/2006/relationships/hyperlink" Target="https://www.facebook.com/Surface" TargetMode="External"/><Relationship Id="rId2" Type="http://schemas.openxmlformats.org/officeDocument/2006/relationships/notesSlide" Target="../notesSlides/notesSlide6.xml"/><Relationship Id="rId16" Type="http://schemas.openxmlformats.org/officeDocument/2006/relationships/hyperlink" Target="https://www.microsoft.com/surface/en-us/support/install-update-activate/2-update-history" TargetMode="External"/><Relationship Id="rId20" Type="http://schemas.openxmlformats.org/officeDocument/2006/relationships/hyperlink" Target="http://1drv.ms/1KI5UiA" TargetMode="External"/><Relationship Id="rId29" Type="http://schemas.openxmlformats.org/officeDocument/2006/relationships/hyperlink" Target="http://www.microsoft.com/surface/en-us/products/surface-3" TargetMode="External"/><Relationship Id="rId1" Type="http://schemas.openxmlformats.org/officeDocument/2006/relationships/slideLayout" Target="../slideLayouts/slideLayout4.xml"/><Relationship Id="rId6" Type="http://schemas.openxmlformats.org/officeDocument/2006/relationships/hyperlink" Target="http://www.microsoft.com/en-us/download/details.aspx?id=38826" TargetMode="External"/><Relationship Id="rId11" Type="http://schemas.openxmlformats.org/officeDocument/2006/relationships/hyperlink" Target="http://www.microsoft.com/en-us/download/details.aspx?id=49042" TargetMode="External"/><Relationship Id="rId24" Type="http://schemas.openxmlformats.org/officeDocument/2006/relationships/hyperlink" Target="http://www.microsoft.com/surface" TargetMode="External"/><Relationship Id="rId32" Type="http://schemas.openxmlformats.org/officeDocument/2006/relationships/hyperlink" Target="http://www.surfaceforums.net/" TargetMode="External"/><Relationship Id="rId5" Type="http://schemas.openxmlformats.org/officeDocument/2006/relationships/hyperlink" Target="https://technet.microsoft.com/en-us/windows/dn965440" TargetMode="External"/><Relationship Id="rId15" Type="http://schemas.openxmlformats.org/officeDocument/2006/relationships/hyperlink" Target="https://www.microsoft.com/surface/en-us/support/install-update-activate/pro-2-update-history" TargetMode="External"/><Relationship Id="rId23" Type="http://schemas.openxmlformats.org/officeDocument/2006/relationships/hyperlink" Target="https://technet.microsoft.com/en-us/windows/dn903161" TargetMode="External"/><Relationship Id="rId28" Type="http://schemas.openxmlformats.org/officeDocument/2006/relationships/hyperlink" Target="http://1drv.ms/1KI6jBn" TargetMode="External"/><Relationship Id="rId36" Type="http://schemas.openxmlformats.org/officeDocument/2006/relationships/image" Target="../media/image13.png"/><Relationship Id="rId10" Type="http://schemas.openxmlformats.org/officeDocument/2006/relationships/hyperlink" Target="http://www.microsoft.com/en-us/download/details.aspx?id=49041" TargetMode="External"/><Relationship Id="rId19" Type="http://schemas.openxmlformats.org/officeDocument/2006/relationships/hyperlink" Target="http://www.microsoft.com/surface/support" TargetMode="External"/><Relationship Id="rId31" Type="http://schemas.openxmlformats.org/officeDocument/2006/relationships/hyperlink" Target="http://blog.surface.com/" TargetMode="External"/><Relationship Id="rId4" Type="http://schemas.openxmlformats.org/officeDocument/2006/relationships/hyperlink" Target="http://www.microsoftvirtualacademy.com/training-courses/surface-pro-3-deployment" TargetMode="External"/><Relationship Id="rId9" Type="http://schemas.openxmlformats.org/officeDocument/2006/relationships/hyperlink" Target="http://www.microsoft.com/en-us/download/details.aspx?id=49037" TargetMode="External"/><Relationship Id="rId14" Type="http://schemas.openxmlformats.org/officeDocument/2006/relationships/hyperlink" Target="https://www.microsoft.com/surface/en-us/support/install-update-activate/surface-3-update-history" TargetMode="External"/><Relationship Id="rId22" Type="http://schemas.openxmlformats.org/officeDocument/2006/relationships/hyperlink" Target="http://1drv.ms/1H5ceuj" TargetMode="External"/><Relationship Id="rId27" Type="http://schemas.openxmlformats.org/officeDocument/2006/relationships/hyperlink" Target="http://www.microsoft.com/en-us/download/details.aspx?id=45292" TargetMode="External"/><Relationship Id="rId30" Type="http://schemas.openxmlformats.org/officeDocument/2006/relationships/hyperlink" Target="http://www.microsoft.com/surface/en-us/products/surface-3#specifications?showspecs" TargetMode="External"/><Relationship Id="rId35" Type="http://schemas.openxmlformats.org/officeDocument/2006/relationships/image" Target="../media/image12.png"/></Relationships>
</file>

<file path=ppt/slides/_rels/slide8.xml.rels><?xml version="1.0" encoding="UTF-8" standalone="yes"?>
<Relationships xmlns="http://schemas.openxmlformats.org/package/2006/relationships"><Relationship Id="rId13" Type="http://schemas.openxmlformats.org/officeDocument/2006/relationships/hyperlink" Target="http://www.microsoftvirtualacademy.com/training-courses/windows-server2012-r2-web-and-application-platform?CR_CC=200340516" TargetMode="External"/><Relationship Id="rId18" Type="http://schemas.openxmlformats.org/officeDocument/2006/relationships/hyperlink" Target="http://www.microsoft.com/en-us/download/details.aspx?id=41665" TargetMode="External"/><Relationship Id="rId26" Type="http://schemas.openxmlformats.org/officeDocument/2006/relationships/hyperlink" Target="http://www.microsoft.com/en-us/download/details.aspx?id=44021" TargetMode="External"/><Relationship Id="rId39" Type="http://schemas.openxmlformats.org/officeDocument/2006/relationships/hyperlink" Target="https://support.microsoft.com/en-us/kb/894199" TargetMode="External"/><Relationship Id="rId21" Type="http://schemas.openxmlformats.org/officeDocument/2006/relationships/hyperlink" Target="https://www.microsoft.com/learning/en-us/windows-server-certification.aspx" TargetMode="External"/><Relationship Id="rId34" Type="http://schemas.openxmlformats.org/officeDocument/2006/relationships/hyperlink" Target="http://blogs.msdn.com/b/powershell/archive/2015/02/24/powershell-script-analyzer-static-code-analysis-for-windows-powershell-scripts-amp-modules.aspx" TargetMode="External"/><Relationship Id="rId42" Type="http://schemas.openxmlformats.org/officeDocument/2006/relationships/hyperlink" Target="https://technet.microsoft.com/en-us/library/dn645379.aspx" TargetMode="External"/><Relationship Id="rId47" Type="http://schemas.openxmlformats.org/officeDocument/2006/relationships/hyperlink" Target="https://www.microsoft.com/en-us/download/details.aspx?id=25250" TargetMode="External"/><Relationship Id="rId50" Type="http://schemas.openxmlformats.org/officeDocument/2006/relationships/hyperlink" Target="http://www.microsoft.com/en-us/server-cloud/products/windows-server-2012-r2/default.aspx#fbid=lMdHyQuWfN9" TargetMode="External"/><Relationship Id="rId55" Type="http://schemas.openxmlformats.org/officeDocument/2006/relationships/hyperlink" Target="http://www.microsoft.com/en-us/download/details.aspx?id=42554" TargetMode="External"/><Relationship Id="rId63" Type="http://schemas.openxmlformats.org/officeDocument/2006/relationships/hyperlink" Target="http://technet.microsoft.com/library/bb625087.aspx" TargetMode="External"/><Relationship Id="rId68" Type="http://schemas.openxmlformats.org/officeDocument/2006/relationships/hyperlink" Target="http://social.technet.microsoft.com/wiki/contents/articles/25625.windows-server-posters.aspx" TargetMode="External"/><Relationship Id="rId76" Type="http://schemas.openxmlformats.org/officeDocument/2006/relationships/hyperlink" Target="http://blogs.technet.com/b/askds/" TargetMode="External"/><Relationship Id="rId84" Type="http://schemas.openxmlformats.org/officeDocument/2006/relationships/image" Target="../media/image13.png"/><Relationship Id="rId7" Type="http://schemas.openxmlformats.org/officeDocument/2006/relationships/hyperlink" Target="http://www.microsoftvirtualacademy.com/training-courses/new-windows-server-2012-r2-jump-start" TargetMode="External"/><Relationship Id="rId71" Type="http://schemas.openxmlformats.org/officeDocument/2006/relationships/hyperlink" Target="http://www.microsoft.com/en-us/evalcenter/evaluate-windows-server-technical-preview" TargetMode="External"/><Relationship Id="rId2" Type="http://schemas.openxmlformats.org/officeDocument/2006/relationships/notesSlide" Target="../notesSlides/notesSlide7.xml"/><Relationship Id="rId16" Type="http://schemas.openxmlformats.org/officeDocument/2006/relationships/hyperlink" Target="http://www.microsoftvirtualacademy.com/training-courses/getting-started-with-powershell-desired-state-configuration-dsc-" TargetMode="External"/><Relationship Id="rId29" Type="http://schemas.openxmlformats.org/officeDocument/2006/relationships/hyperlink" Target="http://blogs.technet.com/b/topsupportsolutions/archive/2014/02/21/top-support-solutions-for-microsoft-windows-server-2008.aspx" TargetMode="External"/><Relationship Id="rId11" Type="http://schemas.openxmlformats.org/officeDocument/2006/relationships/hyperlink" Target="http://www.microsoftvirtualacademy.com/training-courses/windows-server-2012-r2-essentials" TargetMode="External"/><Relationship Id="rId24" Type="http://schemas.openxmlformats.org/officeDocument/2006/relationships/hyperlink" Target="https://borntolearn.mslearn.net/b/weblog/archive/2015/04/17/mcp-insider-series-powershell-inventor-jeffrey-snover-answers-your-ama-questions" TargetMode="External"/><Relationship Id="rId32" Type="http://schemas.openxmlformats.org/officeDocument/2006/relationships/hyperlink" Target="http://support.microsoft.com/lifecycle?c2=1163" TargetMode="External"/><Relationship Id="rId37" Type="http://schemas.openxmlformats.org/officeDocument/2006/relationships/hyperlink" Target="https://support2.microsoft.com/common/rss.aspx?rssid=16526" TargetMode="External"/><Relationship Id="rId40" Type="http://schemas.openxmlformats.org/officeDocument/2006/relationships/hyperlink" Target="https://technet.microsoft.com/en-us/library/dn303411.aspx" TargetMode="External"/><Relationship Id="rId45" Type="http://schemas.openxmlformats.org/officeDocument/2006/relationships/hyperlink" Target="https://technet.microsoft.com/en-us/windowsserver/bb332157" TargetMode="External"/><Relationship Id="rId53" Type="http://schemas.openxmlformats.org/officeDocument/2006/relationships/hyperlink" Target="http://technet.microsoft.com/en-us/scriptcenter/powershell.aspx" TargetMode="External"/><Relationship Id="rId58" Type="http://schemas.openxmlformats.org/officeDocument/2006/relationships/hyperlink" Target="http://technet.microsoft.com/en-us/library/dn268294.aspx" TargetMode="External"/><Relationship Id="rId66" Type="http://schemas.openxmlformats.org/officeDocument/2006/relationships/hyperlink" Target="http://planningservices.partners.extranet.microsoft.com/en/PVDPS/Pages/Upgrading-to-Windows-Server-2008-R2.aspx" TargetMode="External"/><Relationship Id="rId74" Type="http://schemas.openxmlformats.org/officeDocument/2006/relationships/hyperlink" Target="http://blogs.technet.com/b/askpfeplat/" TargetMode="External"/><Relationship Id="rId79" Type="http://schemas.openxmlformats.org/officeDocument/2006/relationships/hyperlink" Target="http://blogs.technet.com/b/rms/" TargetMode="External"/><Relationship Id="rId5" Type="http://schemas.openxmlformats.org/officeDocument/2006/relationships/hyperlink" Target="http://blogs.msdn.com/b/microsoft_press/archive/2010/02/16/free-ebook-understanding-microsoft-virtualization-r2-solutions.aspx" TargetMode="External"/><Relationship Id="rId61" Type="http://schemas.openxmlformats.org/officeDocument/2006/relationships/hyperlink" Target="http://technet.microsoft.com/en-us/library/jj574204.aspx" TargetMode="External"/><Relationship Id="rId82" Type="http://schemas.openxmlformats.org/officeDocument/2006/relationships/hyperlink" Target="https://mbam.uservoice.com/forums/268571-microsoft-bitlocker-administration-and-monitoring" TargetMode="External"/><Relationship Id="rId10" Type="http://schemas.openxmlformats.org/officeDocument/2006/relationships/hyperlink" Target="http://www.microsoftvirtualacademy.com/training-courses/windows-server2012-r2-storage-jump-start-new-choices" TargetMode="External"/><Relationship Id="rId19" Type="http://schemas.openxmlformats.org/officeDocument/2006/relationships/hyperlink" Target="http://borntolearn.mslearn.net/certification/server/" TargetMode="External"/><Relationship Id="rId31" Type="http://schemas.openxmlformats.org/officeDocument/2006/relationships/hyperlink" Target="http://www.microsoft.com/en-us/download/details.aspx?id=44226" TargetMode="External"/><Relationship Id="rId44" Type="http://schemas.openxmlformats.org/officeDocument/2006/relationships/hyperlink" Target="https://technet.microsoft.com/en-us/library/hh852345.aspx" TargetMode="External"/><Relationship Id="rId52" Type="http://schemas.openxmlformats.org/officeDocument/2006/relationships/hyperlink" Target="http://blogs.technet.com/b/keithmayer/archive/2014/04/21/what-s-new-in-powershell-14-new-resources-for-desired-state-configuration-dsc.aspx" TargetMode="External"/><Relationship Id="rId60" Type="http://schemas.openxmlformats.org/officeDocument/2006/relationships/hyperlink" Target="https://technet.microsoft.com/en-us/library/dn151324.aspx" TargetMode="External"/><Relationship Id="rId65" Type="http://schemas.openxmlformats.org/officeDocument/2006/relationships/hyperlink" Target="http://migrationplanningassistant.azurewebsites.net/" TargetMode="External"/><Relationship Id="rId73" Type="http://schemas.openxmlformats.org/officeDocument/2006/relationships/hyperlink" Target="https://technet.microsoft.com/library/dn765472.aspx" TargetMode="External"/><Relationship Id="rId78" Type="http://schemas.openxmlformats.org/officeDocument/2006/relationships/hyperlink" Target="https://social.technet.microsoft.com/Forums/scriptcenter" TargetMode="External"/><Relationship Id="rId81" Type="http://schemas.openxmlformats.org/officeDocument/2006/relationships/hyperlink" Target="http://blogs.technet.com/b/ashleymcglone/" TargetMode="External"/><Relationship Id="rId4" Type="http://schemas.openxmlformats.org/officeDocument/2006/relationships/hyperlink" Target="http://social.technet.microsoft.com/Forums/en-US/3ba001fb-06d3-4122-85f2-aab3451fd583/free-ebook-introducing-windows-server-2008-r2?forum=CertGeneral" TargetMode="External"/><Relationship Id="rId9" Type="http://schemas.openxmlformats.org/officeDocument/2006/relationships/hyperlink" Target="http://www.microsoftvirtualacademy.com/training-courses/what-s-new-in-vdi-for-windows-server-2012-r2-and-8-1#?fbid=-7mL6tt0lnw" TargetMode="External"/><Relationship Id="rId14" Type="http://schemas.openxmlformats.org/officeDocument/2006/relationships/hyperlink" Target="http://www.microsoftvirtualacademy.com/training-courses/what-s-new-in-vdi-for-windows-server-2012-r2-and-8-1" TargetMode="External"/><Relationship Id="rId22" Type="http://schemas.openxmlformats.org/officeDocument/2006/relationships/hyperlink" Target="https://technet.microsoft.com/en-us/windows/microsoft-desktop-optimization-pack-technologies.aspx" TargetMode="External"/><Relationship Id="rId27" Type="http://schemas.openxmlformats.org/officeDocument/2006/relationships/hyperlink" Target="http://blogs.technet.com/b/topsupportsolutions/archive/2014/12/31/top-support-solutions-for-windows-server-2012-r2.aspx" TargetMode="External"/><Relationship Id="rId30" Type="http://schemas.openxmlformats.org/officeDocument/2006/relationships/hyperlink" Target="http://blogs.technet.com/b/topsupportsolutions/archive/2013/11/08/top-support-solutions-for-microsoft-windows-server.aspx" TargetMode="External"/><Relationship Id="rId35" Type="http://schemas.openxmlformats.org/officeDocument/2006/relationships/hyperlink" Target="https://support2.microsoft.com/common/rss.aspx?rssid=12925" TargetMode="External"/><Relationship Id="rId43" Type="http://schemas.openxmlformats.org/officeDocument/2006/relationships/hyperlink" Target="http://www.microsoft.com/en-us/download/details.aspx?id=41540" TargetMode="External"/><Relationship Id="rId48" Type="http://schemas.openxmlformats.org/officeDocument/2006/relationships/hyperlink" Target="http://social.technet.microsoft.com/wiki/contents/articles/4715.group-policy-survival-guide.aspx" TargetMode="External"/><Relationship Id="rId56" Type="http://schemas.openxmlformats.org/officeDocument/2006/relationships/hyperlink" Target="http://blogs.msdn.com/b/virtual_pc_guy/archive/2015/04/17/the-most-popular-hyper-v-powershell-cmdlets-by-bing.aspx" TargetMode="External"/><Relationship Id="rId64" Type="http://schemas.openxmlformats.org/officeDocument/2006/relationships/hyperlink" Target="http://blogs.technet.com/b/mva/archive/2014/08/26/don-t-panic-we-ve-got-10-resources-to-help-you-upgrade-from-windows-server-2003.aspx" TargetMode="External"/><Relationship Id="rId69" Type="http://schemas.openxmlformats.org/officeDocument/2006/relationships/hyperlink" Target="http://www.microsoft.com/en-us/download/details.aspx?id=29189" TargetMode="External"/><Relationship Id="rId77" Type="http://schemas.openxmlformats.org/officeDocument/2006/relationships/hyperlink" Target="http://powershell.com/cs/" TargetMode="External"/><Relationship Id="rId8" Type="http://schemas.openxmlformats.org/officeDocument/2006/relationships/hyperlink" Target="http://www.microsoftvirtualacademy.com/product-training/windows-server#?fbid=eLff9ffqJ24" TargetMode="External"/><Relationship Id="rId51" Type="http://schemas.openxmlformats.org/officeDocument/2006/relationships/hyperlink" Target="http://www.microsoft.com/en-us/download/details.aspx?id=27416" TargetMode="External"/><Relationship Id="rId72" Type="http://schemas.openxmlformats.org/officeDocument/2006/relationships/hyperlink" Target="https://weblogs.asp.net/scottgu/announcing-windows-server-2016-containers-preview" TargetMode="External"/><Relationship Id="rId80" Type="http://schemas.openxmlformats.org/officeDocument/2006/relationships/hyperlink" Target="http://blogs.technet.com/b/windowsserver/" TargetMode="External"/><Relationship Id="rId3" Type="http://schemas.openxmlformats.org/officeDocument/2006/relationships/hyperlink" Target="http://www.microsoftvirtualacademy.com/ebooks#?fbid=7rwpV4pHZX8" TargetMode="External"/><Relationship Id="rId12" Type="http://schemas.openxmlformats.org/officeDocument/2006/relationships/hyperlink" Target="http://www.microsoftvirtualacademy.com/training-courses/windows-server-2012-r2-server-networking?CR_CC=200340514#?fbid=7rwpV4pHZX8" TargetMode="External"/><Relationship Id="rId17" Type="http://schemas.openxmlformats.org/officeDocument/2006/relationships/hyperlink" Target="http://www.microsoftvirtualacademy.com/training-courses/advanced-powershell-desired-state-configuration-dsc-and-custom-resources" TargetMode="External"/><Relationship Id="rId25" Type="http://schemas.openxmlformats.org/officeDocument/2006/relationships/hyperlink" Target="http://www.microsoft.com/en-us/download/details.aspx?id=30005" TargetMode="External"/><Relationship Id="rId33" Type="http://schemas.openxmlformats.org/officeDocument/2006/relationships/hyperlink" Target="https://gallery.technet.microsoft.com/DSC-Resource-Kit-All-c449312d" TargetMode="External"/><Relationship Id="rId38" Type="http://schemas.openxmlformats.org/officeDocument/2006/relationships/hyperlink" Target="http://www.microsoft.com/en-us/download/details.aspx?id=42497" TargetMode="External"/><Relationship Id="rId46" Type="http://schemas.openxmlformats.org/officeDocument/2006/relationships/hyperlink" Target="https://technet.microsoft.com/en-us/library/cc514029.aspx" TargetMode="External"/><Relationship Id="rId59" Type="http://schemas.openxmlformats.org/officeDocument/2006/relationships/hyperlink" Target="https://technet.microsoft.com/en-us/library/cc772726(v=ws.10).aspx" TargetMode="External"/><Relationship Id="rId67" Type="http://schemas.openxmlformats.org/officeDocument/2006/relationships/hyperlink" Target="http://technet.microsoft.com/en-us/windowsserver/windows-server-security.aspx" TargetMode="External"/><Relationship Id="rId20" Type="http://schemas.openxmlformats.org/officeDocument/2006/relationships/hyperlink" Target="https://www.microsoft.com/learning/en-us/windows-server-training.aspx" TargetMode="External"/><Relationship Id="rId41" Type="http://schemas.openxmlformats.org/officeDocument/2006/relationships/hyperlink" Target="https://technet.microsoft.com/en-us/windows/hh826072" TargetMode="External"/><Relationship Id="rId54" Type="http://schemas.openxmlformats.org/officeDocument/2006/relationships/hyperlink" Target="http://social.technet.microsoft.com/wiki/contents/articles/183.windows-powershell-survival-guide.aspx" TargetMode="External"/><Relationship Id="rId62" Type="http://schemas.openxmlformats.org/officeDocument/2006/relationships/hyperlink" Target="http://blogs.technet.com/b/enterprisemobility/archive/2014/06/02/desktop-virtualization-deployment-overview.aspx" TargetMode="External"/><Relationship Id="rId70" Type="http://schemas.openxmlformats.org/officeDocument/2006/relationships/hyperlink" Target="http://blogs.technet.com/b/virtualization/archive/2015/05/13/hyper-v-content-at-ignite.aspx" TargetMode="External"/><Relationship Id="rId75" Type="http://schemas.openxmlformats.org/officeDocument/2006/relationships/hyperlink" Target="http://blogs.technet.com/b/ad" TargetMode="External"/><Relationship Id="rId83"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hyperlink" Target="http://www.microsoftvirtualacademy.com/liveevents/what-s-new-in-windows-server-2016-preview-jump-start" TargetMode="External"/><Relationship Id="rId15" Type="http://schemas.openxmlformats.org/officeDocument/2006/relationships/hyperlink" Target="http://www.microsoftvirtualacademy.com/training-courses/migrate-legacy-windows-server-to-2012-r2-and-microsoft-azure" TargetMode="External"/><Relationship Id="rId23" Type="http://schemas.openxmlformats.org/officeDocument/2006/relationships/hyperlink" Target="http://blogs.technet.com/b/ashleymcglone/archive/2015/05/22/17-hours-of-powershell-desired-state-configuration-dsc-video-training.aspx" TargetMode="External"/><Relationship Id="rId28" Type="http://schemas.openxmlformats.org/officeDocument/2006/relationships/hyperlink" Target="http://blogs.technet.com/b/topsupportsolutions/archive/2014/02/04/top-support-solutions-for-microsoft-windows-server-2012.aspx" TargetMode="External"/><Relationship Id="rId36" Type="http://schemas.openxmlformats.org/officeDocument/2006/relationships/hyperlink" Target="https://support2.microsoft.com/common/rss.aspx?rssid=14134" TargetMode="External"/><Relationship Id="rId49" Type="http://schemas.openxmlformats.org/officeDocument/2006/relationships/hyperlink" Target="https://technet.microsoft.com/en-us/windowsserver/bb310732.aspx" TargetMode="External"/><Relationship Id="rId57" Type="http://schemas.openxmlformats.org/officeDocument/2006/relationships/hyperlink" Target="http://www.microsoft.com/en-us/download/details.aspx?id=38785" TargetMode="External"/></Relationships>
</file>

<file path=ppt/slides/_rels/slide9.xml.rels><?xml version="1.0" encoding="UTF-8" standalone="yes"?>
<Relationships xmlns="http://schemas.openxmlformats.org/package/2006/relationships"><Relationship Id="rId13" Type="http://schemas.openxmlformats.org/officeDocument/2006/relationships/hyperlink" Target="https://gallery.technet.microsoft.com/Jetstress-2013-Field-Guide-2438bc12" TargetMode="External"/><Relationship Id="rId18" Type="http://schemas.openxmlformats.org/officeDocument/2006/relationships/hyperlink" Target="https://support2.microsoft.com/common/rss.aspx?rssid=10926" TargetMode="External"/><Relationship Id="rId26" Type="http://schemas.openxmlformats.org/officeDocument/2006/relationships/hyperlink" Target="http://technet.microsoft.com/en-us/library/aa996058(v=exchg.150).aspx" TargetMode="External"/><Relationship Id="rId39" Type="http://schemas.openxmlformats.org/officeDocument/2006/relationships/hyperlink" Target="https://technet.microsoft.com/en-us/library/exchange-online-limits.aspx" TargetMode="External"/><Relationship Id="rId3" Type="http://schemas.openxmlformats.org/officeDocument/2006/relationships/hyperlink" Target="http://www.microsoft.com/learning/en-us/exchange-server-training.aspx" TargetMode="External"/><Relationship Id="rId21" Type="http://schemas.openxmlformats.org/officeDocument/2006/relationships/hyperlink" Target="https://www.microsoft.com/en-us/download/details.aspx?id=36789" TargetMode="External"/><Relationship Id="rId34" Type="http://schemas.openxmlformats.org/officeDocument/2006/relationships/hyperlink" Target="http://blogs.technet.com/b/exchange/archive/2014/04/21/the-preferred-architecture.aspx" TargetMode="External"/><Relationship Id="rId42" Type="http://schemas.openxmlformats.org/officeDocument/2006/relationships/hyperlink" Target="https://technet.microsoft.com/en-us/library/jj200780(v=exchg.150).aspx" TargetMode="External"/><Relationship Id="rId47" Type="http://schemas.openxmlformats.org/officeDocument/2006/relationships/hyperlink" Target="http://blogs.technet.com/b/exchange/archive/2015/05/12/exchange-ignite-2015.aspx" TargetMode="External"/><Relationship Id="rId50" Type="http://schemas.openxmlformats.org/officeDocument/2006/relationships/image" Target="../media/image12.png"/><Relationship Id="rId7" Type="http://schemas.openxmlformats.org/officeDocument/2006/relationships/hyperlink" Target="http://blogs.technet.com/b/topsupportsolutions/archive/2013/11/15/top-support-solutions-for-microsoft-exchange-server.aspx" TargetMode="External"/><Relationship Id="rId12" Type="http://schemas.openxmlformats.org/officeDocument/2006/relationships/hyperlink" Target="http://www.microsoft.com/en-us/download/details.aspx?id=36849" TargetMode="External"/><Relationship Id="rId17" Type="http://schemas.openxmlformats.org/officeDocument/2006/relationships/hyperlink" Target="http://blogs.technet.com/b/exchange/archive/2015/02/23/automated-hybrid-troubleshooting-experience.aspx" TargetMode="External"/><Relationship Id="rId25" Type="http://schemas.openxmlformats.org/officeDocument/2006/relationships/hyperlink" Target="https://msdn.microsoft.com/en-us/library/dn820100" TargetMode="External"/><Relationship Id="rId33" Type="http://schemas.openxmlformats.org/officeDocument/2006/relationships/hyperlink" Target="https://technet.microsoft.com/en-us/library/dn879084(v=exchg.150).aspx" TargetMode="External"/><Relationship Id="rId38" Type="http://schemas.openxmlformats.org/officeDocument/2006/relationships/hyperlink" Target="http://technet.microsoft.com/en-us/library/exchange-online-service-description.aspx" TargetMode="External"/><Relationship Id="rId46" Type="http://schemas.openxmlformats.org/officeDocument/2006/relationships/hyperlink" Target="http://channel9.msdn.com/Events/MEC/2014?sort=viewed&amp;direction=asc#theSessions" TargetMode="External"/><Relationship Id="rId2" Type="http://schemas.openxmlformats.org/officeDocument/2006/relationships/hyperlink" Target="http://technet.microsoft.com/en-US/video/Hh972389" TargetMode="External"/><Relationship Id="rId16" Type="http://schemas.openxmlformats.org/officeDocument/2006/relationships/hyperlink" Target="https://gallery.technet.microsoft.com/Exchange-Client-Network-8af1bf00" TargetMode="External"/><Relationship Id="rId20" Type="http://schemas.openxmlformats.org/officeDocument/2006/relationships/hyperlink" Target="https://support2.microsoft.com/common/rss.aspx?rssid=16662" TargetMode="External"/><Relationship Id="rId29" Type="http://schemas.openxmlformats.org/officeDocument/2006/relationships/hyperlink" Target="https://technet.microsoft.com/library/jj150540(v=exchg.150).aspx" TargetMode="External"/><Relationship Id="rId41" Type="http://schemas.openxmlformats.org/officeDocument/2006/relationships/hyperlink" Target="http://technet.microsoft.com/en-us/library/jj723137(v=exchg.150).aspx" TargetMode="External"/><Relationship Id="rId1" Type="http://schemas.openxmlformats.org/officeDocument/2006/relationships/slideLayout" Target="../slideLayouts/slideLayout4.xml"/><Relationship Id="rId6" Type="http://schemas.openxmlformats.org/officeDocument/2006/relationships/hyperlink" Target="http://blogs.technet.com/b/topsupportsolutions/archive/2014/02/21/top-support-solutions-for-microsoft-exchange-server-2010.aspx" TargetMode="External"/><Relationship Id="rId11" Type="http://schemas.openxmlformats.org/officeDocument/2006/relationships/hyperlink" Target="http://blogs.technet.com/b/exchange/archive/2014/11/10/introducing-the-imap-migration-troubleshooter.aspx" TargetMode="External"/><Relationship Id="rId24" Type="http://schemas.openxmlformats.org/officeDocument/2006/relationships/hyperlink" Target="http://technet.microsoft.com/en-US/exchange/" TargetMode="External"/><Relationship Id="rId32" Type="http://schemas.openxmlformats.org/officeDocument/2006/relationships/hyperlink" Target="http://technet.microsoft.com/en-us/library/bb124558" TargetMode="External"/><Relationship Id="rId37" Type="http://schemas.openxmlformats.org/officeDocument/2006/relationships/hyperlink" Target="https://technet.microsoft.com/en-us/library/dn743673(v=exchg.150).aspx" TargetMode="External"/><Relationship Id="rId40" Type="http://schemas.openxmlformats.org/officeDocument/2006/relationships/hyperlink" Target="https://technet.microsoft.com/en-us/library/dn922147(v=exchg.150).aspx" TargetMode="External"/><Relationship Id="rId45" Type="http://schemas.openxmlformats.org/officeDocument/2006/relationships/hyperlink" Target="http://blogs.technet.com/b/exchange/archive/2015/08/24/a-brave-new-world-for-exchange-2016-cmdlet-reference-topic-delivery-and-updates.aspx" TargetMode="External"/><Relationship Id="rId5" Type="http://schemas.openxmlformats.org/officeDocument/2006/relationships/hyperlink" Target="http://blogs.technet.com/b/topsupportsolutions/archive/2014/02/21/top-support-solutions-for-microsoft-exchange-server-2013.aspx" TargetMode="External"/><Relationship Id="rId15" Type="http://schemas.openxmlformats.org/officeDocument/2006/relationships/hyperlink" Target="https://technet.microsoft.com/en-us/library/hh529921(v=exchg.150).aspx" TargetMode="External"/><Relationship Id="rId23" Type="http://schemas.openxmlformats.org/officeDocument/2006/relationships/hyperlink" Target="https://technet.microsoft.com/en-us/library/hh781036.aspx" TargetMode="External"/><Relationship Id="rId28" Type="http://schemas.openxmlformats.org/officeDocument/2006/relationships/hyperlink" Target="http://technet.microsoft.com/en-us/office/dn756393" TargetMode="External"/><Relationship Id="rId36" Type="http://schemas.openxmlformats.org/officeDocument/2006/relationships/hyperlink" Target="https://technet.microsoft.com/en-us/library/ff637980(v=exchg.150).aspx" TargetMode="External"/><Relationship Id="rId49" Type="http://schemas.openxmlformats.org/officeDocument/2006/relationships/hyperlink" Target="http://blogs.technet.com/b/exchange/" TargetMode="External"/><Relationship Id="rId10" Type="http://schemas.openxmlformats.org/officeDocument/2006/relationships/hyperlink" Target="https://testconnectivity.microsoft.com/" TargetMode="External"/><Relationship Id="rId19" Type="http://schemas.openxmlformats.org/officeDocument/2006/relationships/hyperlink" Target="https://support2.microsoft.com/common/rss.aspx?rssid=13965" TargetMode="External"/><Relationship Id="rId31" Type="http://schemas.openxmlformats.org/officeDocument/2006/relationships/hyperlink" Target="http://www.microsoft.com/en-us/download/details.aspx?id=42676" TargetMode="External"/><Relationship Id="rId44" Type="http://schemas.openxmlformats.org/officeDocument/2006/relationships/hyperlink" Target="http://www.microsoft.com/en-us/download/details.aspx?id=48210" TargetMode="External"/><Relationship Id="rId4" Type="http://schemas.openxmlformats.org/officeDocument/2006/relationships/hyperlink" Target="http://blogs.technet.com/b/exchange/archive/2014/10/22/come-get-your-calculator-updates.aspx" TargetMode="External"/><Relationship Id="rId9" Type="http://schemas.openxmlformats.org/officeDocument/2006/relationships/hyperlink" Target="http://support2.microsoft.com/lifecycle/?c2=730" TargetMode="External"/><Relationship Id="rId14" Type="http://schemas.openxmlformats.org/officeDocument/2006/relationships/hyperlink" Target="http://experfwiz.codeplex.com/" TargetMode="External"/><Relationship Id="rId22" Type="http://schemas.openxmlformats.org/officeDocument/2006/relationships/hyperlink" Target="https://technet.microsoft.com/en-us/library/dn775046(v=exchg.150).aspx" TargetMode="External"/><Relationship Id="rId27" Type="http://schemas.openxmlformats.org/officeDocument/2006/relationships/hyperlink" Target="http://technet.microsoft.com/en-us/office/dn756396" TargetMode="External"/><Relationship Id="rId30" Type="http://schemas.openxmlformats.org/officeDocument/2006/relationships/hyperlink" Target="http://www.microsoft.com/en-us/download/details.aspx?id=42542" TargetMode="External"/><Relationship Id="rId35" Type="http://schemas.openxmlformats.org/officeDocument/2006/relationships/hyperlink" Target="https://technet.microsoft.com/en-us/library/ee364755(v=exchg.150).aspx" TargetMode="External"/><Relationship Id="rId43" Type="http://schemas.openxmlformats.org/officeDocument/2006/relationships/hyperlink" Target="http://download.microsoft.com/download/B/3/E/B3E7B9FB-5E07-43B0-9D3B-97915158E80D/EOP-%20Defense%20in%20Depth%20WhitePaper.docx" TargetMode="External"/><Relationship Id="rId48" Type="http://schemas.openxmlformats.org/officeDocument/2006/relationships/hyperlink" Target="http://blogs.technet.com/b/mspfe/archive/tags/exchange/" TargetMode="External"/><Relationship Id="rId8" Type="http://schemas.openxmlformats.org/officeDocument/2006/relationships/hyperlink" Target="http://support.microsoft.com/ph/13965" TargetMode="External"/><Relationship Id="rId5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Bevel 23">
            <a:hlinkClick r:id="rId2" action="ppaction://hlinksldjump"/>
          </p:cNvPr>
          <p:cNvSpPr/>
          <p:nvPr/>
        </p:nvSpPr>
        <p:spPr bwMode="auto">
          <a:xfrm>
            <a:off x="218937" y="882555"/>
            <a:ext cx="1463040" cy="1463040"/>
          </a:xfrm>
          <a:prstGeom prst="bevel">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Updates in </a:t>
            </a:r>
            <a:r>
              <a:rPr lang="en-US" sz="1700" b="1" spc="-50" dirty="0" smtClean="0">
                <a:solidFill>
                  <a:schemeClr val="tx1"/>
                </a:solidFill>
                <a:latin typeface="Segoe UI" pitchFamily="34" charset="0"/>
                <a:ea typeface="Segoe UI" pitchFamily="34" charset="0"/>
                <a:cs typeface="Segoe UI" pitchFamily="34" charset="0"/>
              </a:rPr>
              <a:t>Sept 2015</a:t>
            </a:r>
            <a:endParaRPr lang="en-US" sz="1700" b="1" spc="-50" dirty="0" smtClean="0">
              <a:solidFill>
                <a:schemeClr val="tx1"/>
              </a:solidFill>
              <a:latin typeface="Segoe UI" pitchFamily="34" charset="0"/>
              <a:ea typeface="Segoe UI" pitchFamily="34" charset="0"/>
              <a:cs typeface="Segoe UI" pitchFamily="34" charset="0"/>
            </a:endParaRPr>
          </a:p>
        </p:txBody>
      </p:sp>
      <p:sp>
        <p:nvSpPr>
          <p:cNvPr id="27" name="Bevel 26">
            <a:hlinkClick r:id="rId3" action="ppaction://hlinksldjump"/>
          </p:cNvPr>
          <p:cNvSpPr/>
          <p:nvPr/>
        </p:nvSpPr>
        <p:spPr bwMode="auto">
          <a:xfrm>
            <a:off x="205496" y="2897046"/>
            <a:ext cx="1463040" cy="1463040"/>
          </a:xfrm>
          <a:prstGeom prst="bevel">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Azure</a:t>
            </a:r>
          </a:p>
        </p:txBody>
      </p:sp>
      <p:sp>
        <p:nvSpPr>
          <p:cNvPr id="28" name="Bevel 27">
            <a:hlinkClick r:id="rId4" action="ppaction://hlinksldjump"/>
          </p:cNvPr>
          <p:cNvSpPr/>
          <p:nvPr/>
        </p:nvSpPr>
        <p:spPr bwMode="auto">
          <a:xfrm>
            <a:off x="5364506" y="3885305"/>
            <a:ext cx="1463040" cy="1463040"/>
          </a:xfrm>
          <a:prstGeom prst="bevel">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Office 365</a:t>
            </a:r>
          </a:p>
        </p:txBody>
      </p:sp>
      <p:sp>
        <p:nvSpPr>
          <p:cNvPr id="29" name="Bevel 28">
            <a:hlinkClick r:id="rId5" action="ppaction://hlinksldjump"/>
          </p:cNvPr>
          <p:cNvSpPr/>
          <p:nvPr/>
        </p:nvSpPr>
        <p:spPr bwMode="auto">
          <a:xfrm>
            <a:off x="10510234" y="2897046"/>
            <a:ext cx="1463040" cy="1463040"/>
          </a:xfrm>
          <a:prstGeom prst="bevel">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Windows</a:t>
            </a:r>
          </a:p>
        </p:txBody>
      </p:sp>
      <p:sp>
        <p:nvSpPr>
          <p:cNvPr id="30" name="Bevel 29">
            <a:hlinkClick r:id="rId6" action="ppaction://hlinksldjump"/>
          </p:cNvPr>
          <p:cNvSpPr/>
          <p:nvPr/>
        </p:nvSpPr>
        <p:spPr bwMode="auto">
          <a:xfrm>
            <a:off x="218937" y="4896050"/>
            <a:ext cx="1463040" cy="1463040"/>
          </a:xfrm>
          <a:prstGeom prst="bevel">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BizTalk Server</a:t>
            </a:r>
          </a:p>
        </p:txBody>
      </p:sp>
      <p:sp>
        <p:nvSpPr>
          <p:cNvPr id="31" name="Bevel 30">
            <a:hlinkClick r:id="rId7" action="ppaction://hlinksldjump"/>
          </p:cNvPr>
          <p:cNvSpPr/>
          <p:nvPr/>
        </p:nvSpPr>
        <p:spPr bwMode="auto">
          <a:xfrm>
            <a:off x="8806645" y="1829601"/>
            <a:ext cx="1463040" cy="1463040"/>
          </a:xfrm>
          <a:prstGeom prst="bevel">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SQL Server</a:t>
            </a:r>
          </a:p>
        </p:txBody>
      </p:sp>
      <p:sp>
        <p:nvSpPr>
          <p:cNvPr id="32" name="Bevel 31">
            <a:hlinkClick r:id="rId8" action="ppaction://hlinksldjump"/>
          </p:cNvPr>
          <p:cNvSpPr/>
          <p:nvPr/>
        </p:nvSpPr>
        <p:spPr bwMode="auto">
          <a:xfrm>
            <a:off x="1926056" y="1829601"/>
            <a:ext cx="1463040" cy="1463040"/>
          </a:xfrm>
          <a:prstGeom prst="bevel">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Dynamics CRM</a:t>
            </a:r>
          </a:p>
        </p:txBody>
      </p:sp>
      <p:sp>
        <p:nvSpPr>
          <p:cNvPr id="33" name="Bevel 32">
            <a:hlinkClick r:id="rId9" action="ppaction://hlinksldjump"/>
          </p:cNvPr>
          <p:cNvSpPr/>
          <p:nvPr/>
        </p:nvSpPr>
        <p:spPr bwMode="auto">
          <a:xfrm>
            <a:off x="1908391" y="3885305"/>
            <a:ext cx="1463040" cy="1463040"/>
          </a:xfrm>
          <a:prstGeom prst="bevel">
            <a:avLst/>
          </a:prstGeom>
          <a:solidFill>
            <a:srgbClr val="FFBE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Dynamics GP &amp; AX</a:t>
            </a:r>
          </a:p>
        </p:txBody>
      </p:sp>
      <p:sp>
        <p:nvSpPr>
          <p:cNvPr id="34" name="Bevel 33">
            <a:hlinkClick r:id="rId10" action="ppaction://hlinksldjump"/>
          </p:cNvPr>
          <p:cNvSpPr/>
          <p:nvPr/>
        </p:nvSpPr>
        <p:spPr bwMode="auto">
          <a:xfrm>
            <a:off x="7108378" y="2897046"/>
            <a:ext cx="1463040" cy="1463040"/>
          </a:xfrm>
          <a:prstGeom prst="bevel">
            <a:avLst/>
          </a:prstGeom>
          <a:solidFill>
            <a:srgbClr val="FFBE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Security</a:t>
            </a:r>
          </a:p>
        </p:txBody>
      </p:sp>
      <p:sp>
        <p:nvSpPr>
          <p:cNvPr id="35" name="Bevel 34">
            <a:hlinkClick r:id="rId11" action="ppaction://hlinksldjump"/>
          </p:cNvPr>
          <p:cNvSpPr/>
          <p:nvPr/>
        </p:nvSpPr>
        <p:spPr bwMode="auto">
          <a:xfrm>
            <a:off x="10510234" y="4892235"/>
            <a:ext cx="1463040" cy="1463040"/>
          </a:xfrm>
          <a:prstGeom prst="bevel">
            <a:avLst/>
          </a:prstGeom>
          <a:solidFill>
            <a:srgbClr val="FFBE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Windows Server</a:t>
            </a:r>
          </a:p>
        </p:txBody>
      </p:sp>
      <p:sp>
        <p:nvSpPr>
          <p:cNvPr id="36" name="Bevel 35">
            <a:hlinkClick r:id="rId12" action="ppaction://hlinksldjump"/>
          </p:cNvPr>
          <p:cNvSpPr/>
          <p:nvPr/>
        </p:nvSpPr>
        <p:spPr bwMode="auto">
          <a:xfrm>
            <a:off x="3649954" y="882555"/>
            <a:ext cx="1463040" cy="1463040"/>
          </a:xfrm>
          <a:prstGeom prst="bevel">
            <a:avLst/>
          </a:prstGeom>
          <a:solidFill>
            <a:srgbClr val="FF5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Exchange</a:t>
            </a:r>
          </a:p>
        </p:txBody>
      </p:sp>
      <p:sp>
        <p:nvSpPr>
          <p:cNvPr id="37" name="Bevel 36">
            <a:hlinkClick r:id="rId13" action="ppaction://hlinksldjump"/>
          </p:cNvPr>
          <p:cNvSpPr/>
          <p:nvPr/>
        </p:nvSpPr>
        <p:spPr bwMode="auto">
          <a:xfrm>
            <a:off x="7108378" y="4892235"/>
            <a:ext cx="1463040" cy="1463040"/>
          </a:xfrm>
          <a:prstGeom prst="bevel">
            <a:avLst/>
          </a:prstGeom>
          <a:solidFill>
            <a:srgbClr val="FF5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Share</a:t>
            </a:r>
          </a:p>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Point</a:t>
            </a:r>
          </a:p>
        </p:txBody>
      </p:sp>
      <p:sp>
        <p:nvSpPr>
          <p:cNvPr id="38" name="Bevel 37">
            <a:hlinkClick r:id="rId14" action="ppaction://hlinksldjump"/>
          </p:cNvPr>
          <p:cNvSpPr/>
          <p:nvPr/>
        </p:nvSpPr>
        <p:spPr bwMode="auto">
          <a:xfrm>
            <a:off x="8806645" y="3885305"/>
            <a:ext cx="1463040" cy="1463040"/>
          </a:xfrm>
          <a:prstGeom prst="bevel">
            <a:avLst/>
          </a:prstGeom>
          <a:solidFill>
            <a:srgbClr val="FF5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Surface</a:t>
            </a:r>
          </a:p>
        </p:txBody>
      </p:sp>
      <p:sp>
        <p:nvSpPr>
          <p:cNvPr id="39" name="Bevel 38">
            <a:hlinkClick r:id="rId15" action="ppaction://hlinksldjump"/>
          </p:cNvPr>
          <p:cNvSpPr/>
          <p:nvPr/>
        </p:nvSpPr>
        <p:spPr bwMode="auto">
          <a:xfrm>
            <a:off x="5381680" y="1829601"/>
            <a:ext cx="1463040" cy="1463040"/>
          </a:xfrm>
          <a:prstGeom prst="bevel">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Office</a:t>
            </a:r>
          </a:p>
        </p:txBody>
      </p:sp>
      <p:sp>
        <p:nvSpPr>
          <p:cNvPr id="40" name="Bevel 39">
            <a:hlinkClick r:id="rId16" action="ppaction://hlinksldjump"/>
          </p:cNvPr>
          <p:cNvSpPr/>
          <p:nvPr/>
        </p:nvSpPr>
        <p:spPr bwMode="auto">
          <a:xfrm>
            <a:off x="10524398" y="882555"/>
            <a:ext cx="1463040" cy="1463040"/>
          </a:xfrm>
          <a:prstGeom prst="bevel">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System Center</a:t>
            </a:r>
          </a:p>
        </p:txBody>
      </p:sp>
      <p:sp>
        <p:nvSpPr>
          <p:cNvPr id="41" name="Bevel 40">
            <a:hlinkClick r:id="rId17" action="ppaction://hlinksldjump"/>
          </p:cNvPr>
          <p:cNvSpPr/>
          <p:nvPr/>
        </p:nvSpPr>
        <p:spPr bwMode="auto">
          <a:xfrm>
            <a:off x="3645043" y="2899527"/>
            <a:ext cx="1463040" cy="1463040"/>
          </a:xfrm>
          <a:prstGeom prst="bevel">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Lync &amp; Skype for Business</a:t>
            </a:r>
          </a:p>
        </p:txBody>
      </p:sp>
      <p:sp>
        <p:nvSpPr>
          <p:cNvPr id="42" name="Bevel 41">
            <a:hlinkClick r:id="rId18" action="ppaction://hlinksldjump"/>
          </p:cNvPr>
          <p:cNvSpPr/>
          <p:nvPr/>
        </p:nvSpPr>
        <p:spPr bwMode="auto">
          <a:xfrm>
            <a:off x="7098062" y="882555"/>
            <a:ext cx="1463040" cy="1463040"/>
          </a:xfrm>
          <a:prstGeom prst="bevel">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Project</a:t>
            </a:r>
          </a:p>
        </p:txBody>
      </p:sp>
      <p:sp>
        <p:nvSpPr>
          <p:cNvPr id="43" name="Bevel 42">
            <a:hlinkClick r:id="rId19" action="ppaction://hlinksldjump"/>
          </p:cNvPr>
          <p:cNvSpPr/>
          <p:nvPr/>
        </p:nvSpPr>
        <p:spPr bwMode="auto">
          <a:xfrm>
            <a:off x="3654849" y="4900937"/>
            <a:ext cx="1463040" cy="1463040"/>
          </a:xfrm>
          <a:prstGeom prst="bevel">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700" b="1" spc="-50" dirty="0" smtClean="0">
                <a:solidFill>
                  <a:schemeClr val="tx1"/>
                </a:solidFill>
                <a:latin typeface="Segoe UI" pitchFamily="34" charset="0"/>
                <a:ea typeface="Segoe UI" pitchFamily="34" charset="0"/>
                <a:cs typeface="Segoe UI" pitchFamily="34" charset="0"/>
              </a:rPr>
              <a:t>Misc</a:t>
            </a:r>
          </a:p>
        </p:txBody>
      </p:sp>
      <p:sp>
        <p:nvSpPr>
          <p:cNvPr id="20" name="Title 6"/>
          <p:cNvSpPr txBox="1">
            <a:spLocks/>
          </p:cNvSpPr>
          <p:nvPr/>
        </p:nvSpPr>
        <p:spPr>
          <a:xfrm>
            <a:off x="106878" y="139852"/>
            <a:ext cx="11970327" cy="473775"/>
          </a:xfrm>
          <a:prstGeom prst="rect">
            <a:avLst/>
          </a:prstGeom>
          <a:solidFill>
            <a:srgbClr val="FFFF00"/>
          </a:solidFill>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US" sz="2500" b="1" dirty="0" smtClean="0">
                <a:solidFill>
                  <a:schemeClr val="tx1"/>
                </a:solidFill>
                <a:latin typeface="Bookman Old Style" panose="02050604050505020204" pitchFamily="18" charset="0"/>
              </a:rPr>
              <a:t>Microsoft Training, Support, Technical, and Community Resources</a:t>
            </a:r>
            <a:endParaRPr lang="en-US" sz="2500" b="1" dirty="0">
              <a:solidFill>
                <a:schemeClr val="tx1"/>
              </a:solidFill>
              <a:latin typeface="Bookman Old Style" panose="02050604050505020204" pitchFamily="18" charset="0"/>
            </a:endParaRPr>
          </a:p>
        </p:txBody>
      </p:sp>
      <p:pic>
        <p:nvPicPr>
          <p:cNvPr id="25" name="Picture 2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74224" y="6428121"/>
            <a:ext cx="1178703" cy="429879"/>
          </a:xfrm>
          <a:prstGeom prst="rect">
            <a:avLst/>
          </a:prstGeom>
        </p:spPr>
      </p:pic>
    </p:spTree>
    <p:extLst>
      <p:ext uri="{BB962C8B-B14F-4D97-AF65-F5344CB8AC3E}">
        <p14:creationId xmlns:p14="http://schemas.microsoft.com/office/powerpoint/2010/main" val="2360093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86819"/>
            <a:ext cx="11983450" cy="6386900"/>
          </a:xfrm>
          <a:prstGeom prst="rect">
            <a:avLst/>
          </a:prstGeom>
        </p:spPr>
        <p:txBody>
          <a:bodyPr wrap="square" numCol="3" spcCol="182880">
            <a:spAutoFit/>
          </a:bodyPr>
          <a:lstStyle/>
          <a:p>
            <a:pPr algn="ctr" defTabSz="466298">
              <a:buClr>
                <a:schemeClr val="tx1"/>
              </a:buClr>
            </a:pPr>
            <a:r>
              <a:rPr lang="en-US" sz="1100" b="1" dirty="0" smtClean="0"/>
              <a:t>TRAINING</a:t>
            </a:r>
          </a:p>
          <a:p>
            <a:endParaRPr lang="en-US" sz="900" b="1"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Training </a:t>
            </a:r>
            <a:r>
              <a:rPr lang="en-US" sz="900" b="1" dirty="0">
                <a:ea typeface="Calibri" panose="020F0502020204030204" pitchFamily="34" charset="0"/>
                <a:cs typeface="Times New Roman" panose="02020603050405020304" pitchFamily="18" charset="0"/>
              </a:rPr>
              <a:t>Courses for Lync 2013:</a:t>
            </a:r>
          </a:p>
          <a:p>
            <a:r>
              <a:rPr lang="en-US" sz="800" dirty="0">
                <a:ea typeface="Calibri" panose="020F0502020204030204" pitchFamily="34" charset="0"/>
                <a:cs typeface="Times New Roman" panose="02020603050405020304" pitchFamily="18" charset="0"/>
                <a:hlinkClick r:id="rId2"/>
              </a:rPr>
              <a:t>https://</a:t>
            </a:r>
            <a:r>
              <a:rPr lang="en-US" sz="800" dirty="0" smtClean="0">
                <a:ea typeface="Calibri" panose="020F0502020204030204" pitchFamily="34" charset="0"/>
                <a:cs typeface="Times New Roman" panose="02020603050405020304" pitchFamily="18" charset="0"/>
                <a:hlinkClick r:id="rId2"/>
              </a:rPr>
              <a:t>support.office.com/en-us/article/Skype-for-Business-Lync-2013-training-411f15d5-64ce-4b9e-a3c0-193690d85eb6</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2010 How-to Training Tool:</a:t>
            </a:r>
          </a:p>
          <a:p>
            <a:r>
              <a:rPr lang="en-US" sz="900" dirty="0">
                <a:ea typeface="Calibri" panose="020F0502020204030204" pitchFamily="34" charset="0"/>
                <a:cs typeface="Times New Roman" panose="02020603050405020304" pitchFamily="18" charset="0"/>
                <a:hlinkClick r:id="rId3"/>
              </a:rPr>
              <a:t>http://www.microsoft.com/en-us/download/details.aspx?id=5735</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2013 Rollout and Adoption Success Kit (RASK) User </a:t>
            </a:r>
            <a:r>
              <a:rPr lang="en-US" sz="900" b="1" dirty="0" smtClean="0">
                <a:ea typeface="Calibri" panose="020F0502020204030204" pitchFamily="34" charset="0"/>
                <a:cs typeface="Times New Roman" panose="02020603050405020304" pitchFamily="18" charset="0"/>
              </a:rPr>
              <a:t>Ed and </a:t>
            </a:r>
            <a:r>
              <a:rPr lang="en-US" sz="900" b="1" dirty="0">
                <a:ea typeface="Calibri" panose="020F0502020204030204" pitchFamily="34" charset="0"/>
                <a:cs typeface="Times New Roman" panose="02020603050405020304" pitchFamily="18" charset="0"/>
              </a:rPr>
              <a:t>Training </a:t>
            </a:r>
            <a:r>
              <a:rPr lang="en-US" sz="900" b="1" dirty="0" smtClean="0">
                <a:ea typeface="Calibri" panose="020F0502020204030204" pitchFamily="34" charset="0"/>
                <a:cs typeface="Times New Roman" panose="02020603050405020304" pitchFamily="18" charset="0"/>
              </a:rPr>
              <a:t>Resources (with Training Videos and Quick Reference Cards):</a:t>
            </a:r>
            <a:endParaRPr lang="en-US" sz="900" b="1" dirty="0">
              <a:ea typeface="Calibri" panose="020F0502020204030204" pitchFamily="34" charset="0"/>
              <a:cs typeface="Times New Roman" panose="02020603050405020304" pitchFamily="18" charset="0"/>
            </a:endParaRPr>
          </a:p>
          <a:p>
            <a:r>
              <a:rPr lang="en-US" sz="900" u="sng" dirty="0">
                <a:ea typeface="Calibri" panose="020F0502020204030204" pitchFamily="34" charset="0"/>
                <a:cs typeface="Times New Roman" panose="02020603050405020304" pitchFamily="18" charset="0"/>
                <a:hlinkClick r:id="rId4"/>
              </a:rPr>
              <a:t>http://www.microsoft.com/en-us/download/details.aspx?id=37031</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Training on Microsoft.com Learning Site:</a:t>
            </a:r>
          </a:p>
          <a:p>
            <a:r>
              <a:rPr lang="en-US" sz="900" dirty="0">
                <a:ea typeface="Calibri" panose="020F0502020204030204" pitchFamily="34" charset="0"/>
                <a:cs typeface="Times New Roman" panose="02020603050405020304" pitchFamily="18" charset="0"/>
                <a:hlinkClick r:id="rId5"/>
              </a:rPr>
              <a:t>https://</a:t>
            </a:r>
            <a:r>
              <a:rPr lang="en-US" sz="900" dirty="0" smtClean="0">
                <a:ea typeface="Calibri" panose="020F0502020204030204" pitchFamily="34" charset="0"/>
                <a:cs typeface="Times New Roman" panose="02020603050405020304" pitchFamily="18" charset="0"/>
                <a:hlinkClick r:id="rId5"/>
              </a:rPr>
              <a:t>www.microsoft.com/learning/en-us/lync-server-training.aspx</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Skype for Business (Lync) Quick Reference Cards:</a:t>
            </a:r>
          </a:p>
          <a:p>
            <a:r>
              <a:rPr lang="en-US" sz="800" u="sng" dirty="0" smtClean="0">
                <a:ea typeface="Calibri" panose="020F0502020204030204" pitchFamily="34" charset="0"/>
                <a:cs typeface="Times New Roman" panose="02020603050405020304" pitchFamily="18" charset="0"/>
                <a:hlinkClick r:id="rId6"/>
              </a:rPr>
              <a:t>https</a:t>
            </a:r>
            <a:r>
              <a:rPr lang="en-US" sz="800" u="sng" dirty="0">
                <a:ea typeface="Calibri" panose="020F0502020204030204" pitchFamily="34" charset="0"/>
                <a:cs typeface="Times New Roman" panose="02020603050405020304" pitchFamily="18" charset="0"/>
                <a:hlinkClick r:id="rId6"/>
              </a:rPr>
              <a:t>://support.office.com/en-US/Article/Quick-Reference-Cards-about-Lync-3da2b022-3951-4f43-b154-227b7b720bd0?ui=en-US&amp;rs=en-US&amp;ad=US</a:t>
            </a:r>
            <a:endParaRPr lang="en-US" sz="800" u="sng"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Skype for Business YouTube Video: Step by Step Guide for New Users</a:t>
            </a:r>
            <a:r>
              <a:rPr lang="en-US" sz="900" b="1"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7"/>
              </a:rPr>
              <a:t>https://</a:t>
            </a:r>
            <a:r>
              <a:rPr lang="en-US" sz="900" dirty="0" smtClean="0">
                <a:ea typeface="Calibri" panose="020F0502020204030204" pitchFamily="34" charset="0"/>
                <a:cs typeface="Times New Roman" panose="02020603050405020304" pitchFamily="18" charset="0"/>
                <a:hlinkClick r:id="rId7"/>
              </a:rPr>
              <a:t>www.youtube.com/watch?v=7_c4zVJ739M&amp;feature=youtu.be</a:t>
            </a:r>
            <a:endParaRPr lang="en-US" sz="900" dirty="0" smtClean="0">
              <a:ea typeface="Calibri" panose="020F0502020204030204" pitchFamily="34" charset="0"/>
              <a:cs typeface="Times New Roman" panose="02020603050405020304" pitchFamily="18" charset="0"/>
            </a:endParaRPr>
          </a:p>
          <a:p>
            <a:endParaRPr lang="en-US" sz="900" dirty="0" smtClean="0">
              <a:ea typeface="Calibri" panose="020F0502020204030204" pitchFamily="34" charset="0"/>
              <a:cs typeface="Times New Roman" panose="02020603050405020304" pitchFamily="18" charset="0"/>
            </a:endParaRPr>
          </a:p>
          <a:p>
            <a:pPr algn="ctr" defTabSz="466298">
              <a:buClr>
                <a:schemeClr val="tx1"/>
              </a:buClr>
            </a:pPr>
            <a:r>
              <a:rPr lang="en-US" sz="1100" b="1" dirty="0" smtClean="0"/>
              <a:t>SUPPORT and TOOLS</a:t>
            </a:r>
          </a:p>
          <a:p>
            <a:pPr algn="ctr" defTabSz="466298">
              <a:buClr>
                <a:schemeClr val="tx1"/>
              </a:buClr>
            </a:pPr>
            <a:endParaRPr lang="en-US" sz="900" b="1" dirty="0" smtClean="0"/>
          </a:p>
          <a:p>
            <a:r>
              <a:rPr lang="en-US" sz="900" b="1" dirty="0">
                <a:ea typeface="Calibri" panose="020F0502020204030204" pitchFamily="34" charset="0"/>
                <a:cs typeface="Times New Roman" panose="02020603050405020304" pitchFamily="18" charset="0"/>
              </a:rPr>
              <a:t>Skype for Business Server </a:t>
            </a:r>
            <a:r>
              <a:rPr lang="en-US" sz="900" b="1" dirty="0" smtClean="0">
                <a:ea typeface="Calibri" panose="020F0502020204030204" pitchFamily="34" charset="0"/>
                <a:cs typeface="Times New Roman" panose="02020603050405020304" pitchFamily="18" charset="0"/>
              </a:rPr>
              <a:t>2015 </a:t>
            </a:r>
            <a:r>
              <a:rPr lang="en-US" sz="900" b="1" dirty="0">
                <a:ea typeface="Calibri" panose="020F0502020204030204" pitchFamily="34" charset="0"/>
                <a:cs typeface="Times New Roman" panose="02020603050405020304" pitchFamily="18" charset="0"/>
              </a:rPr>
              <a:t>Debugging Tools: </a:t>
            </a:r>
            <a:r>
              <a:rPr lang="en-US" sz="900" dirty="0">
                <a:ea typeface="Calibri" panose="020F0502020204030204" pitchFamily="34" charset="0"/>
                <a:cs typeface="Times New Roman" panose="02020603050405020304" pitchFamily="18" charset="0"/>
                <a:hlinkClick r:id="rId8"/>
              </a:rPr>
              <a:t>http://</a:t>
            </a:r>
            <a:r>
              <a:rPr lang="en-US" sz="900" dirty="0" smtClean="0">
                <a:ea typeface="Calibri" panose="020F0502020204030204" pitchFamily="34" charset="0"/>
                <a:cs typeface="Times New Roman" panose="02020603050405020304" pitchFamily="18" charset="0"/>
                <a:hlinkClick r:id="rId8"/>
              </a:rPr>
              <a:t>www.microsoft.com/en-us/download/details.aspx?id=47263</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Key </a:t>
            </a:r>
            <a:r>
              <a:rPr lang="en-US" sz="900" b="1" dirty="0">
                <a:ea typeface="Calibri" panose="020F0502020204030204" pitchFamily="34" charset="0"/>
                <a:cs typeface="Times New Roman" panose="02020603050405020304" pitchFamily="18" charset="0"/>
              </a:rPr>
              <a:t>Health Indicators for Lync Server 2013 and Skype for Business Server 2015: </a:t>
            </a:r>
            <a:r>
              <a:rPr lang="en-US" sz="800" dirty="0">
                <a:ea typeface="Calibri" panose="020F0502020204030204" pitchFamily="34" charset="0"/>
                <a:cs typeface="Times New Roman" panose="02020603050405020304" pitchFamily="18" charset="0"/>
                <a:hlinkClick r:id="rId9"/>
              </a:rPr>
              <a:t>http://</a:t>
            </a:r>
            <a:r>
              <a:rPr lang="en-US" sz="800" dirty="0" smtClean="0">
                <a:ea typeface="Calibri" panose="020F0502020204030204" pitchFamily="34" charset="0"/>
                <a:cs typeface="Times New Roman" panose="02020603050405020304" pitchFamily="18" charset="0"/>
                <a:hlinkClick r:id="rId9"/>
              </a:rPr>
              <a:t>www.microsoft.com/en-us/download/details.aspx?id=46895</a:t>
            </a:r>
            <a:endParaRPr lang="en-US" sz="800" dirty="0" smtClean="0">
              <a:ea typeface="Calibri" panose="020F0502020204030204" pitchFamily="34" charset="0"/>
              <a:cs typeface="Times New Roman" panose="02020603050405020304" pitchFamily="18" charset="0"/>
            </a:endParaRPr>
          </a:p>
          <a:p>
            <a:r>
              <a:rPr lang="en-US" sz="900" b="1" dirty="0">
                <a:ea typeface="Calibri" panose="020F0502020204030204" pitchFamily="34" charset="0"/>
                <a:cs typeface="Times New Roman" panose="02020603050405020304" pitchFamily="18" charset="0"/>
              </a:rPr>
              <a:t>Skype for Business 2015 Protocol Workloads Poster: </a:t>
            </a:r>
            <a:r>
              <a:rPr lang="en-US" sz="900" dirty="0">
                <a:ea typeface="Calibri" panose="020F0502020204030204" pitchFamily="34" charset="0"/>
                <a:cs typeface="Times New Roman" panose="02020603050405020304" pitchFamily="18" charset="0"/>
                <a:hlinkClick r:id="rId10"/>
              </a:rPr>
              <a:t>http://www.microsoft.com/en-us/download/details.aspx?id=46448</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Skype for Business Call Quality </a:t>
            </a:r>
            <a:r>
              <a:rPr lang="en-US" sz="900" b="1" dirty="0">
                <a:ea typeface="Calibri" panose="020F0502020204030204" pitchFamily="34" charset="0"/>
                <a:cs typeface="Times New Roman" panose="02020603050405020304" pitchFamily="18" charset="0"/>
              </a:rPr>
              <a:t>Methodology Poster: </a:t>
            </a:r>
            <a:r>
              <a:rPr lang="en-US" sz="900" dirty="0">
                <a:ea typeface="Calibri" panose="020F0502020204030204" pitchFamily="34" charset="0"/>
                <a:cs typeface="Times New Roman" panose="02020603050405020304" pitchFamily="18" charset="0"/>
                <a:hlinkClick r:id="rId11"/>
              </a:rPr>
              <a:t>http://</a:t>
            </a:r>
            <a:r>
              <a:rPr lang="en-US" sz="900" dirty="0" smtClean="0">
                <a:ea typeface="Calibri" panose="020F0502020204030204" pitchFamily="34" charset="0"/>
                <a:cs typeface="Times New Roman" panose="02020603050405020304" pitchFamily="18" charset="0"/>
                <a:hlinkClick r:id="rId11"/>
              </a:rPr>
              <a:t>www.microsoft.com/en-us/download/details.aspx?id=47724</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Skype for Business Server 2015 Secondary Extension Feature </a:t>
            </a:r>
            <a:r>
              <a:rPr lang="en-US" sz="900" b="1" dirty="0">
                <a:ea typeface="Calibri" panose="020F0502020204030204" pitchFamily="34" charset="0"/>
                <a:cs typeface="Times New Roman" panose="02020603050405020304" pitchFamily="18" charset="0"/>
              </a:rPr>
              <a:t>Activation Utility: </a:t>
            </a:r>
            <a:r>
              <a:rPr lang="en-US" sz="900" dirty="0">
                <a:ea typeface="Calibri" panose="020F0502020204030204" pitchFamily="34" charset="0"/>
                <a:cs typeface="Times New Roman" panose="02020603050405020304" pitchFamily="18" charset="0"/>
                <a:hlinkClick r:id="rId12"/>
              </a:rPr>
              <a:t>http://</a:t>
            </a:r>
            <a:r>
              <a:rPr lang="en-US" sz="900" dirty="0" smtClean="0">
                <a:ea typeface="Calibri" panose="020F0502020204030204" pitchFamily="34" charset="0"/>
                <a:cs typeface="Times New Roman" panose="02020603050405020304" pitchFamily="18" charset="0"/>
                <a:hlinkClick r:id="rId12"/>
              </a:rPr>
              <a:t>www.microsoft.com/en-us/download/details.aspx?id=47704</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Top </a:t>
            </a:r>
            <a:r>
              <a:rPr lang="en-US" sz="900" b="1" dirty="0">
                <a:ea typeface="Calibri" panose="020F0502020204030204" pitchFamily="34" charset="0"/>
                <a:cs typeface="Times New Roman" panose="02020603050405020304" pitchFamily="18" charset="0"/>
              </a:rPr>
              <a:t>Support Solutions for Microsoft Lync Server:</a:t>
            </a:r>
          </a:p>
          <a:p>
            <a:r>
              <a:rPr lang="en-US" sz="900" dirty="0">
                <a:hlinkClick r:id="rId13"/>
              </a:rPr>
              <a:t>For Lync Server 2013</a:t>
            </a:r>
            <a:endParaRPr lang="en-US" sz="900" dirty="0"/>
          </a:p>
          <a:p>
            <a:r>
              <a:rPr lang="en-US" sz="900" dirty="0">
                <a:hlinkClick r:id="rId14"/>
              </a:rPr>
              <a:t>For Lync Server 2010</a:t>
            </a:r>
            <a:endParaRPr lang="en-US" sz="900" dirty="0"/>
          </a:p>
          <a:p>
            <a:r>
              <a:rPr lang="en-US" sz="900" dirty="0">
                <a:hlinkClick r:id="rId15"/>
              </a:rPr>
              <a:t>For Lync Server (multiple versions)</a:t>
            </a:r>
            <a:endParaRPr lang="en-US" sz="900" dirty="0"/>
          </a:p>
          <a:p>
            <a:r>
              <a:rPr lang="en-US" sz="900" b="1" dirty="0" smtClean="0">
                <a:ea typeface="Calibri" panose="020F0502020204030204" pitchFamily="34" charset="0"/>
                <a:cs typeface="Times New Roman" panose="02020603050405020304" pitchFamily="18" charset="0"/>
              </a:rPr>
              <a:t>Troubleshooting </a:t>
            </a:r>
            <a:r>
              <a:rPr lang="en-US" sz="900" b="1" dirty="0">
                <a:ea typeface="Calibri" panose="020F0502020204030204" pitchFamily="34" charset="0"/>
                <a:cs typeface="Times New Roman" panose="02020603050405020304" pitchFamily="18" charset="0"/>
              </a:rPr>
              <a:t>Lync Call </a:t>
            </a:r>
            <a:r>
              <a:rPr lang="en-US" sz="900" b="1" dirty="0" smtClean="0">
                <a:ea typeface="Calibri" panose="020F0502020204030204" pitchFamily="34" charset="0"/>
                <a:cs typeface="Times New Roman" panose="02020603050405020304" pitchFamily="18" charset="0"/>
              </a:rPr>
              <a:t>Quality Locally with Snooper:</a:t>
            </a:r>
            <a:endParaRPr lang="en-US" sz="900" b="1" dirty="0">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16"/>
              </a:rPr>
              <a:t>http://blogs.technet.com/b/nexthop/archive/2012/12/10/troubleshooting-call-quality-locally-with-snooper.aspx</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Using </a:t>
            </a:r>
            <a:r>
              <a:rPr lang="en-US" sz="900" b="1" dirty="0">
                <a:ea typeface="Calibri" panose="020F0502020204030204" pitchFamily="34" charset="0"/>
                <a:cs typeface="Times New Roman" panose="02020603050405020304" pitchFamily="18" charset="0"/>
              </a:rPr>
              <a:t>Monitoring </a:t>
            </a:r>
            <a:r>
              <a:rPr lang="en-US" sz="900" b="1" dirty="0" smtClean="0">
                <a:ea typeface="Calibri" panose="020F0502020204030204" pitchFamily="34" charset="0"/>
                <a:cs typeface="Times New Roman" panose="02020603050405020304" pitchFamily="18" charset="0"/>
              </a:rPr>
              <a:t>Reports in Skype for Business Server:</a:t>
            </a:r>
            <a:endParaRPr lang="en-US" sz="900" b="1" dirty="0">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17"/>
              </a:rPr>
              <a:t>http://technet.microsoft.com/en-us/library/gg558662.aspx</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Server </a:t>
            </a:r>
            <a:r>
              <a:rPr lang="en-US" sz="900" b="1" dirty="0" smtClean="0">
                <a:ea typeface="Calibri" panose="020F0502020204030204" pitchFamily="34" charset="0"/>
                <a:cs typeface="Times New Roman" panose="02020603050405020304" pitchFamily="18" charset="0"/>
              </a:rPr>
              <a:t>Network Guide - </a:t>
            </a:r>
            <a:r>
              <a:rPr lang="en-US" sz="900" b="1" dirty="0">
                <a:ea typeface="Calibri" panose="020F0502020204030204" pitchFamily="34" charset="0"/>
                <a:cs typeface="Times New Roman" panose="02020603050405020304" pitchFamily="18" charset="0"/>
              </a:rPr>
              <a:t>Network Planning, Monitoring, and Troubleshooting:</a:t>
            </a:r>
          </a:p>
          <a:p>
            <a:r>
              <a:rPr lang="en-US" sz="900" dirty="0">
                <a:ea typeface="Calibri" panose="020F0502020204030204" pitchFamily="34" charset="0"/>
                <a:cs typeface="Times New Roman" panose="02020603050405020304" pitchFamily="18" charset="0"/>
                <a:hlinkClick r:id="rId18"/>
              </a:rPr>
              <a:t>http://www.microsoft.com/en-us/download/details.aspx?id=39084</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PreCall Diagnostics </a:t>
            </a:r>
            <a:r>
              <a:rPr lang="en-US" sz="900" b="1" dirty="0" smtClean="0">
                <a:ea typeface="Calibri" panose="020F0502020204030204" pitchFamily="34" charset="0"/>
                <a:cs typeface="Times New Roman" panose="02020603050405020304" pitchFamily="18" charset="0"/>
              </a:rPr>
              <a:t>Tool in Lync Server 2013:</a:t>
            </a:r>
            <a:endParaRPr lang="en-US" sz="900" b="1" dirty="0">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19"/>
              </a:rPr>
              <a:t>http://</a:t>
            </a:r>
            <a:r>
              <a:rPr lang="en-US" sz="900" dirty="0" smtClean="0">
                <a:ea typeface="Calibri" panose="020F0502020204030204" pitchFamily="34" charset="0"/>
                <a:cs typeface="Times New Roman" panose="02020603050405020304" pitchFamily="18" charset="0"/>
                <a:hlinkClick r:id="rId19"/>
              </a:rPr>
              <a:t>www.microsoft.com/en-us/download/details.aspx?id=40733</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Quality Methodology Scorecard for Lync Server:</a:t>
            </a:r>
          </a:p>
          <a:p>
            <a:r>
              <a:rPr lang="en-US" sz="900" dirty="0">
                <a:ea typeface="Calibri" panose="020F0502020204030204" pitchFamily="34" charset="0"/>
                <a:cs typeface="Times New Roman" panose="02020603050405020304" pitchFamily="18" charset="0"/>
                <a:hlinkClick r:id="rId20"/>
              </a:rPr>
              <a:t>http://blogs.office.com/2014/07/01/call-quality-methodology-scorecard-for-lync-server</a:t>
            </a:r>
            <a:r>
              <a:rPr lang="en-US" sz="900" dirty="0" smtClean="0">
                <a:ea typeface="Calibri" panose="020F0502020204030204" pitchFamily="34" charset="0"/>
                <a:cs typeface="Times New Roman" panose="02020603050405020304" pitchFamily="18" charset="0"/>
                <a:hlinkClick r:id="rId20"/>
              </a:rPr>
              <a:t>/</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Server 2010 Resource Kit:</a:t>
            </a:r>
          </a:p>
          <a:p>
            <a:r>
              <a:rPr lang="en-US" sz="900" dirty="0">
                <a:ea typeface="Calibri" panose="020F0502020204030204" pitchFamily="34" charset="0"/>
                <a:cs typeface="Times New Roman" panose="02020603050405020304" pitchFamily="18" charset="0"/>
                <a:hlinkClick r:id="rId21"/>
              </a:rPr>
              <a:t>http://</a:t>
            </a:r>
            <a:r>
              <a:rPr lang="en-US" sz="900" dirty="0" smtClean="0">
                <a:ea typeface="Calibri" panose="020F0502020204030204" pitchFamily="34" charset="0"/>
                <a:cs typeface="Times New Roman" panose="02020603050405020304" pitchFamily="18" charset="0"/>
                <a:hlinkClick r:id="rId21"/>
              </a:rPr>
              <a:t>www.microsoft.com/en-us/download/details.aspx?id=22644</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Server </a:t>
            </a:r>
            <a:r>
              <a:rPr lang="en-US" sz="900" b="1" dirty="0" smtClean="0">
                <a:ea typeface="Calibri" panose="020F0502020204030204" pitchFamily="34" charset="0"/>
                <a:cs typeface="Times New Roman" panose="02020603050405020304" pitchFamily="18" charset="0"/>
              </a:rPr>
              <a:t>2013 </a:t>
            </a:r>
            <a:r>
              <a:rPr lang="en-US" sz="900" b="1" dirty="0">
                <a:ea typeface="Calibri" panose="020F0502020204030204" pitchFamily="34" charset="0"/>
                <a:cs typeface="Times New Roman" panose="02020603050405020304" pitchFamily="18" charset="0"/>
              </a:rPr>
              <a:t>Resource Kit Tools: </a:t>
            </a:r>
            <a:r>
              <a:rPr lang="en-US" sz="900" dirty="0">
                <a:ea typeface="Calibri" panose="020F0502020204030204" pitchFamily="34" charset="0"/>
                <a:cs typeface="Times New Roman" panose="02020603050405020304" pitchFamily="18" charset="0"/>
                <a:hlinkClick r:id="rId22"/>
              </a:rPr>
              <a:t>http://</a:t>
            </a:r>
            <a:r>
              <a:rPr lang="en-US" sz="900" dirty="0" smtClean="0">
                <a:ea typeface="Calibri" panose="020F0502020204030204" pitchFamily="34" charset="0"/>
                <a:cs typeface="Times New Roman" panose="02020603050405020304" pitchFamily="18" charset="0"/>
                <a:hlinkClick r:id="rId22"/>
              </a:rPr>
              <a:t>www.microsoft.com/en-us/download/details.aspx?id=36821</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Server 2013 Resource Kit </a:t>
            </a:r>
            <a:r>
              <a:rPr lang="en-US" sz="900" b="1" dirty="0" smtClean="0">
                <a:ea typeface="Calibri" panose="020F0502020204030204" pitchFamily="34" charset="0"/>
                <a:cs typeface="Times New Roman" panose="02020603050405020304" pitchFamily="18" charset="0"/>
              </a:rPr>
              <a:t>Tools Documentation:</a:t>
            </a:r>
          </a:p>
          <a:p>
            <a:r>
              <a:rPr lang="en-US" sz="900" dirty="0">
                <a:ea typeface="Calibri" panose="020F0502020204030204" pitchFamily="34" charset="0"/>
                <a:cs typeface="Times New Roman" panose="02020603050405020304" pitchFamily="18" charset="0"/>
                <a:hlinkClick r:id="rId23"/>
              </a:rPr>
              <a:t>https://</a:t>
            </a:r>
            <a:r>
              <a:rPr lang="en-US" sz="900" dirty="0" smtClean="0">
                <a:ea typeface="Calibri" panose="020F0502020204030204" pitchFamily="34" charset="0"/>
                <a:cs typeface="Times New Roman" panose="02020603050405020304" pitchFamily="18" charset="0"/>
                <a:hlinkClick r:id="rId23"/>
              </a:rPr>
              <a:t>technet.microsoft.com/en-us/library/jj945604.aspx</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Server </a:t>
            </a:r>
            <a:r>
              <a:rPr lang="en-US" sz="900" b="1" dirty="0">
                <a:ea typeface="Calibri" panose="020F0502020204030204" pitchFamily="34" charset="0"/>
                <a:cs typeface="Times New Roman" panose="02020603050405020304" pitchFamily="18" charset="0"/>
              </a:rPr>
              <a:t>2013 Planning Tool: </a:t>
            </a:r>
            <a:r>
              <a:rPr lang="en-US" sz="900" dirty="0">
                <a:ea typeface="Calibri" panose="020F0502020204030204" pitchFamily="34" charset="0"/>
                <a:cs typeface="Times New Roman" panose="02020603050405020304" pitchFamily="18" charset="0"/>
                <a:hlinkClick r:id="rId24"/>
              </a:rPr>
              <a:t>http://</a:t>
            </a:r>
            <a:r>
              <a:rPr lang="en-US" sz="900" dirty="0" smtClean="0">
                <a:ea typeface="Calibri" panose="020F0502020204030204" pitchFamily="34" charset="0"/>
                <a:cs typeface="Times New Roman" panose="02020603050405020304" pitchFamily="18" charset="0"/>
                <a:hlinkClick r:id="rId24"/>
              </a:rPr>
              <a:t>www.microsoft.com/en-us/download/details.aspx?id=36823</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Server 2013 Capacity Calculator: </a:t>
            </a:r>
            <a:r>
              <a:rPr lang="en-US" sz="900" dirty="0">
                <a:ea typeface="Calibri" panose="020F0502020204030204" pitchFamily="34" charset="0"/>
                <a:cs typeface="Times New Roman" panose="02020603050405020304" pitchFamily="18" charset="0"/>
                <a:hlinkClick r:id="rId25"/>
              </a:rPr>
              <a:t>http://</a:t>
            </a:r>
            <a:r>
              <a:rPr lang="en-US" sz="900" dirty="0" smtClean="0">
                <a:ea typeface="Calibri" panose="020F0502020204030204" pitchFamily="34" charset="0"/>
                <a:cs typeface="Times New Roman" panose="02020603050405020304" pitchFamily="18" charset="0"/>
                <a:hlinkClick r:id="rId25"/>
              </a:rPr>
              <a:t>www.microsoft.com/en-us/download/details.aspx?id=36828</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Setup Your Network for Skype for Business Online:</a:t>
            </a:r>
          </a:p>
          <a:p>
            <a:r>
              <a:rPr lang="en-US" sz="800" dirty="0" smtClean="0">
                <a:ea typeface="Calibri" panose="020F0502020204030204" pitchFamily="34" charset="0"/>
                <a:cs typeface="Times New Roman" panose="02020603050405020304" pitchFamily="18" charset="0"/>
                <a:hlinkClick r:id="rId26"/>
              </a:rPr>
              <a:t>https</a:t>
            </a:r>
            <a:r>
              <a:rPr lang="en-US" sz="800" dirty="0">
                <a:ea typeface="Calibri" panose="020F0502020204030204" pitchFamily="34" charset="0"/>
                <a:cs typeface="Times New Roman" panose="02020603050405020304" pitchFamily="18" charset="0"/>
                <a:hlinkClick r:id="rId26"/>
              </a:rPr>
              <a:t>://</a:t>
            </a:r>
            <a:r>
              <a:rPr lang="en-US" sz="800" dirty="0" smtClean="0">
                <a:ea typeface="Calibri" panose="020F0502020204030204" pitchFamily="34" charset="0"/>
                <a:cs typeface="Times New Roman" panose="02020603050405020304" pitchFamily="18" charset="0"/>
                <a:hlinkClick r:id="rId26"/>
              </a:rPr>
              <a:t>support.office.com/en-us/article/Set-up-your-network-for-Lync-Online-81fa5e16-418d-4698-a5f0-e666211c5c66</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Updates for Lync Server 2013:</a:t>
            </a:r>
          </a:p>
          <a:p>
            <a:r>
              <a:rPr lang="en-US" sz="900" dirty="0" smtClean="0">
                <a:ea typeface="Calibri" panose="020F0502020204030204" pitchFamily="34" charset="0"/>
                <a:cs typeface="Times New Roman" panose="02020603050405020304" pitchFamily="18" charset="0"/>
                <a:hlinkClick r:id="rId27"/>
              </a:rPr>
              <a:t>http</a:t>
            </a:r>
            <a:r>
              <a:rPr lang="en-US" sz="900" dirty="0">
                <a:ea typeface="Calibri" panose="020F0502020204030204" pitchFamily="34" charset="0"/>
                <a:cs typeface="Times New Roman" panose="02020603050405020304" pitchFamily="18" charset="0"/>
                <a:hlinkClick r:id="rId27"/>
              </a:rPr>
              <a:t>://</a:t>
            </a:r>
            <a:r>
              <a:rPr lang="en-US" sz="900" dirty="0" smtClean="0">
                <a:ea typeface="Calibri" panose="020F0502020204030204" pitchFamily="34" charset="0"/>
                <a:cs typeface="Times New Roman" panose="02020603050405020304" pitchFamily="18" charset="0"/>
                <a:hlinkClick r:id="rId27"/>
              </a:rPr>
              <a:t>support.microsoft.com/kb/2809243</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2010 and 2013 Bandwidth </a:t>
            </a:r>
            <a:r>
              <a:rPr lang="en-US" sz="900" b="1" dirty="0">
                <a:ea typeface="Calibri" panose="020F0502020204030204" pitchFamily="34" charset="0"/>
                <a:cs typeface="Times New Roman" panose="02020603050405020304" pitchFamily="18" charset="0"/>
              </a:rPr>
              <a:t>Calculator: </a:t>
            </a:r>
            <a:r>
              <a:rPr lang="en-US" sz="900" dirty="0">
                <a:ea typeface="Calibri" panose="020F0502020204030204" pitchFamily="34" charset="0"/>
                <a:cs typeface="Times New Roman" panose="02020603050405020304" pitchFamily="18" charset="0"/>
                <a:hlinkClick r:id="rId28"/>
              </a:rPr>
              <a:t>http://</a:t>
            </a:r>
            <a:r>
              <a:rPr lang="en-US" sz="900" dirty="0" smtClean="0">
                <a:ea typeface="Calibri" panose="020F0502020204030204" pitchFamily="34" charset="0"/>
                <a:cs typeface="Times New Roman" panose="02020603050405020304" pitchFamily="18" charset="0"/>
                <a:hlinkClick r:id="rId28"/>
              </a:rPr>
              <a:t>www.microsoft.com/en-us/download/details.aspx?id=19011</a:t>
            </a:r>
            <a:endParaRPr lang="en-US" sz="900" dirty="0" smtClean="0">
              <a:ea typeface="Calibri" panose="020F0502020204030204" pitchFamily="34" charset="0"/>
              <a:cs typeface="Times New Roman" panose="02020603050405020304" pitchFamily="18" charset="0"/>
            </a:endParaRPr>
          </a:p>
          <a:p>
            <a:endParaRPr lang="en-US" sz="900" b="1" dirty="0">
              <a:ea typeface="Calibri" panose="020F0502020204030204" pitchFamily="34" charset="0"/>
              <a:cs typeface="Times New Roman" panose="02020603050405020304" pitchFamily="18" charset="0"/>
            </a:endParaRPr>
          </a:p>
          <a:p>
            <a:pPr algn="ctr" defTabSz="466298">
              <a:buClr>
                <a:schemeClr val="tx1"/>
              </a:buClr>
            </a:pPr>
            <a:r>
              <a:rPr lang="en-US" sz="1100" b="1" dirty="0" smtClean="0"/>
              <a:t>PRODUCT and TECHNICAL</a:t>
            </a:r>
            <a:endParaRPr lang="en-US" sz="1100" b="1" dirty="0"/>
          </a:p>
          <a:p>
            <a:endParaRPr lang="en-US" sz="900" b="1"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What’s </a:t>
            </a:r>
            <a:r>
              <a:rPr lang="en-US" sz="900" b="1" dirty="0">
                <a:ea typeface="Calibri" panose="020F0502020204030204" pitchFamily="34" charset="0"/>
                <a:cs typeface="Times New Roman" panose="02020603050405020304" pitchFamily="18" charset="0"/>
              </a:rPr>
              <a:t>New in </a:t>
            </a:r>
            <a:r>
              <a:rPr lang="en-US" sz="900" b="1" dirty="0" smtClean="0">
                <a:ea typeface="Calibri" panose="020F0502020204030204" pitchFamily="34" charset="0"/>
                <a:cs typeface="Times New Roman" panose="02020603050405020304" pitchFamily="18" charset="0"/>
              </a:rPr>
              <a:t>Lync 2013:</a:t>
            </a:r>
            <a:endParaRPr lang="en-US" sz="900" b="1" dirty="0">
              <a:ea typeface="Calibri" panose="020F0502020204030204" pitchFamily="34" charset="0"/>
              <a:cs typeface="Times New Roman" panose="02020603050405020304" pitchFamily="18" charset="0"/>
            </a:endParaRPr>
          </a:p>
          <a:p>
            <a:r>
              <a:rPr lang="en-US" sz="900" dirty="0" smtClean="0">
                <a:ea typeface="Calibri" panose="020F0502020204030204" pitchFamily="34" charset="0"/>
                <a:cs typeface="Times New Roman" panose="02020603050405020304" pitchFamily="18" charset="0"/>
                <a:hlinkClick r:id="rId29"/>
              </a:rPr>
              <a:t>http</a:t>
            </a:r>
            <a:r>
              <a:rPr lang="en-US" sz="900" dirty="0">
                <a:ea typeface="Calibri" panose="020F0502020204030204" pitchFamily="34" charset="0"/>
                <a:cs typeface="Times New Roman" panose="02020603050405020304" pitchFamily="18" charset="0"/>
                <a:hlinkClick r:id="rId29"/>
              </a:rPr>
              <a:t>://</a:t>
            </a:r>
            <a:r>
              <a:rPr lang="en-US" sz="900" dirty="0" smtClean="0">
                <a:ea typeface="Calibri" panose="020F0502020204030204" pitchFamily="34" charset="0"/>
                <a:cs typeface="Times New Roman" panose="02020603050405020304" pitchFamily="18" charset="0"/>
                <a:hlinkClick r:id="rId29"/>
              </a:rPr>
              <a:t>www.microsoft.com/en-us/download/details.aspx?id=42978</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Keyboard </a:t>
            </a:r>
            <a:r>
              <a:rPr lang="en-US" sz="900" b="1" dirty="0">
                <a:ea typeface="Calibri" panose="020F0502020204030204" pitchFamily="34" charset="0"/>
                <a:cs typeface="Times New Roman" panose="02020603050405020304" pitchFamily="18" charset="0"/>
              </a:rPr>
              <a:t>Shortcuts for </a:t>
            </a:r>
            <a:r>
              <a:rPr lang="en-US" sz="900" b="1" dirty="0" smtClean="0">
                <a:ea typeface="Calibri" panose="020F0502020204030204" pitchFamily="34" charset="0"/>
                <a:cs typeface="Times New Roman" panose="02020603050405020304" pitchFamily="18" charset="0"/>
              </a:rPr>
              <a:t>Skype for Business (Lync):</a:t>
            </a:r>
            <a:endParaRPr lang="en-US" sz="900" b="1" dirty="0">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30"/>
              </a:rPr>
              <a:t>https://</a:t>
            </a:r>
            <a:r>
              <a:rPr lang="en-US" sz="900" dirty="0" smtClean="0">
                <a:ea typeface="Calibri" panose="020F0502020204030204" pitchFamily="34" charset="0"/>
                <a:cs typeface="Times New Roman" panose="02020603050405020304" pitchFamily="18" charset="0"/>
                <a:hlinkClick r:id="rId30"/>
              </a:rPr>
              <a:t>support.office.com/en-us/article/Keyboard-shortcuts-for-Lync-74eda765-5631-4fc1-8aad-cc870115347a?ui=en-US&amp;rs=en-US&amp;ad=US</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Basic Tasks in Lync 2013:</a:t>
            </a:r>
            <a:endParaRPr lang="en-US" sz="900" b="1" dirty="0">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31"/>
              </a:rPr>
              <a:t>https://</a:t>
            </a:r>
            <a:r>
              <a:rPr lang="en-US" sz="900" dirty="0" smtClean="0">
                <a:ea typeface="Calibri" panose="020F0502020204030204" pitchFamily="34" charset="0"/>
                <a:cs typeface="Times New Roman" panose="02020603050405020304" pitchFamily="18" charset="0"/>
                <a:hlinkClick r:id="rId31"/>
              </a:rPr>
              <a:t>support.office.com/en-us/article/Basic-tasks-in-Lync-2013-5f5e799c-88ea-4485-a890-b42abe7f0f35?ui=en-US&amp;rs=en-US&amp;ad=US</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Server 2013 Documentation Help File:</a:t>
            </a:r>
            <a:endParaRPr lang="en-US" sz="900" b="1" u="sng" dirty="0">
              <a:effectLst/>
              <a:ea typeface="Calibri" panose="020F0502020204030204" pitchFamily="34" charset="0"/>
              <a:cs typeface="Times New Roman" panose="02020603050405020304" pitchFamily="18" charset="0"/>
            </a:endParaRPr>
          </a:p>
          <a:p>
            <a:r>
              <a:rPr lang="en-US" sz="900" dirty="0">
                <a:ea typeface="Calibri" panose="020F0502020204030204" pitchFamily="34" charset="0"/>
                <a:cs typeface="Times New Roman" panose="02020603050405020304" pitchFamily="18" charset="0"/>
                <a:hlinkClick r:id="rId32"/>
              </a:rPr>
              <a:t>http://</a:t>
            </a:r>
            <a:r>
              <a:rPr lang="en-US" sz="900" dirty="0" smtClean="0">
                <a:ea typeface="Calibri" panose="020F0502020204030204" pitchFamily="34" charset="0"/>
                <a:cs typeface="Times New Roman" panose="02020603050405020304" pitchFamily="18" charset="0"/>
                <a:hlinkClick r:id="rId32"/>
              </a:rPr>
              <a:t>www.microsoft.com/en-us/download/details.aspx?id=35405</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2013 Rollout &amp; Adoption Success Kit Supplemental Info:</a:t>
            </a:r>
          </a:p>
          <a:p>
            <a:r>
              <a:rPr lang="en-US" sz="900" dirty="0">
                <a:ea typeface="Calibri" panose="020F0502020204030204" pitchFamily="34" charset="0"/>
                <a:cs typeface="Times New Roman" panose="02020603050405020304" pitchFamily="18" charset="0"/>
                <a:hlinkClick r:id="rId33"/>
              </a:rPr>
              <a:t>http://</a:t>
            </a:r>
            <a:r>
              <a:rPr lang="en-US" sz="900" dirty="0" smtClean="0">
                <a:ea typeface="Calibri" panose="020F0502020204030204" pitchFamily="34" charset="0"/>
                <a:cs typeface="Times New Roman" panose="02020603050405020304" pitchFamily="18" charset="0"/>
                <a:hlinkClick r:id="rId33"/>
              </a:rPr>
              <a:t>technet.microsoft.com/en-us/lync/jj879331</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Server 2013 Protocol Workloads Poster:</a:t>
            </a:r>
          </a:p>
          <a:p>
            <a:r>
              <a:rPr lang="en-US" sz="900" dirty="0">
                <a:ea typeface="Calibri" panose="020F0502020204030204" pitchFamily="34" charset="0"/>
                <a:cs typeface="Times New Roman" panose="02020603050405020304" pitchFamily="18" charset="0"/>
                <a:hlinkClick r:id="rId34"/>
              </a:rPr>
              <a:t>http://</a:t>
            </a:r>
            <a:r>
              <a:rPr lang="en-US" sz="900" dirty="0" smtClean="0">
                <a:ea typeface="Calibri" panose="020F0502020204030204" pitchFamily="34" charset="0"/>
                <a:cs typeface="Times New Roman" panose="02020603050405020304" pitchFamily="18" charset="0"/>
                <a:hlinkClick r:id="rId34"/>
              </a:rPr>
              <a:t>www.microsoft.com/en-us/download/details.aspx?id=39968</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a:t>
            </a:r>
            <a:r>
              <a:rPr lang="en-US" sz="900" b="1" dirty="0">
                <a:ea typeface="Calibri" panose="020F0502020204030204" pitchFamily="34" charset="0"/>
                <a:cs typeface="Times New Roman" panose="02020603050405020304" pitchFamily="18" charset="0"/>
              </a:rPr>
              <a:t>Server </a:t>
            </a:r>
            <a:r>
              <a:rPr lang="en-US" sz="900" b="1" dirty="0" smtClean="0">
                <a:ea typeface="Calibri" panose="020F0502020204030204" pitchFamily="34" charset="0"/>
                <a:cs typeface="Times New Roman" panose="02020603050405020304" pitchFamily="18" charset="0"/>
              </a:rPr>
              <a:t>2010 </a:t>
            </a:r>
            <a:r>
              <a:rPr lang="en-US" sz="900" b="1" dirty="0">
                <a:ea typeface="Calibri" panose="020F0502020204030204" pitchFamily="34" charset="0"/>
                <a:cs typeface="Times New Roman" panose="02020603050405020304" pitchFamily="18" charset="0"/>
              </a:rPr>
              <a:t>Protocol Workloads Poster:</a:t>
            </a:r>
          </a:p>
          <a:p>
            <a:r>
              <a:rPr lang="en-US" sz="900" dirty="0">
                <a:ea typeface="Calibri" panose="020F0502020204030204" pitchFamily="34" charset="0"/>
                <a:cs typeface="Times New Roman" panose="02020603050405020304" pitchFamily="18" charset="0"/>
                <a:hlinkClick r:id="rId35"/>
              </a:rPr>
              <a:t>http://</a:t>
            </a:r>
            <a:r>
              <a:rPr lang="en-US" sz="900" dirty="0" smtClean="0">
                <a:ea typeface="Calibri" panose="020F0502020204030204" pitchFamily="34" charset="0"/>
                <a:cs typeface="Times New Roman" panose="02020603050405020304" pitchFamily="18" charset="0"/>
                <a:hlinkClick r:id="rId35"/>
              </a:rPr>
              <a:t>www.microsoft.com/en-us/download/details.aspx?displaylang=en&amp;id=6797</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Using </a:t>
            </a:r>
            <a:r>
              <a:rPr lang="en-US" sz="900" b="1" dirty="0">
                <a:ea typeface="Calibri" panose="020F0502020204030204" pitchFamily="34" charset="0"/>
                <a:cs typeface="Times New Roman" panose="02020603050405020304" pitchFamily="18" charset="0"/>
              </a:rPr>
              <a:t>Lync-Skype Connectivity:</a:t>
            </a:r>
          </a:p>
          <a:p>
            <a:r>
              <a:rPr lang="en-US" sz="900" dirty="0">
                <a:ea typeface="Calibri" panose="020F0502020204030204" pitchFamily="34" charset="0"/>
                <a:cs typeface="Times New Roman" panose="02020603050405020304" pitchFamily="18" charset="0"/>
                <a:hlinkClick r:id="rId36"/>
              </a:rPr>
              <a:t>http://www.microsoft.com/en-us/download/details.aspx?id=42985</a:t>
            </a:r>
            <a:endParaRPr lang="en-US" sz="900" b="1" dirty="0" smtClean="0"/>
          </a:p>
          <a:p>
            <a:r>
              <a:rPr lang="en-US" sz="900" b="1" dirty="0" smtClean="0"/>
              <a:t>Microsoft </a:t>
            </a:r>
            <a:r>
              <a:rPr lang="en-US" sz="900" b="1" dirty="0"/>
              <a:t>Lync Server 2010 Security Guide:</a:t>
            </a:r>
          </a:p>
          <a:p>
            <a:r>
              <a:rPr lang="en-US" sz="900" dirty="0">
                <a:hlinkClick r:id="rId37"/>
              </a:rPr>
              <a:t>http://</a:t>
            </a:r>
            <a:r>
              <a:rPr lang="en-US" sz="900" dirty="0" smtClean="0">
                <a:hlinkClick r:id="rId37"/>
              </a:rPr>
              <a:t>www.microsoft.com/en-us/download/details.aspx?id=2729</a:t>
            </a:r>
            <a:endParaRPr lang="en-US" sz="900" b="1" dirty="0" smtClean="0"/>
          </a:p>
          <a:p>
            <a:r>
              <a:rPr lang="en-US" sz="900" b="1" dirty="0" smtClean="0"/>
              <a:t>Lync Server </a:t>
            </a:r>
            <a:r>
              <a:rPr lang="en-US" sz="900" b="1" dirty="0"/>
              <a:t>2013 Hybrid:</a:t>
            </a:r>
            <a:r>
              <a:rPr lang="en-US" sz="900" dirty="0"/>
              <a:t> </a:t>
            </a:r>
            <a:r>
              <a:rPr lang="en-US" sz="900" dirty="0">
                <a:hlinkClick r:id="rId38"/>
              </a:rPr>
              <a:t>https://</a:t>
            </a:r>
            <a:r>
              <a:rPr lang="en-US" sz="900" dirty="0" smtClean="0">
                <a:hlinkClick r:id="rId38"/>
              </a:rPr>
              <a:t>technet.microsoft.com/en-us/library/jj204805.aspx</a:t>
            </a:r>
            <a:endParaRPr lang="en-US" sz="900" dirty="0" smtClean="0"/>
          </a:p>
          <a:p>
            <a:r>
              <a:rPr lang="en-US" sz="900" b="1" dirty="0" smtClean="0"/>
              <a:t>Lync Online is Becoming Skype </a:t>
            </a:r>
            <a:r>
              <a:rPr lang="en-US" sz="900" b="1" dirty="0"/>
              <a:t>for Business: </a:t>
            </a:r>
            <a:r>
              <a:rPr lang="en-US" sz="900" dirty="0">
                <a:hlinkClick r:id="rId39"/>
              </a:rPr>
              <a:t>https://</a:t>
            </a:r>
            <a:r>
              <a:rPr lang="en-US" sz="900" dirty="0" smtClean="0">
                <a:hlinkClick r:id="rId39"/>
              </a:rPr>
              <a:t>technet.microsoft.com/library/en-us/dn913785.aspx</a:t>
            </a:r>
            <a:endParaRPr lang="en-US" sz="900" dirty="0" smtClean="0"/>
          </a:p>
          <a:p>
            <a:r>
              <a:rPr lang="en-US" sz="900" b="1" dirty="0" smtClean="0"/>
              <a:t>Introducing </a:t>
            </a:r>
            <a:r>
              <a:rPr lang="en-US" sz="900" b="1" dirty="0"/>
              <a:t>Skype for Business: </a:t>
            </a:r>
            <a:r>
              <a:rPr lang="en-US" sz="900" u="sng" dirty="0">
                <a:hlinkClick r:id="rId40"/>
              </a:rPr>
              <a:t>http://blogs.skype.com/2014/11/11/introducing-skype-for-business/</a:t>
            </a:r>
            <a:endParaRPr lang="en-US" sz="900" dirty="0"/>
          </a:p>
          <a:p>
            <a:r>
              <a:rPr lang="en-US" sz="900" b="1" dirty="0" smtClean="0"/>
              <a:t>Discover Skype </a:t>
            </a:r>
            <a:r>
              <a:rPr lang="en-US" sz="900" b="1" dirty="0"/>
              <a:t>for Business: </a:t>
            </a:r>
            <a:r>
              <a:rPr lang="en-US" sz="800" dirty="0">
                <a:hlinkClick r:id="rId41"/>
              </a:rPr>
              <a:t>https://</a:t>
            </a:r>
            <a:r>
              <a:rPr lang="en-US" sz="800" dirty="0" smtClean="0">
                <a:hlinkClick r:id="rId41"/>
              </a:rPr>
              <a:t>support.office.com/en-us/article/Discover-Skype-for-Business-8a3491a3-c095-4718-80cf-cbbe4afe4eba</a:t>
            </a:r>
            <a:endParaRPr lang="en-US" sz="900" dirty="0" smtClean="0"/>
          </a:p>
          <a:p>
            <a:r>
              <a:rPr lang="en-US" sz="900" b="1" dirty="0" smtClean="0"/>
              <a:t>Skype for Business Change Mgmt and Adoption</a:t>
            </a:r>
            <a:r>
              <a:rPr lang="en-US" sz="900" b="1" dirty="0"/>
              <a:t>: </a:t>
            </a:r>
            <a:r>
              <a:rPr lang="en-US" sz="900" dirty="0">
                <a:hlinkClick r:id="rId42"/>
              </a:rPr>
              <a:t>https://support.office.com/en-us/article/Skype-for-Business-change-management-and-adoption-d8d85da6-52e7-4819-8451-45c103fb5ccb</a:t>
            </a:r>
            <a:r>
              <a:rPr lang="en-US" sz="900" dirty="0" smtClean="0"/>
              <a:t>?</a:t>
            </a:r>
          </a:p>
          <a:p>
            <a:r>
              <a:rPr lang="en-US" sz="900" b="1" dirty="0" smtClean="0"/>
              <a:t>What’s New in Skype for Business Channel 9 Videos: </a:t>
            </a:r>
            <a:r>
              <a:rPr lang="en-US" sz="900" dirty="0" smtClean="0">
                <a:hlinkClick r:id="rId43"/>
              </a:rPr>
              <a:t>http://channel9.msdn.com/Series/Whats-New-in-Skype-for-Business</a:t>
            </a:r>
            <a:endParaRPr lang="en-US" sz="900" dirty="0" smtClean="0"/>
          </a:p>
          <a:p>
            <a:r>
              <a:rPr lang="en-US" sz="900" b="1" dirty="0" smtClean="0"/>
              <a:t>Skype </a:t>
            </a:r>
            <a:r>
              <a:rPr lang="en-US" sz="900" b="1" dirty="0"/>
              <a:t>for Business: Exploring the UI: </a:t>
            </a:r>
            <a:r>
              <a:rPr lang="en-US" sz="900" u="sng" dirty="0">
                <a:hlinkClick r:id="rId44"/>
              </a:rPr>
              <a:t>http://</a:t>
            </a:r>
            <a:r>
              <a:rPr lang="en-US" sz="900" u="sng" dirty="0" smtClean="0">
                <a:hlinkClick r:id="rId44"/>
              </a:rPr>
              <a:t>blogs.msdn.com/b/mvpawardprogram/archive/2015/04/13/skype-for-business-exploring-the-ui.aspx</a:t>
            </a:r>
            <a:endParaRPr lang="en-US" sz="900" u="sng" dirty="0" smtClean="0"/>
          </a:p>
          <a:p>
            <a:r>
              <a:rPr lang="en-US" sz="900" b="1" dirty="0" smtClean="0"/>
              <a:t>Skype for Business Client Awareness and </a:t>
            </a:r>
            <a:r>
              <a:rPr lang="en-US" sz="900" b="1" dirty="0"/>
              <a:t>Readiness Resources: </a:t>
            </a:r>
            <a:r>
              <a:rPr lang="en-US" sz="900" dirty="0">
                <a:hlinkClick r:id="rId45"/>
              </a:rPr>
              <a:t>http://</a:t>
            </a:r>
            <a:r>
              <a:rPr lang="en-US" sz="900" dirty="0" smtClean="0">
                <a:hlinkClick r:id="rId45"/>
              </a:rPr>
              <a:t>www.microsoft.com/en-us/download/details.aspx?id=46369</a:t>
            </a:r>
            <a:endParaRPr lang="en-US" sz="900" dirty="0" smtClean="0"/>
          </a:p>
          <a:p>
            <a:r>
              <a:rPr lang="en-US" sz="900" b="1" dirty="0">
                <a:ea typeface="Calibri" panose="020F0502020204030204" pitchFamily="34" charset="0"/>
                <a:cs typeface="Times New Roman" panose="02020603050405020304" pitchFamily="18" charset="0"/>
              </a:rPr>
              <a:t>Skype for Business Server 2015 Documentation on TechNet: </a:t>
            </a:r>
            <a:r>
              <a:rPr lang="en-US" sz="900" dirty="0">
                <a:ea typeface="Calibri" panose="020F0502020204030204" pitchFamily="34" charset="0"/>
                <a:cs typeface="Times New Roman" panose="02020603050405020304" pitchFamily="18" charset="0"/>
                <a:hlinkClick r:id="rId46"/>
              </a:rPr>
              <a:t>https://technet.microsoft.com/en-us/library/gg398616.aspx </a:t>
            </a:r>
            <a:endParaRPr lang="en-US" sz="900" dirty="0" smtClean="0">
              <a:ea typeface="Calibri" panose="020F0502020204030204" pitchFamily="34" charset="0"/>
              <a:cs typeface="Times New Roman" panose="02020603050405020304" pitchFamily="18" charset="0"/>
            </a:endParaRPr>
          </a:p>
          <a:p>
            <a:r>
              <a:rPr lang="en-US" sz="900" b="1" dirty="0" smtClean="0"/>
              <a:t>Skype for Business 2015 Protocol </a:t>
            </a:r>
            <a:r>
              <a:rPr lang="en-US" sz="900" b="1" dirty="0"/>
              <a:t>Workload Poster: </a:t>
            </a:r>
            <a:r>
              <a:rPr lang="en-US" sz="900" dirty="0">
                <a:hlinkClick r:id="rId10"/>
              </a:rPr>
              <a:t>http://</a:t>
            </a:r>
            <a:r>
              <a:rPr lang="en-US" sz="900" dirty="0" smtClean="0">
                <a:hlinkClick r:id="rId10"/>
              </a:rPr>
              <a:t>www.microsoft.com/en-us/download/details.aspx?id=46448</a:t>
            </a:r>
            <a:endParaRPr lang="en-US" sz="900" dirty="0" smtClean="0"/>
          </a:p>
          <a:p>
            <a:r>
              <a:rPr lang="en-US" sz="900" b="1" dirty="0" smtClean="0"/>
              <a:t>Skype for Business Solutions Catalog</a:t>
            </a:r>
            <a:r>
              <a:rPr lang="en-US" sz="900" b="1" dirty="0"/>
              <a:t>: </a:t>
            </a:r>
            <a:r>
              <a:rPr lang="en-US" sz="900" dirty="0">
                <a:hlinkClick r:id="rId47"/>
              </a:rPr>
              <a:t>http://</a:t>
            </a:r>
            <a:r>
              <a:rPr lang="en-US" sz="900" dirty="0" smtClean="0">
                <a:hlinkClick r:id="rId47"/>
              </a:rPr>
              <a:t>partnersolutions.skypeforbusiness.com/solutionscatalog</a:t>
            </a:r>
            <a:endParaRPr lang="en-US" sz="900" dirty="0" smtClean="0"/>
          </a:p>
          <a:p>
            <a:r>
              <a:rPr lang="en-US" sz="900" b="1" dirty="0" smtClean="0"/>
              <a:t>Skype for Business Resources for End-Users, IT Pros, and Dev</a:t>
            </a:r>
            <a:r>
              <a:rPr lang="en-US" sz="900" b="1" dirty="0"/>
              <a:t>: </a:t>
            </a:r>
            <a:r>
              <a:rPr lang="en-US" sz="900" dirty="0">
                <a:hlinkClick r:id="rId48"/>
              </a:rPr>
              <a:t>http://</a:t>
            </a:r>
            <a:r>
              <a:rPr lang="en-US" sz="900" dirty="0" smtClean="0">
                <a:hlinkClick r:id="rId48"/>
              </a:rPr>
              <a:t>www.skypeforbusinessinfo.com</a:t>
            </a:r>
            <a:endParaRPr lang="en-US" sz="900" dirty="0" smtClean="0"/>
          </a:p>
          <a:p>
            <a:r>
              <a:rPr lang="en-US" sz="900" b="1" dirty="0" smtClean="0"/>
              <a:t>Skype for Business Windows </a:t>
            </a:r>
            <a:r>
              <a:rPr lang="en-US" sz="900" b="1" dirty="0"/>
              <a:t>Phone App: </a:t>
            </a:r>
            <a:r>
              <a:rPr lang="en-US" sz="900" dirty="0">
                <a:hlinkClick r:id="rId49"/>
              </a:rPr>
              <a:t>https://</a:t>
            </a:r>
            <a:r>
              <a:rPr lang="en-US" sz="900" dirty="0" smtClean="0">
                <a:hlinkClick r:id="rId49"/>
              </a:rPr>
              <a:t>blogs.office.com/2015/07/06/skype-for-business-windows-phone-app-is-here</a:t>
            </a:r>
            <a:endParaRPr lang="en-US" sz="900" dirty="0" smtClean="0"/>
          </a:p>
          <a:p>
            <a:r>
              <a:rPr lang="en-US" sz="900" b="1" dirty="0" smtClean="0"/>
              <a:t>Skype Developer Platform</a:t>
            </a:r>
            <a:r>
              <a:rPr lang="en-US" sz="900" b="1" dirty="0"/>
              <a:t>: </a:t>
            </a:r>
            <a:r>
              <a:rPr lang="en-US" sz="900" dirty="0">
                <a:hlinkClick r:id="rId50"/>
              </a:rPr>
              <a:t>http://</a:t>
            </a:r>
            <a:r>
              <a:rPr lang="en-US" sz="900" dirty="0" smtClean="0">
                <a:hlinkClick r:id="rId50"/>
              </a:rPr>
              <a:t>www.skype.com/en/developer</a:t>
            </a:r>
            <a:endParaRPr lang="en-US" sz="900" dirty="0" smtClean="0"/>
          </a:p>
          <a:p>
            <a:r>
              <a:rPr lang="en-US" sz="900" b="1" dirty="0" smtClean="0"/>
              <a:t>Skype for Business Server 2015 Call Quality Dashboard</a:t>
            </a:r>
            <a:r>
              <a:rPr lang="en-US" sz="900" b="1" dirty="0"/>
              <a:t>: </a:t>
            </a:r>
            <a:r>
              <a:rPr lang="en-US" sz="900" dirty="0">
                <a:hlinkClick r:id="rId51"/>
              </a:rPr>
              <a:t>https://</a:t>
            </a:r>
            <a:r>
              <a:rPr lang="en-US" sz="900" dirty="0" smtClean="0">
                <a:hlinkClick r:id="rId51"/>
              </a:rPr>
              <a:t>www.microsoft.com/en-us/download/details.aspx?id=46916</a:t>
            </a:r>
            <a:endParaRPr lang="en-US" sz="900" dirty="0" smtClean="0"/>
          </a:p>
          <a:p>
            <a:r>
              <a:rPr lang="en-US" sz="900" b="1" dirty="0" smtClean="0"/>
              <a:t>Skype for Business Preview </a:t>
            </a:r>
            <a:r>
              <a:rPr lang="en-US" sz="900" b="1" dirty="0"/>
              <a:t>Program: </a:t>
            </a:r>
            <a:r>
              <a:rPr lang="en-US" sz="900" dirty="0">
                <a:hlinkClick r:id="rId52"/>
              </a:rPr>
              <a:t>https://</a:t>
            </a:r>
            <a:r>
              <a:rPr lang="en-US" sz="900" dirty="0" smtClean="0">
                <a:hlinkClick r:id="rId52"/>
              </a:rPr>
              <a:t>www.skypepreview.com</a:t>
            </a:r>
            <a:endParaRPr lang="en-US" sz="900" dirty="0" smtClean="0"/>
          </a:p>
          <a:p>
            <a:pPr algn="ctr"/>
            <a:endParaRPr lang="en-US" sz="900" b="1" dirty="0" smtClean="0"/>
          </a:p>
          <a:p>
            <a:pPr algn="ctr"/>
            <a:r>
              <a:rPr lang="en-US" sz="1100" b="1" dirty="0" smtClean="0"/>
              <a:t>BLOGS and COMMUNITY</a:t>
            </a:r>
            <a:endParaRPr lang="en-US" sz="1100" b="1" dirty="0"/>
          </a:p>
          <a:p>
            <a:endParaRPr lang="en-US" sz="900" b="1"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PFE </a:t>
            </a:r>
            <a:r>
              <a:rPr lang="en-US" sz="900" b="1" dirty="0">
                <a:ea typeface="Calibri" panose="020F0502020204030204" pitchFamily="34" charset="0"/>
                <a:cs typeface="Times New Roman" panose="02020603050405020304" pitchFamily="18" charset="0"/>
              </a:rPr>
              <a:t>Notes from the Field Blog on TechNet:</a:t>
            </a:r>
          </a:p>
          <a:p>
            <a:r>
              <a:rPr lang="en-US" sz="900" dirty="0">
                <a:ea typeface="Calibri" panose="020F0502020204030204" pitchFamily="34" charset="0"/>
                <a:cs typeface="Times New Roman" panose="02020603050405020304" pitchFamily="18" charset="0"/>
                <a:hlinkClick r:id="rId53"/>
              </a:rPr>
              <a:t>http://blogs.technet.com/b/mspfe/archive/tags/lync/</a:t>
            </a:r>
            <a:endParaRPr lang="en-US" sz="9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NextHop – Microsoft Lync Server Documentation Hub:</a:t>
            </a:r>
          </a:p>
          <a:p>
            <a:r>
              <a:rPr lang="en-US" sz="900" dirty="0" smtClean="0">
                <a:ea typeface="Calibri" panose="020F0502020204030204" pitchFamily="34" charset="0"/>
                <a:cs typeface="Times New Roman" panose="02020603050405020304" pitchFamily="18" charset="0"/>
                <a:hlinkClick r:id="rId54"/>
              </a:rPr>
              <a:t>http</a:t>
            </a:r>
            <a:r>
              <a:rPr lang="en-US" sz="900" dirty="0">
                <a:ea typeface="Calibri" panose="020F0502020204030204" pitchFamily="34" charset="0"/>
                <a:cs typeface="Times New Roman" panose="02020603050405020304" pitchFamily="18" charset="0"/>
                <a:hlinkClick r:id="rId54"/>
              </a:rPr>
              <a:t>://blogs.technet.com/b/nexthop</a:t>
            </a:r>
            <a:r>
              <a:rPr lang="en-US" sz="900" dirty="0" smtClean="0">
                <a:ea typeface="Calibri" panose="020F0502020204030204" pitchFamily="34" charset="0"/>
                <a:cs typeface="Times New Roman" panose="02020603050405020304" pitchFamily="18" charset="0"/>
                <a:hlinkClick r:id="rId54"/>
              </a:rPr>
              <a:t>/</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Blog</a:t>
            </a:r>
            <a:r>
              <a:rPr lang="en-US" sz="900" b="1"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55"/>
              </a:rPr>
              <a:t>http://blogs.technet.com/b/uc</a:t>
            </a:r>
            <a:r>
              <a:rPr lang="en-US" sz="900" dirty="0" smtClean="0">
                <a:ea typeface="Calibri" panose="020F0502020204030204" pitchFamily="34" charset="0"/>
                <a:cs typeface="Times New Roman" panose="02020603050405020304" pitchFamily="18" charset="0"/>
                <a:hlinkClick r:id="rId55"/>
              </a:rPr>
              <a:t>/</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Lync Product Team Blog:</a:t>
            </a:r>
          </a:p>
          <a:p>
            <a:r>
              <a:rPr lang="en-US" sz="900" dirty="0">
                <a:ea typeface="Calibri" panose="020F0502020204030204" pitchFamily="34" charset="0"/>
                <a:cs typeface="Times New Roman" panose="02020603050405020304" pitchFamily="18" charset="0"/>
                <a:hlinkClick r:id="rId56"/>
              </a:rPr>
              <a:t>http://blogs.technet.com/b/lync</a:t>
            </a:r>
            <a:r>
              <a:rPr lang="en-US" sz="900" dirty="0" smtClean="0">
                <a:ea typeface="Calibri" panose="020F0502020204030204" pitchFamily="34" charset="0"/>
                <a:cs typeface="Times New Roman" panose="02020603050405020304" pitchFamily="18" charset="0"/>
                <a:hlinkClick r:id="rId56"/>
              </a:rPr>
              <a:t>/</a:t>
            </a:r>
            <a:endParaRPr lang="en-US" sz="900" dirty="0" smtClean="0">
              <a:ea typeface="Calibri" panose="020F0502020204030204" pitchFamily="34" charset="0"/>
              <a:cs typeface="Times New Roman" panose="02020603050405020304" pitchFamily="18" charset="0"/>
            </a:endParaRPr>
          </a:p>
        </p:txBody>
      </p:sp>
      <p:sp>
        <p:nvSpPr>
          <p:cNvPr id="4" name="Title 6"/>
          <p:cNvSpPr>
            <a:spLocks noGrp="1"/>
          </p:cNvSpPr>
          <p:nvPr>
            <p:ph type="title"/>
          </p:nvPr>
        </p:nvSpPr>
        <p:spPr>
          <a:xfrm>
            <a:off x="156409" y="154419"/>
            <a:ext cx="11827041" cy="332399"/>
          </a:xfrm>
          <a:solidFill>
            <a:srgbClr val="FFFF00"/>
          </a:solidFill>
        </p:spPr>
        <p:txBody>
          <a:bodyPr/>
          <a:lstStyle/>
          <a:p>
            <a:pPr algn="ctr"/>
            <a:r>
              <a:rPr lang="en-US" sz="2400" dirty="0" smtClean="0">
                <a:solidFill>
                  <a:schemeClr val="tx1"/>
                </a:solidFill>
                <a:latin typeface="Bookman Old Style" panose="02050604050505020204" pitchFamily="18" charset="0"/>
              </a:rPr>
              <a:t>Lync/Skype for Business </a:t>
            </a:r>
            <a:r>
              <a:rPr lang="en-US" sz="2400" dirty="0">
                <a:solidFill>
                  <a:schemeClr val="tx1"/>
                </a:solidFill>
                <a:latin typeface="Bookman Old Style" panose="02050604050505020204" pitchFamily="18" charset="0"/>
              </a:rPr>
              <a:t>Training, Support, Technical </a:t>
            </a:r>
            <a:r>
              <a:rPr lang="en-US" sz="2400" dirty="0" smtClean="0">
                <a:solidFill>
                  <a:schemeClr val="tx1"/>
                </a:solidFill>
                <a:latin typeface="Bookman Old Style" panose="02050604050505020204" pitchFamily="18" charset="0"/>
              </a:rPr>
              <a:t>and Community Resources</a:t>
            </a:r>
            <a:endParaRPr lang="en-US" sz="2400" dirty="0">
              <a:solidFill>
                <a:schemeClr val="tx1"/>
              </a:solidFill>
              <a:latin typeface="Bookman Old Style" panose="02050604050505020204" pitchFamily="18" charset="0"/>
            </a:endParaRPr>
          </a:p>
        </p:txBody>
      </p:sp>
      <p:pic>
        <p:nvPicPr>
          <p:cNvPr id="8" name="Picture 7"/>
          <p:cNvPicPr>
            <a:picLocks noChangeAspect="1"/>
          </p:cNvPicPr>
          <p:nvPr/>
        </p:nvPicPr>
        <p:blipFill>
          <a:blip r:embed="rId57"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8"/>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7311583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201803" y="57429"/>
            <a:ext cx="11740480" cy="387798"/>
          </a:xfrm>
          <a:solidFill>
            <a:srgbClr val="FFFF00"/>
          </a:solidFill>
        </p:spPr>
        <p:txBody>
          <a:bodyPr/>
          <a:lstStyle/>
          <a:p>
            <a:pPr algn="ctr"/>
            <a:r>
              <a:rPr lang="en-US" sz="2800" dirty="0" smtClean="0">
                <a:solidFill>
                  <a:schemeClr val="tx1"/>
                </a:solidFill>
                <a:latin typeface="Bookman Old Style" panose="02050604050505020204" pitchFamily="18" charset="0"/>
              </a:rPr>
              <a:t>SharePoint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sp>
        <p:nvSpPr>
          <p:cNvPr id="2" name="Rectangle 1"/>
          <p:cNvSpPr/>
          <p:nvPr/>
        </p:nvSpPr>
        <p:spPr>
          <a:xfrm>
            <a:off x="93133" y="521431"/>
            <a:ext cx="12095692" cy="6227346"/>
          </a:xfrm>
          <a:prstGeom prst="rect">
            <a:avLst/>
          </a:prstGeom>
        </p:spPr>
        <p:txBody>
          <a:bodyPr wrap="square" numCol="3" spcCol="182880">
            <a:spAutoFit/>
          </a:bodyPr>
          <a:lstStyle/>
          <a:p>
            <a:pPr algn="ctr" defTabSz="466298">
              <a:spcAft>
                <a:spcPts val="200"/>
              </a:spcAft>
              <a:buClr>
                <a:schemeClr val="tx1"/>
              </a:buClr>
            </a:pPr>
            <a:r>
              <a:rPr lang="en-US" sz="1100" b="1" dirty="0"/>
              <a:t>TRAINING</a:t>
            </a:r>
            <a:endParaRPr lang="en-US" sz="900" b="1" dirty="0"/>
          </a:p>
          <a:p>
            <a:pPr marR="0" lvl="0">
              <a:spcAft>
                <a:spcPts val="200"/>
              </a:spcAft>
            </a:pPr>
            <a:r>
              <a:rPr lang="en-US" sz="900" b="1" dirty="0" smtClean="0">
                <a:ea typeface="Calibri" panose="020F0502020204030204" pitchFamily="34" charset="0"/>
                <a:cs typeface="Times New Roman" panose="02020603050405020304" pitchFamily="18" charset="0"/>
              </a:rPr>
              <a:t>SharePoint eBooks:</a:t>
            </a:r>
            <a:endParaRPr lang="en-US" sz="900" b="1" dirty="0">
              <a:ea typeface="Calibri" panose="020F0502020204030204" pitchFamily="34" charset="0"/>
              <a:cs typeface="Times New Roman" panose="02020603050405020304" pitchFamily="18" charset="0"/>
            </a:endParaRPr>
          </a:p>
          <a:p>
            <a:pPr marL="171468" indent="-171450">
              <a:spcAft>
                <a:spcPts val="200"/>
              </a:spcAft>
              <a:buFont typeface="Arial" panose="020B0604020202020204" pitchFamily="34" charset="0"/>
              <a:buChar char="•"/>
            </a:pPr>
            <a:r>
              <a:rPr lang="en-US" sz="800" u="sng" dirty="0">
                <a:solidFill>
                  <a:srgbClr val="0563C1"/>
                </a:solidFill>
                <a:ea typeface="Calibri" panose="020F0502020204030204" pitchFamily="34" charset="0"/>
                <a:cs typeface="Times New Roman" panose="02020603050405020304" pitchFamily="18" charset="0"/>
                <a:hlinkClick r:id="rId2"/>
              </a:rPr>
              <a:t>Free Microsoft eBooks</a:t>
            </a:r>
            <a:r>
              <a:rPr lang="en-US" sz="800" dirty="0">
                <a:ea typeface="Calibri" panose="020F0502020204030204" pitchFamily="34" charset="0"/>
                <a:cs typeface="Times New Roman" panose="02020603050405020304" pitchFamily="18" charset="0"/>
              </a:rPr>
              <a:t> (scroll down the page)</a:t>
            </a:r>
          </a:p>
          <a:p>
            <a:pPr marL="171468" indent="-171450">
              <a:spcAft>
                <a:spcPts val="200"/>
              </a:spcAft>
              <a:buFont typeface="Arial" panose="020B0604020202020204" pitchFamily="34" charset="0"/>
              <a:buChar char="•"/>
            </a:pPr>
            <a:r>
              <a:rPr lang="en-US" sz="800" dirty="0">
                <a:ea typeface="Calibri" panose="020F0502020204030204" pitchFamily="34" charset="0"/>
                <a:cs typeface="Times New Roman" panose="02020603050405020304" pitchFamily="18" charset="0"/>
                <a:hlinkClick r:id="rId3"/>
              </a:rPr>
              <a:t>Free eBook: Explore SharePoint 2013</a:t>
            </a:r>
            <a:endParaRPr lang="en-US" sz="800" dirty="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SharePoint Training </a:t>
            </a:r>
            <a:r>
              <a:rPr lang="en-US" sz="900" b="1" dirty="0">
                <a:ea typeface="Calibri" panose="020F0502020204030204" pitchFamily="34" charset="0"/>
                <a:cs typeface="Times New Roman" panose="02020603050405020304" pitchFamily="18" charset="0"/>
              </a:rPr>
              <a:t>on Microsoft Virtual Academy:</a:t>
            </a:r>
          </a:p>
          <a:p>
            <a:pPr marL="171468" indent="-171450">
              <a:spcAft>
                <a:spcPts val="200"/>
              </a:spcAft>
              <a:buFont typeface="Arial" panose="020B0604020202020204" pitchFamily="34" charset="0"/>
              <a:buChar char="•"/>
            </a:pPr>
            <a:r>
              <a:rPr lang="en-US" sz="800" u="sng" dirty="0">
                <a:solidFill>
                  <a:srgbClr val="0563C1"/>
                </a:solidFill>
                <a:ea typeface="Calibri" panose="020F0502020204030204" pitchFamily="34" charset="0"/>
                <a:cs typeface="Times New Roman" panose="02020603050405020304" pitchFamily="18" charset="0"/>
                <a:hlinkClick r:id="rId4"/>
              </a:rPr>
              <a:t>http://www.microsoftvirtualacademy.com/Studies/SearchResult.aspx?q=SharePoint#?</a:t>
            </a:r>
            <a:r>
              <a:rPr lang="en-US" sz="800" u="sng" dirty="0" smtClean="0">
                <a:solidFill>
                  <a:srgbClr val="0563C1"/>
                </a:solidFill>
                <a:ea typeface="Calibri" panose="020F0502020204030204" pitchFamily="34" charset="0"/>
                <a:cs typeface="Times New Roman" panose="02020603050405020304" pitchFamily="18" charset="0"/>
                <a:hlinkClick r:id="rId4"/>
              </a:rPr>
              <a:t>fbid=7rwpV4pHZX8</a:t>
            </a:r>
            <a:endParaRPr lang="en-US" sz="800" u="sng" dirty="0" smtClean="0">
              <a:solidFill>
                <a:srgbClr val="0563C1"/>
              </a:solidFill>
              <a:ea typeface="Calibri" panose="020F0502020204030204" pitchFamily="34" charset="0"/>
              <a:cs typeface="Times New Roman" panose="02020603050405020304" pitchFamily="18" charset="0"/>
            </a:endParaRPr>
          </a:p>
          <a:p>
            <a:pPr>
              <a:spcAft>
                <a:spcPts val="200"/>
              </a:spcAft>
            </a:pPr>
            <a:r>
              <a:rPr lang="en-US" sz="900" b="1" dirty="0" smtClean="0">
                <a:ea typeface="Calibri" panose="020F0502020204030204" pitchFamily="34" charset="0"/>
                <a:cs typeface="Times New Roman" panose="02020603050405020304" pitchFamily="18" charset="0"/>
              </a:rPr>
              <a:t>SharePoint </a:t>
            </a:r>
            <a:r>
              <a:rPr lang="en-US" sz="900" b="1" dirty="0">
                <a:ea typeface="Calibri" panose="020F0502020204030204" pitchFamily="34" charset="0"/>
                <a:cs typeface="Times New Roman" panose="02020603050405020304" pitchFamily="18" charset="0"/>
              </a:rPr>
              <a:t>2013 Training for IT Pros on TechNet:</a:t>
            </a:r>
          </a:p>
          <a:p>
            <a:pPr>
              <a:spcAft>
                <a:spcPts val="200"/>
              </a:spcAft>
            </a:pPr>
            <a:r>
              <a:rPr lang="en-US" sz="800" dirty="0">
                <a:ea typeface="Calibri" panose="020F0502020204030204" pitchFamily="34" charset="0"/>
                <a:cs typeface="Times New Roman" panose="02020603050405020304" pitchFamily="18" charset="0"/>
                <a:hlinkClick r:id="rId5"/>
              </a:rPr>
              <a:t>http://</a:t>
            </a:r>
            <a:r>
              <a:rPr lang="en-US" sz="800" dirty="0" smtClean="0">
                <a:ea typeface="Calibri" panose="020F0502020204030204" pitchFamily="34" charset="0"/>
                <a:cs typeface="Times New Roman" panose="02020603050405020304" pitchFamily="18" charset="0"/>
                <a:hlinkClick r:id="rId5"/>
              </a:rPr>
              <a:t>technet.microsoft.com/en-us/office/dn756397.aspx</a:t>
            </a:r>
            <a:endParaRPr lang="en-US" sz="800" dirty="0" smtClean="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SharePoint </a:t>
            </a:r>
            <a:r>
              <a:rPr lang="en-US" sz="900" b="1" dirty="0">
                <a:ea typeface="Calibri" panose="020F0502020204030204" pitchFamily="34" charset="0"/>
                <a:cs typeface="Times New Roman" panose="02020603050405020304" pitchFamily="18" charset="0"/>
              </a:rPr>
              <a:t>Training and Technical Resources on </a:t>
            </a:r>
            <a:r>
              <a:rPr lang="en-US" sz="900" b="1" dirty="0" smtClean="0">
                <a:ea typeface="Calibri" panose="020F0502020204030204" pitchFamily="34" charset="0"/>
                <a:cs typeface="Times New Roman" panose="02020603050405020304" pitchFamily="18" charset="0"/>
              </a:rPr>
              <a:t>Microsoft.com:</a:t>
            </a:r>
          </a:p>
          <a:p>
            <a:pPr marR="0" lvl="0">
              <a:spcAft>
                <a:spcPts val="200"/>
              </a:spcAft>
            </a:pPr>
            <a:r>
              <a:rPr lang="en-US" sz="800" u="sng" dirty="0" smtClean="0">
                <a:solidFill>
                  <a:srgbClr val="0563C1"/>
                </a:solidFill>
                <a:ea typeface="Calibri" panose="020F0502020204030204" pitchFamily="34" charset="0"/>
                <a:cs typeface="Times New Roman" panose="02020603050405020304" pitchFamily="18" charset="0"/>
                <a:hlinkClick r:id="rId6"/>
              </a:rPr>
              <a:t>http</a:t>
            </a:r>
            <a:r>
              <a:rPr lang="en-US" sz="800" u="sng" dirty="0">
                <a:solidFill>
                  <a:srgbClr val="0563C1"/>
                </a:solidFill>
                <a:ea typeface="Calibri" panose="020F0502020204030204" pitchFamily="34" charset="0"/>
                <a:cs typeface="Times New Roman" panose="02020603050405020304" pitchFamily="18" charset="0"/>
                <a:hlinkClick r:id="rId6"/>
              </a:rPr>
              <a:t>://www.microsoft.com/learning/en-us/sharepoint-training.aspx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2010: Developer and IT Pro Learning Plan:</a:t>
            </a:r>
            <a:endParaRPr lang="en-US" sz="900" dirty="0">
              <a:ea typeface="Calibri" panose="020F0502020204030204" pitchFamily="34" charset="0"/>
              <a:cs typeface="Times New Roman" panose="02020603050405020304" pitchFamily="18" charset="0"/>
              <a:hlinkClick r:id="rId7"/>
            </a:endParaRPr>
          </a:p>
          <a:p>
            <a:pPr marL="18">
              <a:spcAft>
                <a:spcPts val="200"/>
              </a:spcAft>
            </a:pPr>
            <a:r>
              <a:rPr lang="en-US" sz="800" u="sng" dirty="0" smtClean="0">
                <a:solidFill>
                  <a:srgbClr val="0563C1"/>
                </a:solidFill>
                <a:ea typeface="Calibri" panose="020F0502020204030204" pitchFamily="34" charset="0"/>
                <a:cs typeface="Times New Roman" panose="02020603050405020304" pitchFamily="18" charset="0"/>
                <a:hlinkClick r:id="rId8"/>
              </a:rPr>
              <a:t>http</a:t>
            </a:r>
            <a:r>
              <a:rPr lang="en-US" sz="800" u="sng" dirty="0">
                <a:solidFill>
                  <a:srgbClr val="0563C1"/>
                </a:solidFill>
                <a:ea typeface="Calibri" panose="020F0502020204030204" pitchFamily="34" charset="0"/>
                <a:cs typeface="Times New Roman" panose="02020603050405020304" pitchFamily="18" charset="0"/>
                <a:hlinkClick r:id="rId8"/>
              </a:rPr>
              <a:t>://www.microsoft.com/en-us/download/details.aspx?id=9959</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Discover SharePoint: Download Videos:</a:t>
            </a:r>
            <a:endParaRPr lang="en-US" sz="900" dirty="0">
              <a:ea typeface="Calibri" panose="020F0502020204030204" pitchFamily="34" charset="0"/>
              <a:cs typeface="Times New Roman" panose="02020603050405020304" pitchFamily="18" charset="0"/>
              <a:hlinkClick r:id="rId7"/>
            </a:endParaRPr>
          </a:p>
          <a:p>
            <a:pPr marL="18">
              <a:spcAft>
                <a:spcPts val="200"/>
              </a:spcAft>
            </a:pPr>
            <a:r>
              <a:rPr lang="en-US" sz="800" dirty="0" smtClean="0">
                <a:ea typeface="Calibri" panose="020F0502020204030204" pitchFamily="34" charset="0"/>
                <a:cs typeface="Times New Roman" panose="02020603050405020304" pitchFamily="18" charset="0"/>
                <a:hlinkClick r:id="rId9"/>
              </a:rPr>
              <a:t>http</a:t>
            </a:r>
            <a:r>
              <a:rPr lang="en-US" sz="800" dirty="0">
                <a:ea typeface="Calibri" panose="020F0502020204030204" pitchFamily="34" charset="0"/>
                <a:cs typeface="Times New Roman" panose="02020603050405020304" pitchFamily="18" charset="0"/>
                <a:hlinkClick r:id="rId9"/>
              </a:rPr>
              <a:t>://www.microsoft.com/en-us/download/details.aspx?id=39343</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Videos for SPO: </a:t>
            </a:r>
            <a:endParaRPr lang="en-US" sz="900" dirty="0" smtClean="0">
              <a:ea typeface="Calibri" panose="020F0502020204030204" pitchFamily="34" charset="0"/>
              <a:cs typeface="Times New Roman" panose="02020603050405020304" pitchFamily="18" charset="0"/>
              <a:hlinkClick r:id="rId7"/>
            </a:endParaRPr>
          </a:p>
          <a:p>
            <a:pPr marL="18">
              <a:spcAft>
                <a:spcPts val="200"/>
              </a:spcAft>
            </a:pPr>
            <a:r>
              <a:rPr lang="en-US" sz="800" dirty="0" smtClean="0">
                <a:ea typeface="Calibri" panose="020F0502020204030204" pitchFamily="34" charset="0"/>
                <a:cs typeface="Times New Roman" panose="02020603050405020304" pitchFamily="18" charset="0"/>
                <a:hlinkClick r:id="rId7"/>
              </a:rPr>
              <a:t>http</a:t>
            </a:r>
            <a:r>
              <a:rPr lang="en-US" sz="800" dirty="0">
                <a:ea typeface="Calibri" panose="020F0502020204030204" pitchFamily="34" charset="0"/>
                <a:cs typeface="Times New Roman" panose="02020603050405020304" pitchFamily="18" charset="0"/>
                <a:hlinkClick r:id="rId7"/>
              </a:rPr>
              <a:t>://office.microsoft.com/en-us/sharepoint-help/videos-for-sharepoint-2013-ha104071338.aspx?CTT=1</a:t>
            </a:r>
            <a:endParaRPr lang="en-US" sz="800" dirty="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Microsoft Learning Training Catalog </a:t>
            </a:r>
            <a:r>
              <a:rPr lang="en-US" sz="900" b="1" dirty="0">
                <a:ea typeface="Calibri" panose="020F0502020204030204" pitchFamily="34" charset="0"/>
                <a:cs typeface="Times New Roman" panose="02020603050405020304" pitchFamily="18" charset="0"/>
              </a:rPr>
              <a:t>for SharePoint: </a:t>
            </a:r>
          </a:p>
          <a:p>
            <a:pPr marL="18">
              <a:spcAft>
                <a:spcPts val="200"/>
              </a:spcAft>
            </a:pPr>
            <a:r>
              <a:rPr lang="en-US" sz="800" u="sng" dirty="0">
                <a:solidFill>
                  <a:srgbClr val="0563C1"/>
                </a:solidFill>
                <a:ea typeface="Calibri" panose="020F0502020204030204" pitchFamily="34" charset="0"/>
                <a:cs typeface="Times New Roman" panose="02020603050405020304" pitchFamily="18" charset="0"/>
                <a:hlinkClick r:id="rId10"/>
              </a:rPr>
              <a:t>SharePoint </a:t>
            </a:r>
            <a:r>
              <a:rPr lang="en-US" sz="800" u="sng" dirty="0" smtClean="0">
                <a:solidFill>
                  <a:srgbClr val="0563C1"/>
                </a:solidFill>
                <a:ea typeface="Calibri" panose="020F0502020204030204" pitchFamily="34" charset="0"/>
                <a:cs typeface="Times New Roman" panose="02020603050405020304" pitchFamily="18" charset="0"/>
                <a:hlinkClick r:id="rId10"/>
              </a:rPr>
              <a:t>2013</a:t>
            </a:r>
            <a:r>
              <a:rPr lang="en-US" sz="800" dirty="0" smtClean="0">
                <a:solidFill>
                  <a:srgbClr val="0563C1"/>
                </a:solidFill>
                <a:ea typeface="Calibri" panose="020F0502020204030204" pitchFamily="34" charset="0"/>
                <a:cs typeface="Times New Roman" panose="02020603050405020304" pitchFamily="18" charset="0"/>
              </a:rPr>
              <a:t>      </a:t>
            </a:r>
            <a:r>
              <a:rPr lang="en-US" sz="800" u="sng" dirty="0" smtClean="0">
                <a:solidFill>
                  <a:srgbClr val="0563C1"/>
                </a:solidFill>
                <a:ea typeface="Calibri" panose="020F0502020204030204" pitchFamily="34" charset="0"/>
                <a:cs typeface="Times New Roman" panose="02020603050405020304" pitchFamily="18" charset="0"/>
                <a:hlinkClick r:id="rId11"/>
              </a:rPr>
              <a:t>SharePoint </a:t>
            </a:r>
            <a:r>
              <a:rPr lang="en-US" sz="800" u="sng" dirty="0">
                <a:solidFill>
                  <a:srgbClr val="0563C1"/>
                </a:solidFill>
                <a:ea typeface="Calibri" panose="020F0502020204030204" pitchFamily="34" charset="0"/>
                <a:cs typeface="Times New Roman" panose="02020603050405020304" pitchFamily="18" charset="0"/>
                <a:hlinkClick r:id="rId11"/>
              </a:rPr>
              <a:t>2010</a:t>
            </a:r>
            <a:endParaRPr lang="en-US" sz="800" u="sng" dirty="0">
              <a:solidFill>
                <a:srgbClr val="0563C1"/>
              </a:solidFill>
              <a:ea typeface="Calibri" panose="020F0502020204030204" pitchFamily="34" charset="0"/>
              <a:cs typeface="Times New Roman" panose="02020603050405020304" pitchFamily="18" charset="0"/>
              <a:hlinkClick r:id="rId12"/>
            </a:endParaRPr>
          </a:p>
          <a:p>
            <a:pPr marR="0" lvl="0">
              <a:spcAft>
                <a:spcPts val="200"/>
              </a:spcAft>
            </a:pPr>
            <a:r>
              <a:rPr lang="en-US" sz="900" b="1" dirty="0" smtClean="0">
                <a:ea typeface="Calibri" panose="020F0502020204030204" pitchFamily="34" charset="0"/>
                <a:cs typeface="Times New Roman" panose="02020603050405020304" pitchFamily="18" charset="0"/>
              </a:rPr>
              <a:t>SharePoint Books </a:t>
            </a:r>
            <a:r>
              <a:rPr lang="en-US" sz="900" b="1" dirty="0">
                <a:ea typeface="Calibri" panose="020F0502020204030204" pitchFamily="34" charset="0"/>
                <a:cs typeface="Times New Roman" panose="02020603050405020304" pitchFamily="18" charset="0"/>
              </a:rPr>
              <a:t>for </a:t>
            </a:r>
            <a:r>
              <a:rPr lang="en-US" sz="900" b="1" dirty="0" smtClean="0">
                <a:ea typeface="Calibri" panose="020F0502020204030204" pitchFamily="34" charset="0"/>
                <a:cs typeface="Times New Roman" panose="02020603050405020304" pitchFamily="18" charset="0"/>
              </a:rPr>
              <a:t>Sale </a:t>
            </a:r>
            <a:r>
              <a:rPr lang="en-US" sz="900" b="1" dirty="0">
                <a:ea typeface="Calibri" panose="020F0502020204030204" pitchFamily="34" charset="0"/>
                <a:cs typeface="Times New Roman" panose="02020603050405020304" pitchFamily="18" charset="0"/>
              </a:rPr>
              <a:t>on the O’Reilly Site:</a:t>
            </a:r>
          </a:p>
          <a:p>
            <a:pPr>
              <a:spcAft>
                <a:spcPts val="200"/>
              </a:spcAft>
            </a:pPr>
            <a:r>
              <a:rPr lang="en-US" sz="800" u="sng" dirty="0">
                <a:ea typeface="Calibri" panose="020F0502020204030204" pitchFamily="34" charset="0"/>
                <a:cs typeface="Times New Roman" panose="02020603050405020304" pitchFamily="18" charset="0"/>
                <a:hlinkClick r:id="rId13"/>
              </a:rPr>
              <a:t>http://search.oreilly.com/?</a:t>
            </a:r>
            <a:r>
              <a:rPr lang="en-US" sz="800" u="sng" dirty="0" smtClean="0">
                <a:ea typeface="Calibri" panose="020F0502020204030204" pitchFamily="34" charset="0"/>
                <a:cs typeface="Times New Roman" panose="02020603050405020304" pitchFamily="18" charset="0"/>
                <a:hlinkClick r:id="rId13"/>
              </a:rPr>
              <a:t>q=sharepoint&amp;x=0&amp;y=0</a:t>
            </a:r>
            <a:endParaRPr lang="en-US" sz="800" u="sng" dirty="0" smtClean="0">
              <a:ea typeface="Calibri" panose="020F0502020204030204" pitchFamily="34" charset="0"/>
              <a:cs typeface="Times New Roman" panose="02020603050405020304" pitchFamily="18" charset="0"/>
            </a:endParaRPr>
          </a:p>
          <a:p>
            <a:pPr marL="18" lvl="0">
              <a:spcAft>
                <a:spcPts val="200"/>
              </a:spcAft>
            </a:pPr>
            <a:r>
              <a:rPr lang="en-US" sz="900" b="1" dirty="0" smtClean="0">
                <a:ea typeface="Calibri" panose="020F0502020204030204" pitchFamily="34" charset="0"/>
                <a:cs typeface="Times New Roman" panose="02020603050405020304" pitchFamily="18" charset="0"/>
              </a:rPr>
              <a:t>SharePoint Books </a:t>
            </a:r>
            <a:r>
              <a:rPr lang="en-US" sz="900" b="1" dirty="0">
                <a:ea typeface="Calibri" panose="020F0502020204030204" pitchFamily="34" charset="0"/>
                <a:cs typeface="Times New Roman" panose="02020603050405020304" pitchFamily="18" charset="0"/>
              </a:rPr>
              <a:t>for </a:t>
            </a:r>
            <a:r>
              <a:rPr lang="en-US" sz="900" b="1" dirty="0" smtClean="0">
                <a:ea typeface="Calibri" panose="020F0502020204030204" pitchFamily="34" charset="0"/>
                <a:cs typeface="Times New Roman" panose="02020603050405020304" pitchFamily="18" charset="0"/>
              </a:rPr>
              <a:t>Sale </a:t>
            </a:r>
            <a:r>
              <a:rPr lang="en-US" sz="900" b="1" dirty="0">
                <a:ea typeface="Calibri" panose="020F0502020204030204" pitchFamily="34" charset="0"/>
                <a:cs typeface="Times New Roman" panose="02020603050405020304" pitchFamily="18" charset="0"/>
              </a:rPr>
              <a:t>on the </a:t>
            </a:r>
            <a:r>
              <a:rPr lang="en-US" sz="900" b="1" dirty="0" smtClean="0">
                <a:ea typeface="Calibri" panose="020F0502020204030204" pitchFamily="34" charset="0"/>
                <a:cs typeface="Times New Roman" panose="02020603050405020304" pitchFamily="18" charset="0"/>
              </a:rPr>
              <a:t>InformIT Site (Includes MS-Press):</a:t>
            </a:r>
            <a:endParaRPr lang="en-US" sz="900" b="1" dirty="0">
              <a:ea typeface="Calibri" panose="020F0502020204030204" pitchFamily="34" charset="0"/>
              <a:cs typeface="Times New Roman" panose="02020603050405020304" pitchFamily="18" charset="0"/>
            </a:endParaRPr>
          </a:p>
          <a:p>
            <a:pPr marL="18">
              <a:spcAft>
                <a:spcPts val="200"/>
              </a:spcAft>
            </a:pPr>
            <a:r>
              <a:rPr lang="en-US" sz="800" dirty="0" smtClean="0">
                <a:ea typeface="Calibri" panose="020F0502020204030204" pitchFamily="34" charset="0"/>
                <a:cs typeface="Times New Roman" panose="02020603050405020304" pitchFamily="18" charset="0"/>
                <a:hlinkClick r:id="rId14"/>
              </a:rPr>
              <a:t>http</a:t>
            </a:r>
            <a:r>
              <a:rPr lang="en-US" sz="800" dirty="0">
                <a:ea typeface="Calibri" panose="020F0502020204030204" pitchFamily="34" charset="0"/>
                <a:cs typeface="Times New Roman" panose="02020603050405020304" pitchFamily="18" charset="0"/>
                <a:hlinkClick r:id="rId14"/>
              </a:rPr>
              <a:t>://</a:t>
            </a:r>
            <a:r>
              <a:rPr lang="en-US" sz="800" dirty="0" smtClean="0">
                <a:ea typeface="Calibri" panose="020F0502020204030204" pitchFamily="34" charset="0"/>
                <a:cs typeface="Times New Roman" panose="02020603050405020304" pitchFamily="18" charset="0"/>
                <a:hlinkClick r:id="rId14"/>
              </a:rPr>
              <a:t>www.informit.com/search/index.aspx?query=sharepoint</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SPO 101: </a:t>
            </a:r>
            <a:r>
              <a:rPr lang="en-US" sz="800" dirty="0" smtClean="0">
                <a:ea typeface="Calibri" panose="020F0502020204030204" pitchFamily="34" charset="0"/>
                <a:cs typeface="Times New Roman" panose="02020603050405020304" pitchFamily="18" charset="0"/>
                <a:hlinkClick r:id="rId15"/>
              </a:rPr>
              <a:t>http</a:t>
            </a:r>
            <a:r>
              <a:rPr lang="en-US" sz="800" dirty="0">
                <a:ea typeface="Calibri" panose="020F0502020204030204" pitchFamily="34" charset="0"/>
                <a:cs typeface="Times New Roman" panose="02020603050405020304" pitchFamily="18" charset="0"/>
                <a:hlinkClick r:id="rId15"/>
              </a:rPr>
              <a:t>://www.microsoft.com/en-us/download/details.aspx?id=42981</a:t>
            </a:r>
            <a:endParaRPr lang="en-US" sz="7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a:t>
            </a:r>
            <a:r>
              <a:rPr lang="en-US" sz="900" b="1" dirty="0">
                <a:ea typeface="Calibri" panose="020F0502020204030204" pitchFamily="34" charset="0"/>
                <a:cs typeface="Times New Roman" panose="02020603050405020304" pitchFamily="18" charset="0"/>
              </a:rPr>
              <a:t>Hybrid Courseware and Curriculum:</a:t>
            </a:r>
          </a:p>
          <a:p>
            <a:pPr marL="18">
              <a:spcAft>
                <a:spcPts val="200"/>
              </a:spcAft>
            </a:pPr>
            <a:r>
              <a:rPr lang="en-US" sz="800" dirty="0">
                <a:ea typeface="Calibri" panose="020F0502020204030204" pitchFamily="34" charset="0"/>
                <a:cs typeface="Times New Roman" panose="02020603050405020304" pitchFamily="18" charset="0"/>
                <a:hlinkClick r:id="rId16"/>
              </a:rPr>
              <a:t>http://www.microsoft.com/en-us/download/details.aspx?id=43362</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2013 IT Pro and Developer Training Materials on </a:t>
            </a:r>
            <a:r>
              <a:rPr lang="en-US" sz="900" b="1" dirty="0">
                <a:ea typeface="Calibri" panose="020F0502020204030204" pitchFamily="34" charset="0"/>
                <a:cs typeface="Times New Roman" panose="02020603050405020304" pitchFamily="18" charset="0"/>
              </a:rPr>
              <a:t>MSDN:</a:t>
            </a:r>
          </a:p>
          <a:p>
            <a:pPr marL="18">
              <a:spcAft>
                <a:spcPts val="200"/>
              </a:spcAft>
            </a:pPr>
            <a:r>
              <a:rPr lang="en-US" sz="800" u="sng" dirty="0">
                <a:solidFill>
                  <a:srgbClr val="0563C1"/>
                </a:solidFill>
                <a:ea typeface="Calibri" panose="020F0502020204030204" pitchFamily="34" charset="0"/>
                <a:cs typeface="Times New Roman" panose="02020603050405020304" pitchFamily="18" charset="0"/>
                <a:hlinkClick r:id="rId17"/>
              </a:rPr>
              <a:t>http://blogs.msdn.com/b/vesku/archive/2012/07/17/sharepoint-2013-it-pro-and-developer-training-materials-released.aspx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SPO Admin Training and Resources (Scroll Down</a:t>
            </a:r>
            <a:r>
              <a:rPr lang="en-US" sz="9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18"/>
              </a:rPr>
              <a:t>https://</a:t>
            </a:r>
            <a:r>
              <a:rPr lang="en-US" sz="800" dirty="0" smtClean="0">
                <a:ea typeface="Calibri" panose="020F0502020204030204" pitchFamily="34" charset="0"/>
                <a:cs typeface="Times New Roman" panose="02020603050405020304" pitchFamily="18" charset="0"/>
                <a:hlinkClick r:id="rId18"/>
              </a:rPr>
              <a:t>technet.microsoft.com/en-us/library/gg132908.aspx</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SPO Training Courses, Videos, and Tutorials</a:t>
            </a:r>
            <a:r>
              <a:rPr lang="en-US" sz="9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19"/>
              </a:rPr>
              <a:t>https://</a:t>
            </a:r>
            <a:r>
              <a:rPr lang="en-US" sz="800" dirty="0" smtClean="0">
                <a:ea typeface="Calibri" panose="020F0502020204030204" pitchFamily="34" charset="0"/>
                <a:cs typeface="Times New Roman" panose="02020603050405020304" pitchFamily="18" charset="0"/>
                <a:hlinkClick r:id="rId19"/>
              </a:rPr>
              <a:t>support.office.com/en-us/article/SharePoint-Online-training-courses-videos-and-tutorials-2eb5e190-1c90-4987-908d-7c2263f40c5e</a:t>
            </a:r>
            <a:endParaRPr lang="en-US" sz="800" dirty="0" smtClean="0">
              <a:ea typeface="Calibri" panose="020F0502020204030204" pitchFamily="34" charset="0"/>
              <a:cs typeface="Times New Roman" panose="02020603050405020304" pitchFamily="18" charset="0"/>
            </a:endParaRPr>
          </a:p>
          <a:p>
            <a:pPr algn="ctr" defTabSz="466298">
              <a:spcAft>
                <a:spcPts val="200"/>
              </a:spcAft>
              <a:buClr>
                <a:schemeClr val="tx1"/>
              </a:buClr>
            </a:pPr>
            <a:r>
              <a:rPr lang="en-US" sz="1100" b="1" dirty="0" smtClean="0"/>
              <a:t>SUPPORT </a:t>
            </a:r>
            <a:r>
              <a:rPr lang="en-US" sz="1100" b="1" dirty="0" smtClean="0"/>
              <a:t>and TOOLS</a:t>
            </a:r>
          </a:p>
          <a:p>
            <a:pPr marR="0" lvl="0">
              <a:spcAft>
                <a:spcPts val="200"/>
              </a:spcAft>
            </a:pPr>
            <a:r>
              <a:rPr lang="en-US" sz="900" b="1" dirty="0" smtClean="0">
                <a:ea typeface="Calibri" panose="020F0502020204030204" pitchFamily="34" charset="0"/>
                <a:cs typeface="Times New Roman" panose="02020603050405020304" pitchFamily="18" charset="0"/>
              </a:rPr>
              <a:t>Troubleshooting SPO Docs and Lists on </a:t>
            </a:r>
            <a:r>
              <a:rPr lang="en-US" sz="900" b="1" dirty="0">
                <a:ea typeface="Calibri" panose="020F0502020204030204" pitchFamily="34" charset="0"/>
                <a:cs typeface="Times New Roman" panose="02020603050405020304" pitchFamily="18" charset="0"/>
              </a:rPr>
              <a:t>YouTube: </a:t>
            </a:r>
            <a:r>
              <a:rPr lang="en-US" sz="800" dirty="0">
                <a:ea typeface="Calibri" panose="020F0502020204030204" pitchFamily="34" charset="0"/>
                <a:cs typeface="Times New Roman" panose="02020603050405020304" pitchFamily="18" charset="0"/>
                <a:hlinkClick r:id="rId20"/>
              </a:rPr>
              <a:t>https://</a:t>
            </a:r>
            <a:r>
              <a:rPr lang="en-US" sz="800" dirty="0" smtClean="0">
                <a:ea typeface="Calibri" panose="020F0502020204030204" pitchFamily="34" charset="0"/>
                <a:cs typeface="Times New Roman" panose="02020603050405020304" pitchFamily="18" charset="0"/>
                <a:hlinkClick r:id="rId20"/>
              </a:rPr>
              <a:t>www.youtube.com/watch?v=TKdgLBuma-Q&amp;list=PL_BmUqQrmneZHJoQ3Lfll77nfG09g8Cp9&amp;index=1</a:t>
            </a:r>
            <a:endParaRPr lang="en-US" sz="700" dirty="0" smtClean="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Troubleshooting for Office </a:t>
            </a:r>
            <a:r>
              <a:rPr lang="en-US" sz="900" b="1" dirty="0">
                <a:ea typeface="Calibri" panose="020F0502020204030204" pitchFamily="34" charset="0"/>
                <a:cs typeface="Times New Roman" panose="02020603050405020304" pitchFamily="18" charset="0"/>
              </a:rPr>
              <a:t>SharePoint Server 2007: </a:t>
            </a:r>
            <a:r>
              <a:rPr lang="en-US" sz="800" dirty="0">
                <a:ea typeface="Calibri" panose="020F0502020204030204" pitchFamily="34" charset="0"/>
                <a:cs typeface="Times New Roman" panose="02020603050405020304" pitchFamily="18" charset="0"/>
                <a:hlinkClick r:id="rId21"/>
              </a:rPr>
              <a:t>http://technet.microsoft.com/en-us/library/cc462944(v=office.12).</a:t>
            </a:r>
            <a:r>
              <a:rPr lang="en-US" sz="800" dirty="0" smtClean="0">
                <a:ea typeface="Calibri" panose="020F0502020204030204" pitchFamily="34" charset="0"/>
                <a:cs typeface="Times New Roman" panose="02020603050405020304" pitchFamily="18" charset="0"/>
                <a:hlinkClick r:id="rId21"/>
              </a:rPr>
              <a:t>aspx</a:t>
            </a:r>
            <a:endParaRPr lang="en-US" sz="700" dirty="0" smtClean="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SPO Management Shell Tool</a:t>
            </a:r>
            <a:r>
              <a:rPr lang="en-US" sz="9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22"/>
              </a:rPr>
              <a:t>http://</a:t>
            </a:r>
            <a:r>
              <a:rPr lang="en-US" sz="800" dirty="0" smtClean="0">
                <a:ea typeface="Calibri" panose="020F0502020204030204" pitchFamily="34" charset="0"/>
                <a:cs typeface="Times New Roman" panose="02020603050405020304" pitchFamily="18" charset="0"/>
                <a:hlinkClick r:id="rId22"/>
              </a:rPr>
              <a:t>www.microsoft.com/en-us/download/details.aspx?id=35588</a:t>
            </a:r>
            <a:endParaRPr lang="en-US" sz="800" dirty="0" smtClean="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SharePoint Updates on TechNet:</a:t>
            </a:r>
          </a:p>
          <a:p>
            <a:pPr marR="0" lvl="0">
              <a:spcAft>
                <a:spcPts val="200"/>
              </a:spcAft>
            </a:pPr>
            <a:r>
              <a:rPr lang="en-US" sz="800" dirty="0">
                <a:ea typeface="Calibri" panose="020F0502020204030204" pitchFamily="34" charset="0"/>
                <a:cs typeface="Times New Roman" panose="02020603050405020304" pitchFamily="18" charset="0"/>
                <a:hlinkClick r:id="rId23"/>
              </a:rPr>
              <a:t>http://technet.microsoft.com/en-us/library/dn789211(v=office.14).</a:t>
            </a:r>
            <a:r>
              <a:rPr lang="en-US" sz="800" dirty="0" smtClean="0">
                <a:ea typeface="Calibri" panose="020F0502020204030204" pitchFamily="34" charset="0"/>
                <a:cs typeface="Times New Roman" panose="02020603050405020304" pitchFamily="18" charset="0"/>
                <a:hlinkClick r:id="rId23"/>
              </a:rPr>
              <a:t>aspx</a:t>
            </a:r>
            <a:endParaRPr lang="en-US" sz="800" dirty="0" smtClean="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Top </a:t>
            </a:r>
            <a:r>
              <a:rPr lang="en-US" sz="900" b="1" dirty="0">
                <a:ea typeface="Calibri" panose="020F0502020204030204" pitchFamily="34" charset="0"/>
                <a:cs typeface="Times New Roman" panose="02020603050405020304" pitchFamily="18" charset="0"/>
              </a:rPr>
              <a:t>Support Solutions on TechNet:</a:t>
            </a:r>
          </a:p>
          <a:p>
            <a:pPr marL="171450" indent="-171450">
              <a:spcAft>
                <a:spcPts val="200"/>
              </a:spcAft>
              <a:buFont typeface="Arial" panose="020B0604020202020204" pitchFamily="34" charset="0"/>
              <a:buChar char="•"/>
            </a:pPr>
            <a:r>
              <a:rPr lang="en-US" sz="800" dirty="0">
                <a:hlinkClick r:id="rId24"/>
              </a:rPr>
              <a:t>For SharePoint Server</a:t>
            </a:r>
            <a:endParaRPr lang="en-US" sz="800" dirty="0"/>
          </a:p>
          <a:p>
            <a:pPr marL="171450" indent="-171450">
              <a:spcAft>
                <a:spcPts val="200"/>
              </a:spcAft>
              <a:buFont typeface="Arial" panose="020B0604020202020204" pitchFamily="34" charset="0"/>
              <a:buChar char="•"/>
            </a:pPr>
            <a:r>
              <a:rPr lang="en-US" sz="800" dirty="0">
                <a:hlinkClick r:id="rId25"/>
              </a:rPr>
              <a:t>For SharePoint Server </a:t>
            </a:r>
            <a:r>
              <a:rPr lang="en-US" sz="800" dirty="0" smtClean="0">
                <a:hlinkClick r:id="rId25"/>
              </a:rPr>
              <a:t>2013</a:t>
            </a:r>
            <a:endParaRPr lang="en-US" sz="800" dirty="0"/>
          </a:p>
          <a:p>
            <a:pPr>
              <a:spcAft>
                <a:spcPts val="200"/>
              </a:spcAft>
            </a:pPr>
            <a:r>
              <a:rPr lang="en-US" sz="900" b="1" dirty="0" smtClean="0">
                <a:ea typeface="Calibri" panose="020F0502020204030204" pitchFamily="34" charset="0"/>
                <a:cs typeface="Times New Roman" panose="02020603050405020304" pitchFamily="18" charset="0"/>
              </a:rPr>
              <a:t>Joe Rodgers’ SharePoint Patch Reference</a:t>
            </a:r>
            <a:r>
              <a:rPr lang="en-US" sz="9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26"/>
              </a:rPr>
              <a:t>http://</a:t>
            </a:r>
            <a:r>
              <a:rPr lang="en-US" sz="800" dirty="0" smtClean="0">
                <a:ea typeface="Calibri" panose="020F0502020204030204" pitchFamily="34" charset="0"/>
                <a:cs typeface="Times New Roman" panose="02020603050405020304" pitchFamily="18" charset="0"/>
                <a:hlinkClick r:id="rId26"/>
              </a:rPr>
              <a:t>blogs.msdn.com/b/josrod/archive/2013/06/12/sharepoint-patch-reference.aspx</a:t>
            </a:r>
            <a:endParaRPr lang="en-US" sz="900" dirty="0" smtClean="0">
              <a:ea typeface="Calibri" panose="020F0502020204030204" pitchFamily="34" charset="0"/>
              <a:cs typeface="Times New Roman" panose="02020603050405020304" pitchFamily="18" charset="0"/>
            </a:endParaRPr>
          </a:p>
          <a:p>
            <a:pPr>
              <a:spcAft>
                <a:spcPts val="200"/>
              </a:spcAft>
            </a:pPr>
            <a:r>
              <a:rPr lang="en-US" sz="900" b="1" dirty="0" smtClean="0"/>
              <a:t>Steve Chen’s SharePoint 2013 Build Numbers and </a:t>
            </a:r>
            <a:r>
              <a:rPr lang="en-US" sz="900" b="1" dirty="0"/>
              <a:t>CU’s: </a:t>
            </a:r>
            <a:r>
              <a:rPr lang="en-US" sz="800" dirty="0">
                <a:hlinkClick r:id="rId27"/>
              </a:rPr>
              <a:t>http://</a:t>
            </a:r>
            <a:r>
              <a:rPr lang="en-US" sz="800" dirty="0" smtClean="0">
                <a:hlinkClick r:id="rId27"/>
              </a:rPr>
              <a:t>blogs.technet.com/b/steve_chen/archive/2013/03/26/sharepoint-2013-build-numbers-and-cu-39-s.aspx</a:t>
            </a:r>
            <a:endParaRPr lang="en-US" sz="900" dirty="0" smtClean="0"/>
          </a:p>
          <a:p>
            <a:pPr algn="ctr">
              <a:spcAft>
                <a:spcPts val="200"/>
              </a:spcAft>
            </a:pPr>
            <a:r>
              <a:rPr lang="en-US" sz="1100" b="1" dirty="0" smtClean="0"/>
              <a:t>PRODUCT </a:t>
            </a:r>
            <a:r>
              <a:rPr lang="en-US" sz="1100" b="1" dirty="0" smtClean="0"/>
              <a:t>and TECHNICAL</a:t>
            </a:r>
          </a:p>
          <a:p>
            <a:pPr>
              <a:spcAft>
                <a:spcPts val="200"/>
              </a:spcAft>
            </a:pPr>
            <a:r>
              <a:rPr lang="en-US" sz="900" b="1" dirty="0" smtClean="0">
                <a:ea typeface="Calibri" panose="020F0502020204030204" pitchFamily="34" charset="0"/>
                <a:cs typeface="Times New Roman" panose="02020603050405020304" pitchFamily="18" charset="0"/>
              </a:rPr>
              <a:t>SharePoint Ultimate White </a:t>
            </a:r>
            <a:r>
              <a:rPr lang="en-US" sz="900" b="1" dirty="0">
                <a:ea typeface="Calibri" panose="020F0502020204030204" pitchFamily="34" charset="0"/>
                <a:cs typeface="Times New Roman" panose="02020603050405020304" pitchFamily="18" charset="0"/>
              </a:rPr>
              <a:t>Paper Gallery: </a:t>
            </a:r>
            <a:r>
              <a:rPr lang="en-US" sz="800" dirty="0">
                <a:ea typeface="Calibri" panose="020F0502020204030204" pitchFamily="34" charset="0"/>
                <a:cs typeface="Times New Roman" panose="02020603050405020304" pitchFamily="18" charset="0"/>
                <a:hlinkClick r:id="rId28"/>
              </a:rPr>
              <a:t>http://</a:t>
            </a:r>
            <a:r>
              <a:rPr lang="en-US" sz="800" dirty="0" smtClean="0">
                <a:ea typeface="Calibri" panose="020F0502020204030204" pitchFamily="34" charset="0"/>
                <a:cs typeface="Times New Roman" panose="02020603050405020304" pitchFamily="18" charset="0"/>
                <a:hlinkClick r:id="rId28"/>
              </a:rPr>
              <a:t>social.technet.microsoft.com/wiki/contents/articles/13614.sharepoint-the-ultimate-white-paper-gallery.aspx</a:t>
            </a:r>
            <a:endParaRPr lang="en-US" sz="800" dirty="0" smtClean="0">
              <a:ea typeface="Calibri" panose="020F0502020204030204" pitchFamily="34" charset="0"/>
              <a:cs typeface="Times New Roman" panose="02020603050405020304" pitchFamily="18" charset="0"/>
            </a:endParaRPr>
          </a:p>
          <a:p>
            <a:pPr>
              <a:spcAft>
                <a:spcPts val="200"/>
              </a:spcAft>
            </a:pPr>
            <a:r>
              <a:rPr lang="en-US" sz="900" b="1" dirty="0" smtClean="0">
                <a:ea typeface="Calibri" panose="020F0502020204030204" pitchFamily="34" charset="0"/>
                <a:cs typeface="Times New Roman" panose="02020603050405020304" pitchFamily="18" charset="0"/>
              </a:rPr>
              <a:t>SharePoint Home Page</a:t>
            </a:r>
            <a:r>
              <a:rPr lang="en-US" sz="800" b="1" dirty="0" smtClean="0">
                <a:ea typeface="Calibri" panose="020F0502020204030204" pitchFamily="34" charset="0"/>
                <a:cs typeface="Times New Roman" panose="02020603050405020304" pitchFamily="18" charset="0"/>
              </a:rPr>
              <a:t>: </a:t>
            </a:r>
            <a:r>
              <a:rPr lang="en-US" sz="800" u="sng" dirty="0">
                <a:solidFill>
                  <a:srgbClr val="0563C1"/>
                </a:solidFill>
                <a:ea typeface="Calibri" panose="020F0502020204030204" pitchFamily="34" charset="0"/>
                <a:cs typeface="Times New Roman" panose="02020603050405020304" pitchFamily="18" charset="0"/>
                <a:hlinkClick r:id="rId29"/>
              </a:rPr>
              <a:t>http://office.microsoft.com/en-us/sharepoint/</a:t>
            </a:r>
            <a:endParaRPr lang="en-US" sz="900" u="sng" dirty="0">
              <a:solidFill>
                <a:srgbClr val="0563C1"/>
              </a:solidFill>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a:t>
            </a:r>
            <a:r>
              <a:rPr lang="en-US" sz="900" b="1" dirty="0">
                <a:ea typeface="Calibri" panose="020F0502020204030204" pitchFamily="34" charset="0"/>
                <a:cs typeface="Times New Roman" panose="02020603050405020304" pitchFamily="18" charset="0"/>
              </a:rPr>
              <a:t>for IT </a:t>
            </a:r>
            <a:r>
              <a:rPr lang="en-US" sz="900" b="1" dirty="0" smtClean="0">
                <a:ea typeface="Calibri" panose="020F0502020204030204" pitchFamily="34" charset="0"/>
                <a:cs typeface="Times New Roman" panose="02020603050405020304" pitchFamily="18" charset="0"/>
              </a:rPr>
              <a:t>Pros on TechNet</a:t>
            </a:r>
            <a:r>
              <a:rPr lang="en-US" sz="700" dirty="0" smtClean="0">
                <a:ea typeface="Calibri" panose="020F0502020204030204" pitchFamily="34" charset="0"/>
                <a:cs typeface="Times New Roman" panose="02020603050405020304" pitchFamily="18" charset="0"/>
              </a:rPr>
              <a:t>: </a:t>
            </a:r>
            <a:r>
              <a:rPr lang="en-US" sz="800" u="sng" dirty="0">
                <a:ea typeface="Calibri" panose="020F0502020204030204" pitchFamily="34" charset="0"/>
                <a:cs typeface="Times New Roman" panose="02020603050405020304" pitchFamily="18" charset="0"/>
                <a:hlinkClick r:id="rId30"/>
              </a:rPr>
              <a:t>http://technet.microsoft.com/en-US/sharepoint</a:t>
            </a:r>
            <a:endParaRPr lang="en-US" sz="700" dirty="0">
              <a:ea typeface="Calibri" panose="020F0502020204030204" pitchFamily="34" charset="0"/>
              <a:cs typeface="Times New Roman" panose="02020603050405020304" pitchFamily="18" charset="0"/>
            </a:endParaRPr>
          </a:p>
          <a:p>
            <a:pPr marL="18">
              <a:spcAft>
                <a:spcPts val="200"/>
              </a:spcAft>
            </a:pPr>
            <a:r>
              <a:rPr lang="en-US" sz="900" b="1" dirty="0">
                <a:ea typeface="Calibri" panose="020F0502020204030204" pitchFamily="34" charset="0"/>
                <a:cs typeface="Times New Roman" panose="02020603050405020304" pitchFamily="18" charset="0"/>
              </a:rPr>
              <a:t>SharePoint </a:t>
            </a:r>
            <a:r>
              <a:rPr lang="en-US" sz="900" b="1" dirty="0" smtClean="0">
                <a:ea typeface="Calibri" panose="020F0502020204030204" pitchFamily="34" charset="0"/>
                <a:cs typeface="Times New Roman" panose="02020603050405020304" pitchFamily="18" charset="0"/>
              </a:rPr>
              <a:t>2013 on TechNet</a:t>
            </a:r>
            <a:r>
              <a:rPr lang="en-US" sz="700" dirty="0" smtClean="0">
                <a:ea typeface="Calibri" panose="020F0502020204030204" pitchFamily="34" charset="0"/>
                <a:cs typeface="Times New Roman" panose="02020603050405020304" pitchFamily="18" charset="0"/>
              </a:rPr>
              <a:t>: </a:t>
            </a:r>
            <a:r>
              <a:rPr lang="en-US" sz="800" u="sng" dirty="0">
                <a:ea typeface="Calibri" panose="020F0502020204030204" pitchFamily="34" charset="0"/>
                <a:cs typeface="Times New Roman" panose="02020603050405020304" pitchFamily="18" charset="0"/>
                <a:hlinkClick r:id="rId31"/>
              </a:rPr>
              <a:t>http://technet.microsoft.com/en-us/library/cc303422(v=office.15).aspx</a:t>
            </a:r>
            <a:endParaRPr lang="en-US" sz="800" u="sng" dirty="0">
              <a:ea typeface="Calibri" panose="020F0502020204030204" pitchFamily="34" charset="0"/>
              <a:cs typeface="Times New Roman" panose="02020603050405020304" pitchFamily="18" charset="0"/>
            </a:endParaRPr>
          </a:p>
          <a:p>
            <a:pPr marL="18">
              <a:spcAft>
                <a:spcPts val="200"/>
              </a:spcAft>
            </a:pPr>
            <a:r>
              <a:rPr lang="en-US" sz="900" b="1" dirty="0">
                <a:ea typeface="Calibri" panose="020F0502020204030204" pitchFamily="34" charset="0"/>
                <a:cs typeface="Times New Roman" panose="02020603050405020304" pitchFamily="18" charset="0"/>
              </a:rPr>
              <a:t>Upgrade to SharePoint </a:t>
            </a:r>
            <a:r>
              <a:rPr lang="en-US" sz="900" b="1" dirty="0" smtClean="0">
                <a:ea typeface="Calibri" panose="020F0502020204030204" pitchFamily="34" charset="0"/>
                <a:cs typeface="Times New Roman" panose="02020603050405020304" pitchFamily="18" charset="0"/>
              </a:rPr>
              <a:t>2013 on TechNet</a:t>
            </a:r>
            <a:r>
              <a:rPr lang="en-US" sz="700" dirty="0" smtClean="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32"/>
              </a:rPr>
              <a:t>http://technet.microsoft.com/en-us/library/cc303420(v=office.15).aspx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2013 Best Practices on TechNet: </a:t>
            </a:r>
            <a:r>
              <a:rPr lang="en-US" sz="800" dirty="0" smtClean="0">
                <a:ea typeface="Calibri" panose="020F0502020204030204" pitchFamily="34" charset="0"/>
                <a:cs typeface="Times New Roman" panose="02020603050405020304" pitchFamily="18" charset="0"/>
                <a:hlinkClick r:id="rId33"/>
              </a:rPr>
              <a:t>http</a:t>
            </a:r>
            <a:r>
              <a:rPr lang="en-US" sz="800" dirty="0">
                <a:ea typeface="Calibri" panose="020F0502020204030204" pitchFamily="34" charset="0"/>
                <a:cs typeface="Times New Roman" panose="02020603050405020304" pitchFamily="18" charset="0"/>
                <a:hlinkClick r:id="rId33"/>
              </a:rPr>
              <a:t>://</a:t>
            </a:r>
            <a:r>
              <a:rPr lang="en-US" sz="800" dirty="0" smtClean="0">
                <a:ea typeface="Calibri" panose="020F0502020204030204" pitchFamily="34" charset="0"/>
                <a:cs typeface="Times New Roman" panose="02020603050405020304" pitchFamily="18" charset="0"/>
                <a:hlinkClick r:id="rId33"/>
              </a:rPr>
              <a:t>social.technet.microsoft.com/wiki/contents/articles/12438.sharepoint-2013-best-practices.aspx</a:t>
            </a:r>
            <a:endParaRPr lang="en-US" sz="700" dirty="0" smtClean="0">
              <a:ea typeface="Calibri" panose="020F0502020204030204" pitchFamily="34" charset="0"/>
              <a:cs typeface="Times New Roman" panose="02020603050405020304" pitchFamily="18" charset="0"/>
            </a:endParaRPr>
          </a:p>
          <a:p>
            <a:pPr>
              <a:spcAft>
                <a:spcPts val="200"/>
              </a:spcAft>
            </a:pPr>
            <a:r>
              <a:rPr lang="en-US" sz="900" b="1" dirty="0" smtClean="0">
                <a:ea typeface="Calibri" panose="020F0502020204030204" pitchFamily="34" charset="0"/>
                <a:cs typeface="Times New Roman" panose="02020603050405020304" pitchFamily="18" charset="0"/>
              </a:rPr>
              <a:t>SharePoint 2013 Resources </a:t>
            </a:r>
            <a:r>
              <a:rPr lang="en-US" sz="900" b="1" dirty="0">
                <a:ea typeface="Calibri" panose="020F0502020204030204" pitchFamily="34" charset="0"/>
                <a:cs typeface="Times New Roman" panose="02020603050405020304" pitchFamily="18" charset="0"/>
              </a:rPr>
              <a:t>via the </a:t>
            </a:r>
            <a:r>
              <a:rPr lang="en-US" sz="900" b="1" dirty="0" smtClean="0">
                <a:ea typeface="Calibri" panose="020F0502020204030204" pitchFamily="34" charset="0"/>
                <a:cs typeface="Times New Roman" panose="02020603050405020304" pitchFamily="18" charset="0"/>
              </a:rPr>
              <a:t>MSDN Dev Center:</a:t>
            </a:r>
            <a:endParaRPr lang="en-US" sz="900" b="1" dirty="0">
              <a:ea typeface="Calibri" panose="020F0502020204030204" pitchFamily="34" charset="0"/>
              <a:cs typeface="Times New Roman" panose="02020603050405020304" pitchFamily="18" charset="0"/>
            </a:endParaRPr>
          </a:p>
          <a:p>
            <a:pPr marL="18">
              <a:spcAft>
                <a:spcPts val="200"/>
              </a:spcAft>
            </a:pPr>
            <a:r>
              <a:rPr lang="en-US" sz="800" u="sng" dirty="0" smtClean="0">
                <a:solidFill>
                  <a:srgbClr val="0563C1"/>
                </a:solidFill>
                <a:ea typeface="Calibri" panose="020F0502020204030204" pitchFamily="34" charset="0"/>
                <a:cs typeface="Times New Roman" panose="02020603050405020304" pitchFamily="18" charset="0"/>
                <a:hlinkClick r:id="rId34"/>
              </a:rPr>
              <a:t>http</a:t>
            </a:r>
            <a:r>
              <a:rPr lang="en-US" sz="800" u="sng" dirty="0">
                <a:solidFill>
                  <a:srgbClr val="0563C1"/>
                </a:solidFill>
                <a:ea typeface="Calibri" panose="020F0502020204030204" pitchFamily="34" charset="0"/>
                <a:cs typeface="Times New Roman" panose="02020603050405020304" pitchFamily="18" charset="0"/>
                <a:hlinkClick r:id="rId34"/>
              </a:rPr>
              <a:t>://msdn.microsoft.com/en-us/library/office/jj162979.aspx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eBook Deployment Guide for SharePoint 2013:</a:t>
            </a:r>
          </a:p>
          <a:p>
            <a:pPr>
              <a:spcAft>
                <a:spcPts val="200"/>
              </a:spcAft>
            </a:pPr>
            <a:r>
              <a:rPr lang="en-US" sz="800" dirty="0">
                <a:ea typeface="Calibri" panose="020F0502020204030204" pitchFamily="34" charset="0"/>
                <a:cs typeface="Times New Roman" panose="02020603050405020304" pitchFamily="18" charset="0"/>
                <a:hlinkClick r:id="rId35"/>
              </a:rPr>
              <a:t>http://</a:t>
            </a:r>
            <a:r>
              <a:rPr lang="en-US" sz="800" dirty="0" smtClean="0">
                <a:ea typeface="Calibri" panose="020F0502020204030204" pitchFamily="34" charset="0"/>
                <a:cs typeface="Times New Roman" panose="02020603050405020304" pitchFamily="18" charset="0"/>
                <a:hlinkClick r:id="rId35"/>
              </a:rPr>
              <a:t>www.microsoft.com/en-us/download/details.aspx?id=30384</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2013 Platform Options (Has Architecture and License Requirements):</a:t>
            </a:r>
          </a:p>
          <a:p>
            <a:pPr>
              <a:spcAft>
                <a:spcPts val="200"/>
              </a:spcAft>
            </a:pPr>
            <a:r>
              <a:rPr lang="en-US" sz="800" dirty="0">
                <a:ea typeface="Calibri" panose="020F0502020204030204" pitchFamily="34" charset="0"/>
                <a:cs typeface="Times New Roman" panose="02020603050405020304" pitchFamily="18" charset="0"/>
                <a:hlinkClick r:id="rId36"/>
              </a:rPr>
              <a:t>http://</a:t>
            </a:r>
            <a:r>
              <a:rPr lang="en-US" sz="800" dirty="0" smtClean="0">
                <a:ea typeface="Calibri" panose="020F0502020204030204" pitchFamily="34" charset="0"/>
                <a:cs typeface="Times New Roman" panose="02020603050405020304" pitchFamily="18" charset="0"/>
                <a:hlinkClick r:id="rId36"/>
              </a:rPr>
              <a:t>www.microsoft.com/en-us/download/details.aspx?id=40332</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Discover SharePoint 2013: Download the Use Case Catalog and Adoption Guide:</a:t>
            </a:r>
          </a:p>
          <a:p>
            <a:pPr marL="18">
              <a:spcAft>
                <a:spcPts val="200"/>
              </a:spcAft>
            </a:pPr>
            <a:r>
              <a:rPr lang="en-US" sz="800" dirty="0">
                <a:ea typeface="Calibri" panose="020F0502020204030204" pitchFamily="34" charset="0"/>
                <a:cs typeface="Times New Roman" panose="02020603050405020304" pitchFamily="18" charset="0"/>
                <a:hlinkClick r:id="rId37"/>
              </a:rPr>
              <a:t>http://</a:t>
            </a:r>
            <a:r>
              <a:rPr lang="en-US" sz="800" dirty="0" smtClean="0">
                <a:ea typeface="Calibri" panose="020F0502020204030204" pitchFamily="34" charset="0"/>
                <a:cs typeface="Times New Roman" panose="02020603050405020304" pitchFamily="18" charset="0"/>
                <a:hlinkClick r:id="rId37"/>
              </a:rPr>
              <a:t>www.microsoft.com/en-us/download/details.aspx?id=39372</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2013 Technical Library in Compiled Help Format:</a:t>
            </a:r>
          </a:p>
          <a:p>
            <a:pPr marL="18">
              <a:spcAft>
                <a:spcPts val="200"/>
              </a:spcAft>
            </a:pPr>
            <a:r>
              <a:rPr lang="en-US" sz="800" dirty="0">
                <a:ea typeface="Calibri" panose="020F0502020204030204" pitchFamily="34" charset="0"/>
                <a:cs typeface="Times New Roman" panose="02020603050405020304" pitchFamily="18" charset="0"/>
                <a:hlinkClick r:id="rId38"/>
              </a:rPr>
              <a:t>http://</a:t>
            </a:r>
            <a:r>
              <a:rPr lang="en-US" sz="800" dirty="0" smtClean="0">
                <a:ea typeface="Calibri" panose="020F0502020204030204" pitchFamily="34" charset="0"/>
                <a:cs typeface="Times New Roman" panose="02020603050405020304" pitchFamily="18" charset="0"/>
                <a:hlinkClick r:id="rId38"/>
              </a:rPr>
              <a:t>www.microsoft.com/en-us/download/details.aspx?id=30382</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2010 Technical Library in Compiled Help Format:</a:t>
            </a:r>
          </a:p>
          <a:p>
            <a:pPr marL="18">
              <a:spcAft>
                <a:spcPts val="200"/>
              </a:spcAft>
            </a:pPr>
            <a:r>
              <a:rPr lang="en-US" sz="800" dirty="0">
                <a:ea typeface="Calibri" panose="020F0502020204030204" pitchFamily="34" charset="0"/>
                <a:cs typeface="Times New Roman" panose="02020603050405020304" pitchFamily="18" charset="0"/>
                <a:hlinkClick r:id="rId39"/>
              </a:rPr>
              <a:t>http://</a:t>
            </a:r>
            <a:r>
              <a:rPr lang="en-US" sz="800" dirty="0" smtClean="0">
                <a:ea typeface="Calibri" panose="020F0502020204030204" pitchFamily="34" charset="0"/>
                <a:cs typeface="Times New Roman" panose="02020603050405020304" pitchFamily="18" charset="0"/>
                <a:hlinkClick r:id="rId39"/>
              </a:rPr>
              <a:t>www.microsoft.com/en-us/download/details.aspx?id=23573</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a:ea typeface="Calibri" panose="020F0502020204030204" pitchFamily="34" charset="0"/>
                <a:cs typeface="Times New Roman" panose="02020603050405020304" pitchFamily="18" charset="0"/>
              </a:rPr>
              <a:t>SharePoint 2010 on TechNet</a:t>
            </a:r>
            <a:r>
              <a:rPr lang="en-US" sz="900" dirty="0">
                <a:ea typeface="Calibri" panose="020F0502020204030204" pitchFamily="34" charset="0"/>
                <a:cs typeface="Times New Roman" panose="02020603050405020304" pitchFamily="18" charset="0"/>
              </a:rPr>
              <a:t>:</a:t>
            </a:r>
            <a:r>
              <a:rPr lang="en-US" sz="800" dirty="0">
                <a:ea typeface="Calibri" panose="020F0502020204030204" pitchFamily="34" charset="0"/>
                <a:cs typeface="Times New Roman" panose="02020603050405020304" pitchFamily="18" charset="0"/>
              </a:rPr>
              <a:t> </a:t>
            </a:r>
            <a:r>
              <a:rPr lang="en-US" sz="800" u="sng" dirty="0">
                <a:ea typeface="Calibri" panose="020F0502020204030204" pitchFamily="34" charset="0"/>
                <a:cs typeface="Times New Roman" panose="02020603050405020304" pitchFamily="18" charset="0"/>
                <a:hlinkClick r:id="rId40"/>
              </a:rPr>
              <a:t>http://technet.microsoft.com/en-us/sharepoint/ff420396.aspx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Custom SharePoint 2013 Search Report Examples:</a:t>
            </a:r>
          </a:p>
          <a:p>
            <a:pPr marL="18">
              <a:spcAft>
                <a:spcPts val="200"/>
              </a:spcAft>
            </a:pPr>
            <a:r>
              <a:rPr lang="en-US" sz="800" dirty="0">
                <a:ea typeface="Calibri" panose="020F0502020204030204" pitchFamily="34" charset="0"/>
                <a:cs typeface="Times New Roman" panose="02020603050405020304" pitchFamily="18" charset="0"/>
                <a:hlinkClick r:id="rId41"/>
              </a:rPr>
              <a:t>http://</a:t>
            </a:r>
            <a:r>
              <a:rPr lang="en-US" sz="800" dirty="0" smtClean="0">
                <a:ea typeface="Calibri" panose="020F0502020204030204" pitchFamily="34" charset="0"/>
                <a:cs typeface="Times New Roman" panose="02020603050405020304" pitchFamily="18" charset="0"/>
                <a:hlinkClick r:id="rId41"/>
              </a:rPr>
              <a:t>www.microsoft.com/en-us/download/details.aspx?id=43394</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Plan </a:t>
            </a:r>
            <a:r>
              <a:rPr lang="en-US" sz="900" b="1" dirty="0">
                <a:ea typeface="Calibri" panose="020F0502020204030204" pitchFamily="34" charset="0"/>
                <a:cs typeface="Times New Roman" panose="02020603050405020304" pitchFamily="18" charset="0"/>
              </a:rPr>
              <a:t>for SharePoint 2013: </a:t>
            </a:r>
            <a:r>
              <a:rPr lang="en-US" sz="800" dirty="0">
                <a:ea typeface="Calibri" panose="020F0502020204030204" pitchFamily="34" charset="0"/>
                <a:cs typeface="Times New Roman" panose="02020603050405020304" pitchFamily="18" charset="0"/>
                <a:hlinkClick r:id="rId42"/>
              </a:rPr>
              <a:t>https://</a:t>
            </a:r>
            <a:r>
              <a:rPr lang="en-US" sz="800" dirty="0" smtClean="0">
                <a:ea typeface="Calibri" panose="020F0502020204030204" pitchFamily="34" charset="0"/>
                <a:cs typeface="Times New Roman" panose="02020603050405020304" pitchFamily="18" charset="0"/>
                <a:hlinkClick r:id="rId42"/>
              </a:rPr>
              <a:t>technet.microsoft.com/en-us/library/cc261834.aspx</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Hosted SharePoint Partner Playbook:</a:t>
            </a:r>
          </a:p>
          <a:p>
            <a:pPr marL="18">
              <a:spcAft>
                <a:spcPts val="200"/>
              </a:spcAft>
            </a:pPr>
            <a:r>
              <a:rPr lang="en-US" sz="800" dirty="0">
                <a:ea typeface="Calibri" panose="020F0502020204030204" pitchFamily="34" charset="0"/>
                <a:cs typeface="Times New Roman" panose="02020603050405020304" pitchFamily="18" charset="0"/>
                <a:hlinkClick r:id="rId43"/>
              </a:rPr>
              <a:t>http://</a:t>
            </a:r>
            <a:r>
              <a:rPr lang="en-US" sz="800" dirty="0" smtClean="0">
                <a:ea typeface="Calibri" panose="020F0502020204030204" pitchFamily="34" charset="0"/>
                <a:cs typeface="Times New Roman" panose="02020603050405020304" pitchFamily="18" charset="0"/>
                <a:hlinkClick r:id="rId43"/>
              </a:rPr>
              <a:t>www.microsoft.com/en-us/download/details.aspx?id=43357</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Integrating </a:t>
            </a:r>
            <a:r>
              <a:rPr lang="en-US" sz="900" b="1" dirty="0">
                <a:ea typeface="Calibri" panose="020F0502020204030204" pitchFamily="34" charset="0"/>
                <a:cs typeface="Times New Roman" panose="02020603050405020304" pitchFamily="18" charset="0"/>
              </a:rPr>
              <a:t>Yammer with On-Premise SharePoint 2013:</a:t>
            </a:r>
            <a:endParaRPr lang="en-US" sz="1000" b="1" dirty="0">
              <a:ea typeface="Calibri" panose="020F0502020204030204" pitchFamily="34" charset="0"/>
              <a:cs typeface="Times New Roman" panose="02020603050405020304" pitchFamily="18" charset="0"/>
            </a:endParaRPr>
          </a:p>
          <a:p>
            <a:pPr marL="18">
              <a:spcAft>
                <a:spcPts val="200"/>
              </a:spcAft>
            </a:pPr>
            <a:r>
              <a:rPr lang="en-US" sz="800" dirty="0">
                <a:ea typeface="Calibri" panose="020F0502020204030204" pitchFamily="34" charset="0"/>
                <a:cs typeface="Times New Roman" panose="02020603050405020304" pitchFamily="18" charset="0"/>
                <a:hlinkClick r:id="rId44"/>
              </a:rPr>
              <a:t>http://technet.microsoft.com/en-us/library/dn270535(v=office.15).aspx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SPO Service </a:t>
            </a:r>
            <a:r>
              <a:rPr lang="en-US" sz="900" b="1" dirty="0">
                <a:ea typeface="Calibri" panose="020F0502020204030204" pitchFamily="34" charset="0"/>
                <a:cs typeface="Times New Roman" panose="02020603050405020304" pitchFamily="18" charset="0"/>
              </a:rPr>
              <a:t>Description: </a:t>
            </a:r>
            <a:r>
              <a:rPr lang="en-US" sz="800" dirty="0">
                <a:ea typeface="Calibri" panose="020F0502020204030204" pitchFamily="34" charset="0"/>
                <a:cs typeface="Times New Roman" panose="02020603050405020304" pitchFamily="18" charset="0"/>
                <a:hlinkClick r:id="rId45"/>
              </a:rPr>
              <a:t>http://</a:t>
            </a:r>
            <a:r>
              <a:rPr lang="en-US" sz="800" dirty="0" smtClean="0">
                <a:ea typeface="Calibri" panose="020F0502020204030204" pitchFamily="34" charset="0"/>
                <a:cs typeface="Times New Roman" panose="02020603050405020304" pitchFamily="18" charset="0"/>
                <a:hlinkClick r:id="rId45"/>
              </a:rPr>
              <a:t>technet.microsoft.com/en-us/library/sharepoint-online-service-description.aspx</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SPO </a:t>
            </a:r>
            <a:r>
              <a:rPr lang="en-US" sz="900" b="1" dirty="0">
                <a:ea typeface="Calibri" panose="020F0502020204030204" pitchFamily="34" charset="0"/>
                <a:cs typeface="Times New Roman" panose="02020603050405020304" pitchFamily="18" charset="0"/>
              </a:rPr>
              <a:t>Planning Guide for </a:t>
            </a:r>
            <a:r>
              <a:rPr lang="en-US" sz="900" b="1" dirty="0" smtClean="0">
                <a:ea typeface="Calibri" panose="020F0502020204030204" pitchFamily="34" charset="0"/>
                <a:cs typeface="Times New Roman" panose="02020603050405020304" pitchFamily="18" charset="0"/>
              </a:rPr>
              <a:t>O365 for Business</a:t>
            </a:r>
            <a:r>
              <a:rPr lang="en-US" sz="800" b="1" dirty="0" smtClean="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46"/>
              </a:rPr>
              <a:t>https://</a:t>
            </a:r>
            <a:r>
              <a:rPr lang="en-US" sz="800" dirty="0" smtClean="0">
                <a:ea typeface="Calibri" panose="020F0502020204030204" pitchFamily="34" charset="0"/>
                <a:cs typeface="Times New Roman" panose="02020603050405020304" pitchFamily="18" charset="0"/>
                <a:hlinkClick r:id="rId46"/>
              </a:rPr>
              <a:t>support.office.com/en-us/article/SharePoint-Online-Planning-Guide-for-Office-365-for-business-d5089cdf-3fd2-4230-acbd-20ecda2f9bb8</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Hybrid for SharePoint Server 2013 and SPO: </a:t>
            </a:r>
          </a:p>
          <a:p>
            <a:pPr marL="18">
              <a:spcAft>
                <a:spcPts val="200"/>
              </a:spcAft>
            </a:pPr>
            <a:r>
              <a:rPr lang="en-US" sz="800" dirty="0">
                <a:ea typeface="Calibri" panose="020F0502020204030204" pitchFamily="34" charset="0"/>
                <a:cs typeface="Times New Roman" panose="02020603050405020304" pitchFamily="18" charset="0"/>
                <a:hlinkClick r:id="rId47"/>
              </a:rPr>
              <a:t>https://</a:t>
            </a:r>
            <a:r>
              <a:rPr lang="en-US" sz="800" dirty="0" smtClean="0">
                <a:ea typeface="Calibri" panose="020F0502020204030204" pitchFamily="34" charset="0"/>
                <a:cs typeface="Times New Roman" panose="02020603050405020304" pitchFamily="18" charset="0"/>
                <a:hlinkClick r:id="rId47"/>
              </a:rPr>
              <a:t>technet.microsoft.com/en-us/library/jj838715.aspx</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Top SharePoint Internet Sites for 2007, 2010 and 2013: </a:t>
            </a:r>
            <a:r>
              <a:rPr lang="en-US" sz="800" dirty="0" smtClean="0">
                <a:ea typeface="Calibri" panose="020F0502020204030204" pitchFamily="34" charset="0"/>
                <a:cs typeface="Times New Roman" panose="02020603050405020304" pitchFamily="18" charset="0"/>
                <a:hlinkClick r:id="rId48"/>
              </a:rPr>
              <a:t>http</a:t>
            </a:r>
            <a:r>
              <a:rPr lang="en-US" sz="800" dirty="0">
                <a:ea typeface="Calibri" panose="020F0502020204030204" pitchFamily="34" charset="0"/>
                <a:cs typeface="Times New Roman" panose="02020603050405020304" pitchFamily="18" charset="0"/>
                <a:hlinkClick r:id="rId48"/>
              </a:rPr>
              <a:t>://</a:t>
            </a:r>
            <a:r>
              <a:rPr lang="en-US" sz="800" dirty="0" smtClean="0">
                <a:ea typeface="Calibri" panose="020F0502020204030204" pitchFamily="34" charset="0"/>
                <a:cs typeface="Times New Roman" panose="02020603050405020304" pitchFamily="18" charset="0"/>
                <a:hlinkClick r:id="rId48"/>
              </a:rPr>
              <a:t>www.spsdemo.com/websites/Lists/OldList/AllItems.aspx</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Office Team SharePoint Videos on </a:t>
            </a:r>
            <a:r>
              <a:rPr lang="en-US" sz="900" b="1" dirty="0">
                <a:ea typeface="Calibri" panose="020F0502020204030204" pitchFamily="34" charset="0"/>
                <a:cs typeface="Times New Roman" panose="02020603050405020304" pitchFamily="18" charset="0"/>
              </a:rPr>
              <a:t>YouTube: </a:t>
            </a:r>
            <a:r>
              <a:rPr lang="en-US" sz="800" dirty="0">
                <a:ea typeface="Calibri" panose="020F0502020204030204" pitchFamily="34" charset="0"/>
                <a:cs typeface="Times New Roman" panose="02020603050405020304" pitchFamily="18" charset="0"/>
                <a:hlinkClick r:id="rId49"/>
              </a:rPr>
              <a:t>https://</a:t>
            </a:r>
            <a:r>
              <a:rPr lang="en-US" sz="800" dirty="0" smtClean="0">
                <a:ea typeface="Calibri" panose="020F0502020204030204" pitchFamily="34" charset="0"/>
                <a:cs typeface="Times New Roman" panose="02020603050405020304" pitchFamily="18" charset="0"/>
                <a:hlinkClick r:id="rId49"/>
              </a:rPr>
              <a:t>www.youtube.com/playlist?list=PLXPr7gfUMmKwJODeuyUMIddjN_IglcNh-</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Server </a:t>
            </a:r>
            <a:r>
              <a:rPr lang="en-US" sz="900" b="1" dirty="0">
                <a:ea typeface="Calibri" panose="020F0502020204030204" pitchFamily="34" charset="0"/>
                <a:cs typeface="Times New Roman" panose="02020603050405020304" pitchFamily="18" charset="0"/>
              </a:rPr>
              <a:t>2016 Preview: </a:t>
            </a:r>
            <a:r>
              <a:rPr lang="en-US" sz="800" dirty="0">
                <a:ea typeface="Calibri" panose="020F0502020204030204" pitchFamily="34" charset="0"/>
                <a:cs typeface="Times New Roman" panose="02020603050405020304" pitchFamily="18" charset="0"/>
                <a:hlinkClick r:id="rId50"/>
              </a:rPr>
              <a:t>https://</a:t>
            </a:r>
            <a:r>
              <a:rPr lang="en-US" sz="800" dirty="0" smtClean="0">
                <a:ea typeface="Calibri" panose="020F0502020204030204" pitchFamily="34" charset="0"/>
                <a:cs typeface="Times New Roman" panose="02020603050405020304" pitchFamily="18" charset="0"/>
                <a:hlinkClick r:id="rId50"/>
              </a:rPr>
              <a:t>blogs.office.com/2015/08/24/announcing-availability-of-sharepoint-server-2016-it-preview-and-cloud-hybrid-search</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SharePoint Server 2016 IT Preview Quick Start </a:t>
            </a:r>
            <a:r>
              <a:rPr lang="en-US" sz="900" b="1" dirty="0">
                <a:ea typeface="Calibri" panose="020F0502020204030204" pitchFamily="34" charset="0"/>
                <a:cs typeface="Times New Roman" panose="02020603050405020304" pitchFamily="18" charset="0"/>
              </a:rPr>
              <a:t>Guide: </a:t>
            </a:r>
            <a:r>
              <a:rPr lang="en-US" sz="800" dirty="0">
                <a:ea typeface="Calibri" panose="020F0502020204030204" pitchFamily="34" charset="0"/>
                <a:cs typeface="Times New Roman" panose="02020603050405020304" pitchFamily="18" charset="0"/>
                <a:hlinkClick r:id="rId51"/>
              </a:rPr>
              <a:t>http://</a:t>
            </a:r>
            <a:r>
              <a:rPr lang="en-US" sz="800" dirty="0" smtClean="0">
                <a:ea typeface="Calibri" panose="020F0502020204030204" pitchFamily="34" charset="0"/>
                <a:cs typeface="Times New Roman" panose="02020603050405020304" pitchFamily="18" charset="0"/>
                <a:hlinkClick r:id="rId51"/>
              </a:rPr>
              <a:t>www.microsoft.com/en-us/download/details.aspx?id=48714</a:t>
            </a:r>
            <a:endParaRPr lang="en-US" sz="800" dirty="0" smtClean="0">
              <a:ea typeface="Calibri" panose="020F0502020204030204" pitchFamily="34" charset="0"/>
              <a:cs typeface="Times New Roman" panose="02020603050405020304" pitchFamily="18" charset="0"/>
            </a:endParaRPr>
          </a:p>
          <a:p>
            <a:pPr algn="ctr">
              <a:spcAft>
                <a:spcPts val="200"/>
              </a:spcAft>
            </a:pPr>
            <a:r>
              <a:rPr lang="en-US" sz="1100" b="1" dirty="0" smtClean="0"/>
              <a:t>BLOGS </a:t>
            </a:r>
            <a:r>
              <a:rPr lang="en-US" sz="1100" b="1" dirty="0" smtClean="0"/>
              <a:t>and SOCIAL MEDIA</a:t>
            </a:r>
            <a:endParaRPr lang="en-US" sz="1100" b="1" dirty="0"/>
          </a:p>
          <a:p>
            <a:pPr marR="0" lvl="0">
              <a:spcAft>
                <a:spcPts val="200"/>
              </a:spcAft>
            </a:pPr>
            <a:r>
              <a:rPr lang="en-US" sz="900" b="1" dirty="0" smtClean="0"/>
              <a:t>Premier </a:t>
            </a:r>
            <a:r>
              <a:rPr lang="en-US" sz="900" b="1" dirty="0"/>
              <a:t>Field Engineering </a:t>
            </a:r>
            <a:r>
              <a:rPr lang="en-US" sz="900" b="1" dirty="0">
                <a:ea typeface="Calibri" panose="020F0502020204030204" pitchFamily="34" charset="0"/>
                <a:cs typeface="Times New Roman" panose="02020603050405020304" pitchFamily="18" charset="0"/>
              </a:rPr>
              <a:t>Notes from the Field Blog on TechNet:</a:t>
            </a:r>
          </a:p>
          <a:p>
            <a:pPr marR="0" lvl="0">
              <a:spcAft>
                <a:spcPts val="200"/>
              </a:spcAft>
            </a:pPr>
            <a:r>
              <a:rPr lang="en-US" sz="800" dirty="0">
                <a:ea typeface="Calibri" panose="020F0502020204030204" pitchFamily="34" charset="0"/>
                <a:cs typeface="Times New Roman" panose="02020603050405020304" pitchFamily="18" charset="0"/>
                <a:hlinkClick r:id="rId52"/>
              </a:rPr>
              <a:t>http://blogs.technet.com/b/mspfe/archive/tags/sharepoint/</a:t>
            </a:r>
            <a:endParaRPr lang="en-US" sz="800" dirty="0">
              <a:ea typeface="Calibri" panose="020F0502020204030204" pitchFamily="34" charset="0"/>
              <a:cs typeface="Times New Roman" panose="02020603050405020304" pitchFamily="18" charset="0"/>
            </a:endParaRPr>
          </a:p>
          <a:p>
            <a:pPr marR="0" lvl="0">
              <a:spcAft>
                <a:spcPts val="200"/>
              </a:spcAft>
            </a:pPr>
            <a:r>
              <a:rPr lang="en-US" sz="900" b="1" dirty="0" smtClean="0">
                <a:ea typeface="Calibri" panose="020F0502020204030204" pitchFamily="34" charset="0"/>
                <a:cs typeface="Times New Roman" panose="02020603050405020304" pitchFamily="18" charset="0"/>
              </a:rPr>
              <a:t>Arpan Shah’s Blog:</a:t>
            </a:r>
            <a:endParaRPr lang="en-US" sz="900" b="1" dirty="0">
              <a:ea typeface="Calibri" panose="020F0502020204030204" pitchFamily="34" charset="0"/>
              <a:cs typeface="Times New Roman" panose="02020603050405020304" pitchFamily="18" charset="0"/>
            </a:endParaRPr>
          </a:p>
          <a:p>
            <a:pPr marL="18">
              <a:spcAft>
                <a:spcPts val="200"/>
              </a:spcAft>
            </a:pPr>
            <a:r>
              <a:rPr lang="en-US" sz="800" u="sng" dirty="0">
                <a:solidFill>
                  <a:srgbClr val="0563C1"/>
                </a:solidFill>
                <a:ea typeface="Calibri" panose="020F0502020204030204" pitchFamily="34" charset="0"/>
                <a:cs typeface="Times New Roman" panose="02020603050405020304" pitchFamily="18" charset="0"/>
                <a:hlinkClick r:id="rId53"/>
              </a:rPr>
              <a:t>http://blogs.msdn.com/b/arpans/archive/2009/12/02/sharepoint-2010-training.aspx</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Twitter Site </a:t>
            </a:r>
            <a:r>
              <a:rPr lang="en-US" sz="900" b="1" dirty="0">
                <a:ea typeface="Calibri" panose="020F0502020204030204" pitchFamily="34" charset="0"/>
                <a:cs typeface="Times New Roman" panose="02020603050405020304" pitchFamily="18" charset="0"/>
              </a:rPr>
              <a:t>for SharePoint:</a:t>
            </a:r>
            <a:r>
              <a:rPr lang="en-US" sz="8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54"/>
              </a:rPr>
              <a:t>https://</a:t>
            </a:r>
            <a:r>
              <a:rPr lang="en-US" sz="800" dirty="0" smtClean="0">
                <a:ea typeface="Calibri" panose="020F0502020204030204" pitchFamily="34" charset="0"/>
                <a:cs typeface="Times New Roman" panose="02020603050405020304" pitchFamily="18" charset="0"/>
                <a:hlinkClick r:id="rId54"/>
              </a:rPr>
              <a:t>twitter.com/SharePoint</a:t>
            </a:r>
            <a:endParaRPr lang="en-US" sz="800" dirty="0" smtClean="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Facebook Site </a:t>
            </a:r>
            <a:r>
              <a:rPr lang="en-US" sz="900" b="1" dirty="0">
                <a:ea typeface="Calibri" panose="020F0502020204030204" pitchFamily="34" charset="0"/>
                <a:cs typeface="Times New Roman" panose="02020603050405020304" pitchFamily="18" charset="0"/>
              </a:rPr>
              <a:t>for SharePoint:</a:t>
            </a:r>
            <a:r>
              <a:rPr lang="en-US" sz="8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55"/>
              </a:rPr>
              <a:t>https://</a:t>
            </a:r>
            <a:r>
              <a:rPr lang="en-US" sz="800" dirty="0" smtClean="0">
                <a:ea typeface="Calibri" panose="020F0502020204030204" pitchFamily="34" charset="0"/>
                <a:cs typeface="Times New Roman" panose="02020603050405020304" pitchFamily="18" charset="0"/>
                <a:hlinkClick r:id="rId55"/>
              </a:rPr>
              <a:t>www.facebook.com/MSSharePoint</a:t>
            </a:r>
            <a:endParaRPr lang="en-US" sz="700" dirty="0" smtClean="0">
              <a:ea typeface="Calibri" panose="020F0502020204030204" pitchFamily="34" charset="0"/>
              <a:cs typeface="Times New Roman" panose="02020603050405020304" pitchFamily="18" charset="0"/>
            </a:endParaRPr>
          </a:p>
          <a:p>
            <a:pPr marL="18" algn="ctr">
              <a:spcAft>
                <a:spcPts val="200"/>
              </a:spcAft>
            </a:pPr>
            <a:r>
              <a:rPr lang="en-US" sz="1100" b="1" dirty="0" smtClean="0"/>
              <a:t>EVENTS</a:t>
            </a:r>
            <a:endParaRPr lang="en-US" sz="1100" b="1" dirty="0"/>
          </a:p>
          <a:p>
            <a:pPr marL="18">
              <a:spcAft>
                <a:spcPts val="200"/>
              </a:spcAft>
            </a:pPr>
            <a:r>
              <a:rPr lang="en-US" sz="900" b="1" dirty="0" smtClean="0">
                <a:ea typeface="Calibri" panose="020F0502020204030204" pitchFamily="34" charset="0"/>
                <a:cs typeface="Times New Roman" panose="02020603050405020304" pitchFamily="18" charset="0"/>
              </a:rPr>
              <a:t>March </a:t>
            </a:r>
            <a:r>
              <a:rPr lang="en-US" sz="900" b="1" dirty="0">
                <a:ea typeface="Calibri" panose="020F0502020204030204" pitchFamily="34" charset="0"/>
                <a:cs typeface="Times New Roman" panose="02020603050405020304" pitchFamily="18" charset="0"/>
              </a:rPr>
              <a:t>2014 SharePoint Conference Sessions:</a:t>
            </a:r>
          </a:p>
          <a:p>
            <a:pPr marL="18">
              <a:spcAft>
                <a:spcPts val="200"/>
              </a:spcAft>
            </a:pPr>
            <a:r>
              <a:rPr lang="en-US" sz="800" dirty="0">
                <a:ea typeface="Calibri" panose="020F0502020204030204" pitchFamily="34" charset="0"/>
                <a:cs typeface="Times New Roman" panose="02020603050405020304" pitchFamily="18" charset="0"/>
                <a:hlinkClick r:id="rId56"/>
              </a:rPr>
              <a:t>http://channel9.msdn.com/Events/SharePoint-Conference/2014</a:t>
            </a:r>
            <a:endParaRPr lang="en-US" sz="800" dirty="0">
              <a:ea typeface="Calibri" panose="020F0502020204030204" pitchFamily="34" charset="0"/>
              <a:cs typeface="Times New Roman" panose="02020603050405020304" pitchFamily="18" charset="0"/>
            </a:endParaRPr>
          </a:p>
          <a:p>
            <a:pPr marL="18">
              <a:spcAft>
                <a:spcPts val="200"/>
              </a:spcAft>
            </a:pPr>
            <a:r>
              <a:rPr lang="en-US" sz="900" b="1" dirty="0" smtClean="0">
                <a:ea typeface="Calibri" panose="020F0502020204030204" pitchFamily="34" charset="0"/>
                <a:cs typeface="Times New Roman" panose="02020603050405020304" pitchFamily="18" charset="0"/>
              </a:rPr>
              <a:t>Ignite 2015 SharePoint Recorded </a:t>
            </a:r>
            <a:r>
              <a:rPr lang="en-US" sz="900" b="1" dirty="0">
                <a:ea typeface="Calibri" panose="020F0502020204030204" pitchFamily="34" charset="0"/>
                <a:cs typeface="Times New Roman" panose="02020603050405020304" pitchFamily="18" charset="0"/>
              </a:rPr>
              <a:t>Sessions: </a:t>
            </a:r>
            <a:r>
              <a:rPr lang="en-US" sz="800" dirty="0">
                <a:ea typeface="Calibri" panose="020F0502020204030204" pitchFamily="34" charset="0"/>
                <a:cs typeface="Times New Roman" panose="02020603050405020304" pitchFamily="18" charset="0"/>
                <a:hlinkClick r:id="rId57"/>
              </a:rPr>
              <a:t>https://</a:t>
            </a:r>
            <a:r>
              <a:rPr lang="en-US" sz="800" dirty="0" smtClean="0">
                <a:ea typeface="Calibri" panose="020F0502020204030204" pitchFamily="34" charset="0"/>
                <a:cs typeface="Times New Roman" panose="02020603050405020304" pitchFamily="18" charset="0"/>
                <a:hlinkClick r:id="rId57"/>
              </a:rPr>
              <a:t>channel9.msdn.com/Events/Ignite/2015?sort=sequential&amp;direction=desc&amp;term=sharepoint</a:t>
            </a:r>
            <a:endParaRPr lang="en-US" sz="800" dirty="0" smtClean="0">
              <a:ea typeface="Calibri" panose="020F0502020204030204" pitchFamily="34" charset="0"/>
              <a:cs typeface="Times New Roman" panose="02020603050405020304" pitchFamily="18" charset="0"/>
            </a:endParaRPr>
          </a:p>
          <a:p>
            <a:pPr marL="18">
              <a:spcAft>
                <a:spcPts val="200"/>
              </a:spcAft>
            </a:pPr>
            <a:endParaRPr lang="en-US" sz="800" dirty="0" smtClean="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8"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9"/>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5227473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19" y="514800"/>
            <a:ext cx="11860977" cy="6324808"/>
          </a:xfrm>
          <a:prstGeom prst="rect">
            <a:avLst/>
          </a:prstGeom>
        </p:spPr>
        <p:txBody>
          <a:bodyPr wrap="square" numCol="3" spcCol="457200">
            <a:spAutoFit/>
          </a:bodyPr>
          <a:lstStyle/>
          <a:p>
            <a:pPr algn="ctr" defTabSz="466298">
              <a:buClr>
                <a:schemeClr val="tx1"/>
              </a:buClr>
            </a:pPr>
            <a:r>
              <a:rPr lang="en-US" sz="1200" b="1" dirty="0"/>
              <a:t>TRAINING</a:t>
            </a:r>
            <a:endParaRPr lang="en-US" sz="1000" b="1" dirty="0"/>
          </a:p>
          <a:p>
            <a:r>
              <a:rPr lang="en-US" sz="1000" b="1" dirty="0" smtClean="0">
                <a:ea typeface="Calibri" panose="020F0502020204030204" pitchFamily="34" charset="0"/>
                <a:cs typeface="Times New Roman" panose="02020603050405020304" pitchFamily="18" charset="0"/>
              </a:rPr>
              <a:t>Free </a:t>
            </a:r>
            <a:r>
              <a:rPr lang="en-US" sz="1000" b="1" dirty="0">
                <a:ea typeface="Calibri" panose="020F0502020204030204" pitchFamily="34" charset="0"/>
                <a:cs typeface="Times New Roman" panose="02020603050405020304" pitchFamily="18" charset="0"/>
              </a:rPr>
              <a:t>eBooks:</a:t>
            </a:r>
          </a:p>
          <a:p>
            <a:r>
              <a:rPr lang="en-US" sz="900" dirty="0" smtClean="0">
                <a:hlinkClick r:id="rId2"/>
              </a:rPr>
              <a:t>SQL Server eBooks (Scroll Down)</a:t>
            </a:r>
            <a:endParaRPr lang="en-US" sz="900" dirty="0" smtClean="0">
              <a:hlinkClick r:id=""/>
            </a:endParaRPr>
          </a:p>
          <a:p>
            <a:r>
              <a:rPr lang="en-US" sz="900" dirty="0" smtClean="0">
                <a:hlinkClick r:id=""/>
              </a:rPr>
              <a:t>Introducing </a:t>
            </a:r>
            <a:r>
              <a:rPr lang="en-US" sz="900" dirty="0">
                <a:hlinkClick r:id="rId3"/>
              </a:rPr>
              <a:t>Microsoft SQL Server 2008 R2</a:t>
            </a:r>
            <a:endParaRPr lang="en-US" sz="900" dirty="0"/>
          </a:p>
          <a:p>
            <a:r>
              <a:rPr lang="en-US" sz="900" dirty="0">
                <a:hlinkClick r:id="rId4"/>
              </a:rPr>
              <a:t>Introducing Microsoft SQL Server 2012</a:t>
            </a:r>
            <a:endParaRPr lang="en-US" sz="900" b="1" dirty="0"/>
          </a:p>
          <a:p>
            <a:r>
              <a:rPr lang="en-US" sz="900" dirty="0">
                <a:hlinkClick r:id="rId5"/>
              </a:rPr>
              <a:t>Introducing Microsoft SQL Server 2014</a:t>
            </a:r>
            <a:endParaRPr lang="en-US" sz="900" dirty="0"/>
          </a:p>
          <a:p>
            <a:r>
              <a:rPr lang="en-US" sz="1000" b="1" dirty="0" smtClean="0">
                <a:ea typeface="Calibri" panose="020F0502020204030204" pitchFamily="34" charset="0"/>
                <a:cs typeface="Times New Roman" panose="02020603050405020304" pitchFamily="18" charset="0"/>
              </a:rPr>
              <a:t>Microsoft </a:t>
            </a:r>
            <a:r>
              <a:rPr lang="en-US" sz="1000" b="1" dirty="0">
                <a:ea typeface="Calibri" panose="020F0502020204030204" pitchFamily="34" charset="0"/>
                <a:cs typeface="Times New Roman" panose="02020603050405020304" pitchFamily="18" charset="0"/>
              </a:rPr>
              <a:t>Training Site for SQL Server: </a:t>
            </a:r>
          </a:p>
          <a:p>
            <a:r>
              <a:rPr lang="en-US" sz="900" u="sng" dirty="0">
                <a:solidFill>
                  <a:srgbClr val="0563C1"/>
                </a:solidFill>
                <a:ea typeface="Calibri" panose="020F0502020204030204" pitchFamily="34" charset="0"/>
                <a:cs typeface="Times New Roman" panose="02020603050405020304" pitchFamily="18" charset="0"/>
                <a:hlinkClick r:id="rId6"/>
              </a:rPr>
              <a:t>http://</a:t>
            </a:r>
            <a:r>
              <a:rPr lang="en-US" sz="900" u="sng" dirty="0" smtClean="0">
                <a:solidFill>
                  <a:srgbClr val="0563C1"/>
                </a:solidFill>
                <a:ea typeface="Calibri" panose="020F0502020204030204" pitchFamily="34" charset="0"/>
                <a:cs typeface="Times New Roman" panose="02020603050405020304" pitchFamily="18" charset="0"/>
                <a:hlinkClick r:id="rId6"/>
              </a:rPr>
              <a:t>learning.microsoft.com/Manager/BrowseCatalog.aspx?browse=pt&amp;pid=160%2523183&amp;cid=183</a:t>
            </a:r>
            <a:endParaRPr lang="en-US" sz="900" u="sng" dirty="0" smtClean="0">
              <a:solidFill>
                <a:srgbClr val="0563C1"/>
              </a:solidFill>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a:t>
            </a:r>
            <a:r>
              <a:rPr lang="en-US" sz="1000" b="1" dirty="0" smtClean="0">
                <a:ea typeface="Calibri" panose="020F0502020204030204" pitchFamily="34" charset="0"/>
                <a:cs typeface="Times New Roman" panose="02020603050405020304" pitchFamily="18" charset="0"/>
              </a:rPr>
              <a:t>2012 </a:t>
            </a:r>
            <a:r>
              <a:rPr lang="en-US" sz="1000" b="1" dirty="0">
                <a:ea typeface="Calibri" panose="020F0502020204030204" pitchFamily="34" charset="0"/>
                <a:cs typeface="Times New Roman" panose="02020603050405020304" pitchFamily="18" charset="0"/>
              </a:rPr>
              <a:t>and 2014 Training on </a:t>
            </a:r>
            <a:r>
              <a:rPr lang="en-US" sz="1000" b="1" dirty="0" smtClean="0">
                <a:ea typeface="Calibri" panose="020F0502020204030204" pitchFamily="34" charset="0"/>
                <a:cs typeface="Times New Roman" panose="02020603050405020304" pitchFamily="18" charset="0"/>
              </a:rPr>
              <a:t>MVA: </a:t>
            </a:r>
            <a:r>
              <a:rPr lang="en-US" sz="900" u="sng" dirty="0" smtClean="0">
                <a:solidFill>
                  <a:srgbClr val="0563C1"/>
                </a:solidFill>
                <a:ea typeface="Calibri" panose="020F0502020204030204" pitchFamily="34" charset="0"/>
                <a:cs typeface="Times New Roman" panose="02020603050405020304" pitchFamily="18" charset="0"/>
                <a:hlinkClick r:id="rId7"/>
              </a:rPr>
              <a:t>http</a:t>
            </a:r>
            <a:r>
              <a:rPr lang="en-US" sz="900" u="sng" dirty="0">
                <a:solidFill>
                  <a:srgbClr val="0563C1"/>
                </a:solidFill>
                <a:ea typeface="Calibri" panose="020F0502020204030204" pitchFamily="34" charset="0"/>
                <a:cs typeface="Times New Roman" panose="02020603050405020304" pitchFamily="18" charset="0"/>
                <a:hlinkClick r:id="rId7"/>
              </a:rPr>
              <a:t>://www.microsoftvirtualacademy.com/product-training/sql-server</a:t>
            </a:r>
            <a:r>
              <a:rPr lang="en-US" sz="900" u="sng" dirty="0">
                <a:solidFill>
                  <a:srgbClr val="0563C1"/>
                </a:solidFill>
                <a:ea typeface="Calibri" panose="020F0502020204030204" pitchFamily="34" charset="0"/>
                <a:cs typeface="Times New Roman" panose="02020603050405020304" pitchFamily="18" charset="0"/>
              </a:rPr>
              <a:t> </a:t>
            </a:r>
            <a:endParaRPr lang="en-US" sz="900" u="sng" dirty="0" smtClean="0">
              <a:solidFill>
                <a:srgbClr val="0563C1"/>
              </a:solidFill>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900" u="sng" dirty="0" smtClean="0">
                <a:solidFill>
                  <a:srgbClr val="0563C1"/>
                </a:solidFill>
                <a:ea typeface="Calibri" panose="020F0502020204030204" pitchFamily="34" charset="0"/>
                <a:cs typeface="Times New Roman" panose="02020603050405020304" pitchFamily="18" charset="0"/>
                <a:hlinkClick r:id="rId8"/>
              </a:rPr>
              <a:t>Querying SQL Server 2012 Databases Jump Start</a:t>
            </a:r>
            <a:endParaRPr lang="en-US" sz="900" u="sng" dirty="0" smtClean="0">
              <a:solidFill>
                <a:srgbClr val="0563C1"/>
              </a:solidFill>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900" u="sng" dirty="0">
                <a:solidFill>
                  <a:srgbClr val="0563C1"/>
                </a:solidFill>
                <a:ea typeface="Calibri" panose="020F0502020204030204" pitchFamily="34" charset="0"/>
                <a:cs typeface="Times New Roman" panose="02020603050405020304" pitchFamily="18" charset="0"/>
                <a:hlinkClick r:id="rId9"/>
              </a:rPr>
              <a:t>Platform for Hybrid Cloud with SQL Server 2014 Jump Start</a:t>
            </a:r>
            <a:endParaRPr lang="en-US" sz="900" u="sng" dirty="0" smtClean="0">
              <a:solidFill>
                <a:srgbClr val="0563C1"/>
              </a:solidFill>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Certification &amp; Training on Microsoft Virtual Academy:</a:t>
            </a:r>
          </a:p>
          <a:p>
            <a:r>
              <a:rPr lang="en-US" sz="900" dirty="0" smtClean="0">
                <a:ea typeface="Calibri" panose="020F0502020204030204" pitchFamily="34" charset="0"/>
                <a:cs typeface="Times New Roman" panose="02020603050405020304" pitchFamily="18" charset="0"/>
                <a:hlinkClick r:id="rId10"/>
              </a:rPr>
              <a:t>http</a:t>
            </a:r>
            <a:r>
              <a:rPr lang="en-US" sz="900" dirty="0">
                <a:ea typeface="Calibri" panose="020F0502020204030204" pitchFamily="34" charset="0"/>
                <a:cs typeface="Times New Roman" panose="02020603050405020304" pitchFamily="18" charset="0"/>
                <a:hlinkClick r:id="rId10"/>
              </a:rPr>
              <a:t>://www.microsoftvirtualacademy.com/colleges/mcsa-sql?prid=nl_pilot_004</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eBooks (scroll down)</a:t>
            </a:r>
            <a:r>
              <a:rPr lang="en-US" sz="1000" dirty="0">
                <a:ea typeface="Calibri" panose="020F0502020204030204" pitchFamily="34" charset="0"/>
                <a:cs typeface="Times New Roman" panose="02020603050405020304" pitchFamily="18" charset="0"/>
              </a:rPr>
              <a:t>: </a:t>
            </a:r>
            <a:r>
              <a:rPr lang="en-US" sz="900" u="sng" dirty="0">
                <a:solidFill>
                  <a:srgbClr val="0563C1"/>
                </a:solidFill>
                <a:ea typeface="Calibri" panose="020F0502020204030204" pitchFamily="34" charset="0"/>
                <a:cs typeface="Times New Roman" panose="02020603050405020304" pitchFamily="18" charset="0"/>
                <a:hlinkClick r:id="rId11"/>
              </a:rPr>
              <a:t>Free Microsoft eBooks</a:t>
            </a:r>
            <a:r>
              <a:rPr lang="en-US" sz="900" dirty="0">
                <a:ea typeface="Calibri" panose="020F0502020204030204" pitchFamily="34" charset="0"/>
                <a:cs typeface="Times New Roman" panose="02020603050405020304" pitchFamily="18" charset="0"/>
              </a:rPr>
              <a:t> </a:t>
            </a: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Training on Microsoft.com, with Info about Courses and Exams:</a:t>
            </a:r>
            <a:endParaRPr lang="en-US" sz="1000" dirty="0">
              <a:ea typeface="Calibri" panose="020F0502020204030204" pitchFamily="34" charset="0"/>
              <a:cs typeface="Times New Roman" panose="02020603050405020304" pitchFamily="18" charset="0"/>
            </a:endParaRPr>
          </a:p>
          <a:p>
            <a:r>
              <a:rPr lang="en-US" sz="900" u="sng" dirty="0">
                <a:solidFill>
                  <a:srgbClr val="0563C1"/>
                </a:solidFill>
                <a:ea typeface="Calibri" panose="020F0502020204030204" pitchFamily="34" charset="0"/>
                <a:cs typeface="Times New Roman" panose="02020603050405020304" pitchFamily="18" charset="0"/>
                <a:hlinkClick r:id="rId12"/>
              </a:rPr>
              <a:t>http://</a:t>
            </a:r>
            <a:r>
              <a:rPr lang="en-US" sz="900" u="sng" dirty="0" smtClean="0">
                <a:solidFill>
                  <a:srgbClr val="0563C1"/>
                </a:solidFill>
                <a:ea typeface="Calibri" panose="020F0502020204030204" pitchFamily="34" charset="0"/>
                <a:cs typeface="Times New Roman" panose="02020603050405020304" pitchFamily="18" charset="0"/>
                <a:hlinkClick r:id="rId12"/>
              </a:rPr>
              <a:t>www.microsoft.com/learning/en-us/sql-training.aspx</a:t>
            </a:r>
            <a:endParaRPr lang="en-US" sz="900" u="sng" dirty="0" smtClean="0">
              <a:solidFill>
                <a:srgbClr val="0563C1"/>
              </a:solidFill>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Learning Center on Microsoft.com:</a:t>
            </a:r>
            <a:endParaRPr lang="en-US" sz="1000" dirty="0" smtClean="0">
              <a:ea typeface="Calibri" panose="020F0502020204030204" pitchFamily="34" charset="0"/>
              <a:cs typeface="Times New Roman" panose="02020603050405020304" pitchFamily="18" charset="0"/>
            </a:endParaRPr>
          </a:p>
          <a:p>
            <a:r>
              <a:rPr lang="en-US" sz="900" u="sng" dirty="0" smtClean="0">
                <a:solidFill>
                  <a:srgbClr val="0563C1"/>
                </a:solidFill>
                <a:ea typeface="Calibri" panose="020F0502020204030204" pitchFamily="34" charset="0"/>
                <a:cs typeface="Times New Roman" panose="02020603050405020304" pitchFamily="18" charset="0"/>
                <a:hlinkClick r:id="rId13"/>
              </a:rPr>
              <a:t>http</a:t>
            </a:r>
            <a:r>
              <a:rPr lang="en-US" sz="900" u="sng" dirty="0">
                <a:solidFill>
                  <a:srgbClr val="0563C1"/>
                </a:solidFill>
                <a:ea typeface="Calibri" panose="020F0502020204030204" pitchFamily="34" charset="0"/>
                <a:cs typeface="Times New Roman" panose="02020603050405020304" pitchFamily="18" charset="0"/>
                <a:hlinkClick r:id="rId13"/>
              </a:rPr>
              <a:t>://www.microsoft.com/en-us/sqlserver/learning-center/training-certification.aspx#</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Training and Technical Info on the </a:t>
            </a:r>
            <a:r>
              <a:rPr lang="en-US" sz="1000" b="1" dirty="0" smtClean="0">
                <a:ea typeface="Calibri" panose="020F0502020204030204" pitchFamily="34" charset="0"/>
                <a:cs typeface="Times New Roman" panose="02020603050405020304" pitchFamily="18" charset="0"/>
              </a:rPr>
              <a:t>MSDN: </a:t>
            </a:r>
            <a:r>
              <a:rPr lang="en-US" sz="900" u="sng" dirty="0" smtClean="0">
                <a:solidFill>
                  <a:srgbClr val="0563C1"/>
                </a:solidFill>
                <a:ea typeface="Calibri" panose="020F0502020204030204" pitchFamily="34" charset="0"/>
                <a:cs typeface="Times New Roman" panose="02020603050405020304" pitchFamily="18" charset="0"/>
                <a:hlinkClick r:id="rId14"/>
              </a:rPr>
              <a:t>http</a:t>
            </a:r>
            <a:r>
              <a:rPr lang="en-US" sz="900" u="sng" dirty="0">
                <a:solidFill>
                  <a:srgbClr val="0563C1"/>
                </a:solidFill>
                <a:ea typeface="Calibri" panose="020F0502020204030204" pitchFamily="34" charset="0"/>
                <a:cs typeface="Times New Roman" panose="02020603050405020304" pitchFamily="18" charset="0"/>
                <a:hlinkClick r:id="rId14"/>
              </a:rPr>
              <a:t>://msdn.microsoft.com/en-us/sqlserver/bb895927.aspx</a:t>
            </a:r>
            <a:endParaRPr lang="en-US" sz="900" dirty="0">
              <a:ea typeface="Calibri" panose="020F0502020204030204" pitchFamily="34" charset="0"/>
              <a:cs typeface="Times New Roman" panose="02020603050405020304" pitchFamily="18" charset="0"/>
            </a:endParaRPr>
          </a:p>
          <a:p>
            <a:r>
              <a:rPr lang="en-US" sz="1000" b="1" dirty="0">
                <a:ea typeface="Calibri" panose="020F0502020204030204" pitchFamily="34" charset="0"/>
                <a:cs typeface="Times New Roman" panose="02020603050405020304" pitchFamily="18" charset="0"/>
              </a:rPr>
              <a:t>SQL Server </a:t>
            </a:r>
            <a:r>
              <a:rPr lang="en-US" sz="1000" b="1" dirty="0" smtClean="0">
                <a:ea typeface="Calibri" panose="020F0502020204030204" pitchFamily="34" charset="0"/>
                <a:cs typeface="Times New Roman" panose="02020603050405020304" pitchFamily="18" charset="0"/>
              </a:rPr>
              <a:t>Developer Center on MSDN:</a:t>
            </a:r>
            <a:endParaRPr lang="en-US" sz="1000" u="sng" dirty="0" smtClean="0">
              <a:solidFill>
                <a:srgbClr val="0563C1"/>
              </a:solidFill>
              <a:ea typeface="Calibri" panose="020F0502020204030204" pitchFamily="34" charset="0"/>
              <a:cs typeface="Times New Roman" panose="02020603050405020304" pitchFamily="18" charset="0"/>
              <a:hlinkClick r:id=""/>
            </a:endParaRPr>
          </a:p>
          <a:p>
            <a:r>
              <a:rPr lang="en-US" sz="900" u="sng" dirty="0" smtClean="0">
                <a:solidFill>
                  <a:srgbClr val="0563C1"/>
                </a:solidFill>
                <a:ea typeface="Calibri" panose="020F0502020204030204" pitchFamily="34" charset="0"/>
                <a:cs typeface="Times New Roman" panose="02020603050405020304" pitchFamily="18" charset="0"/>
                <a:hlinkClick r:id=""/>
              </a:rPr>
              <a:t>http</a:t>
            </a:r>
            <a:r>
              <a:rPr lang="en-US" sz="900" u="sng" dirty="0">
                <a:solidFill>
                  <a:srgbClr val="0563C1"/>
                </a:solidFill>
                <a:ea typeface="Calibri" panose="020F0502020204030204" pitchFamily="34" charset="0"/>
                <a:cs typeface="Times New Roman" panose="02020603050405020304" pitchFamily="18" charset="0"/>
                <a:hlinkClick r:id="rId15"/>
              </a:rPr>
              <a:t>://msdn.microsoft.com/en-us/sqlserver/aa336270.aspx</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2012 Developer Training Kit Content on </a:t>
            </a:r>
            <a:r>
              <a:rPr lang="en-US" sz="1000" b="1" dirty="0" smtClean="0">
                <a:ea typeface="Calibri" panose="020F0502020204030204" pitchFamily="34" charset="0"/>
                <a:cs typeface="Times New Roman" panose="02020603050405020304" pitchFamily="18" charset="0"/>
              </a:rPr>
              <a:t>TechNet:</a:t>
            </a:r>
            <a:r>
              <a:rPr lang="en-US" sz="1000" dirty="0" smtClean="0">
                <a:ea typeface="Calibri" panose="020F0502020204030204" pitchFamily="34" charset="0"/>
                <a:cs typeface="Times New Roman" panose="02020603050405020304" pitchFamily="18" charset="0"/>
              </a:rPr>
              <a:t> </a:t>
            </a:r>
            <a:endParaRPr lang="en-US" sz="1000" dirty="0">
              <a:ea typeface="Calibri" panose="020F0502020204030204" pitchFamily="34" charset="0"/>
              <a:cs typeface="Times New Roman" panose="02020603050405020304" pitchFamily="18" charset="0"/>
            </a:endParaRPr>
          </a:p>
          <a:p>
            <a:r>
              <a:rPr lang="en-US" sz="900" u="sng" dirty="0">
                <a:solidFill>
                  <a:srgbClr val="0563C1"/>
                </a:solidFill>
                <a:ea typeface="Calibri" panose="020F0502020204030204" pitchFamily="34" charset="0"/>
                <a:cs typeface="Times New Roman" panose="02020603050405020304" pitchFamily="18" charset="0"/>
                <a:hlinkClick r:id="rId16"/>
              </a:rPr>
              <a:t>http://social.technet.microsoft.com/wiki/contents/articles/6976.sql-server-2012-developer-training-kit-content.aspx</a:t>
            </a:r>
            <a:endParaRPr lang="en-US" sz="900" dirty="0">
              <a:ea typeface="Calibri" panose="020F0502020204030204" pitchFamily="34" charset="0"/>
              <a:cs typeface="Times New Roman" panose="02020603050405020304" pitchFamily="18" charset="0"/>
            </a:endParaRPr>
          </a:p>
          <a:p>
            <a:r>
              <a:rPr lang="en-US" sz="1050" b="1" dirty="0" smtClean="0"/>
              <a:t>SQL </a:t>
            </a:r>
            <a:r>
              <a:rPr lang="en-US" sz="1050" b="1" dirty="0"/>
              <a:t>Server 2014, 2012, and 2008 Database Engine Permission Posters on TechNet: </a:t>
            </a:r>
            <a:r>
              <a:rPr lang="en-US" sz="1000" dirty="0">
                <a:hlinkClick r:id="rId17"/>
              </a:rPr>
              <a:t>http://social.technet.microsoft.com/wiki/contents/articles/11842.sql-server-database-engine-permission-posters.aspx</a:t>
            </a:r>
            <a:endParaRPr lang="en-US" sz="1000" dirty="0"/>
          </a:p>
          <a:p>
            <a:endParaRPr lang="en-US" sz="1000" dirty="0" smtClean="0">
              <a:ea typeface="Calibri" panose="020F0502020204030204" pitchFamily="34" charset="0"/>
              <a:cs typeface="Times New Roman" panose="02020603050405020304" pitchFamily="18" charset="0"/>
            </a:endParaRPr>
          </a:p>
          <a:p>
            <a:pPr algn="ctr" defTabSz="466298">
              <a:buClr>
                <a:schemeClr val="tx1"/>
              </a:buClr>
            </a:pPr>
            <a:r>
              <a:rPr lang="en-US" sz="1200" b="1" dirty="0" smtClean="0"/>
              <a:t>SUPPORT</a:t>
            </a:r>
            <a:endParaRPr lang="en-US" sz="1000" b="1" dirty="0"/>
          </a:p>
          <a:p>
            <a:pPr marR="0" lvl="0"/>
            <a:endParaRPr lang="en-US" sz="1000" b="1"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Support </a:t>
            </a:r>
            <a:r>
              <a:rPr lang="en-US" sz="1000" b="1" dirty="0">
                <a:ea typeface="Calibri" panose="020F0502020204030204" pitchFamily="34" charset="0"/>
                <a:cs typeface="Times New Roman" panose="02020603050405020304" pitchFamily="18" charset="0"/>
              </a:rPr>
              <a:t>Resources </a:t>
            </a:r>
            <a:r>
              <a:rPr lang="en-US" sz="1000" b="1" dirty="0" smtClean="0">
                <a:ea typeface="Calibri" panose="020F0502020204030204" pitchFamily="34" charset="0"/>
                <a:cs typeface="Times New Roman" panose="02020603050405020304" pitchFamily="18" charset="0"/>
              </a:rPr>
              <a:t>for SQL Server:</a:t>
            </a:r>
            <a:endParaRPr lang="en-US" sz="1000" b="1" dirty="0">
              <a:ea typeface="Calibri" panose="020F0502020204030204" pitchFamily="34" charset="0"/>
              <a:cs typeface="Times New Roman" panose="02020603050405020304" pitchFamily="18" charset="0"/>
            </a:endParaRPr>
          </a:p>
          <a:p>
            <a:r>
              <a:rPr lang="en-US" sz="900" u="sng" dirty="0">
                <a:solidFill>
                  <a:srgbClr val="0563C1"/>
                </a:solidFill>
                <a:ea typeface="Calibri" panose="020F0502020204030204" pitchFamily="34" charset="0"/>
                <a:cs typeface="Times New Roman" panose="02020603050405020304" pitchFamily="18" charset="0"/>
                <a:hlinkClick r:id="rId18"/>
              </a:rPr>
              <a:t>http://</a:t>
            </a:r>
            <a:r>
              <a:rPr lang="en-US" sz="900" u="sng" dirty="0" smtClean="0">
                <a:solidFill>
                  <a:srgbClr val="0563C1"/>
                </a:solidFill>
                <a:ea typeface="Calibri" panose="020F0502020204030204" pitchFamily="34" charset="0"/>
                <a:cs typeface="Times New Roman" panose="02020603050405020304" pitchFamily="18" charset="0"/>
                <a:hlinkClick r:id="rId18"/>
              </a:rPr>
              <a:t>www.microsoft.com/en-us/server-cloud/products/sql-server/support.aspx</a:t>
            </a:r>
            <a:endParaRPr lang="en-US" sz="900" u="sng" dirty="0" smtClean="0">
              <a:solidFill>
                <a:srgbClr val="0563C1"/>
              </a:solidFill>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Top </a:t>
            </a:r>
            <a:r>
              <a:rPr lang="en-US" sz="1000" b="1" dirty="0">
                <a:ea typeface="Calibri" panose="020F0502020204030204" pitchFamily="34" charset="0"/>
                <a:cs typeface="Times New Roman" panose="02020603050405020304" pitchFamily="18" charset="0"/>
              </a:rPr>
              <a:t>Support Solutions on TechNet:</a:t>
            </a:r>
            <a:endParaRPr lang="en-US" sz="1000" dirty="0">
              <a:ea typeface="Calibri" panose="020F0502020204030204" pitchFamily="34" charset="0"/>
              <a:cs typeface="Times New Roman" panose="02020603050405020304" pitchFamily="18" charset="0"/>
            </a:endParaRPr>
          </a:p>
          <a:p>
            <a:r>
              <a:rPr lang="en-US" sz="900" dirty="0" smtClean="0">
                <a:hlinkClick r:id="rId19"/>
              </a:rPr>
              <a:t>For SQL Server 2014</a:t>
            </a:r>
            <a:endParaRPr lang="en-US" sz="900" dirty="0" smtClean="0">
              <a:hlinkClick r:id=""/>
            </a:endParaRPr>
          </a:p>
          <a:p>
            <a:r>
              <a:rPr lang="en-US" sz="900" dirty="0" smtClean="0">
                <a:hlinkClick r:id=""/>
              </a:rPr>
              <a:t>For </a:t>
            </a:r>
            <a:r>
              <a:rPr lang="en-US" sz="900" dirty="0">
                <a:hlinkClick r:id="rId20"/>
              </a:rPr>
              <a:t>SQL Server 2012</a:t>
            </a:r>
            <a:endParaRPr lang="en-US" sz="900" dirty="0">
              <a:hlinkClick r:id=""/>
            </a:endParaRPr>
          </a:p>
          <a:p>
            <a:r>
              <a:rPr lang="en-US" sz="900" dirty="0">
                <a:hlinkClick r:id="rId21"/>
              </a:rPr>
              <a:t>For SQL Server </a:t>
            </a:r>
            <a:r>
              <a:rPr lang="en-US" sz="900" dirty="0" smtClean="0">
                <a:hlinkClick r:id="rId21"/>
              </a:rPr>
              <a:t>2008</a:t>
            </a:r>
            <a:endParaRPr lang="en-US" sz="900" dirty="0" smtClean="0"/>
          </a:p>
          <a:p>
            <a:r>
              <a:rPr lang="en-US" sz="1000" b="1" dirty="0" smtClean="0">
                <a:ea typeface="Calibri" panose="020F0502020204030204" pitchFamily="34" charset="0"/>
                <a:cs typeface="Times New Roman" panose="02020603050405020304" pitchFamily="18" charset="0"/>
              </a:rPr>
              <a:t>Update Center for </a:t>
            </a:r>
            <a:r>
              <a:rPr lang="en-US" sz="1000" b="1" dirty="0">
                <a:ea typeface="Calibri" panose="020F0502020204030204" pitchFamily="34" charset="0"/>
                <a:cs typeface="Times New Roman" panose="02020603050405020304" pitchFamily="18" charset="0"/>
              </a:rPr>
              <a:t>SQL Server</a:t>
            </a:r>
            <a:r>
              <a:rPr lang="en-US" sz="900" b="1"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22"/>
              </a:rPr>
              <a:t>https://</a:t>
            </a:r>
            <a:r>
              <a:rPr lang="en-US" sz="900" dirty="0" smtClean="0">
                <a:ea typeface="Calibri" panose="020F0502020204030204" pitchFamily="34" charset="0"/>
                <a:cs typeface="Times New Roman" panose="02020603050405020304" pitchFamily="18" charset="0"/>
                <a:hlinkClick r:id="rId22"/>
              </a:rPr>
              <a:t>technet.microsoft.com/en-us/sqlserver/ff803383.aspx</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Support Lifecycle for SQL Server:</a:t>
            </a:r>
            <a:endParaRPr lang="en-US" sz="1000" b="1" dirty="0">
              <a:ea typeface="Calibri" panose="020F0502020204030204" pitchFamily="34" charset="0"/>
              <a:cs typeface="Times New Roman" panose="02020603050405020304" pitchFamily="18" charset="0"/>
            </a:endParaRPr>
          </a:p>
          <a:p>
            <a:r>
              <a:rPr lang="en-US" sz="900" dirty="0" smtClean="0">
                <a:hlinkClick r:id="rId23"/>
              </a:rPr>
              <a:t>http</a:t>
            </a:r>
            <a:r>
              <a:rPr lang="en-US" sz="900" dirty="0">
                <a:hlinkClick r:id="rId23"/>
              </a:rPr>
              <a:t>://support2.microsoft.com/lifecycle/?</a:t>
            </a:r>
            <a:r>
              <a:rPr lang="en-US" sz="900" dirty="0" smtClean="0">
                <a:hlinkClick r:id="rId23"/>
              </a:rPr>
              <a:t>c2=1044</a:t>
            </a:r>
            <a:endParaRPr lang="en-US" sz="900" dirty="0" smtClean="0"/>
          </a:p>
          <a:p>
            <a:r>
              <a:rPr lang="en-US" sz="1000" b="1" dirty="0" smtClean="0"/>
              <a:t>YouTube Video: How to use PAL Tool</a:t>
            </a:r>
            <a:r>
              <a:rPr lang="en-US" sz="1000" b="1" dirty="0"/>
              <a:t>: </a:t>
            </a:r>
            <a:r>
              <a:rPr lang="en-US" sz="900" dirty="0">
                <a:hlinkClick r:id="rId24"/>
              </a:rPr>
              <a:t>https://</a:t>
            </a:r>
            <a:r>
              <a:rPr lang="en-US" sz="900" dirty="0" smtClean="0">
                <a:hlinkClick r:id="rId24"/>
              </a:rPr>
              <a:t>www.youtube.com/watch?v=8fxEs3pPmNI</a:t>
            </a:r>
            <a:endParaRPr lang="en-US" sz="900" dirty="0"/>
          </a:p>
          <a:p>
            <a:r>
              <a:rPr lang="en-US" sz="1000" b="1" dirty="0" smtClean="0"/>
              <a:t>Most Recent KBs for </a:t>
            </a:r>
            <a:r>
              <a:rPr lang="en-US" sz="1000" b="1" dirty="0"/>
              <a:t>SQL Server 2008 R2: </a:t>
            </a:r>
            <a:r>
              <a:rPr lang="en-US" sz="900" dirty="0">
                <a:hlinkClick r:id="rId25"/>
              </a:rPr>
              <a:t>https://</a:t>
            </a:r>
            <a:r>
              <a:rPr lang="en-US" sz="900" dirty="0" smtClean="0">
                <a:hlinkClick r:id="rId25"/>
              </a:rPr>
              <a:t>support2.microsoft.com/common/rss.aspx?rssid=14917</a:t>
            </a:r>
            <a:endParaRPr lang="en-US" sz="900" dirty="0" smtClean="0"/>
          </a:p>
          <a:p>
            <a:endParaRPr lang="en-US" sz="1200" b="1" dirty="0" smtClean="0"/>
          </a:p>
          <a:p>
            <a:pPr algn="ctr"/>
            <a:r>
              <a:rPr lang="en-US" sz="1200" b="1" dirty="0" smtClean="0"/>
              <a:t>PRODUCT and TECHNICAL</a:t>
            </a:r>
            <a:endParaRPr lang="en-US" sz="1200" b="1" dirty="0"/>
          </a:p>
          <a:p>
            <a:endParaRPr lang="en-US" sz="1000" b="1"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Home Page on Microsoft.com:</a:t>
            </a:r>
          </a:p>
          <a:p>
            <a:r>
              <a:rPr lang="en-US" sz="900" dirty="0">
                <a:ea typeface="Calibri" panose="020F0502020204030204" pitchFamily="34" charset="0"/>
                <a:cs typeface="Times New Roman" panose="02020603050405020304" pitchFamily="18" charset="0"/>
                <a:hlinkClick r:id="rId26"/>
              </a:rPr>
              <a:t>http://</a:t>
            </a:r>
            <a:r>
              <a:rPr lang="en-US" sz="900" dirty="0" smtClean="0">
                <a:ea typeface="Calibri" panose="020F0502020204030204" pitchFamily="34" charset="0"/>
                <a:cs typeface="Times New Roman" panose="02020603050405020304" pitchFamily="18" charset="0"/>
                <a:hlinkClick r:id="rId26"/>
              </a:rPr>
              <a:t>www.microsoft.com/en-us/server-cloud/products/sql-server/default.aspx#fbid=lMdHyQuWfN9</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TechNet </a:t>
            </a:r>
            <a:r>
              <a:rPr lang="en-US" sz="1000" b="1" dirty="0">
                <a:ea typeface="Calibri" panose="020F0502020204030204" pitchFamily="34" charset="0"/>
                <a:cs typeface="Times New Roman" panose="02020603050405020304" pitchFamily="18" charset="0"/>
              </a:rPr>
              <a:t>Library: </a:t>
            </a:r>
            <a:r>
              <a:rPr lang="en-US" sz="900" u="sng" dirty="0">
                <a:solidFill>
                  <a:srgbClr val="0563C1"/>
                </a:solidFill>
                <a:ea typeface="Calibri" panose="020F0502020204030204" pitchFamily="34" charset="0"/>
                <a:cs typeface="Times New Roman" panose="02020603050405020304" pitchFamily="18" charset="0"/>
                <a:hlinkClick r:id="rId27"/>
              </a:rPr>
              <a:t>http://technet.microsoft.com/en-US/library/bb545450.aspx</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Documentation on MSDN: </a:t>
            </a:r>
            <a:r>
              <a:rPr lang="en-US" sz="900" dirty="0">
                <a:ea typeface="Calibri" panose="020F0502020204030204" pitchFamily="34" charset="0"/>
                <a:cs typeface="Times New Roman" panose="02020603050405020304" pitchFamily="18" charset="0"/>
                <a:hlinkClick r:id="rId28"/>
              </a:rPr>
              <a:t>https://</a:t>
            </a:r>
            <a:r>
              <a:rPr lang="en-US" sz="900" dirty="0" smtClean="0">
                <a:ea typeface="Calibri" panose="020F0502020204030204" pitchFamily="34" charset="0"/>
                <a:cs typeface="Times New Roman" panose="02020603050405020304" pitchFamily="18" charset="0"/>
                <a:hlinkClick r:id="rId28"/>
              </a:rPr>
              <a:t>msdn.microsoft.com/en-us/library/bb545450</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2014 </a:t>
            </a:r>
            <a:r>
              <a:rPr lang="en-US" sz="1000" b="1" dirty="0" smtClean="0">
                <a:ea typeface="Calibri" panose="020F0502020204030204" pitchFamily="34" charset="0"/>
                <a:cs typeface="Times New Roman" panose="02020603050405020304" pitchFamily="18" charset="0"/>
              </a:rPr>
              <a:t>Evaluation:</a:t>
            </a:r>
            <a:endParaRPr lang="en-US" sz="1000" b="1" dirty="0">
              <a:ea typeface="Calibri" panose="020F0502020204030204" pitchFamily="34" charset="0"/>
              <a:cs typeface="Times New Roman" panose="02020603050405020304" pitchFamily="18" charset="0"/>
            </a:endParaRPr>
          </a:p>
          <a:p>
            <a:r>
              <a:rPr lang="en-US" sz="900" u="sng" dirty="0" smtClean="0">
                <a:solidFill>
                  <a:srgbClr val="0563C1"/>
                </a:solidFill>
                <a:ea typeface="Calibri" panose="020F0502020204030204" pitchFamily="34" charset="0"/>
                <a:cs typeface="Times New Roman" panose="02020603050405020304" pitchFamily="18" charset="0"/>
                <a:hlinkClick r:id="rId29"/>
              </a:rPr>
              <a:t>http</a:t>
            </a:r>
            <a:r>
              <a:rPr lang="en-US" sz="900" u="sng" dirty="0">
                <a:solidFill>
                  <a:srgbClr val="0563C1"/>
                </a:solidFill>
                <a:ea typeface="Calibri" panose="020F0502020204030204" pitchFamily="34" charset="0"/>
                <a:cs typeface="Times New Roman" panose="02020603050405020304" pitchFamily="18" charset="0"/>
                <a:hlinkClick r:id="rId29"/>
              </a:rPr>
              <a:t>://technet.microsoft.com/en-US/evalcenter/dn205290.aspx</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2014 Product </a:t>
            </a:r>
            <a:r>
              <a:rPr lang="en-US" sz="1000" b="1" dirty="0">
                <a:ea typeface="Calibri" panose="020F0502020204030204" pitchFamily="34" charset="0"/>
                <a:cs typeface="Times New Roman" panose="02020603050405020304" pitchFamily="18" charset="0"/>
              </a:rPr>
              <a:t>Guide</a:t>
            </a:r>
            <a:r>
              <a:rPr lang="en-US" sz="1000" b="1" dirty="0" smtClean="0">
                <a:ea typeface="Calibri" panose="020F0502020204030204" pitchFamily="34" charset="0"/>
                <a:cs typeface="Times New Roman" panose="02020603050405020304" pitchFamily="18" charset="0"/>
              </a:rPr>
              <a:t>:</a:t>
            </a:r>
          </a:p>
          <a:p>
            <a:r>
              <a:rPr lang="en-US" sz="900" dirty="0" smtClean="0">
                <a:ea typeface="Calibri" panose="020F0502020204030204" pitchFamily="34" charset="0"/>
                <a:cs typeface="Times New Roman" panose="02020603050405020304" pitchFamily="18" charset="0"/>
                <a:hlinkClick r:id="rId30"/>
              </a:rPr>
              <a:t>http</a:t>
            </a:r>
            <a:r>
              <a:rPr lang="en-US" sz="900" dirty="0">
                <a:ea typeface="Calibri" panose="020F0502020204030204" pitchFamily="34" charset="0"/>
                <a:cs typeface="Times New Roman" panose="02020603050405020304" pitchFamily="18" charset="0"/>
                <a:hlinkClick r:id="rId30"/>
              </a:rPr>
              <a:t>://</a:t>
            </a:r>
            <a:r>
              <a:rPr lang="en-US" sz="900" dirty="0" smtClean="0">
                <a:ea typeface="Calibri" panose="020F0502020204030204" pitchFamily="34" charset="0"/>
                <a:cs typeface="Times New Roman" panose="02020603050405020304" pitchFamily="18" charset="0"/>
                <a:hlinkClick r:id="rId30"/>
              </a:rPr>
              <a:t>www.microsoft.com/en-us/download/details.aspx?id=39269</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Database as a Service Reference Architecture Guide: SQL Server 2014:</a:t>
            </a:r>
          </a:p>
          <a:p>
            <a:r>
              <a:rPr lang="en-US" sz="900" dirty="0">
                <a:ea typeface="Calibri" panose="020F0502020204030204" pitchFamily="34" charset="0"/>
                <a:cs typeface="Times New Roman" panose="02020603050405020304" pitchFamily="18" charset="0"/>
                <a:hlinkClick r:id="rId31"/>
              </a:rPr>
              <a:t>http://</a:t>
            </a:r>
            <a:r>
              <a:rPr lang="en-US" sz="900" dirty="0" smtClean="0">
                <a:ea typeface="Calibri" panose="020F0502020204030204" pitchFamily="34" charset="0"/>
                <a:cs typeface="Times New Roman" panose="02020603050405020304" pitchFamily="18" charset="0"/>
                <a:hlinkClick r:id="rId31"/>
              </a:rPr>
              <a:t>www.microsoft.com/en-us/download/details.aspx?id=42321</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Microsoft Assessment and Planning (MAP) Toolkit for SQL Server:</a:t>
            </a:r>
          </a:p>
          <a:p>
            <a:r>
              <a:rPr lang="en-US" sz="900" dirty="0">
                <a:ea typeface="Calibri" panose="020F0502020204030204" pitchFamily="34" charset="0"/>
                <a:cs typeface="Times New Roman" panose="02020603050405020304" pitchFamily="18" charset="0"/>
                <a:hlinkClick r:id="rId32"/>
              </a:rPr>
              <a:t>http://</a:t>
            </a:r>
            <a:r>
              <a:rPr lang="en-US" sz="900" dirty="0" smtClean="0">
                <a:ea typeface="Calibri" panose="020F0502020204030204" pitchFamily="34" charset="0"/>
                <a:cs typeface="Times New Roman" panose="02020603050405020304" pitchFamily="18" charset="0"/>
                <a:hlinkClick r:id="rId32"/>
              </a:rPr>
              <a:t>technet.microsoft.com/en-us/solutionaccelerators/dd537572</a:t>
            </a:r>
            <a:endParaRPr lang="en-US" sz="900" dirty="0" smtClean="0">
              <a:ea typeface="Calibri" panose="020F0502020204030204" pitchFamily="34" charset="0"/>
              <a:cs typeface="Times New Roman" panose="02020603050405020304" pitchFamily="18" charset="0"/>
            </a:endParaRPr>
          </a:p>
          <a:p>
            <a:r>
              <a:rPr lang="en-US" sz="1000" b="1" dirty="0" smtClean="0"/>
              <a:t>Software </a:t>
            </a:r>
            <a:r>
              <a:rPr lang="en-US" sz="1000" b="1" dirty="0"/>
              <a:t>Assurance Planning Services on Partner Network for Upgrading to </a:t>
            </a:r>
            <a:r>
              <a:rPr lang="en-US" sz="1000" b="1" dirty="0" smtClean="0"/>
              <a:t>SQL Server:</a:t>
            </a:r>
            <a:endParaRPr lang="en-US" sz="1000" b="1" dirty="0"/>
          </a:p>
          <a:p>
            <a:r>
              <a:rPr lang="en-US" sz="900" dirty="0">
                <a:hlinkClick r:id="rId33"/>
              </a:rPr>
              <a:t>http://</a:t>
            </a:r>
            <a:r>
              <a:rPr lang="en-US" sz="900" dirty="0" smtClean="0">
                <a:hlinkClick r:id="rId33"/>
              </a:rPr>
              <a:t>planningservices.partners.extranet.microsoft.com/en/SQDPS/Pages/Upgrade.aspx</a:t>
            </a:r>
            <a:endParaRPr lang="en-US" sz="900" dirty="0" smtClean="0"/>
          </a:p>
          <a:p>
            <a:r>
              <a:rPr lang="en-US" sz="1000" b="1" dirty="0" smtClean="0"/>
              <a:t>Editions and Components of SQL </a:t>
            </a:r>
            <a:r>
              <a:rPr lang="en-US" sz="1000" b="1" dirty="0"/>
              <a:t>Server </a:t>
            </a:r>
            <a:r>
              <a:rPr lang="en-US" sz="1000" b="1" dirty="0" smtClean="0"/>
              <a:t>2014</a:t>
            </a:r>
            <a:r>
              <a:rPr lang="en-US" sz="1000" b="1" dirty="0"/>
              <a:t>: </a:t>
            </a:r>
            <a:r>
              <a:rPr lang="en-US" sz="900" dirty="0">
                <a:hlinkClick r:id="rId34"/>
              </a:rPr>
              <a:t>http://</a:t>
            </a:r>
            <a:r>
              <a:rPr lang="en-US" sz="900" dirty="0" smtClean="0">
                <a:hlinkClick r:id="rId34"/>
              </a:rPr>
              <a:t>msdn.microsoft.com/en-us/library/ms144275.aspx</a:t>
            </a:r>
            <a:endParaRPr lang="en-US" sz="900" dirty="0" smtClean="0"/>
          </a:p>
          <a:p>
            <a:r>
              <a:rPr lang="en-US" sz="1000" b="1" dirty="0" smtClean="0">
                <a:ea typeface="Calibri" panose="020F0502020204030204" pitchFamily="34" charset="0"/>
                <a:cs typeface="Times New Roman" panose="02020603050405020304" pitchFamily="18" charset="0"/>
              </a:rPr>
              <a:t>SQL Server Videos on YouTube</a:t>
            </a:r>
            <a:r>
              <a:rPr lang="en-US" sz="1000" b="1"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35"/>
              </a:rPr>
              <a:t>https://</a:t>
            </a:r>
            <a:r>
              <a:rPr lang="en-US" sz="900" dirty="0" smtClean="0">
                <a:ea typeface="Calibri" panose="020F0502020204030204" pitchFamily="34" charset="0"/>
                <a:cs typeface="Times New Roman" panose="02020603050405020304" pitchFamily="18" charset="0"/>
                <a:hlinkClick r:id="rId35"/>
              </a:rPr>
              <a:t>www.youtube.com/user/BrentOzar/videos</a:t>
            </a:r>
            <a:endParaRPr lang="en-US" sz="900" dirty="0" smtClean="0">
              <a:ea typeface="Calibri" panose="020F0502020204030204" pitchFamily="34" charset="0"/>
              <a:cs typeface="Times New Roman" panose="02020603050405020304" pitchFamily="18" charset="0"/>
            </a:endParaRPr>
          </a:p>
          <a:p>
            <a:r>
              <a:rPr lang="en-US" sz="1000" b="1" dirty="0">
                <a:ea typeface="Calibri" panose="020F0502020204030204" pitchFamily="34" charset="0"/>
                <a:cs typeface="Times New Roman" panose="02020603050405020304" pitchFamily="18" charset="0"/>
              </a:rPr>
              <a:t>SQL Server 2016 Community </a:t>
            </a:r>
            <a:r>
              <a:rPr lang="en-US" sz="1000" b="1" dirty="0" smtClean="0">
                <a:ea typeface="Calibri" panose="020F0502020204030204" pitchFamily="34" charset="0"/>
                <a:cs typeface="Times New Roman" panose="02020603050405020304" pitchFamily="18" charset="0"/>
              </a:rPr>
              <a:t>Tech </a:t>
            </a:r>
            <a:r>
              <a:rPr lang="en-US" sz="1000" b="1" dirty="0">
                <a:ea typeface="Calibri" panose="020F0502020204030204" pitchFamily="34" charset="0"/>
                <a:cs typeface="Times New Roman" panose="02020603050405020304" pitchFamily="18" charset="0"/>
              </a:rPr>
              <a:t>Preview 2.1 </a:t>
            </a:r>
            <a:r>
              <a:rPr lang="en-US" sz="1000" b="1" dirty="0" smtClean="0">
                <a:ea typeface="Calibri" panose="020F0502020204030204" pitchFamily="34" charset="0"/>
                <a:cs typeface="Times New Roman" panose="02020603050405020304" pitchFamily="18" charset="0"/>
              </a:rPr>
              <a:t>Available</a:t>
            </a:r>
            <a:r>
              <a:rPr lang="en-US" sz="1000" dirty="0" smtClean="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36"/>
              </a:rPr>
              <a:t>http://</a:t>
            </a:r>
            <a:r>
              <a:rPr lang="en-US" sz="900" dirty="0" smtClean="0">
                <a:ea typeface="Calibri" panose="020F0502020204030204" pitchFamily="34" charset="0"/>
                <a:cs typeface="Times New Roman" panose="02020603050405020304" pitchFamily="18" charset="0"/>
                <a:hlinkClick r:id="rId36"/>
              </a:rPr>
              <a:t>blogs.technet.com/b/dataplatforminsider/archive/2015/06/24/sql-server-2016-community-technology-preview-2-1-is-available.aspx</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Database Security Features</a:t>
            </a:r>
            <a:r>
              <a:rPr lang="en-US" sz="1000" b="1"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37"/>
              </a:rPr>
              <a:t>http://</a:t>
            </a:r>
            <a:r>
              <a:rPr lang="en-US" sz="900" dirty="0" smtClean="0">
                <a:ea typeface="Calibri" panose="020F0502020204030204" pitchFamily="34" charset="0"/>
                <a:cs typeface="Times New Roman" panose="02020603050405020304" pitchFamily="18" charset="0"/>
                <a:hlinkClick r:id="rId37"/>
              </a:rPr>
              <a:t>blogs.msdn.com/b/sqlcat/archive/2015/04/21/azure-sql-database-security-features.aspx</a:t>
            </a:r>
            <a:endParaRPr lang="en-US" sz="900" dirty="0" smtClean="0">
              <a:ea typeface="Calibri" panose="020F0502020204030204" pitchFamily="34" charset="0"/>
              <a:cs typeface="Times New Roman" panose="02020603050405020304" pitchFamily="18" charset="0"/>
            </a:endParaRPr>
          </a:p>
          <a:p>
            <a:r>
              <a:rPr lang="it-IT" sz="1000" b="1" dirty="0"/>
              <a:t>SQL Server Data Portability Documentation: </a:t>
            </a:r>
            <a:r>
              <a:rPr lang="it-IT" sz="900" dirty="0">
                <a:hlinkClick r:id="rId38"/>
              </a:rPr>
              <a:t>http://</a:t>
            </a:r>
            <a:r>
              <a:rPr lang="it-IT" sz="900" dirty="0" smtClean="0">
                <a:hlinkClick r:id="rId38"/>
              </a:rPr>
              <a:t>www.microsoft.com/en-us/download/details.aspx?id=23182</a:t>
            </a:r>
            <a:endParaRPr lang="it-IT" sz="900" dirty="0" smtClean="0"/>
          </a:p>
          <a:p>
            <a:r>
              <a:rPr lang="en-US" sz="1000" b="1" dirty="0"/>
              <a:t>SQL Server Protocol Documentation: </a:t>
            </a:r>
            <a:r>
              <a:rPr lang="en-US" sz="900" dirty="0">
                <a:hlinkClick r:id="rId39"/>
              </a:rPr>
              <a:t>http://</a:t>
            </a:r>
            <a:r>
              <a:rPr lang="en-US" sz="900" dirty="0" smtClean="0">
                <a:hlinkClick r:id="rId39"/>
              </a:rPr>
              <a:t>www.microsoft.com/en-us/download/details.aspx?id=9130</a:t>
            </a:r>
            <a:endParaRPr lang="en-US" sz="900" dirty="0" smtClean="0"/>
          </a:p>
          <a:p>
            <a:r>
              <a:rPr lang="en-US" sz="1000" b="1" dirty="0" smtClean="0"/>
              <a:t>SQL </a:t>
            </a:r>
            <a:r>
              <a:rPr lang="en-US" sz="1000" b="1" dirty="0"/>
              <a:t>Server </a:t>
            </a:r>
            <a:r>
              <a:rPr lang="en-US" sz="1000" b="1" dirty="0" smtClean="0"/>
              <a:t>2016 </a:t>
            </a:r>
            <a:r>
              <a:rPr lang="en-US" sz="1000" b="1" dirty="0"/>
              <a:t>Upgrade Advisor Preview </a:t>
            </a:r>
            <a:r>
              <a:rPr lang="en-US" sz="1000" b="1" dirty="0" smtClean="0"/>
              <a:t>1.1</a:t>
            </a:r>
            <a:r>
              <a:rPr lang="en-US" sz="1000" b="1" dirty="0"/>
              <a:t>: </a:t>
            </a:r>
            <a:r>
              <a:rPr lang="en-US" sz="900" dirty="0">
                <a:hlinkClick r:id="rId40"/>
              </a:rPr>
              <a:t>http://</a:t>
            </a:r>
            <a:r>
              <a:rPr lang="en-US" sz="900" dirty="0" smtClean="0">
                <a:hlinkClick r:id="rId40"/>
              </a:rPr>
              <a:t>www.microsoft.com/en-us/download/details.aspx?id=48119</a:t>
            </a:r>
            <a:endParaRPr lang="en-US" sz="900" dirty="0" smtClean="0"/>
          </a:p>
          <a:p>
            <a:r>
              <a:rPr lang="en-US" sz="1000" b="1" dirty="0" smtClean="0"/>
              <a:t>Upgrade from SQL </a:t>
            </a:r>
            <a:r>
              <a:rPr lang="en-US" sz="1000" b="1" dirty="0"/>
              <a:t>Server </a:t>
            </a:r>
            <a:r>
              <a:rPr lang="en-US" sz="1000" b="1" dirty="0" smtClean="0"/>
              <a:t>2005 PDF: </a:t>
            </a:r>
            <a:r>
              <a:rPr lang="en-US" sz="900" u="sng" dirty="0">
                <a:hlinkClick r:id="rId41"/>
              </a:rPr>
              <a:t>http://download.microsoft.com/download/2/3/2/232326C4-A65E-45CE-8516-DD207C21F4E9/Upgrade_from_SQL_Server_2005.pdf</a:t>
            </a:r>
            <a:endParaRPr lang="en-US" sz="900" dirty="0"/>
          </a:p>
          <a:p>
            <a:endParaRPr lang="en-US" sz="1000" b="1" dirty="0" smtClean="0"/>
          </a:p>
          <a:p>
            <a:endParaRPr lang="en-US" sz="1000" dirty="0" smtClean="0">
              <a:effectLst/>
              <a:ea typeface="Calibri" panose="020F0502020204030204" pitchFamily="34" charset="0"/>
              <a:cs typeface="Times New Roman" panose="02020603050405020304" pitchFamily="18" charset="0"/>
            </a:endParaRPr>
          </a:p>
          <a:p>
            <a:pPr algn="ctr"/>
            <a:r>
              <a:rPr lang="en-US" sz="1200" b="1" dirty="0" smtClean="0"/>
              <a:t>COMMUNITY, BLOGS and SOCIAL MEDIA</a:t>
            </a:r>
            <a:endParaRPr lang="en-US" sz="1200" b="1" dirty="0"/>
          </a:p>
          <a:p>
            <a:endParaRPr lang="en-US" sz="1000" b="1" dirty="0" smtClean="0">
              <a:ea typeface="Calibri" panose="020F0502020204030204" pitchFamily="34" charset="0"/>
              <a:cs typeface="Times New Roman" panose="02020603050405020304" pitchFamily="18" charset="0"/>
            </a:endParaRPr>
          </a:p>
          <a:p>
            <a:r>
              <a:rPr lang="en-US" sz="1000" b="1" dirty="0">
                <a:ea typeface="Calibri" panose="020F0502020204030204" pitchFamily="34" charset="0"/>
                <a:cs typeface="Times New Roman" panose="02020603050405020304" pitchFamily="18" charset="0"/>
              </a:rPr>
              <a:t>Submit Feedback on SQL Server to Product Team:</a:t>
            </a:r>
          </a:p>
          <a:p>
            <a:r>
              <a:rPr lang="en-US" sz="900" dirty="0">
                <a:ea typeface="Calibri" panose="020F0502020204030204" pitchFamily="34" charset="0"/>
                <a:cs typeface="Times New Roman" panose="02020603050405020304" pitchFamily="18" charset="0"/>
                <a:hlinkClick r:id="rId42"/>
              </a:rPr>
              <a:t>http://manage.uservoice.com/</a:t>
            </a:r>
            <a:endParaRPr lang="en-US" sz="900" dirty="0">
              <a:ea typeface="Calibri" panose="020F0502020204030204" pitchFamily="34" charset="0"/>
              <a:cs typeface="Times New Roman" panose="02020603050405020304" pitchFamily="18" charset="0"/>
            </a:endParaRPr>
          </a:p>
          <a:p>
            <a:pPr marR="0" lvl="0"/>
            <a:r>
              <a:rPr lang="en-US" sz="1000" b="1" dirty="0" smtClean="0">
                <a:ea typeface="Calibri" panose="020F0502020204030204" pitchFamily="34" charset="0"/>
                <a:cs typeface="Times New Roman" panose="02020603050405020304" pitchFamily="18" charset="0"/>
              </a:rPr>
              <a:t>PFE Notes </a:t>
            </a:r>
            <a:r>
              <a:rPr lang="en-US" sz="1000" b="1" dirty="0">
                <a:ea typeface="Calibri" panose="020F0502020204030204" pitchFamily="34" charset="0"/>
                <a:cs typeface="Times New Roman" panose="02020603050405020304" pitchFamily="18" charset="0"/>
              </a:rPr>
              <a:t>from the Field Blog on TechNet:</a:t>
            </a:r>
          </a:p>
          <a:p>
            <a:pPr marR="0" lvl="0"/>
            <a:r>
              <a:rPr lang="en-US" sz="900" dirty="0">
                <a:ea typeface="Calibri" panose="020F0502020204030204" pitchFamily="34" charset="0"/>
                <a:cs typeface="Times New Roman" panose="02020603050405020304" pitchFamily="18" charset="0"/>
                <a:hlinkClick r:id="rId43"/>
              </a:rPr>
              <a:t>http://blogs.technet.com/b/mspfe/archive/tags/sql+server/</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a:t>
            </a:r>
            <a:r>
              <a:rPr lang="en-US" sz="1000" b="1" dirty="0">
                <a:ea typeface="Calibri" panose="020F0502020204030204" pitchFamily="34" charset="0"/>
                <a:cs typeface="Times New Roman" panose="02020603050405020304" pitchFamily="18" charset="0"/>
              </a:rPr>
              <a:t>Server Blog: </a:t>
            </a:r>
            <a:r>
              <a:rPr lang="en-US" sz="900" dirty="0">
                <a:ea typeface="Calibri" panose="020F0502020204030204" pitchFamily="34" charset="0"/>
                <a:cs typeface="Times New Roman" panose="02020603050405020304" pitchFamily="18" charset="0"/>
                <a:hlinkClick r:id="rId44"/>
              </a:rPr>
              <a:t>http://</a:t>
            </a:r>
            <a:r>
              <a:rPr lang="en-US" sz="900" dirty="0" smtClean="0">
                <a:ea typeface="Calibri" panose="020F0502020204030204" pitchFamily="34" charset="0"/>
                <a:cs typeface="Times New Roman" panose="02020603050405020304" pitchFamily="18" charset="0"/>
                <a:hlinkClick r:id="rId44"/>
              </a:rPr>
              <a:t>blogs.technet.com/b/dataplatforminsider</a:t>
            </a:r>
            <a:endParaRPr lang="en-US" sz="900" dirty="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on </a:t>
            </a:r>
            <a:r>
              <a:rPr lang="en-US" sz="1000" b="1" dirty="0">
                <a:ea typeface="Calibri" panose="020F0502020204030204" pitchFamily="34" charset="0"/>
                <a:cs typeface="Times New Roman" panose="02020603050405020304" pitchFamily="18" charset="0"/>
              </a:rPr>
              <a:t>Twitter:</a:t>
            </a:r>
            <a:r>
              <a:rPr lang="en-US" sz="1000" dirty="0">
                <a:ea typeface="Calibri" panose="020F0502020204030204" pitchFamily="34" charset="0"/>
                <a:cs typeface="Times New Roman" panose="02020603050405020304" pitchFamily="18" charset="0"/>
              </a:rPr>
              <a:t> </a:t>
            </a:r>
            <a:r>
              <a:rPr lang="en-US" sz="900" dirty="0">
                <a:ea typeface="Calibri" panose="020F0502020204030204" pitchFamily="34" charset="0"/>
                <a:cs typeface="Times New Roman" panose="02020603050405020304" pitchFamily="18" charset="0"/>
                <a:hlinkClick r:id="rId45"/>
              </a:rPr>
              <a:t>https://</a:t>
            </a:r>
            <a:r>
              <a:rPr lang="en-US" sz="900" dirty="0" smtClean="0">
                <a:ea typeface="Calibri" panose="020F0502020204030204" pitchFamily="34" charset="0"/>
                <a:cs typeface="Times New Roman" panose="02020603050405020304" pitchFamily="18" charset="0"/>
                <a:hlinkClick r:id="rId45"/>
              </a:rPr>
              <a:t>twitter.com/sqlserver</a:t>
            </a:r>
            <a:endParaRPr lang="en-US" sz="10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SQL Server on </a:t>
            </a:r>
            <a:r>
              <a:rPr lang="en-US" sz="1000" b="1" dirty="0">
                <a:ea typeface="Calibri" panose="020F0502020204030204" pitchFamily="34" charset="0"/>
                <a:cs typeface="Times New Roman" panose="02020603050405020304" pitchFamily="18" charset="0"/>
              </a:rPr>
              <a:t>Facebook:</a:t>
            </a:r>
            <a:r>
              <a:rPr lang="en-US" sz="1000" dirty="0">
                <a:ea typeface="Calibri" panose="020F0502020204030204" pitchFamily="34" charset="0"/>
                <a:cs typeface="Times New Roman" panose="02020603050405020304" pitchFamily="18" charset="0"/>
              </a:rPr>
              <a:t> </a:t>
            </a:r>
            <a:r>
              <a:rPr lang="en-US" sz="900" u="sng" dirty="0">
                <a:solidFill>
                  <a:srgbClr val="0563C1"/>
                </a:solidFill>
                <a:ea typeface="Calibri" panose="020F0502020204030204" pitchFamily="34" charset="0"/>
                <a:cs typeface="Times New Roman" panose="02020603050405020304" pitchFamily="18" charset="0"/>
                <a:hlinkClick r:id="rId46"/>
              </a:rPr>
              <a:t>https://www.facebook.com/SQLServerExpert</a:t>
            </a:r>
            <a:endParaRPr lang="en-US" sz="900" dirty="0">
              <a:ea typeface="Calibri" panose="020F0502020204030204" pitchFamily="34" charset="0"/>
              <a:cs typeface="Times New Roman" panose="02020603050405020304" pitchFamily="18" charset="0"/>
            </a:endParaRPr>
          </a:p>
          <a:p>
            <a:r>
              <a:rPr lang="en-US" sz="1000" b="1" dirty="0" smtClean="0"/>
              <a:t>SQL Release Services Blog on MSDN:</a:t>
            </a:r>
            <a:endParaRPr lang="en-US" sz="1000" b="1" dirty="0"/>
          </a:p>
          <a:p>
            <a:r>
              <a:rPr lang="en-US" sz="900" dirty="0">
                <a:ea typeface="Calibri" panose="020F0502020204030204" pitchFamily="34" charset="0"/>
                <a:cs typeface="Times New Roman" panose="02020603050405020304" pitchFamily="18" charset="0"/>
                <a:hlinkClick r:id="rId47"/>
              </a:rPr>
              <a:t>http://blogs.msdn.com/b/sqlreleaseservices/</a:t>
            </a:r>
            <a:endParaRPr lang="en-US" sz="900" dirty="0">
              <a:ea typeface="Calibri" panose="020F0502020204030204" pitchFamily="34" charset="0"/>
              <a:cs typeface="Times New Roman" panose="02020603050405020304" pitchFamily="18" charset="0"/>
            </a:endParaRPr>
          </a:p>
          <a:p>
            <a:r>
              <a:rPr lang="en-US" sz="1000" b="1" dirty="0" smtClean="0"/>
              <a:t>Zen and the Art of SQL Server Maintenance Blog:</a:t>
            </a:r>
            <a:endParaRPr lang="en-US" sz="1000" dirty="0">
              <a:ea typeface="Calibri" panose="020F0502020204030204" pitchFamily="34" charset="0"/>
              <a:cs typeface="Times New Roman" panose="02020603050405020304" pitchFamily="18" charset="0"/>
            </a:endParaRPr>
          </a:p>
          <a:p>
            <a:r>
              <a:rPr lang="en-US" sz="900" u="sng" dirty="0">
                <a:solidFill>
                  <a:srgbClr val="0563C1"/>
                </a:solidFill>
                <a:ea typeface="Calibri" panose="020F0502020204030204" pitchFamily="34" charset="0"/>
                <a:cs typeface="Times New Roman" panose="02020603050405020304" pitchFamily="18" charset="0"/>
                <a:hlinkClick r:id="rId48"/>
              </a:rPr>
              <a:t>http://blogs.msdn.com/b/mwilmot/archive/2011/12/10/sql-server-2012-training-videos-on-channel9-msdn-com.aspx</a:t>
            </a:r>
            <a:endParaRPr lang="en-US" sz="900" dirty="0">
              <a:ea typeface="Calibri" panose="020F0502020204030204" pitchFamily="34" charset="0"/>
              <a:cs typeface="Times New Roman" panose="02020603050405020304" pitchFamily="18" charset="0"/>
            </a:endParaRPr>
          </a:p>
          <a:p>
            <a:pPr algn="ctr"/>
            <a:endParaRPr lang="en-US" sz="1000" b="1" dirty="0" smtClean="0"/>
          </a:p>
          <a:p>
            <a:pPr algn="ctr"/>
            <a:r>
              <a:rPr lang="en-US" sz="1200" b="1" dirty="0" smtClean="0"/>
              <a:t>EVENTS</a:t>
            </a:r>
            <a:endParaRPr lang="en-US" sz="1000" b="1" dirty="0" smtClean="0"/>
          </a:p>
          <a:p>
            <a:pPr algn="ctr"/>
            <a:endParaRPr lang="en-US" sz="1000" b="1"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Pass Summit 2013 </a:t>
            </a:r>
            <a:r>
              <a:rPr lang="en-US" sz="1000" b="1" dirty="0">
                <a:ea typeface="Calibri" panose="020F0502020204030204" pitchFamily="34" charset="0"/>
                <a:cs typeface="Times New Roman" panose="02020603050405020304" pitchFamily="18" charset="0"/>
              </a:rPr>
              <a:t>Recorded </a:t>
            </a:r>
            <a:r>
              <a:rPr lang="en-US" sz="1000" b="1" dirty="0" smtClean="0">
                <a:ea typeface="Calibri" panose="020F0502020204030204" pitchFamily="34" charset="0"/>
                <a:cs typeface="Times New Roman" panose="02020603050405020304" pitchFamily="18" charset="0"/>
              </a:rPr>
              <a:t>Sessions on YouTube: </a:t>
            </a:r>
            <a:r>
              <a:rPr lang="en-US" sz="900" dirty="0">
                <a:ea typeface="Calibri" panose="020F0502020204030204" pitchFamily="34" charset="0"/>
                <a:cs typeface="Times New Roman" panose="02020603050405020304" pitchFamily="18" charset="0"/>
                <a:hlinkClick r:id="rId49"/>
              </a:rPr>
              <a:t>http://</a:t>
            </a:r>
            <a:r>
              <a:rPr lang="en-US" sz="900" dirty="0" smtClean="0">
                <a:ea typeface="Calibri" panose="020F0502020204030204" pitchFamily="34" charset="0"/>
                <a:cs typeface="Times New Roman" panose="02020603050405020304" pitchFamily="18" charset="0"/>
                <a:hlinkClick r:id="rId49"/>
              </a:rPr>
              <a:t>www.youtube.com/watch?v=bYqWsoneIG4&amp;list=PLoGAcXKPcRvbTr23ujEN953pLP_nDyZJC</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Pass </a:t>
            </a:r>
            <a:r>
              <a:rPr lang="en-US" sz="1000" b="1" dirty="0">
                <a:ea typeface="Calibri" panose="020F0502020204030204" pitchFamily="34" charset="0"/>
                <a:cs typeface="Times New Roman" panose="02020603050405020304" pitchFamily="18" charset="0"/>
              </a:rPr>
              <a:t>Summit </a:t>
            </a:r>
            <a:r>
              <a:rPr lang="en-US" sz="1000" b="1" dirty="0" smtClean="0">
                <a:ea typeface="Calibri" panose="020F0502020204030204" pitchFamily="34" charset="0"/>
                <a:cs typeface="Times New Roman" panose="02020603050405020304" pitchFamily="18" charset="0"/>
              </a:rPr>
              <a:t>2014 Recorded Keynotes &amp; Selected Sessions:</a:t>
            </a:r>
          </a:p>
          <a:p>
            <a:r>
              <a:rPr lang="en-US" sz="900" dirty="0">
                <a:ea typeface="Calibri" panose="020F0502020204030204" pitchFamily="34" charset="0"/>
                <a:cs typeface="Times New Roman" panose="02020603050405020304" pitchFamily="18" charset="0"/>
                <a:hlinkClick r:id="rId50"/>
              </a:rPr>
              <a:t>http://</a:t>
            </a:r>
            <a:r>
              <a:rPr lang="en-US" sz="900" dirty="0" smtClean="0">
                <a:ea typeface="Calibri" panose="020F0502020204030204" pitchFamily="34" charset="0"/>
                <a:cs typeface="Times New Roman" panose="02020603050405020304" pitchFamily="18" charset="0"/>
                <a:hlinkClick r:id="rId50"/>
              </a:rPr>
              <a:t>www.sqlpass.org/summit/2014/PASStv.aspx</a:t>
            </a:r>
            <a:endParaRPr lang="en-US" sz="900" dirty="0" smtClean="0">
              <a:ea typeface="Calibri" panose="020F0502020204030204" pitchFamily="34" charset="0"/>
              <a:cs typeface="Times New Roman" panose="02020603050405020304" pitchFamily="18" charset="0"/>
            </a:endParaRPr>
          </a:p>
          <a:p>
            <a:r>
              <a:rPr lang="en-US" sz="1000" b="1" dirty="0" smtClean="0">
                <a:ea typeface="Calibri" panose="020F0502020204030204" pitchFamily="34" charset="0"/>
                <a:cs typeface="Times New Roman" panose="02020603050405020304" pitchFamily="18" charset="0"/>
              </a:rPr>
              <a:t>Upcoming Pass </a:t>
            </a:r>
            <a:r>
              <a:rPr lang="en-US" sz="1000" b="1" dirty="0">
                <a:ea typeface="Calibri" panose="020F0502020204030204" pitchFamily="34" charset="0"/>
                <a:cs typeface="Times New Roman" panose="02020603050405020304" pitchFamily="18" charset="0"/>
              </a:rPr>
              <a:t>Summit 2015: </a:t>
            </a:r>
            <a:r>
              <a:rPr lang="en-US" sz="900" dirty="0">
                <a:ea typeface="Calibri" panose="020F0502020204030204" pitchFamily="34" charset="0"/>
                <a:cs typeface="Times New Roman" panose="02020603050405020304" pitchFamily="18" charset="0"/>
                <a:hlinkClick r:id="rId51"/>
              </a:rPr>
              <a:t>http://</a:t>
            </a:r>
            <a:r>
              <a:rPr lang="en-US" sz="900" dirty="0" smtClean="0">
                <a:ea typeface="Calibri" panose="020F0502020204030204" pitchFamily="34" charset="0"/>
                <a:cs typeface="Times New Roman" panose="02020603050405020304" pitchFamily="18" charset="0"/>
                <a:hlinkClick r:id="rId51"/>
              </a:rPr>
              <a:t>www.sqlpass.org/summit/2015/Welcome.aspx</a:t>
            </a:r>
            <a:endParaRPr lang="en-US" sz="900" dirty="0" smtClean="0">
              <a:ea typeface="Calibri" panose="020F0502020204030204" pitchFamily="34" charset="0"/>
              <a:cs typeface="Times New Roman" panose="02020603050405020304" pitchFamily="18" charset="0"/>
            </a:endParaRPr>
          </a:p>
          <a:p>
            <a:endParaRPr lang="en-US" sz="1000" dirty="0">
              <a:effectLst/>
              <a:ea typeface="Calibri" panose="020F0502020204030204" pitchFamily="34" charset="0"/>
              <a:cs typeface="Times New Roman" panose="02020603050405020304" pitchFamily="18" charset="0"/>
            </a:endParaRPr>
          </a:p>
        </p:txBody>
      </p:sp>
      <p:sp>
        <p:nvSpPr>
          <p:cNvPr id="4" name="Title 6"/>
          <p:cNvSpPr>
            <a:spLocks noGrp="1"/>
          </p:cNvSpPr>
          <p:nvPr>
            <p:ph type="title"/>
          </p:nvPr>
        </p:nvSpPr>
        <p:spPr>
          <a:xfrm>
            <a:off x="121920" y="127002"/>
            <a:ext cx="11938000" cy="387798"/>
          </a:xfrm>
          <a:solidFill>
            <a:srgbClr val="FFFF00"/>
          </a:solidFill>
        </p:spPr>
        <p:txBody>
          <a:bodyPr/>
          <a:lstStyle/>
          <a:p>
            <a:pPr algn="ctr"/>
            <a:r>
              <a:rPr lang="en-US" sz="2800" dirty="0" smtClean="0">
                <a:solidFill>
                  <a:schemeClr val="tx1"/>
                </a:solidFill>
                <a:latin typeface="Bookman Old Style" panose="02050604050505020204" pitchFamily="18" charset="0"/>
              </a:rPr>
              <a:t>SQL Server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pic>
        <p:nvPicPr>
          <p:cNvPr id="8" name="Picture 7"/>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3"/>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3300448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542" y="558702"/>
            <a:ext cx="11949634" cy="5933003"/>
          </a:xfrm>
          <a:prstGeom prst="rect">
            <a:avLst/>
          </a:prstGeom>
        </p:spPr>
        <p:txBody>
          <a:bodyPr wrap="square" numCol="3" spcCol="274320">
            <a:spAutoFit/>
          </a:bodyPr>
          <a:lstStyle/>
          <a:p>
            <a:pPr algn="ctr" defTabSz="466298">
              <a:buClr>
                <a:schemeClr val="tx1"/>
              </a:buClr>
            </a:pPr>
            <a:r>
              <a:rPr lang="en-US" sz="1100" b="1" dirty="0"/>
              <a:t>TRAINING</a:t>
            </a:r>
            <a:endParaRPr lang="en-US" sz="700" b="1" dirty="0"/>
          </a:p>
          <a:p>
            <a:endParaRPr lang="en-US" sz="700" b="1"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Free </a:t>
            </a:r>
            <a:r>
              <a:rPr lang="en-US" sz="900" b="1" dirty="0">
                <a:ea typeface="Calibri" panose="020F0502020204030204" pitchFamily="34" charset="0"/>
                <a:cs typeface="Times New Roman" panose="02020603050405020304" pitchFamily="18" charset="0"/>
              </a:rPr>
              <a:t>eBooks: </a:t>
            </a:r>
          </a:p>
          <a:p>
            <a:pPr marL="166688" indent="-166688">
              <a:buFont typeface="Arial" panose="020B0604020202020204" pitchFamily="34" charset="0"/>
              <a:buChar char="•"/>
            </a:pPr>
            <a:r>
              <a:rPr lang="en-US" sz="800" dirty="0" smtClean="0">
                <a:hlinkClick r:id="rId2"/>
              </a:rPr>
              <a:t>Deploying Hyper-V with Software-Defined Storage and Networking</a:t>
            </a:r>
            <a:endParaRPr lang="en-US" sz="800" dirty="0" smtClean="0">
              <a:hlinkClick r:id=""/>
            </a:endParaRPr>
          </a:p>
          <a:p>
            <a:pPr marL="166688" indent="-166688">
              <a:buFont typeface="Arial" panose="020B0604020202020204" pitchFamily="34" charset="0"/>
              <a:buChar char="•"/>
            </a:pPr>
            <a:r>
              <a:rPr lang="en-US" sz="800" dirty="0" smtClean="0">
                <a:hlinkClick r:id=""/>
              </a:rPr>
              <a:t>Network Virtualization and Cloud Computing</a:t>
            </a:r>
          </a:p>
          <a:p>
            <a:pPr marL="166688" indent="-166688">
              <a:buFont typeface="Arial" panose="020B0604020202020204" pitchFamily="34" charset="0"/>
              <a:buChar char="•"/>
            </a:pPr>
            <a:r>
              <a:rPr lang="en-US" sz="800" dirty="0" smtClean="0">
                <a:hlinkClick r:id=""/>
              </a:rPr>
              <a:t>Integrated </a:t>
            </a:r>
            <a:r>
              <a:rPr lang="en-US" sz="800" dirty="0">
                <a:hlinkClick r:id="rId3"/>
              </a:rPr>
              <a:t>Cloud Platform</a:t>
            </a:r>
            <a:endParaRPr lang="en-US" sz="800" dirty="0">
              <a:hlinkClick r:id=""/>
            </a:endParaRPr>
          </a:p>
          <a:p>
            <a:pPr marL="166688" indent="-166688">
              <a:buFont typeface="Arial" panose="020B0604020202020204" pitchFamily="34" charset="0"/>
              <a:buChar char="•"/>
            </a:pPr>
            <a:r>
              <a:rPr lang="en-US" sz="800" dirty="0" smtClean="0">
                <a:hlinkClick r:id="rId4"/>
              </a:rPr>
              <a:t>Configuration Manager </a:t>
            </a:r>
            <a:r>
              <a:rPr lang="en-US" sz="800" dirty="0">
                <a:hlinkClick r:id="rId4"/>
              </a:rPr>
              <a:t>Field Experience</a:t>
            </a:r>
            <a:endParaRPr lang="en-US" sz="800" dirty="0"/>
          </a:p>
          <a:p>
            <a:pPr marL="166688" indent="-166688">
              <a:buFont typeface="Arial" panose="020B0604020202020204" pitchFamily="34" charset="0"/>
              <a:buChar char="•"/>
            </a:pPr>
            <a:r>
              <a:rPr lang="en-US" sz="800" dirty="0" smtClean="0">
                <a:hlinkClick r:id="rId5"/>
              </a:rPr>
              <a:t>Software </a:t>
            </a:r>
            <a:r>
              <a:rPr lang="en-US" sz="800" dirty="0">
                <a:hlinkClick r:id="rId5"/>
              </a:rPr>
              <a:t>Update Management Field Experience</a:t>
            </a:r>
            <a:endParaRPr lang="en-US" sz="800" dirty="0" smtClean="0">
              <a:hlinkClick r:id=""/>
            </a:endParaRPr>
          </a:p>
          <a:p>
            <a:pPr marL="166688" indent="-166688">
              <a:buFont typeface="Arial" panose="020B0604020202020204" pitchFamily="34" charset="0"/>
              <a:buChar char="•"/>
            </a:pPr>
            <a:r>
              <a:rPr lang="en-US" sz="800" dirty="0" smtClean="0">
                <a:hlinkClick r:id=""/>
              </a:rPr>
              <a:t>Introducing System </a:t>
            </a:r>
            <a:r>
              <a:rPr lang="en-US" sz="800" dirty="0">
                <a:hlinkClick r:id="rId6"/>
              </a:rPr>
              <a:t>Center 2012 R2 Technical Overview</a:t>
            </a:r>
            <a:endParaRPr lang="en-US" sz="800" dirty="0">
              <a:hlinkClick r:id=""/>
            </a:endParaRPr>
          </a:p>
          <a:p>
            <a:pPr marL="166688" indent="-166688">
              <a:buFont typeface="Arial" panose="020B0604020202020204" pitchFamily="34" charset="0"/>
              <a:buChar char="•"/>
            </a:pPr>
            <a:r>
              <a:rPr lang="en-US" sz="800" dirty="0" smtClean="0">
                <a:hlinkClick r:id="rId7"/>
              </a:rPr>
              <a:t>Designing </a:t>
            </a:r>
            <a:r>
              <a:rPr lang="en-US" sz="800" dirty="0">
                <a:hlinkClick r:id="rId7"/>
              </a:rPr>
              <a:t>Orchestrator Runbooks</a:t>
            </a:r>
            <a:endParaRPr lang="en-US" sz="800" dirty="0"/>
          </a:p>
          <a:p>
            <a:pPr marL="166688" indent="-166688">
              <a:buFont typeface="Arial" panose="020B0604020202020204" pitchFamily="34" charset="0"/>
              <a:buChar char="•"/>
            </a:pPr>
            <a:r>
              <a:rPr lang="en-US" sz="800" dirty="0" smtClean="0">
                <a:hlinkClick r:id="rId8"/>
              </a:rPr>
              <a:t>Cloud Management w</a:t>
            </a:r>
            <a:r>
              <a:rPr lang="en-US" sz="800" dirty="0">
                <a:hlinkClick r:id="rId8"/>
              </a:rPr>
              <a:t>/ App Controller</a:t>
            </a:r>
            <a:endParaRPr lang="en-US" sz="800" dirty="0">
              <a:hlinkClick r:id="rId9"/>
            </a:endParaRPr>
          </a:p>
          <a:p>
            <a:pPr marL="166688" indent="-166688">
              <a:buFont typeface="Arial" panose="020B0604020202020204" pitchFamily="34" charset="0"/>
              <a:buChar char="•"/>
            </a:pPr>
            <a:r>
              <a:rPr lang="en-US" sz="800" dirty="0" smtClean="0">
                <a:hlinkClick r:id="rId9"/>
              </a:rPr>
              <a:t>Optimizing </a:t>
            </a:r>
            <a:r>
              <a:rPr lang="en-US" sz="800" dirty="0">
                <a:hlinkClick r:id="rId9"/>
              </a:rPr>
              <a:t>Service Manager</a:t>
            </a:r>
            <a:endParaRPr lang="en-US" sz="800" dirty="0"/>
          </a:p>
          <a:p>
            <a:pPr marL="166688" indent="-166688">
              <a:buFont typeface="Arial" panose="020B0604020202020204" pitchFamily="34" charset="0"/>
              <a:buChar char="•"/>
            </a:pPr>
            <a:r>
              <a:rPr lang="en-US" sz="800" dirty="0" smtClean="0">
                <a:hlinkClick r:id="rId8"/>
              </a:rPr>
              <a:t>Troubleshooting </a:t>
            </a:r>
            <a:r>
              <a:rPr lang="en-US" sz="800" dirty="0">
                <a:hlinkClick r:id="rId8"/>
              </a:rPr>
              <a:t>Config Mgr</a:t>
            </a:r>
            <a:endParaRPr lang="en-US" sz="800" dirty="0"/>
          </a:p>
          <a:p>
            <a:pPr marL="166688" indent="-166688">
              <a:buFont typeface="Arial" panose="020B0604020202020204" pitchFamily="34" charset="0"/>
              <a:buChar char="•"/>
            </a:pPr>
            <a:r>
              <a:rPr lang="en-US" sz="800" dirty="0" smtClean="0">
                <a:hlinkClick r:id="rId10"/>
              </a:rPr>
              <a:t>Building </a:t>
            </a:r>
            <a:r>
              <a:rPr lang="en-US" sz="800" dirty="0">
                <a:hlinkClick r:id="rId10"/>
              </a:rPr>
              <a:t>a Virtualized Network Solution</a:t>
            </a:r>
            <a:endParaRPr lang="en-US" sz="800" dirty="0"/>
          </a:p>
          <a:p>
            <a:pPr marL="166688" indent="-166688">
              <a:buFont typeface="Arial" panose="020B0604020202020204" pitchFamily="34" charset="0"/>
              <a:buChar char="•"/>
            </a:pPr>
            <a:r>
              <a:rPr lang="en-US" sz="800" dirty="0">
                <a:hlinkClick r:id="rId11"/>
              </a:rPr>
              <a:t>Hybrid Cloud Management with System Center 2012 R2 App </a:t>
            </a:r>
            <a:r>
              <a:rPr lang="en-US" sz="800" dirty="0" smtClean="0">
                <a:hlinkClick r:id="rId11"/>
              </a:rPr>
              <a:t>Controller</a:t>
            </a:r>
            <a:endParaRPr lang="en-US" sz="800" dirty="0" smtClean="0"/>
          </a:p>
          <a:p>
            <a:pPr marL="166688" indent="-166688">
              <a:buFont typeface="Arial" panose="020B0604020202020204" pitchFamily="34" charset="0"/>
              <a:buChar char="•"/>
            </a:pPr>
            <a:r>
              <a:rPr lang="en-US" sz="800" dirty="0">
                <a:hlinkClick r:id="rId12"/>
              </a:rPr>
              <a:t>Data Protection for the Hybrid Cloud</a:t>
            </a:r>
            <a:endParaRPr lang="en-US" sz="800" dirty="0"/>
          </a:p>
          <a:p>
            <a:pPr marL="166688" indent="-166688">
              <a:buFont typeface="Arial" panose="020B0604020202020204" pitchFamily="34" charset="0"/>
              <a:buChar char="•"/>
            </a:pPr>
            <a:r>
              <a:rPr lang="en-US" sz="800" dirty="0" smtClean="0">
                <a:hlinkClick r:id="rId13"/>
              </a:rPr>
              <a:t>Introduction </a:t>
            </a:r>
            <a:r>
              <a:rPr lang="en-US" sz="800" dirty="0">
                <a:hlinkClick r:id="rId13"/>
              </a:rPr>
              <a:t>to Microsoft Automation </a:t>
            </a:r>
            <a:r>
              <a:rPr lang="en-US" sz="800" dirty="0" smtClean="0">
                <a:hlinkClick r:id="rId13"/>
              </a:rPr>
              <a:t>Solutions</a:t>
            </a:r>
            <a:endParaRPr lang="en-US" sz="800" dirty="0" smtClean="0"/>
          </a:p>
          <a:p>
            <a:pPr marL="166688" indent="-166688">
              <a:buFont typeface="Arial" panose="020B0604020202020204" pitchFamily="34" charset="0"/>
              <a:buChar char="•"/>
            </a:pPr>
            <a:r>
              <a:rPr lang="en-US" sz="800" dirty="0" smtClean="0">
                <a:hlinkClick r:id="rId14"/>
              </a:rPr>
              <a:t>Extending Operations Manager Reporting</a:t>
            </a:r>
            <a:endParaRPr lang="en-US" sz="800" dirty="0" smtClean="0"/>
          </a:p>
          <a:p>
            <a:pPr marL="166688" indent="-166688">
              <a:buFont typeface="Arial" panose="020B0604020202020204" pitchFamily="34" charset="0"/>
              <a:buChar char="•"/>
            </a:pPr>
            <a:r>
              <a:rPr lang="en-US" sz="800" dirty="0" smtClean="0">
                <a:hlinkClick r:id="rId15"/>
              </a:rPr>
              <a:t>Operations </a:t>
            </a:r>
            <a:r>
              <a:rPr lang="en-US" sz="800" dirty="0">
                <a:hlinkClick r:id="rId15"/>
              </a:rPr>
              <a:t>Manager Field </a:t>
            </a:r>
            <a:r>
              <a:rPr lang="en-US" sz="800" dirty="0" smtClean="0">
                <a:hlinkClick r:id="rId15"/>
              </a:rPr>
              <a:t>Experience</a:t>
            </a:r>
            <a:endParaRPr lang="en-US" sz="800" dirty="0" smtClean="0"/>
          </a:p>
          <a:p>
            <a:r>
              <a:rPr lang="en-US" sz="900" b="1" dirty="0" smtClean="0"/>
              <a:t>Free </a:t>
            </a:r>
            <a:r>
              <a:rPr lang="en-US" sz="900" b="1" dirty="0"/>
              <a:t>Training:</a:t>
            </a:r>
          </a:p>
          <a:p>
            <a:pPr marL="171450" indent="-171450">
              <a:buFont typeface="Arial" panose="020B0604020202020204" pitchFamily="34" charset="0"/>
              <a:buChar char="•"/>
            </a:pPr>
            <a:r>
              <a:rPr lang="en-US" sz="800" dirty="0">
                <a:hlinkClick r:id="rId16"/>
              </a:rPr>
              <a:t>System Center 2012 R2 courses on Microsoft Virtual Academy</a:t>
            </a:r>
            <a:endParaRPr lang="en-US" sz="800" dirty="0"/>
          </a:p>
          <a:p>
            <a:pPr marL="171450" indent="-171450">
              <a:buFont typeface="Arial" panose="020B0604020202020204" pitchFamily="34" charset="0"/>
              <a:buChar char="•"/>
            </a:pPr>
            <a:r>
              <a:rPr lang="en-US" sz="800" dirty="0" smtClean="0">
                <a:hlinkClick r:id="rId17"/>
              </a:rPr>
              <a:t>App </a:t>
            </a:r>
            <a:r>
              <a:rPr lang="en-US" sz="800" dirty="0">
                <a:hlinkClick r:id="rId17"/>
              </a:rPr>
              <a:t>Performance Monitoring with System Center 2012 R2</a:t>
            </a:r>
            <a:endParaRPr lang="en-US" sz="800" dirty="0"/>
          </a:p>
          <a:p>
            <a:pPr marL="171450" indent="-171450">
              <a:buFont typeface="Arial" panose="020B0604020202020204" pitchFamily="34" charset="0"/>
              <a:buChar char="•"/>
            </a:pPr>
            <a:r>
              <a:rPr lang="en-US" sz="800" dirty="0">
                <a:hlinkClick r:id="rId18"/>
              </a:rPr>
              <a:t>Automation and Self-Service with System Center 2012 R2</a:t>
            </a:r>
            <a:endParaRPr lang="en-US" sz="800" dirty="0">
              <a:hlinkClick r:id=""/>
            </a:endParaRPr>
          </a:p>
          <a:p>
            <a:pPr marL="171450" indent="-171450">
              <a:buFont typeface="Arial" panose="020B0604020202020204" pitchFamily="34" charset="0"/>
              <a:buChar char="•"/>
            </a:pPr>
            <a:r>
              <a:rPr lang="en-US" sz="800" dirty="0">
                <a:hlinkClick r:id="rId19"/>
              </a:rPr>
              <a:t>What's New in System Center 2012 R2 Jump Start</a:t>
            </a:r>
            <a:endParaRPr lang="en-US" sz="800" dirty="0"/>
          </a:p>
          <a:p>
            <a:pPr marL="171450" indent="-171450">
              <a:buFont typeface="Arial" panose="020B0604020202020204" pitchFamily="34" charset="0"/>
              <a:buChar char="•"/>
            </a:pPr>
            <a:r>
              <a:rPr lang="en-US" sz="800" dirty="0">
                <a:hlinkClick r:id="rId20"/>
              </a:rPr>
              <a:t>System Center 2012 R2: ITIL for IT Pros</a:t>
            </a:r>
            <a:endParaRPr lang="en-US" sz="800" dirty="0"/>
          </a:p>
          <a:p>
            <a:pPr marL="171450" indent="-171450">
              <a:buFont typeface="Arial" panose="020B0604020202020204" pitchFamily="34" charset="0"/>
              <a:buChar char="•"/>
            </a:pPr>
            <a:r>
              <a:rPr lang="en-US" sz="800" dirty="0">
                <a:hlinkClick r:id="rId21"/>
              </a:rPr>
              <a:t>System Center 2012 R2 Advisor for IT Pros</a:t>
            </a:r>
            <a:endParaRPr lang="en-US" sz="800" dirty="0"/>
          </a:p>
          <a:p>
            <a:pPr marL="171450" indent="-171450">
              <a:buFont typeface="Arial" panose="020B0604020202020204" pitchFamily="34" charset="0"/>
              <a:buChar char="•"/>
            </a:pPr>
            <a:r>
              <a:rPr lang="en-US" sz="800" dirty="0" smtClean="0">
                <a:hlinkClick r:id="rId22"/>
              </a:rPr>
              <a:t>Virtualization </a:t>
            </a:r>
            <a:r>
              <a:rPr lang="en-US" sz="800" dirty="0">
                <a:hlinkClick r:id="rId22"/>
              </a:rPr>
              <a:t>w/ Windows Server Hyper-V and System Center</a:t>
            </a:r>
            <a:endParaRPr lang="en-US" sz="800" dirty="0"/>
          </a:p>
          <a:p>
            <a:pPr marL="171450" indent="-171450">
              <a:buFont typeface="Arial" panose="020B0604020202020204" pitchFamily="34" charset="0"/>
              <a:buChar char="•"/>
            </a:pPr>
            <a:r>
              <a:rPr lang="en-US" sz="800" dirty="0">
                <a:hlinkClick r:id="rId23"/>
              </a:rPr>
              <a:t>Virtualizing Your Data Center with Hyper-V and System Center</a:t>
            </a:r>
            <a:endParaRPr lang="en-US" sz="800" dirty="0"/>
          </a:p>
          <a:p>
            <a:pPr marL="171450" indent="-171450">
              <a:buFont typeface="Arial" panose="020B0604020202020204" pitchFamily="34" charset="0"/>
              <a:buChar char="•"/>
            </a:pPr>
            <a:r>
              <a:rPr lang="en-US" sz="800" dirty="0">
                <a:hlinkClick r:id="rId24"/>
              </a:rPr>
              <a:t>IT Service Management with System Center 2012 R2</a:t>
            </a:r>
            <a:endParaRPr lang="en-US" sz="800" dirty="0"/>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Training on </a:t>
            </a:r>
            <a:r>
              <a:rPr lang="en-US" sz="900" b="1" dirty="0" smtClean="0">
                <a:ea typeface="Calibri" panose="020F0502020204030204" pitchFamily="34" charset="0"/>
                <a:cs typeface="Times New Roman" panose="02020603050405020304" pitchFamily="18" charset="0"/>
              </a:rPr>
              <a:t>Microsoft.com (Courses and Exams info): </a:t>
            </a:r>
            <a:endParaRPr lang="en-US" sz="900" b="1" dirty="0">
              <a:ea typeface="Calibri" panose="020F0502020204030204" pitchFamily="34" charset="0"/>
              <a:cs typeface="Times New Roman" panose="02020603050405020304" pitchFamily="18" charset="0"/>
            </a:endParaRPr>
          </a:p>
          <a:p>
            <a:r>
              <a:rPr lang="en-US" sz="800" dirty="0">
                <a:ea typeface="Calibri" panose="020F0502020204030204" pitchFamily="34" charset="0"/>
                <a:cs typeface="Times New Roman" panose="02020603050405020304" pitchFamily="18" charset="0"/>
                <a:hlinkClick r:id="rId25"/>
              </a:rPr>
              <a:t>http://www.microsoft.com/learning/en-us/system-center-training.aspx</a:t>
            </a:r>
            <a:endParaRPr lang="en-US" sz="800" dirty="0">
              <a:ea typeface="Calibri" panose="020F0502020204030204" pitchFamily="34" charset="0"/>
              <a:cs typeface="Times New Roman" panose="02020603050405020304" pitchFamily="18" charset="0"/>
            </a:endParaRPr>
          </a:p>
          <a:p>
            <a:r>
              <a:rPr lang="en-US" sz="900" b="1" dirty="0" smtClean="0"/>
              <a:t>System </a:t>
            </a:r>
            <a:r>
              <a:rPr lang="en-US" sz="900" b="1" dirty="0"/>
              <a:t>Center </a:t>
            </a:r>
            <a:r>
              <a:rPr lang="en-US" sz="900" b="1" dirty="0" smtClean="0"/>
              <a:t>TechNet Videos (Scroll Down):</a:t>
            </a:r>
            <a:endParaRPr lang="en-US" sz="900" dirty="0"/>
          </a:p>
          <a:p>
            <a:pPr lvl="0"/>
            <a:r>
              <a:rPr lang="en-US" sz="800" u="sng" dirty="0">
                <a:hlinkClick r:id="rId26"/>
              </a:rPr>
              <a:t>http://</a:t>
            </a:r>
            <a:r>
              <a:rPr lang="en-US" sz="800" u="sng" dirty="0" smtClean="0">
                <a:hlinkClick r:id="rId26"/>
              </a:rPr>
              <a:t>technet.microsoft.com/en-US/video/ff832960?Category=System%20Center</a:t>
            </a:r>
            <a:endParaRPr lang="en-US" sz="800" u="sng" dirty="0" smtClean="0"/>
          </a:p>
          <a:p>
            <a:r>
              <a:rPr lang="en-US" sz="900" b="1" dirty="0" smtClean="0"/>
              <a:t>System </a:t>
            </a:r>
            <a:r>
              <a:rPr lang="en-US" sz="900" b="1" dirty="0"/>
              <a:t>Center 2012 Configuration Manager - TechNet Videos:</a:t>
            </a:r>
            <a:endParaRPr lang="en-US" sz="900" dirty="0"/>
          </a:p>
          <a:p>
            <a:pPr lvl="0"/>
            <a:r>
              <a:rPr lang="en-US" sz="800" u="sng" dirty="0">
                <a:hlinkClick r:id="rId27"/>
              </a:rPr>
              <a:t>http://technet.microsoft.com/en-us/video/system-center-2012-configuration-manager-how-do-i-video-series.aspx</a:t>
            </a:r>
            <a:endParaRPr lang="en-US" sz="800" dirty="0"/>
          </a:p>
          <a:p>
            <a:r>
              <a:rPr lang="en-US" sz="900" b="1" dirty="0" smtClean="0"/>
              <a:t>System Center Service </a:t>
            </a:r>
            <a:r>
              <a:rPr lang="en-US" sz="900" b="1" dirty="0"/>
              <a:t>Manager </a:t>
            </a:r>
            <a:r>
              <a:rPr lang="en-US" sz="900" b="1" dirty="0" smtClean="0"/>
              <a:t>Capabilities:</a:t>
            </a:r>
          </a:p>
          <a:p>
            <a:r>
              <a:rPr lang="en-US" sz="800" dirty="0" smtClean="0">
                <a:hlinkClick r:id="rId28"/>
              </a:rPr>
              <a:t>http</a:t>
            </a:r>
            <a:r>
              <a:rPr lang="en-US" sz="800" dirty="0">
                <a:hlinkClick r:id="rId28"/>
              </a:rPr>
              <a:t>://</a:t>
            </a:r>
            <a:r>
              <a:rPr lang="en-US" sz="800" dirty="0" smtClean="0">
                <a:hlinkClick r:id="rId28"/>
              </a:rPr>
              <a:t>blogs.technet.com/b/servicemanager/archive/2014/12/16/new-video-overview-of-service-manager-capabilities.aspx</a:t>
            </a:r>
            <a:endParaRPr lang="en-US" sz="800" dirty="0" smtClean="0"/>
          </a:p>
          <a:p>
            <a:r>
              <a:rPr lang="en-US" sz="900" b="1" dirty="0" smtClean="0"/>
              <a:t>Virtual </a:t>
            </a:r>
            <a:r>
              <a:rPr lang="en-US" sz="900" b="1" dirty="0"/>
              <a:t>Machine Manager Network Object Fundamentals: </a:t>
            </a:r>
            <a:r>
              <a:rPr lang="en-US" sz="800" dirty="0">
                <a:hlinkClick r:id="rId29"/>
              </a:rPr>
              <a:t>http://</a:t>
            </a:r>
            <a:r>
              <a:rPr lang="en-US" sz="800" dirty="0" smtClean="0">
                <a:hlinkClick r:id="rId29"/>
              </a:rPr>
              <a:t>blogs.technet.com/b/scvmm/archive/2015/06/30/microsoft-virtual-machine-manager-network-object-fundamentals.aspx</a:t>
            </a:r>
            <a:endParaRPr lang="en-US" sz="800" dirty="0" smtClean="0"/>
          </a:p>
          <a:p>
            <a:endParaRPr lang="en-US" sz="900" dirty="0" smtClean="0"/>
          </a:p>
          <a:p>
            <a:endParaRPr lang="en-US" sz="900" dirty="0"/>
          </a:p>
          <a:p>
            <a:endParaRPr lang="en-US" sz="900" dirty="0" smtClean="0"/>
          </a:p>
          <a:p>
            <a:endParaRPr lang="en-US" sz="900" b="1" dirty="0">
              <a:ea typeface="Calibri" panose="020F0502020204030204" pitchFamily="34" charset="0"/>
              <a:cs typeface="Times New Roman" panose="02020603050405020304" pitchFamily="18" charset="0"/>
            </a:endParaRPr>
          </a:p>
          <a:p>
            <a:pPr algn="ctr" defTabSz="466298">
              <a:buClr>
                <a:schemeClr val="tx1"/>
              </a:buClr>
            </a:pPr>
            <a:r>
              <a:rPr lang="en-US" sz="1100" b="1" dirty="0" smtClean="0"/>
              <a:t>SUPPORT and TOOLS</a:t>
            </a:r>
            <a:endParaRPr lang="en-US" sz="700" b="1" dirty="0"/>
          </a:p>
          <a:p>
            <a:pPr marR="0" lvl="0"/>
            <a:endParaRPr lang="en-US" sz="700" b="1" dirty="0">
              <a:ea typeface="Calibri" panose="020F0502020204030204" pitchFamily="34" charset="0"/>
              <a:cs typeface="Times New Roman" panose="02020603050405020304" pitchFamily="18" charset="0"/>
            </a:endParaRPr>
          </a:p>
          <a:p>
            <a:r>
              <a:rPr lang="en-US" sz="900" b="1" dirty="0">
                <a:ea typeface="Calibri" panose="020F0502020204030204" pitchFamily="34" charset="0"/>
                <a:cs typeface="Times New Roman" panose="02020603050405020304" pitchFamily="18" charset="0"/>
              </a:rPr>
              <a:t>Unified Installer Tool</a:t>
            </a:r>
            <a:r>
              <a:rPr lang="en-US" sz="800" b="1" dirty="0">
                <a:ea typeface="Calibri" panose="020F0502020204030204" pitchFamily="34" charset="0"/>
                <a:cs typeface="Times New Roman" panose="02020603050405020304" pitchFamily="18" charset="0"/>
              </a:rPr>
              <a:t>: </a:t>
            </a:r>
            <a:r>
              <a:rPr lang="en-US" sz="800" dirty="0">
                <a:ea typeface="Calibri" panose="020F0502020204030204" pitchFamily="34" charset="0"/>
                <a:cs typeface="Times New Roman" panose="02020603050405020304" pitchFamily="18" charset="0"/>
                <a:hlinkClick r:id="rId30"/>
              </a:rPr>
              <a:t>https://</a:t>
            </a:r>
            <a:r>
              <a:rPr lang="en-US" sz="800" dirty="0" smtClean="0">
                <a:ea typeface="Calibri" panose="020F0502020204030204" pitchFamily="34" charset="0"/>
                <a:cs typeface="Times New Roman" panose="02020603050405020304" pitchFamily="18" charset="0"/>
                <a:hlinkClick r:id="rId30"/>
              </a:rPr>
              <a:t>technet.microsoft.com/en-us/library/hh751290.aspx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Top Support Solutions on TechNet </a:t>
            </a:r>
            <a:r>
              <a:rPr lang="en-US" sz="900" b="1" dirty="0">
                <a:ea typeface="Calibri" panose="020F0502020204030204" pitchFamily="34" charset="0"/>
                <a:cs typeface="Times New Roman" panose="02020603050405020304" pitchFamily="18" charset="0"/>
              </a:rPr>
              <a:t>Library</a:t>
            </a:r>
            <a:r>
              <a:rPr lang="en-US" sz="900" b="1" dirty="0" smtClean="0">
                <a:ea typeface="Calibri" panose="020F0502020204030204" pitchFamily="34" charset="0"/>
                <a:cs typeface="Times New Roman" panose="02020603050405020304" pitchFamily="18" charset="0"/>
              </a:rPr>
              <a:t>:</a:t>
            </a:r>
          </a:p>
          <a:p>
            <a:pPr marL="166688" indent="-166688">
              <a:buFont typeface="Arial" panose="020B0604020202020204" pitchFamily="34" charset="0"/>
              <a:buChar char="•"/>
            </a:pPr>
            <a:r>
              <a:rPr lang="en-US" sz="800" dirty="0" smtClean="0">
                <a:hlinkClick r:id="rId31"/>
              </a:rPr>
              <a:t>For </a:t>
            </a:r>
            <a:r>
              <a:rPr lang="en-US" sz="800" dirty="0">
                <a:hlinkClick r:id="rId31"/>
              </a:rPr>
              <a:t>System Center 2012 Configuration Manager</a:t>
            </a:r>
            <a:endParaRPr lang="en-US" sz="800" dirty="0"/>
          </a:p>
          <a:p>
            <a:pPr marL="166688" indent="-166688">
              <a:buFont typeface="Arial" panose="020B0604020202020204" pitchFamily="34" charset="0"/>
              <a:buChar char="•"/>
            </a:pPr>
            <a:r>
              <a:rPr lang="en-US" sz="800" dirty="0">
                <a:hlinkClick r:id="rId32"/>
              </a:rPr>
              <a:t>For System Center Configuration Manager</a:t>
            </a:r>
            <a:endParaRPr lang="en-US" sz="800" dirty="0"/>
          </a:p>
          <a:p>
            <a:pPr marL="166688" indent="-166688">
              <a:buFont typeface="Arial" panose="020B0604020202020204" pitchFamily="34" charset="0"/>
              <a:buChar char="•"/>
            </a:pPr>
            <a:r>
              <a:rPr lang="en-US" sz="800" dirty="0">
                <a:hlinkClick r:id="rId33"/>
              </a:rPr>
              <a:t>For System Center </a:t>
            </a:r>
            <a:r>
              <a:rPr lang="en-US" sz="800" dirty="0" smtClean="0">
                <a:hlinkClick r:id="rId33"/>
              </a:rPr>
              <a:t>2012 Data </a:t>
            </a:r>
            <a:r>
              <a:rPr lang="en-US" sz="800" dirty="0">
                <a:hlinkClick r:id="rId33"/>
              </a:rPr>
              <a:t>Protection Manager </a:t>
            </a:r>
            <a:r>
              <a:rPr lang="en-US" sz="800" dirty="0" smtClean="0">
                <a:hlinkClick r:id="rId33"/>
              </a:rPr>
              <a:t>(</a:t>
            </a:r>
            <a:r>
              <a:rPr lang="en-US" sz="800" dirty="0">
                <a:hlinkClick r:id="rId33"/>
              </a:rPr>
              <a:t>SCDPM)</a:t>
            </a:r>
            <a:endParaRPr lang="en-US" sz="800" dirty="0"/>
          </a:p>
          <a:p>
            <a:pPr marL="166688" indent="-166688">
              <a:buFont typeface="Arial" panose="020B0604020202020204" pitchFamily="34" charset="0"/>
              <a:buChar char="•"/>
            </a:pPr>
            <a:r>
              <a:rPr lang="en-US" sz="800" dirty="0">
                <a:hlinkClick r:id="rId34"/>
              </a:rPr>
              <a:t>For System Center Data Protection Manager (SCDPM)</a:t>
            </a:r>
            <a:endParaRPr lang="en-US" sz="800" dirty="0"/>
          </a:p>
          <a:p>
            <a:pPr marL="166688" indent="-166688">
              <a:buFont typeface="Arial" panose="020B0604020202020204" pitchFamily="34" charset="0"/>
              <a:buChar char="•"/>
            </a:pPr>
            <a:r>
              <a:rPr lang="en-US" sz="800" dirty="0">
                <a:hlinkClick r:id="rId35"/>
              </a:rPr>
              <a:t>For System Center </a:t>
            </a:r>
            <a:r>
              <a:rPr lang="en-US" sz="800" dirty="0" smtClean="0">
                <a:hlinkClick r:id="rId35"/>
              </a:rPr>
              <a:t>2012 Endpoint </a:t>
            </a:r>
            <a:r>
              <a:rPr lang="en-US" sz="800" dirty="0">
                <a:hlinkClick r:id="rId35"/>
              </a:rPr>
              <a:t>Protection </a:t>
            </a:r>
            <a:endParaRPr lang="en-US" sz="800" dirty="0"/>
          </a:p>
          <a:p>
            <a:pPr marL="166688" indent="-166688">
              <a:buFont typeface="Arial" panose="020B0604020202020204" pitchFamily="34" charset="0"/>
              <a:buChar char="•"/>
            </a:pPr>
            <a:r>
              <a:rPr lang="en-US" sz="800" dirty="0">
                <a:hlinkClick r:id="rId36"/>
              </a:rPr>
              <a:t>For System Center Endpoint Protection</a:t>
            </a:r>
            <a:endParaRPr lang="en-US" sz="800" dirty="0"/>
          </a:p>
          <a:p>
            <a:pPr marL="166688" indent="-166688">
              <a:buFont typeface="Arial" panose="020B0604020202020204" pitchFamily="34" charset="0"/>
              <a:buChar char="•"/>
            </a:pPr>
            <a:r>
              <a:rPr lang="en-US" sz="800" dirty="0">
                <a:hlinkClick r:id="rId37"/>
              </a:rPr>
              <a:t>For System Center 2012 Operations Manager</a:t>
            </a:r>
            <a:endParaRPr lang="en-US" sz="800" dirty="0"/>
          </a:p>
          <a:p>
            <a:pPr marL="166688" indent="-166688">
              <a:buFont typeface="Arial" panose="020B0604020202020204" pitchFamily="34" charset="0"/>
              <a:buChar char="•"/>
            </a:pPr>
            <a:r>
              <a:rPr lang="en-US" sz="800" dirty="0">
                <a:hlinkClick r:id="rId38"/>
              </a:rPr>
              <a:t>For System Center Operations Manager</a:t>
            </a:r>
            <a:endParaRPr lang="en-US" sz="800" dirty="0"/>
          </a:p>
          <a:p>
            <a:pPr marL="166688" indent="-166688">
              <a:buFont typeface="Arial" panose="020B0604020202020204" pitchFamily="34" charset="0"/>
              <a:buChar char="•"/>
            </a:pPr>
            <a:r>
              <a:rPr lang="en-US" sz="800" dirty="0">
                <a:hlinkClick r:id="rId39"/>
              </a:rPr>
              <a:t>For System Center </a:t>
            </a:r>
            <a:r>
              <a:rPr lang="en-US" sz="800" dirty="0" smtClean="0">
                <a:hlinkClick r:id="rId39"/>
              </a:rPr>
              <a:t>2012 Orchestrator </a:t>
            </a:r>
            <a:endParaRPr lang="en-US" sz="800" dirty="0" smtClean="0"/>
          </a:p>
          <a:p>
            <a:pPr marL="166688" indent="-166688">
              <a:buFont typeface="Arial" panose="020B0604020202020204" pitchFamily="34" charset="0"/>
              <a:buChar char="•"/>
            </a:pPr>
            <a:r>
              <a:rPr lang="en-US" sz="800" dirty="0" smtClean="0">
                <a:hlinkClick r:id="rId40"/>
              </a:rPr>
              <a:t>For System Center 2012 Service Manager</a:t>
            </a:r>
            <a:endParaRPr lang="en-US" sz="800" dirty="0"/>
          </a:p>
          <a:p>
            <a:pPr marL="166688" indent="-166688">
              <a:buFont typeface="Arial" panose="020B0604020202020204" pitchFamily="34" charset="0"/>
              <a:buChar char="•"/>
            </a:pPr>
            <a:r>
              <a:rPr lang="en-US" sz="800" dirty="0">
                <a:hlinkClick r:id="rId41"/>
              </a:rPr>
              <a:t>For System Center 2012 Virtual Machine Manager</a:t>
            </a:r>
            <a:endParaRPr lang="en-US" sz="800" dirty="0"/>
          </a:p>
          <a:p>
            <a:pPr marL="166688" indent="-166688">
              <a:buFont typeface="Arial" panose="020B0604020202020204" pitchFamily="34" charset="0"/>
              <a:buChar char="•"/>
            </a:pPr>
            <a:r>
              <a:rPr lang="en-US" sz="800" dirty="0">
                <a:hlinkClick r:id="rId42"/>
              </a:rPr>
              <a:t>For System Center Virtual Machine Manager</a:t>
            </a:r>
            <a:endParaRPr lang="en-US" sz="800" dirty="0"/>
          </a:p>
          <a:p>
            <a:r>
              <a:rPr lang="en-US" sz="900" b="1" dirty="0" smtClean="0">
                <a:ea typeface="Calibri" panose="020F0502020204030204" pitchFamily="34" charset="0"/>
                <a:cs typeface="Times New Roman" panose="02020603050405020304" pitchFamily="18" charset="0"/>
              </a:rPr>
              <a:t>Support </a:t>
            </a:r>
            <a:r>
              <a:rPr lang="en-US" sz="900" b="1" dirty="0">
                <a:ea typeface="Calibri" panose="020F0502020204030204" pitchFamily="34" charset="0"/>
                <a:cs typeface="Times New Roman" panose="02020603050405020304" pitchFamily="18" charset="0"/>
              </a:rPr>
              <a:t>Resources </a:t>
            </a:r>
            <a:r>
              <a:rPr lang="en-US" sz="900" b="1" dirty="0" smtClean="0">
                <a:ea typeface="Calibri" panose="020F0502020204030204" pitchFamily="34" charset="0"/>
                <a:cs typeface="Times New Roman" panose="02020603050405020304" pitchFamily="18" charset="0"/>
              </a:rPr>
              <a:t>for System Center 2012:</a:t>
            </a:r>
            <a:endParaRPr lang="en-US" sz="900" b="1" dirty="0">
              <a:ea typeface="Calibri" panose="020F0502020204030204" pitchFamily="34" charset="0"/>
              <a:cs typeface="Times New Roman" panose="02020603050405020304" pitchFamily="18" charset="0"/>
            </a:endParaRPr>
          </a:p>
          <a:p>
            <a:r>
              <a:rPr lang="en-US" sz="800" dirty="0">
                <a:ea typeface="Calibri" panose="020F0502020204030204" pitchFamily="34" charset="0"/>
                <a:cs typeface="Times New Roman" panose="02020603050405020304" pitchFamily="18" charset="0"/>
                <a:hlinkClick r:id="rId43"/>
              </a:rPr>
              <a:t>https://</a:t>
            </a:r>
            <a:r>
              <a:rPr lang="en-US" sz="800" dirty="0" smtClean="0">
                <a:ea typeface="Calibri" panose="020F0502020204030204" pitchFamily="34" charset="0"/>
                <a:cs typeface="Times New Roman" panose="02020603050405020304" pitchFamily="18" charset="0"/>
                <a:hlinkClick r:id="rId43"/>
              </a:rPr>
              <a:t>support.microsoft.com/en-us/ph/15410/en-id</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2012 Configuration Manager Support Center:</a:t>
            </a:r>
          </a:p>
          <a:p>
            <a:r>
              <a:rPr lang="en-US" sz="800" dirty="0">
                <a:ea typeface="Calibri" panose="020F0502020204030204" pitchFamily="34" charset="0"/>
                <a:cs typeface="Times New Roman" panose="02020603050405020304" pitchFamily="18" charset="0"/>
                <a:hlinkClick r:id="rId44"/>
              </a:rPr>
              <a:t>http://www.microsoft.com/en-us/download/details.aspx?id=42645</a:t>
            </a:r>
            <a:endParaRPr lang="en-US" sz="800" dirty="0">
              <a:ea typeface="Calibri" panose="020F0502020204030204" pitchFamily="34" charset="0"/>
              <a:cs typeface="Times New Roman" panose="02020603050405020304" pitchFamily="18" charset="0"/>
            </a:endParaRPr>
          </a:p>
          <a:p>
            <a:r>
              <a:rPr lang="en-US" sz="900" b="1" dirty="0"/>
              <a:t>System Center Operations Manager 2012 Tools:</a:t>
            </a:r>
          </a:p>
          <a:p>
            <a:r>
              <a:rPr lang="en-US" sz="800" dirty="0">
                <a:ea typeface="Calibri" panose="020F0502020204030204" pitchFamily="34" charset="0"/>
                <a:cs typeface="Times New Roman" panose="02020603050405020304" pitchFamily="18" charset="0"/>
                <a:hlinkClick r:id="rId45"/>
              </a:rPr>
              <a:t>http://blogs.msdn.com/b/dmuscett/archive/2012/02/19/boris-s-tools-updated.aspx</a:t>
            </a:r>
            <a:endParaRPr lang="en-US" sz="800" dirty="0">
              <a:ea typeface="Calibri" panose="020F0502020204030204" pitchFamily="34" charset="0"/>
              <a:cs typeface="Times New Roman" panose="02020603050405020304" pitchFamily="18" charset="0"/>
            </a:endParaRPr>
          </a:p>
          <a:p>
            <a:r>
              <a:rPr lang="en-US" sz="900" b="1" dirty="0"/>
              <a:t>System Center Operations Manager Component </a:t>
            </a:r>
            <a:r>
              <a:rPr lang="en-US" sz="900" b="1" dirty="0" smtClean="0"/>
              <a:t>Add-on Tool:</a:t>
            </a:r>
            <a:endParaRPr lang="en-US" sz="900" b="1" dirty="0"/>
          </a:p>
          <a:p>
            <a:r>
              <a:rPr lang="en-US" sz="800" dirty="0">
                <a:hlinkClick r:id="rId46"/>
              </a:rPr>
              <a:t>http://www.microsoft.com/en-us/download/details.aspx?id=29270</a:t>
            </a:r>
            <a:endParaRPr lang="en-US" sz="800" dirty="0"/>
          </a:p>
          <a:p>
            <a:endParaRPr lang="en-US" sz="900" dirty="0">
              <a:ea typeface="Calibri" panose="020F0502020204030204" pitchFamily="34" charset="0"/>
              <a:cs typeface="Times New Roman" panose="02020603050405020304" pitchFamily="18" charset="0"/>
            </a:endParaRPr>
          </a:p>
          <a:p>
            <a:pPr algn="ctr"/>
            <a:r>
              <a:rPr lang="en-US" sz="1100" b="1" dirty="0" smtClean="0"/>
              <a:t>PRODUCT and TECHNICAL</a:t>
            </a:r>
            <a:endParaRPr lang="en-US" sz="1100" b="1" dirty="0"/>
          </a:p>
          <a:p>
            <a:endParaRPr lang="en-US" sz="700" b="1"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a:t>
            </a:r>
            <a:r>
              <a:rPr lang="en-US" sz="900" b="1" dirty="0" smtClean="0">
                <a:ea typeface="Calibri" panose="020F0502020204030204" pitchFamily="34" charset="0"/>
                <a:cs typeface="Times New Roman" panose="02020603050405020304" pitchFamily="18" charset="0"/>
              </a:rPr>
              <a:t>2012 R2</a:t>
            </a:r>
            <a:r>
              <a:rPr lang="en-US" sz="900" b="1" dirty="0">
                <a:ea typeface="Calibri" panose="020F0502020204030204" pitchFamily="34" charset="0"/>
                <a:cs typeface="Times New Roman" panose="02020603050405020304" pitchFamily="18" charset="0"/>
              </a:rPr>
              <a:t> </a:t>
            </a:r>
            <a:r>
              <a:rPr lang="en-US" sz="900" b="1" dirty="0" smtClean="0">
                <a:ea typeface="Calibri" panose="020F0502020204030204" pitchFamily="34" charset="0"/>
                <a:cs typeface="Times New Roman" panose="02020603050405020304" pitchFamily="18" charset="0"/>
              </a:rPr>
              <a:t>Home Site on Microsoft.com:</a:t>
            </a:r>
            <a:endParaRPr lang="en-US" sz="900" b="1" dirty="0">
              <a:ea typeface="Calibri" panose="020F0502020204030204" pitchFamily="34" charset="0"/>
              <a:cs typeface="Times New Roman" panose="02020603050405020304" pitchFamily="18" charset="0"/>
            </a:endParaRPr>
          </a:p>
          <a:p>
            <a:r>
              <a:rPr lang="en-US" sz="800" dirty="0">
                <a:ea typeface="Calibri" panose="020F0502020204030204" pitchFamily="34" charset="0"/>
                <a:cs typeface="Times New Roman" panose="02020603050405020304" pitchFamily="18" charset="0"/>
                <a:hlinkClick r:id="rId47"/>
              </a:rPr>
              <a:t>http://</a:t>
            </a:r>
            <a:r>
              <a:rPr lang="en-US" sz="800" dirty="0" smtClean="0">
                <a:ea typeface="Calibri" panose="020F0502020204030204" pitchFamily="34" charset="0"/>
                <a:cs typeface="Times New Roman" panose="02020603050405020304" pitchFamily="18" charset="0"/>
                <a:hlinkClick r:id="rId47"/>
              </a:rPr>
              <a:t>www.microsoft.com/en-us/server-cloud/products/system-center-2012-r2/default.aspx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Info for System Center 2012 and </a:t>
            </a:r>
            <a:r>
              <a:rPr lang="en-US" sz="900" b="1" dirty="0">
                <a:ea typeface="Calibri" panose="020F0502020204030204" pitchFamily="34" charset="0"/>
                <a:cs typeface="Times New Roman" panose="02020603050405020304" pitchFamily="18" charset="0"/>
              </a:rPr>
              <a:t>2012 </a:t>
            </a:r>
            <a:r>
              <a:rPr lang="en-US" sz="900" b="1" dirty="0" smtClean="0">
                <a:ea typeface="Calibri" panose="020F0502020204030204" pitchFamily="34" charset="0"/>
                <a:cs typeface="Times New Roman" panose="02020603050405020304" pitchFamily="18" charset="0"/>
              </a:rPr>
              <a:t>R2 on TechNet: </a:t>
            </a:r>
            <a:r>
              <a:rPr lang="en-US" sz="900" dirty="0">
                <a:ea typeface="Calibri" panose="020F0502020204030204" pitchFamily="34" charset="0"/>
                <a:cs typeface="Times New Roman" panose="02020603050405020304" pitchFamily="18" charset="0"/>
                <a:hlinkClick r:id="rId48"/>
              </a:rPr>
              <a:t>https://</a:t>
            </a:r>
            <a:r>
              <a:rPr lang="en-US" sz="900" dirty="0" smtClean="0">
                <a:ea typeface="Calibri" panose="020F0502020204030204" pitchFamily="34" charset="0"/>
                <a:cs typeface="Times New Roman" panose="02020603050405020304" pitchFamily="18" charset="0"/>
                <a:hlinkClick r:id="rId48"/>
              </a:rPr>
              <a:t>technet.microsoft.com/en-us/library/jj628191.aspx</a:t>
            </a:r>
            <a:endParaRPr lang="en-US" sz="9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Developer Documentation Library on MSDN: </a:t>
            </a:r>
          </a:p>
          <a:p>
            <a:r>
              <a:rPr lang="en-US" sz="800" dirty="0">
                <a:ea typeface="Calibri" panose="020F0502020204030204" pitchFamily="34" charset="0"/>
                <a:cs typeface="Times New Roman" panose="02020603050405020304" pitchFamily="18" charset="0"/>
                <a:hlinkClick r:id="rId49"/>
              </a:rPr>
              <a:t>http://</a:t>
            </a:r>
            <a:r>
              <a:rPr lang="en-US" sz="800" dirty="0" smtClean="0">
                <a:ea typeface="Calibri" panose="020F0502020204030204" pitchFamily="34" charset="0"/>
                <a:cs typeface="Times New Roman" panose="02020603050405020304" pitchFamily="18" charset="0"/>
                <a:hlinkClick r:id="rId49"/>
              </a:rPr>
              <a:t>msdn.microsoft.com/en-us/library/cc817313.aspx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a:t>
            </a:r>
            <a:r>
              <a:rPr lang="en-US" sz="900" b="1" dirty="0" smtClean="0">
                <a:ea typeface="Calibri" panose="020F0502020204030204" pitchFamily="34" charset="0"/>
                <a:cs typeface="Times New Roman" panose="02020603050405020304" pitchFamily="18" charset="0"/>
              </a:rPr>
              <a:t>2012 Technical Documentation Library on TechNet: </a:t>
            </a:r>
            <a:r>
              <a:rPr lang="en-US" sz="800" dirty="0" smtClean="0">
                <a:ea typeface="Calibri" panose="020F0502020204030204" pitchFamily="34" charset="0"/>
                <a:cs typeface="Times New Roman" panose="02020603050405020304" pitchFamily="18" charset="0"/>
                <a:hlinkClick r:id="rId50"/>
              </a:rPr>
              <a:t>http</a:t>
            </a:r>
            <a:r>
              <a:rPr lang="en-US" sz="800" dirty="0">
                <a:ea typeface="Calibri" panose="020F0502020204030204" pitchFamily="34" charset="0"/>
                <a:cs typeface="Times New Roman" panose="02020603050405020304" pitchFamily="18" charset="0"/>
                <a:hlinkClick r:id="rId50"/>
              </a:rPr>
              <a:t>://technet.microsoft.com/library/cc507089</a:t>
            </a:r>
            <a:endParaRPr lang="en-US" sz="8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Evaluate Components of System Center 2012 R2 via VHDs:</a:t>
            </a:r>
          </a:p>
          <a:p>
            <a:r>
              <a:rPr lang="en-US" sz="800" dirty="0">
                <a:ea typeface="Calibri" panose="020F0502020204030204" pitchFamily="34" charset="0"/>
                <a:cs typeface="Times New Roman" panose="02020603050405020304" pitchFamily="18" charset="0"/>
                <a:hlinkClick r:id="rId51"/>
              </a:rPr>
              <a:t>http://</a:t>
            </a:r>
            <a:r>
              <a:rPr lang="en-US" sz="800" dirty="0" smtClean="0">
                <a:ea typeface="Calibri" panose="020F0502020204030204" pitchFamily="34" charset="0"/>
                <a:cs typeface="Times New Roman" panose="02020603050405020304" pitchFamily="18" charset="0"/>
                <a:hlinkClick r:id="rId51"/>
              </a:rPr>
              <a:t>technet.microsoft.com/en-us/library/dn235548.aspx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Survival Guides and </a:t>
            </a:r>
            <a:r>
              <a:rPr lang="en-US" sz="900" b="1" dirty="0">
                <a:ea typeface="Calibri" panose="020F0502020204030204" pitchFamily="34" charset="0"/>
                <a:cs typeface="Times New Roman" panose="02020603050405020304" pitchFamily="18" charset="0"/>
              </a:rPr>
              <a:t>Additional Resources: </a:t>
            </a:r>
            <a:r>
              <a:rPr lang="en-US" sz="800" dirty="0">
                <a:ea typeface="Calibri" panose="020F0502020204030204" pitchFamily="34" charset="0"/>
                <a:cs typeface="Times New Roman" panose="02020603050405020304" pitchFamily="18" charset="0"/>
                <a:hlinkClick r:id="rId52"/>
              </a:rPr>
              <a:t>http://</a:t>
            </a:r>
            <a:r>
              <a:rPr lang="en-US" sz="800" dirty="0" smtClean="0">
                <a:ea typeface="Calibri" panose="020F0502020204030204" pitchFamily="34" charset="0"/>
                <a:cs typeface="Times New Roman" panose="02020603050405020304" pitchFamily="18" charset="0"/>
                <a:hlinkClick r:id="rId52"/>
              </a:rPr>
              <a:t>social.technet.microsoft.com/wiki/contents/articles/1280.system-center-survival-guide.aspx</a:t>
            </a:r>
            <a:endParaRPr lang="en-US" sz="800" dirty="0" smtClean="0">
              <a:ea typeface="Calibri" panose="020F0502020204030204" pitchFamily="34" charset="0"/>
              <a:cs typeface="Times New Roman" panose="02020603050405020304" pitchFamily="18" charset="0"/>
            </a:endParaRPr>
          </a:p>
          <a:p>
            <a:r>
              <a:rPr lang="en-US" sz="900" b="1" dirty="0" smtClean="0"/>
              <a:t>System Center Configuration Manager Cmdlet Library</a:t>
            </a:r>
            <a:r>
              <a:rPr lang="en-US" sz="900" b="1" dirty="0"/>
              <a:t>: </a:t>
            </a:r>
            <a:r>
              <a:rPr lang="en-US" sz="800" dirty="0">
                <a:hlinkClick r:id="rId53"/>
              </a:rPr>
              <a:t>http://</a:t>
            </a:r>
            <a:r>
              <a:rPr lang="en-US" sz="800" dirty="0" smtClean="0">
                <a:hlinkClick r:id="rId53"/>
              </a:rPr>
              <a:t>blogs.technet.com/b/configmgrteam/archive/2015/04/17/now-available-microsoft-system-center-configuration-manager-cmdlet-library.aspx</a:t>
            </a:r>
            <a:endParaRPr lang="en-US" sz="800" dirty="0" smtClean="0"/>
          </a:p>
          <a:p>
            <a:r>
              <a:rPr lang="en-US" sz="900" b="1" dirty="0" smtClean="0"/>
              <a:t>Technical Documentation for Getting Started with System Center 2012 R2:</a:t>
            </a:r>
          </a:p>
          <a:p>
            <a:r>
              <a:rPr lang="en-US" sz="800" dirty="0">
                <a:ea typeface="Calibri" panose="020F0502020204030204" pitchFamily="34" charset="0"/>
                <a:cs typeface="Times New Roman" panose="02020603050405020304" pitchFamily="18" charset="0"/>
                <a:hlinkClick r:id="rId54"/>
              </a:rPr>
              <a:t>http://</a:t>
            </a:r>
            <a:r>
              <a:rPr lang="en-US" sz="800" dirty="0" smtClean="0">
                <a:ea typeface="Calibri" panose="020F0502020204030204" pitchFamily="34" charset="0"/>
                <a:cs typeface="Times New Roman" panose="02020603050405020304" pitchFamily="18" charset="0"/>
                <a:hlinkClick r:id="rId54"/>
              </a:rPr>
              <a:t>www.microsoft.com/en-us/download/details.aspx?id=40814</a:t>
            </a:r>
            <a:endParaRPr lang="en-US" sz="800" dirty="0" smtClean="0">
              <a:ea typeface="Calibri" panose="020F0502020204030204" pitchFamily="34" charset="0"/>
              <a:cs typeface="Times New Roman" panose="02020603050405020304" pitchFamily="18" charset="0"/>
            </a:endParaRPr>
          </a:p>
          <a:p>
            <a:r>
              <a:rPr lang="en-US" sz="900" b="1" dirty="0" smtClean="0"/>
              <a:t>System Center Pinpoint:</a:t>
            </a:r>
          </a:p>
          <a:p>
            <a:r>
              <a:rPr lang="en-US" sz="800" dirty="0">
                <a:ea typeface="Calibri" panose="020F0502020204030204" pitchFamily="34" charset="0"/>
                <a:cs typeface="Times New Roman" panose="02020603050405020304" pitchFamily="18" charset="0"/>
                <a:hlinkClick r:id="rId55"/>
              </a:rPr>
              <a:t>http://</a:t>
            </a:r>
            <a:r>
              <a:rPr lang="en-US" sz="800" dirty="0" smtClean="0">
                <a:ea typeface="Calibri" panose="020F0502020204030204" pitchFamily="34" charset="0"/>
                <a:cs typeface="Times New Roman" panose="02020603050405020304" pitchFamily="18" charset="0"/>
                <a:hlinkClick r:id="rId55"/>
              </a:rPr>
              <a:t>systemcenter.pinpoint.microsoft.com</a:t>
            </a:r>
            <a:endParaRPr lang="en-US" sz="800" dirty="0" smtClean="0">
              <a:ea typeface="Calibri" panose="020F0502020204030204" pitchFamily="34" charset="0"/>
              <a:cs typeface="Times New Roman" panose="02020603050405020304" pitchFamily="18" charset="0"/>
            </a:endParaRPr>
          </a:p>
          <a:p>
            <a:r>
              <a:rPr lang="en-US" sz="900" b="1" dirty="0" smtClean="0"/>
              <a:t>System </a:t>
            </a:r>
            <a:r>
              <a:rPr lang="en-US" sz="900" b="1" dirty="0"/>
              <a:t>Center </a:t>
            </a:r>
            <a:r>
              <a:rPr lang="en-US" sz="900" b="1" dirty="0" smtClean="0"/>
              <a:t>Global Service Monitor:</a:t>
            </a:r>
            <a:endParaRPr lang="en-US" sz="900" b="1" dirty="0"/>
          </a:p>
          <a:p>
            <a:r>
              <a:rPr lang="en-US" sz="800" dirty="0">
                <a:ea typeface="Calibri" panose="020F0502020204030204" pitchFamily="34" charset="0"/>
                <a:cs typeface="Times New Roman" panose="02020603050405020304" pitchFamily="18" charset="0"/>
                <a:hlinkClick r:id="rId56"/>
              </a:rPr>
              <a:t>http://</a:t>
            </a:r>
            <a:r>
              <a:rPr lang="en-US" sz="800" dirty="0" smtClean="0">
                <a:ea typeface="Calibri" panose="020F0502020204030204" pitchFamily="34" charset="0"/>
                <a:cs typeface="Times New Roman" panose="02020603050405020304" pitchFamily="18" charset="0"/>
                <a:hlinkClick r:id="rId56"/>
              </a:rPr>
              <a:t>www.microsoft.com/en-us/server-cloud/system-center/global-service-monitor.aspx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Management Pack for SQL Server 2014:</a:t>
            </a:r>
          </a:p>
          <a:p>
            <a:r>
              <a:rPr lang="en-US" sz="800" dirty="0">
                <a:ea typeface="Calibri" panose="020F0502020204030204" pitchFamily="34" charset="0"/>
                <a:cs typeface="Times New Roman" panose="02020603050405020304" pitchFamily="18" charset="0"/>
                <a:hlinkClick r:id="rId57"/>
              </a:rPr>
              <a:t>http://</a:t>
            </a:r>
            <a:r>
              <a:rPr lang="en-US" sz="800" dirty="0" smtClean="0">
                <a:ea typeface="Calibri" panose="020F0502020204030204" pitchFamily="34" charset="0"/>
                <a:cs typeface="Times New Roman" panose="02020603050405020304" pitchFamily="18" charset="0"/>
                <a:hlinkClick r:id="rId57"/>
              </a:rPr>
              <a:t>www.microsoft.com/en-us/download/details.aspx?id=42573</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2012 R2 and 2010 Posters on TechNet:</a:t>
            </a:r>
          </a:p>
          <a:p>
            <a:r>
              <a:rPr lang="en-US" sz="800" dirty="0">
                <a:ea typeface="Calibri" panose="020F0502020204030204" pitchFamily="34" charset="0"/>
                <a:cs typeface="Times New Roman" panose="02020603050405020304" pitchFamily="18" charset="0"/>
                <a:hlinkClick r:id="rId58"/>
              </a:rPr>
              <a:t>http://</a:t>
            </a:r>
            <a:r>
              <a:rPr lang="en-US" sz="800" dirty="0" smtClean="0">
                <a:ea typeface="Calibri" panose="020F0502020204030204" pitchFamily="34" charset="0"/>
                <a:cs typeface="Times New Roman" panose="02020603050405020304" pitchFamily="18" charset="0"/>
                <a:hlinkClick r:id="rId58"/>
              </a:rPr>
              <a:t>social.technet.microsoft.com/wiki/contents/articles/25626.system-center-posters.aspx</a:t>
            </a:r>
            <a:endParaRPr lang="en-US" sz="800"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2016 Technical Preview 3 and SCCM/Endpoint Tech Preview: </a:t>
            </a:r>
            <a:r>
              <a:rPr lang="en-US" sz="800" dirty="0">
                <a:ea typeface="Calibri" panose="020F0502020204030204" pitchFamily="34" charset="0"/>
                <a:cs typeface="Times New Roman" panose="02020603050405020304" pitchFamily="18" charset="0"/>
                <a:hlinkClick r:id="rId59"/>
              </a:rPr>
              <a:t>http://</a:t>
            </a:r>
            <a:r>
              <a:rPr lang="en-US" sz="800" dirty="0" smtClean="0">
                <a:ea typeface="Calibri" panose="020F0502020204030204" pitchFamily="34" charset="0"/>
                <a:cs typeface="Times New Roman" panose="02020603050405020304" pitchFamily="18" charset="0"/>
                <a:hlinkClick r:id="rId59"/>
              </a:rPr>
              <a:t>www.microsoft.com/en-us/evalcenter/evaluate-system-center-technical-preview</a:t>
            </a:r>
            <a:endParaRPr lang="en-US" sz="800" dirty="0" smtClean="0">
              <a:ea typeface="Calibri" panose="020F0502020204030204" pitchFamily="34" charset="0"/>
              <a:cs typeface="Times New Roman" panose="02020603050405020304" pitchFamily="18" charset="0"/>
            </a:endParaRPr>
          </a:p>
          <a:p>
            <a:endParaRPr lang="en-US" sz="900" b="1" dirty="0">
              <a:ea typeface="Calibri" panose="020F0502020204030204" pitchFamily="34" charset="0"/>
              <a:cs typeface="Times New Roman" panose="02020603050405020304" pitchFamily="18" charset="0"/>
            </a:endParaRPr>
          </a:p>
          <a:p>
            <a:pPr algn="ctr" defTabSz="466298">
              <a:buClr>
                <a:schemeClr val="tx1"/>
              </a:buClr>
            </a:pPr>
            <a:r>
              <a:rPr lang="en-US" sz="1100" b="1" dirty="0" smtClean="0"/>
              <a:t>BLOGS</a:t>
            </a:r>
            <a:endParaRPr lang="en-US" sz="700" b="1" dirty="0"/>
          </a:p>
          <a:p>
            <a:pPr marR="0" lvl="0"/>
            <a:endParaRPr lang="en-US" sz="700" b="1" dirty="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900" b="1" dirty="0" smtClean="0"/>
              <a:t>PFE </a:t>
            </a:r>
            <a:r>
              <a:rPr lang="en-US" sz="900" b="1" dirty="0" smtClean="0">
                <a:ea typeface="Calibri" panose="020F0502020204030204" pitchFamily="34" charset="0"/>
                <a:cs typeface="Times New Roman" panose="02020603050405020304" pitchFamily="18" charset="0"/>
              </a:rPr>
              <a:t>Notes </a:t>
            </a:r>
            <a:r>
              <a:rPr lang="en-US" sz="900" b="1" dirty="0">
                <a:ea typeface="Calibri" panose="020F0502020204030204" pitchFamily="34" charset="0"/>
                <a:cs typeface="Times New Roman" panose="02020603050405020304" pitchFamily="18" charset="0"/>
              </a:rPr>
              <a:t>from the Field Blog on TechNet:</a:t>
            </a:r>
          </a:p>
          <a:p>
            <a:pPr marR="0" lvl="0">
              <a:lnSpc>
                <a:spcPct val="107000"/>
              </a:lnSpc>
              <a:spcBef>
                <a:spcPts val="0"/>
              </a:spcBef>
              <a:spcAft>
                <a:spcPts val="0"/>
              </a:spcAft>
            </a:pPr>
            <a:r>
              <a:rPr lang="en-US" sz="800" dirty="0">
                <a:ea typeface="Calibri" panose="020F0502020204030204" pitchFamily="34" charset="0"/>
                <a:cs typeface="Times New Roman" panose="02020603050405020304" pitchFamily="18" charset="0"/>
                <a:hlinkClick r:id="rId60"/>
              </a:rPr>
              <a:t>http://blogs.technet.com/b/mspfe/archive/tags/system+center/</a:t>
            </a:r>
            <a:endParaRPr lang="en-US" sz="8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Product </a:t>
            </a:r>
            <a:r>
              <a:rPr lang="en-US" sz="900" b="1" dirty="0" smtClean="0">
                <a:ea typeface="Calibri" panose="020F0502020204030204" pitchFamily="34" charset="0"/>
                <a:cs typeface="Times New Roman" panose="02020603050405020304" pitchFamily="18" charset="0"/>
              </a:rPr>
              <a:t>Team </a:t>
            </a:r>
            <a:r>
              <a:rPr lang="en-US" sz="900" b="1" dirty="0">
                <a:ea typeface="Calibri" panose="020F0502020204030204" pitchFamily="34" charset="0"/>
                <a:cs typeface="Times New Roman" panose="02020603050405020304" pitchFamily="18" charset="0"/>
              </a:rPr>
              <a:t>Blog:</a:t>
            </a:r>
          </a:p>
          <a:p>
            <a:r>
              <a:rPr lang="en-US" sz="800" dirty="0">
                <a:ea typeface="Calibri" panose="020F0502020204030204" pitchFamily="34" charset="0"/>
                <a:cs typeface="Times New Roman" panose="02020603050405020304" pitchFamily="18" charset="0"/>
                <a:hlinkClick r:id="rId61"/>
              </a:rPr>
              <a:t>http://blogs.technet.com/b/systemcenter</a:t>
            </a:r>
            <a:endParaRPr lang="en-US" sz="8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a:t>
            </a:r>
            <a:r>
              <a:rPr lang="en-US" sz="900" b="1" dirty="0">
                <a:ea typeface="Calibri" panose="020F0502020204030204" pitchFamily="34" charset="0"/>
                <a:cs typeface="Times New Roman" panose="02020603050405020304" pitchFamily="18" charset="0"/>
              </a:rPr>
              <a:t>Center Product Engineering Team </a:t>
            </a:r>
            <a:r>
              <a:rPr lang="en-US" sz="900" b="1" dirty="0" smtClean="0">
                <a:ea typeface="Calibri" panose="020F0502020204030204" pitchFamily="34" charset="0"/>
                <a:cs typeface="Times New Roman" panose="02020603050405020304" pitchFamily="18" charset="0"/>
              </a:rPr>
              <a:t>Blog for the TechNet Webcast Video Series: Bare Metal to Private Cloud</a:t>
            </a:r>
            <a:endParaRPr lang="en-US" sz="900" b="1" dirty="0">
              <a:ea typeface="Calibri" panose="020F0502020204030204" pitchFamily="34" charset="0"/>
              <a:cs typeface="Times New Roman" panose="02020603050405020304" pitchFamily="18" charset="0"/>
            </a:endParaRPr>
          </a:p>
          <a:p>
            <a:r>
              <a:rPr lang="en-US" sz="800" dirty="0" smtClean="0">
                <a:ea typeface="Calibri" panose="020F0502020204030204" pitchFamily="34" charset="0"/>
                <a:cs typeface="Times New Roman" panose="02020603050405020304" pitchFamily="18" charset="0"/>
                <a:hlinkClick r:id="rId62"/>
              </a:rPr>
              <a:t>http</a:t>
            </a:r>
            <a:r>
              <a:rPr lang="en-US" sz="800" dirty="0">
                <a:ea typeface="Calibri" panose="020F0502020204030204" pitchFamily="34" charset="0"/>
                <a:cs typeface="Times New Roman" panose="02020603050405020304" pitchFamily="18" charset="0"/>
                <a:hlinkClick r:id="rId62"/>
              </a:rPr>
              <a:t>://</a:t>
            </a:r>
            <a:r>
              <a:rPr lang="en-US" sz="800" dirty="0" smtClean="0">
                <a:ea typeface="Calibri" panose="020F0502020204030204" pitchFamily="34" charset="0"/>
                <a:cs typeface="Times New Roman" panose="02020603050405020304" pitchFamily="18" charset="0"/>
                <a:hlinkClick r:id="rId62"/>
              </a:rPr>
              <a:t>blogs.technet.com/b/systemcenter/archive/2014/02/25/technet-webcast-video-series-bare-metal-to-private-cloud.aspx</a:t>
            </a:r>
            <a:endParaRPr lang="en-US" sz="800" dirty="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Blog by Russ Slaten:</a:t>
            </a:r>
          </a:p>
          <a:p>
            <a:r>
              <a:rPr lang="en-US" sz="800" dirty="0">
                <a:ea typeface="Calibri" panose="020F0502020204030204" pitchFamily="34" charset="0"/>
                <a:cs typeface="Times New Roman" panose="02020603050405020304" pitchFamily="18" charset="0"/>
                <a:hlinkClick r:id="rId63"/>
              </a:rPr>
              <a:t>http://blogs.msdn.com/b/rslaten/archive/2014/03/07/using-the-service-manager-self-service-portal-for-common-tasks-in-configuration-manager-operations-manager-and-azure.aspx</a:t>
            </a:r>
            <a:endParaRPr lang="en-US" sz="800" dirty="0">
              <a:ea typeface="Calibri" panose="020F0502020204030204" pitchFamily="34" charset="0"/>
              <a:cs typeface="Times New Roman" panose="02020603050405020304" pitchFamily="18" charset="0"/>
            </a:endParaRPr>
          </a:p>
          <a:p>
            <a:r>
              <a:rPr lang="en-US" sz="900" b="1" dirty="0" smtClean="0"/>
              <a:t>System </a:t>
            </a:r>
            <a:r>
              <a:rPr lang="en-US" sz="900" b="1" dirty="0"/>
              <a:t>Center 2012: All the Cmdlets You Wanted to Know But Were Afraid to Ask:</a:t>
            </a:r>
          </a:p>
          <a:p>
            <a:r>
              <a:rPr lang="en-US" sz="800" dirty="0">
                <a:hlinkClick r:id="rId64"/>
              </a:rPr>
              <a:t>http://thoughtsonopsmgr.blogspot.com/2014/02/system-center-2012-all-cmdlets-you.html</a:t>
            </a:r>
            <a:endParaRPr lang="en-US" sz="800" dirty="0"/>
          </a:p>
          <a:p>
            <a:endParaRPr lang="en-US" sz="900" b="1" dirty="0" smtClean="0">
              <a:ea typeface="Calibri" panose="020F0502020204030204" pitchFamily="34" charset="0"/>
              <a:cs typeface="Times New Roman" panose="02020603050405020304" pitchFamily="18" charset="0"/>
            </a:endParaRPr>
          </a:p>
          <a:p>
            <a:pPr algn="ctr"/>
            <a:r>
              <a:rPr lang="en-US" sz="1100" b="1" dirty="0" smtClean="0"/>
              <a:t>EVENTS</a:t>
            </a:r>
            <a:endParaRPr lang="en-US" sz="400" b="1" dirty="0"/>
          </a:p>
          <a:p>
            <a:endParaRPr lang="en-US" sz="900" b="1" dirty="0" smtClean="0">
              <a:ea typeface="Calibri" panose="020F0502020204030204" pitchFamily="34" charset="0"/>
              <a:cs typeface="Times New Roman" panose="02020603050405020304" pitchFamily="18" charset="0"/>
            </a:endParaRPr>
          </a:p>
          <a:p>
            <a:r>
              <a:rPr lang="en-US" sz="900" b="1" dirty="0" smtClean="0">
                <a:ea typeface="Calibri" panose="020F0502020204030204" pitchFamily="34" charset="0"/>
                <a:cs typeface="Times New Roman" panose="02020603050405020304" pitchFamily="18" charset="0"/>
              </a:rPr>
              <a:t>System Center </a:t>
            </a:r>
            <a:r>
              <a:rPr lang="en-US" sz="900" b="1" dirty="0">
                <a:ea typeface="Calibri" panose="020F0502020204030204" pitchFamily="34" charset="0"/>
                <a:cs typeface="Times New Roman" panose="02020603050405020304" pitchFamily="18" charset="0"/>
              </a:rPr>
              <a:t>Universe 2015: </a:t>
            </a:r>
            <a:r>
              <a:rPr lang="en-US" sz="800" dirty="0">
                <a:ea typeface="Calibri" panose="020F0502020204030204" pitchFamily="34" charset="0"/>
                <a:cs typeface="Times New Roman" panose="02020603050405020304" pitchFamily="18" charset="0"/>
                <a:hlinkClick r:id="rId65"/>
              </a:rPr>
              <a:t>http://</a:t>
            </a:r>
            <a:r>
              <a:rPr lang="en-US" sz="800" dirty="0" smtClean="0">
                <a:ea typeface="Calibri" panose="020F0502020204030204" pitchFamily="34" charset="0"/>
                <a:cs typeface="Times New Roman" panose="02020603050405020304" pitchFamily="18" charset="0"/>
                <a:hlinkClick r:id="rId65"/>
              </a:rPr>
              <a:t>www.systemcenteruniverse.com</a:t>
            </a:r>
            <a:endParaRPr lang="en-US" sz="800" dirty="0" smtClean="0">
              <a:ea typeface="Calibri" panose="020F0502020204030204" pitchFamily="34" charset="0"/>
              <a:cs typeface="Times New Roman" panose="02020603050405020304" pitchFamily="18" charset="0"/>
            </a:endParaRPr>
          </a:p>
          <a:p>
            <a:endParaRPr lang="en-US" sz="900" b="1" dirty="0" smtClean="0">
              <a:ea typeface="Calibri" panose="020F0502020204030204" pitchFamily="34" charset="0"/>
              <a:cs typeface="Times New Roman" panose="02020603050405020304" pitchFamily="18" charset="0"/>
            </a:endParaRPr>
          </a:p>
        </p:txBody>
      </p:sp>
      <p:sp>
        <p:nvSpPr>
          <p:cNvPr id="4" name="Title 6"/>
          <p:cNvSpPr>
            <a:spLocks noGrp="1"/>
          </p:cNvSpPr>
          <p:nvPr>
            <p:ph type="title"/>
          </p:nvPr>
        </p:nvSpPr>
        <p:spPr>
          <a:xfrm>
            <a:off x="26468" y="74871"/>
            <a:ext cx="12133782" cy="387798"/>
          </a:xfrm>
          <a:solidFill>
            <a:srgbClr val="FFFF00"/>
          </a:solidFill>
        </p:spPr>
        <p:txBody>
          <a:bodyPr/>
          <a:lstStyle/>
          <a:p>
            <a:pPr algn="ctr"/>
            <a:r>
              <a:rPr lang="en-US" sz="2800" dirty="0" smtClean="0">
                <a:solidFill>
                  <a:schemeClr val="tx1"/>
                </a:solidFill>
                <a:latin typeface="Bookman Old Style" panose="02050604050505020204" pitchFamily="18" charset="0"/>
              </a:rPr>
              <a:t>System Center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pic>
        <p:nvPicPr>
          <p:cNvPr id="8" name="Picture 7"/>
          <p:cNvPicPr>
            <a:picLocks noChangeAspect="1"/>
          </p:cNvPicPr>
          <p:nvPr/>
        </p:nvPicPr>
        <p:blipFill>
          <a:blip r:embed="rId66"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67"/>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6850064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62669"/>
            <a:ext cx="12188825" cy="6395331"/>
          </a:xfrm>
          <a:prstGeom prst="rect">
            <a:avLst/>
          </a:prstGeom>
        </p:spPr>
        <p:txBody>
          <a:bodyPr wrap="square" numCol="3" spcCol="274320">
            <a:spAutoFit/>
          </a:bodyPr>
          <a:lstStyle/>
          <a:p>
            <a:pPr algn="ctr" defTabSz="466298">
              <a:buClr>
                <a:schemeClr val="tx1"/>
              </a:buClr>
            </a:pPr>
            <a:r>
              <a:rPr lang="en-US" sz="1100" b="1" dirty="0"/>
              <a:t>TRAINING</a:t>
            </a:r>
            <a:endParaRPr lang="en-US" sz="700" b="1" dirty="0"/>
          </a:p>
          <a:p>
            <a:endParaRPr lang="en-US" sz="700" b="1" dirty="0" smtClean="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a:t>
            </a:r>
            <a:r>
              <a:rPr lang="en-US" sz="1000" b="1" dirty="0" smtClean="0">
                <a:latin typeface="Calibri" panose="020F0502020204030204" pitchFamily="34" charset="0"/>
                <a:ea typeface="Calibri" panose="020F0502020204030204" pitchFamily="34" charset="0"/>
                <a:cs typeface="Times New Roman" panose="02020603050405020304" pitchFamily="18" charset="0"/>
              </a:rPr>
              <a:t>Developer Center - 2010 </a:t>
            </a:r>
            <a:r>
              <a:rPr lang="en-US" sz="1000" b="1" dirty="0">
                <a:latin typeface="Calibri" panose="020F0502020204030204" pitchFamily="34" charset="0"/>
                <a:ea typeface="Calibri" panose="020F0502020204030204" pitchFamily="34" charset="0"/>
                <a:cs typeface="Times New Roman" panose="02020603050405020304" pitchFamily="18" charset="0"/>
              </a:rPr>
              <a:t>Learning Resources:</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
              </a:rPr>
              <a:t>https://msdn.microsoft.com/en-us/biztalk/aa937649</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2013: Training and Tutorial Material: </a:t>
            </a:r>
            <a:r>
              <a:rPr lang="en-US" sz="1000" dirty="0">
                <a:latin typeface="Calibri" panose="020F0502020204030204" pitchFamily="34" charset="0"/>
                <a:ea typeface="Calibri" panose="020F0502020204030204" pitchFamily="34" charset="0"/>
                <a:cs typeface="Times New Roman" panose="02020603050405020304" pitchFamily="18" charset="0"/>
                <a:hlinkClick r:id="rId3"/>
              </a:rPr>
              <a:t>http://social.technet.microsoft.com/wiki/contents/articles/14686.biztalk-server-2013-training-and-tutorial-material.aspx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Training Resources for BizTalk Administrators:</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4"/>
              </a:rPr>
              <a:t>http://social.technet.microsoft.com/wiki/contents/articles/14601.training-resources-for-biztalk-administrators.aspx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a:t>
            </a:r>
            <a:r>
              <a:rPr lang="en-US" sz="1000" b="1" dirty="0" smtClean="0">
                <a:latin typeface="Calibri" panose="020F0502020204030204" pitchFamily="34" charset="0"/>
                <a:ea typeface="Calibri" panose="020F0502020204030204" pitchFamily="34" charset="0"/>
                <a:cs typeface="Times New Roman" panose="02020603050405020304" pitchFamily="18" charset="0"/>
              </a:rPr>
              <a:t>2010 “How </a:t>
            </a:r>
            <a:r>
              <a:rPr lang="en-US" sz="1000" b="1" dirty="0">
                <a:latin typeface="Calibri" panose="020F0502020204030204" pitchFamily="34" charset="0"/>
                <a:ea typeface="Calibri" panose="020F0502020204030204" pitchFamily="34" charset="0"/>
                <a:cs typeface="Times New Roman" panose="02020603050405020304" pitchFamily="18" charset="0"/>
              </a:rPr>
              <a:t>Do I?” Videos:</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5"/>
              </a:rPr>
              <a:t>https://msdn.microsoft.com/en-us/biztalk/dd849956.aspx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700" b="1" dirty="0">
              <a:ea typeface="Calibri" panose="020F0502020204030204" pitchFamily="34" charset="0"/>
              <a:cs typeface="Times New Roman" panose="02020603050405020304" pitchFamily="18" charset="0"/>
            </a:endParaRPr>
          </a:p>
          <a:p>
            <a:pPr algn="ctr" defTabSz="466298">
              <a:buClr>
                <a:schemeClr val="tx1"/>
              </a:buClr>
            </a:pPr>
            <a:endParaRPr lang="en-US" sz="1100" b="1" dirty="0" smtClean="0"/>
          </a:p>
          <a:p>
            <a:pPr algn="ctr" defTabSz="466298">
              <a:buClr>
                <a:schemeClr val="tx1"/>
              </a:buClr>
            </a:pPr>
            <a:r>
              <a:rPr lang="en-US" sz="1100" b="1" dirty="0" smtClean="0"/>
              <a:t>SUPPORT and TOOLS</a:t>
            </a:r>
            <a:endParaRPr lang="en-US" sz="700" b="1" dirty="0"/>
          </a:p>
          <a:p>
            <a:endParaRPr lang="en-US" sz="800"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Monitor BizTalk Environment </a:t>
            </a:r>
            <a:r>
              <a:rPr lang="en-US" sz="1000" b="1" dirty="0">
                <a:latin typeface="Calibri" panose="020F0502020204030204" pitchFamily="34" charset="0"/>
                <a:ea typeface="Calibri" panose="020F0502020204030204" pitchFamily="34" charset="0"/>
                <a:cs typeface="Times New Roman" panose="02020603050405020304" pitchFamily="18" charset="0"/>
              </a:rPr>
              <a:t>using PowerShell: </a:t>
            </a:r>
            <a:r>
              <a:rPr lang="en-US" sz="1000" dirty="0">
                <a:latin typeface="Calibri" panose="020F0502020204030204" pitchFamily="34" charset="0"/>
                <a:ea typeface="Calibri" panose="020F0502020204030204" pitchFamily="34" charset="0"/>
                <a:cs typeface="Times New Roman" panose="02020603050405020304" pitchFamily="18" charset="0"/>
                <a:hlinkClick r:id="rId6"/>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6"/>
              </a:rPr>
              <a:t>social.technet.microsoft.com/wiki/contents/articles/31154.biztalk-devops-monitor-your-biztalk-environment-using-powershell.aspx</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Server Troubleshooting and Support on MSDN:</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7"/>
              </a:rPr>
              <a:t>https://msdn.microsoft.com/en-us/biztalk/aa937674.aspx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smtClean="0">
              <a:latin typeface="Calibri" panose="020F0502020204030204" pitchFamily="34"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Known </a:t>
            </a:r>
            <a:r>
              <a:rPr lang="en-US" sz="1000" b="1" dirty="0" smtClean="0">
                <a:latin typeface="Calibri" panose="020F0502020204030204" pitchFamily="34" charset="0"/>
                <a:ea typeface="Calibri" panose="020F0502020204030204" pitchFamily="34" charset="0"/>
                <a:cs typeface="Times New Roman" panose="02020603050405020304" pitchFamily="18" charset="0"/>
              </a:rPr>
              <a:t>Issues </a:t>
            </a:r>
            <a:r>
              <a:rPr lang="en-US" sz="1000" b="1" dirty="0">
                <a:latin typeface="Calibri" panose="020F0502020204030204" pitchFamily="34" charset="0"/>
                <a:ea typeface="Calibri" panose="020F0502020204030204" pitchFamily="34" charset="0"/>
                <a:cs typeface="Times New Roman" panose="02020603050405020304" pitchFamily="18" charset="0"/>
              </a:rPr>
              <a:t>in BizTalk Server 2013:</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8"/>
              </a:rPr>
              <a:t>https://support.microsoft.com/en-us/kb/2954101</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a:latin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Throttling </a:t>
            </a:r>
            <a:r>
              <a:rPr lang="en-US" sz="1000" b="1" dirty="0" smtClean="0">
                <a:latin typeface="Calibri" panose="020F0502020204030204" pitchFamily="34" charset="0"/>
                <a:ea typeface="Calibri" panose="020F0502020204030204" pitchFamily="34" charset="0"/>
                <a:cs typeface="Times New Roman" panose="02020603050405020304" pitchFamily="18" charset="0"/>
              </a:rPr>
              <a:t>Checker Tool:</a:t>
            </a:r>
            <a:r>
              <a:rPr lang="en-US" sz="1000" dirty="0" smtClean="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9"/>
              </a:rPr>
              <a:t>https://gallery.technet.microsoft.com/BizTalk-Throttling-Checker-156a7080</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smtClean="0">
              <a:latin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Health </a:t>
            </a:r>
            <a:r>
              <a:rPr lang="en-US" sz="1000" b="1" dirty="0">
                <a:latin typeface="Calibri" panose="020F0502020204030204" pitchFamily="34" charset="0"/>
                <a:ea typeface="Calibri" panose="020F0502020204030204" pitchFamily="34" charset="0"/>
                <a:cs typeface="Times New Roman" panose="02020603050405020304" pitchFamily="18" charset="0"/>
              </a:rPr>
              <a:t>Monitor version 3.1: </a:t>
            </a:r>
            <a:r>
              <a:rPr lang="en-US" sz="1000" dirty="0">
                <a:latin typeface="Calibri" panose="020F0502020204030204" pitchFamily="34" charset="0"/>
                <a:ea typeface="Calibri" panose="020F0502020204030204" pitchFamily="34" charset="0"/>
                <a:cs typeface="Times New Roman" panose="02020603050405020304" pitchFamily="18" charset="0"/>
                <a:hlinkClick r:id="rId10"/>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10"/>
              </a:rPr>
              <a:t>blogs.msdn.com/b/biztalkhealthmonitor/archive/2015/07/02/biztalk-health-monitor-v3-1-released.aspx</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Port Info Query Tool:</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11"/>
              </a:rPr>
              <a:t>https://biztalkportinfo.codeplex.com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smtClean="0">
              <a:latin typeface="Calibri" panose="020F0502020204030204" pitchFamily="34" charset="0"/>
            </a:endParaRPr>
          </a:p>
          <a:p>
            <a:r>
              <a:rPr lang="en-US" sz="1000" b="1" dirty="0" smtClean="0">
                <a:latin typeface="Calibri" panose="020F0502020204030204" pitchFamily="34" charset="0"/>
              </a:rPr>
              <a:t>BizTalk Server </a:t>
            </a:r>
            <a:r>
              <a:rPr lang="en-US" sz="1000" b="1" dirty="0">
                <a:latin typeface="Calibri" panose="020F0502020204030204" pitchFamily="34" charset="0"/>
              </a:rPr>
              <a:t>Product Lifecycle: </a:t>
            </a:r>
            <a:r>
              <a:rPr lang="en-US" sz="1000" dirty="0">
                <a:latin typeface="Calibri" panose="020F0502020204030204" pitchFamily="34" charset="0"/>
                <a:hlinkClick r:id="rId12"/>
              </a:rPr>
              <a:t>http://</a:t>
            </a:r>
            <a:r>
              <a:rPr lang="en-US" sz="1000" dirty="0" smtClean="0">
                <a:latin typeface="Calibri" panose="020F0502020204030204" pitchFamily="34" charset="0"/>
                <a:hlinkClick r:id="rId12"/>
              </a:rPr>
              <a:t>social.technet.microsoft.com/wiki/contents/articles/18709.biztalk-server-product-lifecycle.aspx</a:t>
            </a:r>
            <a:endParaRPr lang="en-US" sz="1000" dirty="0" smtClean="0">
              <a:latin typeface="Calibri" panose="020F0502020204030204" pitchFamily="34" charset="0"/>
            </a:endParaRPr>
          </a:p>
          <a:p>
            <a:endParaRPr lang="en-US" sz="1000" dirty="0">
              <a:latin typeface="Calibri" panose="020F0502020204030204" pitchFamily="34" charset="0"/>
            </a:endParaRPr>
          </a:p>
          <a:p>
            <a:r>
              <a:rPr lang="en-US" sz="1000" b="1" dirty="0" smtClean="0">
                <a:latin typeface="Calibri" panose="020F0502020204030204" pitchFamily="34" charset="0"/>
              </a:rPr>
              <a:t>BizTalk Administrator’s Checklist Compiled by Microsoft BizTalk Support</a:t>
            </a:r>
            <a:r>
              <a:rPr lang="en-US" sz="1000" b="1" dirty="0">
                <a:latin typeface="Calibri" panose="020F0502020204030204" pitchFamily="34" charset="0"/>
              </a:rPr>
              <a:t>: </a:t>
            </a:r>
            <a:r>
              <a:rPr lang="en-US" sz="1000" dirty="0">
                <a:latin typeface="Calibri" panose="020F0502020204030204" pitchFamily="34" charset="0"/>
                <a:hlinkClick r:id="rId13"/>
              </a:rPr>
              <a:t>http://</a:t>
            </a:r>
            <a:r>
              <a:rPr lang="en-US" sz="1000" dirty="0" smtClean="0">
                <a:latin typeface="Calibri" panose="020F0502020204030204" pitchFamily="34" charset="0"/>
                <a:hlinkClick r:id="rId13"/>
              </a:rPr>
              <a:t>social.technet.microsoft.com/wiki/contents/articles/629.biztalk-administrator-s-checklist-compiled-by-microsoft-biztalk-support.aspx</a:t>
            </a:r>
            <a:endParaRPr lang="en-US" sz="1000" dirty="0" smtClean="0">
              <a:latin typeface="Calibri" panose="020F0502020204030204" pitchFamily="34" charset="0"/>
            </a:endParaRPr>
          </a:p>
          <a:p>
            <a:endParaRPr lang="en-US" sz="800" dirty="0" smtClean="0"/>
          </a:p>
          <a:p>
            <a:r>
              <a:rPr lang="en-US" sz="1000" b="1" dirty="0">
                <a:latin typeface="Calibri" panose="020F0502020204030204" pitchFamily="34" charset="0"/>
              </a:rPr>
              <a:t>BizTalk Terminator </a:t>
            </a:r>
            <a:r>
              <a:rPr lang="en-US" sz="1000" b="1" dirty="0" smtClean="0">
                <a:latin typeface="Calibri" panose="020F0502020204030204" pitchFamily="34" charset="0"/>
              </a:rPr>
              <a:t>2.2 </a:t>
            </a:r>
            <a:r>
              <a:rPr lang="en-US" sz="1000" b="1" dirty="0">
                <a:latin typeface="Calibri" panose="020F0502020204030204" pitchFamily="34" charset="0"/>
              </a:rPr>
              <a:t>Tool: </a:t>
            </a:r>
            <a:r>
              <a:rPr lang="en-US" sz="1000" dirty="0">
                <a:latin typeface="Calibri" panose="020F0502020204030204" pitchFamily="34" charset="0"/>
                <a:hlinkClick r:id="rId14"/>
              </a:rPr>
              <a:t>http://</a:t>
            </a:r>
            <a:r>
              <a:rPr lang="en-US" sz="1000" dirty="0" smtClean="0">
                <a:latin typeface="Calibri" panose="020F0502020204030204" pitchFamily="34" charset="0"/>
                <a:hlinkClick r:id="rId14"/>
              </a:rPr>
              <a:t>www.microsoft.com/en-us/download/details.aspx?id=2846</a:t>
            </a:r>
            <a:endParaRPr lang="en-US" sz="1000" dirty="0" smtClean="0">
              <a:latin typeface="Calibri" panose="020F0502020204030204" pitchFamily="34" charset="0"/>
            </a:endParaRPr>
          </a:p>
          <a:p>
            <a:endParaRPr lang="en-US" sz="1000" b="1" dirty="0" smtClean="0">
              <a:latin typeface="Calibri" panose="020F0502020204030204" pitchFamily="34" charset="0"/>
            </a:endParaRPr>
          </a:p>
          <a:p>
            <a:r>
              <a:rPr lang="en-US" sz="1000" b="1" dirty="0" smtClean="0">
                <a:latin typeface="Calibri" panose="020F0502020204030204" pitchFamily="34" charset="0"/>
              </a:rPr>
              <a:t>BizTalk TransMock Framework Tool</a:t>
            </a:r>
            <a:r>
              <a:rPr lang="en-US" sz="1000" b="1" dirty="0">
                <a:latin typeface="Calibri" panose="020F0502020204030204" pitchFamily="34" charset="0"/>
              </a:rPr>
              <a:t>: </a:t>
            </a:r>
            <a:r>
              <a:rPr lang="en-US" sz="1000" dirty="0">
                <a:latin typeface="Calibri" panose="020F0502020204030204" pitchFamily="34" charset="0"/>
                <a:hlinkClick r:id="rId15"/>
              </a:rPr>
              <a:t>https://</a:t>
            </a:r>
            <a:r>
              <a:rPr lang="en-US" sz="1000" dirty="0" smtClean="0">
                <a:latin typeface="Calibri" panose="020F0502020204030204" pitchFamily="34" charset="0"/>
                <a:hlinkClick r:id="rId15"/>
              </a:rPr>
              <a:t>transmock.codeplex.com</a:t>
            </a:r>
            <a:endParaRPr lang="en-US" sz="1000" dirty="0" smtClean="0">
              <a:latin typeface="Calibri" panose="020F0502020204030204" pitchFamily="34" charset="0"/>
            </a:endParaRPr>
          </a:p>
          <a:p>
            <a:endParaRPr lang="en-US" sz="1000" b="1" dirty="0" smtClean="0">
              <a:latin typeface="Calibri" panose="020F0502020204030204" pitchFamily="34" charset="0"/>
            </a:endParaRPr>
          </a:p>
          <a:p>
            <a:r>
              <a:rPr lang="en-US" sz="1000" b="1" dirty="0" smtClean="0">
                <a:latin typeface="Calibri" panose="020F0502020204030204" pitchFamily="34" charset="0"/>
              </a:rPr>
              <a:t>BizTalk Map </a:t>
            </a:r>
            <a:r>
              <a:rPr lang="en-US" sz="1000" b="1" dirty="0">
                <a:latin typeface="Calibri" panose="020F0502020204030204" pitchFamily="34" charset="0"/>
              </a:rPr>
              <a:t>Test </a:t>
            </a:r>
            <a:r>
              <a:rPr lang="en-US" sz="1000" b="1" dirty="0" smtClean="0">
                <a:latin typeface="Calibri" panose="020F0502020204030204" pitchFamily="34" charset="0"/>
              </a:rPr>
              <a:t>Framework Tool: </a:t>
            </a:r>
            <a:r>
              <a:rPr lang="en-US" sz="1000" dirty="0">
                <a:latin typeface="Calibri" panose="020F0502020204030204" pitchFamily="34" charset="0"/>
                <a:hlinkClick r:id="rId16"/>
              </a:rPr>
              <a:t>http://</a:t>
            </a:r>
            <a:r>
              <a:rPr lang="en-US" sz="1000" dirty="0" smtClean="0">
                <a:latin typeface="Calibri" panose="020F0502020204030204" pitchFamily="34" charset="0"/>
                <a:hlinkClick r:id="rId16"/>
              </a:rPr>
              <a:t>mtf.codeplex.com</a:t>
            </a:r>
            <a:endParaRPr lang="en-US" sz="1000" dirty="0" smtClean="0">
              <a:latin typeface="Calibri" panose="020F0502020204030204" pitchFamily="34" charset="0"/>
            </a:endParaRPr>
          </a:p>
          <a:p>
            <a:endParaRPr lang="en-US" sz="1000" b="1" dirty="0" smtClean="0">
              <a:latin typeface="Calibri" panose="020F0502020204030204" pitchFamily="34" charset="0"/>
            </a:endParaRPr>
          </a:p>
          <a:p>
            <a:r>
              <a:rPr lang="en-US" sz="1000" b="1" dirty="0" smtClean="0">
                <a:latin typeface="Calibri" panose="020F0502020204030204" pitchFamily="34" charset="0"/>
              </a:rPr>
              <a:t>List </a:t>
            </a:r>
            <a:r>
              <a:rPr lang="en-US" sz="1000" b="1" dirty="0">
                <a:latin typeface="Calibri" panose="020F0502020204030204" pitchFamily="34" charset="0"/>
              </a:rPr>
              <a:t>of Service Packs and Cumulative Updates available for BizTalk </a:t>
            </a:r>
            <a:r>
              <a:rPr lang="en-US" sz="1000" b="1" dirty="0" smtClean="0">
                <a:latin typeface="Calibri" panose="020F0502020204030204" pitchFamily="34" charset="0"/>
              </a:rPr>
              <a:t>Server: </a:t>
            </a:r>
            <a:r>
              <a:rPr lang="en-US" sz="1000" dirty="0" smtClean="0">
                <a:latin typeface="Calibri" panose="020F0502020204030204" pitchFamily="34" charset="0"/>
                <a:hlinkClick r:id="rId17"/>
              </a:rPr>
              <a:t>http</a:t>
            </a:r>
            <a:r>
              <a:rPr lang="en-US" sz="1000" dirty="0">
                <a:latin typeface="Calibri" panose="020F0502020204030204" pitchFamily="34" charset="0"/>
                <a:hlinkClick r:id="rId17"/>
              </a:rPr>
              <a:t>://</a:t>
            </a:r>
            <a:r>
              <a:rPr lang="en-US" sz="1000" dirty="0" smtClean="0">
                <a:latin typeface="Calibri" panose="020F0502020204030204" pitchFamily="34" charset="0"/>
                <a:hlinkClick r:id="rId17"/>
              </a:rPr>
              <a:t>social.technet.microsoft.com/wiki/contents/articles/18752.list-of-service-packs-and-cumulative-updates-available-for-biztalk-server.aspx</a:t>
            </a:r>
            <a:endParaRPr lang="en-US" sz="1000" dirty="0" smtClean="0">
              <a:latin typeface="Calibri" panose="020F0502020204030204" pitchFamily="34" charset="0"/>
            </a:endParaRPr>
          </a:p>
          <a:p>
            <a:endParaRPr lang="en-US" sz="1000" b="1" dirty="0" smtClean="0">
              <a:latin typeface="Calibri" panose="020F0502020204030204" pitchFamily="34" charset="0"/>
            </a:endParaRPr>
          </a:p>
          <a:p>
            <a:endParaRPr lang="en-US" sz="800" dirty="0" smtClean="0"/>
          </a:p>
          <a:p>
            <a:pPr algn="ctr"/>
            <a:r>
              <a:rPr lang="en-US" sz="1100" b="1" dirty="0" smtClean="0"/>
              <a:t>PRODUCT and TECHNICAL</a:t>
            </a:r>
            <a:endParaRPr lang="en-US" sz="1100" b="1" dirty="0"/>
          </a:p>
          <a:p>
            <a:endParaRPr lang="en-US" sz="700" b="1" dirty="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Home </a:t>
            </a:r>
            <a:r>
              <a:rPr lang="en-US" sz="1000" b="1" dirty="0" smtClean="0">
                <a:latin typeface="Calibri" panose="020F0502020204030204" pitchFamily="34" charset="0"/>
                <a:ea typeface="Calibri" panose="020F0502020204030204" pitchFamily="34" charset="0"/>
                <a:cs typeface="Times New Roman" panose="02020603050405020304" pitchFamily="18" charset="0"/>
              </a:rPr>
              <a:t>Page</a:t>
            </a:r>
            <a:r>
              <a:rPr lang="en-US" sz="1000" b="1" dirty="0">
                <a:latin typeface="Calibri" panose="020F0502020204030204" pitchFamily="34" charset="0"/>
                <a:ea typeface="Calibri" panose="020F0502020204030204" pitchFamily="34" charset="0"/>
                <a:cs typeface="Times New Roman" panose="02020603050405020304" pitchFamily="18" charset="0"/>
              </a:rPr>
              <a:t>:</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18"/>
              </a:rPr>
              <a:t>http://www.microsoft.com/en-us/server-cloud/products/biztalk</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2013: Pricing and Licensing </a:t>
            </a:r>
            <a:r>
              <a:rPr lang="en-US" sz="1000" b="1" dirty="0" smtClean="0">
                <a:latin typeface="Calibri" panose="020F0502020204030204" pitchFamily="34" charset="0"/>
                <a:ea typeface="Calibri" panose="020F0502020204030204" pitchFamily="34" charset="0"/>
                <a:cs typeface="Times New Roman" panose="02020603050405020304" pitchFamily="18" charset="0"/>
              </a:rPr>
              <a:t>Survival Guide: </a:t>
            </a: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dirty="0">
                <a:latin typeface="Calibri" panose="020F0502020204030204" pitchFamily="34" charset="0"/>
                <a:ea typeface="Calibri" panose="020F0502020204030204" pitchFamily="34" charset="0"/>
                <a:cs typeface="Times New Roman" panose="02020603050405020304" pitchFamily="18" charset="0"/>
                <a:hlinkClick r:id="rId19"/>
              </a:rPr>
              <a:t>http://social.technet.microsoft.com/wiki/contents/articles/20494.biztalk-server-2013-pricing-and-licensing-survival-guide.aspx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Scheduled Task Adapter is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Available </a:t>
            </a:r>
            <a:r>
              <a:rPr lang="en-US" sz="1000" b="1" dirty="0">
                <a:latin typeface="Calibri" panose="020F0502020204030204" pitchFamily="34" charset="0"/>
                <a:ea typeface="Calibri" panose="020F0502020204030204" pitchFamily="34" charset="0"/>
                <a:cs typeface="Times New Roman" panose="02020603050405020304" pitchFamily="18" charset="0"/>
              </a:rPr>
              <a:t>for BizTalk Server 2013 R2: </a:t>
            </a:r>
            <a:r>
              <a:rPr lang="en-US" sz="1000" dirty="0">
                <a:latin typeface="Calibri" panose="020F0502020204030204" pitchFamily="34" charset="0"/>
                <a:ea typeface="Calibri" panose="020F0502020204030204" pitchFamily="34" charset="0"/>
                <a:cs typeface="Times New Roman" panose="02020603050405020304" pitchFamily="18" charset="0"/>
                <a:hlinkClick r:id="rId20"/>
              </a:rPr>
              <a:t>https://biztalkscheduledtask.codeplex.com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Developer Center on MSDN: </a:t>
            </a:r>
            <a:r>
              <a:rPr lang="en-US" sz="1000" dirty="0">
                <a:latin typeface="Calibri" panose="020F0502020204030204" pitchFamily="34" charset="0"/>
                <a:ea typeface="Calibri" panose="020F0502020204030204" pitchFamily="34" charset="0"/>
                <a:cs typeface="Times New Roman" panose="02020603050405020304" pitchFamily="18" charset="0"/>
                <a:hlinkClick r:id="rId21"/>
              </a:rPr>
              <a:t>https://msdn.microsoft.com/en-us/biztalk/aa937640.aspx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Server Library on MSDN:</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2"/>
              </a:rPr>
              <a:t>https://msdn.microsoft.com/en-us/library/dd547397(v=bts.10).aspx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R="0" lvl="0"/>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Library on TechNet:</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3"/>
              </a:rPr>
              <a:t>https://technet.microsoft.com/en-US/library/dd547397(v=bts.10).aspx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R="0" lvl="0"/>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Server Resources on the TechNet </a:t>
            </a:r>
            <a:r>
              <a:rPr lang="en-US" sz="1000" b="1" dirty="0" smtClean="0">
                <a:latin typeface="Calibri" panose="020F0502020204030204" pitchFamily="34" charset="0"/>
                <a:ea typeface="Calibri" panose="020F0502020204030204" pitchFamily="34" charset="0"/>
                <a:cs typeface="Times New Roman" panose="02020603050405020304" pitchFamily="18" charset="0"/>
              </a:rPr>
              <a:t>Wiki:</a:t>
            </a: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dirty="0">
                <a:latin typeface="Calibri" panose="020F0502020204030204" pitchFamily="34" charset="0"/>
                <a:ea typeface="Calibri" panose="020F0502020204030204" pitchFamily="34" charset="0"/>
                <a:cs typeface="Times New Roman" panose="02020603050405020304" pitchFamily="18" charset="0"/>
                <a:hlinkClick r:id="rId24"/>
              </a:rPr>
              <a:t>http://social.technet.microsoft.com/wiki/contents/articles/2240.biztalk-server-resources-on-the-technet-wiki.aspx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Services for Azure: </a:t>
            </a:r>
            <a:r>
              <a:rPr lang="en-US" sz="1000" dirty="0">
                <a:latin typeface="Calibri" panose="020F0502020204030204" pitchFamily="34" charset="0"/>
                <a:ea typeface="Calibri" panose="020F0502020204030204" pitchFamily="34" charset="0"/>
                <a:cs typeface="Times New Roman" panose="02020603050405020304" pitchFamily="18" charset="0"/>
                <a:hlinkClick r:id="rId25"/>
              </a:rPr>
              <a:t>http://azure.microsoft.com/en-us/services/biztalk-services</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Deployment </a:t>
            </a:r>
            <a:r>
              <a:rPr lang="en-US" sz="1000" b="1" dirty="0">
                <a:latin typeface="Calibri" panose="020F0502020204030204" pitchFamily="34" charset="0"/>
                <a:ea typeface="Calibri" panose="020F0502020204030204" pitchFamily="34" charset="0"/>
                <a:cs typeface="Times New Roman" panose="02020603050405020304" pitchFamily="18" charset="0"/>
              </a:rPr>
              <a:t>Framework </a:t>
            </a:r>
            <a:r>
              <a:rPr lang="en-US" sz="1000" b="1" dirty="0" smtClean="0">
                <a:latin typeface="Calibri" panose="020F0502020204030204" pitchFamily="34" charset="0"/>
                <a:ea typeface="Calibri" panose="020F0502020204030204" pitchFamily="34" charset="0"/>
                <a:cs typeface="Times New Roman" panose="02020603050405020304" pitchFamily="18" charset="0"/>
              </a:rPr>
              <a:t>(</a:t>
            </a:r>
            <a:r>
              <a:rPr lang="en-US" sz="1000" b="1" dirty="0">
                <a:latin typeface="Calibri" panose="020F0502020204030204" pitchFamily="34" charset="0"/>
                <a:ea typeface="Calibri" panose="020F0502020204030204" pitchFamily="34" charset="0"/>
                <a:cs typeface="Times New Roman" panose="02020603050405020304" pitchFamily="18" charset="0"/>
              </a:rPr>
              <a:t>BTDF):</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6"/>
              </a:rPr>
              <a:t>https://biztalkdeployment.codeplex.com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Resources on Microsoft Download Site:</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7"/>
              </a:rPr>
              <a:t>http://www.microsoft.com/en-us/search/Results.aspx?q=biztalk&amp;form=DLC</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sz="1100" b="1" dirty="0"/>
          </a:p>
          <a:p>
            <a:pPr algn="ctr"/>
            <a:r>
              <a:rPr lang="en-US" sz="1100" b="1" dirty="0" smtClean="0"/>
              <a:t>COMMUNITY, BLOGS, and SOCIAL MEDIA</a:t>
            </a:r>
            <a:endParaRPr lang="en-US" sz="1100" b="1" dirty="0"/>
          </a:p>
          <a:p>
            <a:endParaRPr lang="en-US" sz="9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a:latin typeface="Calibri" panose="020F0502020204030204" pitchFamily="34" charset="0"/>
                <a:ea typeface="Calibri" panose="020F0502020204030204" pitchFamily="34" charset="0"/>
                <a:cs typeface="Times New Roman" panose="02020603050405020304" pitchFamily="18" charset="0"/>
              </a:rPr>
              <a:t>BizTalk Magazine on Flipboard:</a:t>
            </a:r>
            <a:r>
              <a:rPr lang="en-US" sz="1000"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28"/>
              </a:rPr>
              <a:t>https://flipboard.com/@sandroasp/biztalkmagazine-hh6jepeby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Blogroll on TechNet:</a:t>
            </a:r>
            <a:r>
              <a:rPr lang="en-US" sz="1000" dirty="0" smtClean="0">
                <a:latin typeface="Calibri" panose="020F0502020204030204" pitchFamily="34" charset="0"/>
                <a:ea typeface="Calibri" panose="020F0502020204030204" pitchFamily="34" charset="0"/>
                <a:cs typeface="Times New Roman" panose="02020603050405020304" pitchFamily="18" charset="0"/>
              </a:rPr>
              <a:t> </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29"/>
              </a:rPr>
              <a:t>http</a:t>
            </a:r>
            <a:r>
              <a:rPr lang="en-US" sz="1000" dirty="0">
                <a:latin typeface="Calibri" panose="020F0502020204030204" pitchFamily="34" charset="0"/>
                <a:ea typeface="Calibri" panose="020F0502020204030204" pitchFamily="34" charset="0"/>
                <a:cs typeface="Times New Roman" panose="02020603050405020304" pitchFamily="18" charset="0"/>
                <a:hlinkClick r:id="rId29"/>
              </a:rPr>
              <a:t>://</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29"/>
              </a:rPr>
              <a:t>social.technet.microsoft.com/wiki/contents/articles/10530.biztalk-blogroll.aspx</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1000"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Product Team Blog:</a:t>
            </a:r>
            <a:r>
              <a:rPr lang="en-US" sz="1000" dirty="0" smtClean="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30"/>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30"/>
              </a:rPr>
              <a:t>blogs.msdn.com/b/biztalk_server_team_blog</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Codit Blog: </a:t>
            </a:r>
            <a:r>
              <a:rPr lang="en-US" sz="1000" dirty="0">
                <a:latin typeface="Calibri" panose="020F0502020204030204" pitchFamily="34" charset="0"/>
                <a:ea typeface="Calibri" panose="020F0502020204030204" pitchFamily="34" charset="0"/>
                <a:cs typeface="Times New Roman" panose="02020603050405020304" pitchFamily="18" charset="0"/>
                <a:hlinkClick r:id="rId31"/>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31"/>
              </a:rPr>
              <a:t>www.codit.eu/blog</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900" dirty="0" smtClean="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Integration User Group</a:t>
            </a:r>
            <a:r>
              <a:rPr lang="en-US" sz="1000" b="1" dirty="0">
                <a:latin typeface="Calibri" panose="020F0502020204030204" pitchFamily="34" charset="0"/>
                <a:ea typeface="Calibri" panose="020F0502020204030204" pitchFamily="34" charset="0"/>
                <a:cs typeface="Times New Roman" panose="02020603050405020304" pitchFamily="18" charset="0"/>
              </a:rPr>
              <a:t>:</a:t>
            </a:r>
            <a:r>
              <a:rPr lang="en-US" sz="900" b="1" dirty="0">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hlinkClick r:id="rId32"/>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32"/>
              </a:rPr>
              <a:t>www.integrationusergroup.com</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900" dirty="0" smtClean="0">
              <a:latin typeface="Calibri" panose="020F0502020204030204" pitchFamily="34" charset="0"/>
              <a:ea typeface="Calibri" panose="020F0502020204030204" pitchFamily="34" charset="0"/>
              <a:cs typeface="Times New Roman" panose="02020603050405020304" pitchFamily="18" charset="0"/>
            </a:endParaRPr>
          </a:p>
          <a:p>
            <a:pPr algn="ctr"/>
            <a:r>
              <a:rPr lang="en-US" sz="1050" b="1" dirty="0" smtClean="0"/>
              <a:t>EVENTS</a:t>
            </a:r>
            <a:endParaRPr lang="en-US" sz="1050" b="1" dirty="0"/>
          </a:p>
          <a:p>
            <a:endParaRPr lang="en-US" sz="700" b="1" dirty="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Summit 2015 </a:t>
            </a:r>
            <a:r>
              <a:rPr lang="en-US" sz="1000" b="1" dirty="0">
                <a:latin typeface="Calibri" panose="020F0502020204030204" pitchFamily="34" charset="0"/>
                <a:ea typeface="Calibri" panose="020F0502020204030204" pitchFamily="34" charset="0"/>
                <a:cs typeface="Times New Roman" panose="02020603050405020304" pitchFamily="18" charset="0"/>
              </a:rPr>
              <a:t>in London: </a:t>
            </a:r>
            <a:r>
              <a:rPr lang="en-US" sz="1000" dirty="0">
                <a:latin typeface="Calibri" panose="020F0502020204030204" pitchFamily="34" charset="0"/>
                <a:ea typeface="Calibri" panose="020F0502020204030204" pitchFamily="34" charset="0"/>
                <a:cs typeface="Times New Roman" panose="02020603050405020304" pitchFamily="18" charset="0"/>
                <a:hlinkClick r:id="rId33"/>
              </a:rPr>
              <a:t>http://</a:t>
            </a:r>
            <a:r>
              <a:rPr lang="en-US" sz="1000" dirty="0" smtClean="0">
                <a:latin typeface="Calibri" panose="020F0502020204030204" pitchFamily="34" charset="0"/>
                <a:ea typeface="Calibri" panose="020F0502020204030204" pitchFamily="34" charset="0"/>
                <a:cs typeface="Times New Roman" panose="02020603050405020304" pitchFamily="18" charset="0"/>
                <a:hlinkClick r:id="rId33"/>
              </a:rPr>
              <a:t>www.biztalk360.com/Events/BizTalk-Summit-2015-London</a:t>
            </a:r>
            <a:endParaRPr lang="en-US" sz="1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1000" b="1" dirty="0">
              <a:latin typeface="Calibri" panose="020F0502020204030204" pitchFamily="34" charset="0"/>
              <a:ea typeface="Calibri" panose="020F0502020204030204" pitchFamily="34" charset="0"/>
              <a:cs typeface="Times New Roman" panose="02020603050405020304" pitchFamily="18" charset="0"/>
            </a:endParaRPr>
          </a:p>
          <a:p>
            <a:r>
              <a:rPr lang="en-US" sz="1000" b="1" dirty="0" smtClean="0">
                <a:latin typeface="Calibri" panose="020F0502020204030204" pitchFamily="34" charset="0"/>
                <a:ea typeface="Calibri" panose="020F0502020204030204" pitchFamily="34" charset="0"/>
                <a:cs typeface="Times New Roman" panose="02020603050405020304" pitchFamily="18" charset="0"/>
              </a:rPr>
              <a:t>BizTalk </a:t>
            </a:r>
            <a:r>
              <a:rPr lang="en-US" sz="1000" b="1" dirty="0">
                <a:latin typeface="Calibri" panose="020F0502020204030204" pitchFamily="34" charset="0"/>
                <a:ea typeface="Calibri" panose="020F0502020204030204" pitchFamily="34" charset="0"/>
                <a:cs typeface="Times New Roman" panose="02020603050405020304" pitchFamily="18" charset="0"/>
              </a:rPr>
              <a:t>Events: </a:t>
            </a:r>
            <a:r>
              <a:rPr lang="en-US" sz="1000" dirty="0">
                <a:latin typeface="Calibri" panose="020F0502020204030204" pitchFamily="34" charset="0"/>
                <a:ea typeface="Calibri" panose="020F0502020204030204" pitchFamily="34" charset="0"/>
                <a:cs typeface="Times New Roman" panose="02020603050405020304" pitchFamily="18" charset="0"/>
                <a:hlinkClick r:id="rId34"/>
              </a:rPr>
              <a:t>http://biztalkevents.com</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endParaRPr lang="en-US" sz="9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6"/>
          <p:cNvSpPr>
            <a:spLocks noGrp="1"/>
          </p:cNvSpPr>
          <p:nvPr>
            <p:ph type="title"/>
          </p:nvPr>
        </p:nvSpPr>
        <p:spPr>
          <a:xfrm>
            <a:off x="26468" y="74871"/>
            <a:ext cx="12133782" cy="387798"/>
          </a:xfrm>
          <a:solidFill>
            <a:srgbClr val="FFFF00"/>
          </a:solidFill>
        </p:spPr>
        <p:txBody>
          <a:bodyPr/>
          <a:lstStyle/>
          <a:p>
            <a:pPr algn="ctr"/>
            <a:r>
              <a:rPr lang="en-US" sz="2800" dirty="0" smtClean="0">
                <a:solidFill>
                  <a:schemeClr val="tx1"/>
                </a:solidFill>
                <a:latin typeface="Bookman Old Style" panose="02050604050505020204" pitchFamily="18" charset="0"/>
              </a:rPr>
              <a:t>BizTalk Server Training</a:t>
            </a:r>
            <a:r>
              <a:rPr lang="en-US" sz="2800" dirty="0">
                <a:solidFill>
                  <a:schemeClr val="tx1"/>
                </a:solidFill>
                <a:latin typeface="Bookman Old Style" panose="02050604050505020204" pitchFamily="18" charset="0"/>
              </a:rPr>
              <a:t>,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pic>
        <p:nvPicPr>
          <p:cNvPr id="8" name="Picture 7"/>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36"/>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0839444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9934" y="107443"/>
            <a:ext cx="11569359" cy="387798"/>
          </a:xfrm>
          <a:solidFill>
            <a:srgbClr val="FFFF00"/>
          </a:solidFill>
        </p:spPr>
        <p:txBody>
          <a:bodyPr/>
          <a:lstStyle/>
          <a:p>
            <a:pPr algn="ctr"/>
            <a:r>
              <a:rPr lang="en-US" sz="2800" dirty="0" smtClean="0">
                <a:solidFill>
                  <a:schemeClr val="tx1"/>
                </a:solidFill>
                <a:latin typeface="Bookman Old Style" panose="02050604050505020204" pitchFamily="18" charset="0"/>
              </a:rPr>
              <a:t>Security </a:t>
            </a:r>
            <a:r>
              <a:rPr lang="en-US" sz="2800" dirty="0">
                <a:solidFill>
                  <a:schemeClr val="tx1"/>
                </a:solidFill>
                <a:latin typeface="Bookman Old Style" panose="02050604050505020204" pitchFamily="18" charset="0"/>
              </a:rPr>
              <a:t>Training, </a:t>
            </a:r>
            <a:r>
              <a:rPr lang="en-US" sz="2800" dirty="0" smtClean="0">
                <a:solidFill>
                  <a:schemeClr val="tx1"/>
                </a:solidFill>
                <a:latin typeface="Bookman Old Style" panose="02050604050505020204" pitchFamily="18" charset="0"/>
              </a:rPr>
              <a:t>Tools, </a:t>
            </a:r>
            <a:r>
              <a:rPr lang="en-US" sz="2800" dirty="0">
                <a:solidFill>
                  <a:schemeClr val="tx1"/>
                </a:solidFill>
                <a:latin typeface="Bookman Old Style" panose="02050604050505020204" pitchFamily="18" charset="0"/>
              </a:rPr>
              <a:t>Technical </a:t>
            </a:r>
            <a:r>
              <a:rPr lang="en-US" sz="2800" dirty="0" smtClean="0">
                <a:solidFill>
                  <a:schemeClr val="tx1"/>
                </a:solidFill>
                <a:latin typeface="Bookman Old Style" panose="02050604050505020204" pitchFamily="18" charset="0"/>
              </a:rPr>
              <a:t>and Community Resources</a:t>
            </a:r>
            <a:endParaRPr lang="en-US" sz="2800" b="1" dirty="0">
              <a:solidFill>
                <a:srgbClr val="00A600"/>
              </a:solidFill>
              <a:latin typeface="Bookman Old Style" panose="02050604050505020204" pitchFamily="18" charset="0"/>
            </a:endParaRPr>
          </a:p>
        </p:txBody>
      </p:sp>
      <p:sp>
        <p:nvSpPr>
          <p:cNvPr id="21" name="Rectangle 20"/>
          <p:cNvSpPr/>
          <p:nvPr/>
        </p:nvSpPr>
        <p:spPr bwMode="auto">
          <a:xfrm>
            <a:off x="95250" y="495241"/>
            <a:ext cx="12093575" cy="6286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274320" rtlCol="0" fromWordArt="0" anchor="t" anchorCtr="0" forceAA="0" compatLnSpc="1">
            <a:prstTxWarp prst="textNoShape">
              <a:avLst/>
            </a:prstTxWarp>
            <a:noAutofit/>
          </a:bodyPr>
          <a:lstStyle/>
          <a:p>
            <a:pPr algn="ctr" defTabSz="466298">
              <a:spcAft>
                <a:spcPts val="200"/>
              </a:spcAft>
              <a:buClr>
                <a:schemeClr val="tx1"/>
              </a:buClr>
            </a:pPr>
            <a:r>
              <a:rPr lang="en-US" sz="1050" b="1" dirty="0" smtClean="0">
                <a:solidFill>
                  <a:schemeClr val="tx1"/>
                </a:solidFill>
              </a:rPr>
              <a:t>TRAINING</a:t>
            </a:r>
            <a:endParaRPr lang="en-US" sz="800" b="1" dirty="0">
              <a:solidFill>
                <a:schemeClr val="tx1"/>
              </a:solidFill>
            </a:endParaRPr>
          </a:p>
          <a:p>
            <a:pPr>
              <a:spcAft>
                <a:spcPts val="200"/>
              </a:spcAft>
            </a:pPr>
            <a:r>
              <a:rPr lang="en-US" sz="800" b="1" dirty="0" smtClean="0">
                <a:solidFill>
                  <a:schemeClr val="tx1"/>
                </a:solidFill>
              </a:rPr>
              <a:t>Free eBook:</a:t>
            </a:r>
            <a:endParaRPr lang="en-US" sz="800" b="1" dirty="0">
              <a:solidFill>
                <a:schemeClr val="tx1"/>
              </a:solidFill>
              <a:hlinkClick r:id="rId3"/>
            </a:endParaRPr>
          </a:p>
          <a:p>
            <a:pPr>
              <a:spcAft>
                <a:spcPts val="200"/>
              </a:spcAft>
            </a:pPr>
            <a:r>
              <a:rPr lang="en-US" sz="800" dirty="0" smtClean="0">
                <a:solidFill>
                  <a:schemeClr val="tx1"/>
                </a:solidFill>
                <a:hlinkClick r:id="rId4"/>
              </a:rPr>
              <a:t>Security </a:t>
            </a:r>
            <a:r>
              <a:rPr lang="en-US" sz="800" dirty="0">
                <a:solidFill>
                  <a:schemeClr val="tx1"/>
                </a:solidFill>
                <a:hlinkClick r:id="rId4"/>
              </a:rPr>
              <a:t>and Privacy for Microsoft Office 2010 Users</a:t>
            </a:r>
            <a:endParaRPr lang="en-US" sz="800" dirty="0">
              <a:solidFill>
                <a:schemeClr val="tx1"/>
              </a:solidFill>
            </a:endParaRPr>
          </a:p>
          <a:p>
            <a:pPr>
              <a:spcAft>
                <a:spcPts val="200"/>
              </a:spcAft>
            </a:pPr>
            <a:endParaRPr lang="en-US" sz="800" b="1" dirty="0">
              <a:solidFill>
                <a:schemeClr val="tx1"/>
              </a:solidFill>
            </a:endParaRPr>
          </a:p>
          <a:p>
            <a:pPr algn="ctr">
              <a:spcAft>
                <a:spcPts val="200"/>
              </a:spcAft>
            </a:pPr>
            <a:r>
              <a:rPr lang="en-US" sz="1050" b="1" dirty="0" smtClean="0">
                <a:solidFill>
                  <a:schemeClr val="tx1"/>
                </a:solidFill>
              </a:rPr>
              <a:t>BLOGS and SOCIAL MEDIA</a:t>
            </a:r>
            <a:endParaRPr lang="en-US" sz="800" b="1" dirty="0" smtClean="0">
              <a:solidFill>
                <a:schemeClr val="tx1"/>
              </a:solidFill>
            </a:endParaRPr>
          </a:p>
          <a:p>
            <a:pPr>
              <a:spcAft>
                <a:spcPts val="200"/>
              </a:spcAft>
            </a:pPr>
            <a:r>
              <a:rPr lang="en-US" sz="800" b="1" dirty="0" smtClean="0">
                <a:solidFill>
                  <a:schemeClr val="tx1"/>
                </a:solidFill>
              </a:rPr>
              <a:t>Cyber </a:t>
            </a:r>
            <a:r>
              <a:rPr lang="en-US" sz="800" b="1" dirty="0">
                <a:solidFill>
                  <a:schemeClr val="tx1"/>
                </a:solidFill>
              </a:rPr>
              <a:t>Trust Blog:</a:t>
            </a:r>
          </a:p>
          <a:p>
            <a:pPr>
              <a:spcAft>
                <a:spcPts val="200"/>
              </a:spcAft>
            </a:pPr>
            <a:r>
              <a:rPr lang="en-US" sz="800" dirty="0">
                <a:solidFill>
                  <a:schemeClr val="tx1"/>
                </a:solidFill>
                <a:hlinkClick r:id="rId5"/>
              </a:rPr>
              <a:t>http://blogs.microsoft.com/cybertrust/category/cybersecurity/security-development</a:t>
            </a:r>
            <a:endParaRPr lang="en-US" sz="800" dirty="0">
              <a:solidFill>
                <a:schemeClr val="tx1"/>
              </a:solidFill>
            </a:endParaRPr>
          </a:p>
          <a:p>
            <a:pPr>
              <a:spcAft>
                <a:spcPts val="200"/>
              </a:spcAft>
            </a:pPr>
            <a:r>
              <a:rPr lang="en-US" sz="800" b="1" dirty="0" smtClean="0">
                <a:solidFill>
                  <a:schemeClr val="tx1"/>
                </a:solidFill>
              </a:rPr>
              <a:t>Cyber Trust Tips </a:t>
            </a:r>
            <a:r>
              <a:rPr lang="en-US" sz="800" b="1" dirty="0">
                <a:solidFill>
                  <a:schemeClr val="tx1"/>
                </a:solidFill>
              </a:rPr>
              <a:t>&amp; Talk Blog:</a:t>
            </a:r>
          </a:p>
          <a:p>
            <a:pPr>
              <a:spcAft>
                <a:spcPts val="200"/>
              </a:spcAft>
            </a:pPr>
            <a:r>
              <a:rPr lang="en-US" sz="800" dirty="0">
                <a:solidFill>
                  <a:schemeClr val="tx1"/>
                </a:solidFill>
                <a:hlinkClick r:id="rId6"/>
              </a:rPr>
              <a:t>http://</a:t>
            </a:r>
            <a:r>
              <a:rPr lang="en-US" sz="800" dirty="0" smtClean="0">
                <a:solidFill>
                  <a:schemeClr val="tx1"/>
                </a:solidFill>
                <a:hlinkClick r:id="rId6"/>
              </a:rPr>
              <a:t>blogs.microsoft.com/cybertrust/category/tips-talk</a:t>
            </a:r>
            <a:endParaRPr lang="en-US" sz="800" dirty="0">
              <a:solidFill>
                <a:schemeClr val="tx1"/>
              </a:solidFill>
            </a:endParaRPr>
          </a:p>
          <a:p>
            <a:pPr>
              <a:spcAft>
                <a:spcPts val="200"/>
              </a:spcAft>
            </a:pPr>
            <a:r>
              <a:rPr lang="en-US" sz="800" b="1" dirty="0" smtClean="0">
                <a:solidFill>
                  <a:schemeClr val="tx1"/>
                </a:solidFill>
              </a:rPr>
              <a:t>Digital </a:t>
            </a:r>
            <a:r>
              <a:rPr lang="en-US" sz="800" b="1" dirty="0">
                <a:solidFill>
                  <a:schemeClr val="tx1"/>
                </a:solidFill>
              </a:rPr>
              <a:t>Crimes Unit on Twitter:</a:t>
            </a:r>
          </a:p>
          <a:p>
            <a:pPr>
              <a:spcAft>
                <a:spcPts val="200"/>
              </a:spcAft>
            </a:pPr>
            <a:r>
              <a:rPr lang="en-US" sz="800" dirty="0">
                <a:solidFill>
                  <a:schemeClr val="tx1"/>
                </a:solidFill>
                <a:hlinkClick r:id="rId7"/>
              </a:rPr>
              <a:t>https://twitter.com/MicrosoftDCU</a:t>
            </a:r>
            <a:endParaRPr lang="en-US" sz="800" dirty="0">
              <a:solidFill>
                <a:schemeClr val="tx1"/>
              </a:solidFill>
            </a:endParaRPr>
          </a:p>
          <a:p>
            <a:pPr>
              <a:spcAft>
                <a:spcPts val="200"/>
              </a:spcAft>
            </a:pPr>
            <a:r>
              <a:rPr lang="en-US" sz="800" b="1" dirty="0" smtClean="0">
                <a:solidFill>
                  <a:schemeClr val="tx1"/>
                </a:solidFill>
              </a:rPr>
              <a:t>Microsoft </a:t>
            </a:r>
            <a:r>
              <a:rPr lang="en-US" sz="800" b="1" dirty="0">
                <a:solidFill>
                  <a:schemeClr val="tx1"/>
                </a:solidFill>
              </a:rPr>
              <a:t>Malware Protection Center Blog:</a:t>
            </a:r>
          </a:p>
          <a:p>
            <a:pPr>
              <a:spcAft>
                <a:spcPts val="200"/>
              </a:spcAft>
            </a:pPr>
            <a:r>
              <a:rPr lang="en-US" sz="800" dirty="0">
                <a:solidFill>
                  <a:schemeClr val="tx1"/>
                </a:solidFill>
                <a:hlinkClick r:id="rId8"/>
              </a:rPr>
              <a:t>http://blogs.technet.com/b/mmpc/</a:t>
            </a:r>
            <a:endParaRPr lang="en-US" sz="800" dirty="0">
              <a:solidFill>
                <a:schemeClr val="tx1"/>
              </a:solidFill>
            </a:endParaRPr>
          </a:p>
          <a:p>
            <a:pPr>
              <a:spcAft>
                <a:spcPts val="200"/>
              </a:spcAft>
            </a:pPr>
            <a:r>
              <a:rPr lang="en-US" sz="800" b="1" dirty="0" smtClean="0">
                <a:solidFill>
                  <a:schemeClr val="tx1"/>
                </a:solidFill>
              </a:rPr>
              <a:t>Microsoft </a:t>
            </a:r>
            <a:r>
              <a:rPr lang="en-US" sz="800" b="1" dirty="0">
                <a:solidFill>
                  <a:schemeClr val="tx1"/>
                </a:solidFill>
              </a:rPr>
              <a:t>Security Research and Defense Blog:</a:t>
            </a:r>
          </a:p>
          <a:p>
            <a:pPr>
              <a:spcAft>
                <a:spcPts val="200"/>
              </a:spcAft>
            </a:pPr>
            <a:r>
              <a:rPr lang="en-US" sz="800" dirty="0">
                <a:solidFill>
                  <a:schemeClr val="tx1"/>
                </a:solidFill>
                <a:hlinkClick r:id="rId9"/>
              </a:rPr>
              <a:t>http://blogs.technet.com/b/srd/</a:t>
            </a:r>
            <a:endParaRPr lang="en-US" sz="800" dirty="0">
              <a:solidFill>
                <a:schemeClr val="tx1"/>
              </a:solidFill>
            </a:endParaRPr>
          </a:p>
          <a:p>
            <a:pPr>
              <a:spcAft>
                <a:spcPts val="200"/>
              </a:spcAft>
            </a:pPr>
            <a:r>
              <a:rPr lang="en-US" sz="800" b="1" dirty="0" smtClean="0">
                <a:solidFill>
                  <a:schemeClr val="tx1"/>
                </a:solidFill>
              </a:rPr>
              <a:t>Microsoft Security Response Center Blog:</a:t>
            </a:r>
          </a:p>
          <a:p>
            <a:pPr>
              <a:spcAft>
                <a:spcPts val="200"/>
              </a:spcAft>
            </a:pPr>
            <a:r>
              <a:rPr lang="en-US" sz="800" dirty="0">
                <a:solidFill>
                  <a:schemeClr val="tx1"/>
                </a:solidFill>
                <a:hlinkClick r:id="rId10"/>
              </a:rPr>
              <a:t>http://blogs.technet.com/b/msrc</a:t>
            </a:r>
            <a:r>
              <a:rPr lang="en-US" sz="800" dirty="0" smtClean="0">
                <a:solidFill>
                  <a:schemeClr val="tx1"/>
                </a:solidFill>
                <a:hlinkClick r:id="rId10"/>
              </a:rPr>
              <a:t>/</a:t>
            </a:r>
            <a:endParaRPr lang="en-US" sz="800" dirty="0" smtClean="0">
              <a:solidFill>
                <a:schemeClr val="tx1"/>
              </a:solidFill>
            </a:endParaRPr>
          </a:p>
          <a:p>
            <a:pPr>
              <a:spcAft>
                <a:spcPts val="200"/>
              </a:spcAft>
            </a:pPr>
            <a:endParaRPr lang="en-US" sz="800" b="1" dirty="0" smtClean="0">
              <a:solidFill>
                <a:schemeClr val="tx1"/>
              </a:solidFill>
            </a:endParaRPr>
          </a:p>
          <a:p>
            <a:pPr algn="ctr">
              <a:spcAft>
                <a:spcPts val="200"/>
              </a:spcAft>
            </a:pPr>
            <a:r>
              <a:rPr lang="en-US" sz="1050" b="1" dirty="0" smtClean="0">
                <a:solidFill>
                  <a:schemeClr val="tx1"/>
                </a:solidFill>
              </a:rPr>
              <a:t>SUPPORT and TOOLS</a:t>
            </a:r>
          </a:p>
          <a:p>
            <a:pPr algn="ctr">
              <a:spcAft>
                <a:spcPts val="200"/>
              </a:spcAft>
            </a:pPr>
            <a:endParaRPr lang="en-US" sz="1050" b="1" dirty="0" smtClean="0">
              <a:solidFill>
                <a:schemeClr val="tx1"/>
              </a:solidFill>
            </a:endParaRPr>
          </a:p>
          <a:p>
            <a:pPr>
              <a:spcAft>
                <a:spcPts val="200"/>
              </a:spcAft>
            </a:pPr>
            <a:r>
              <a:rPr lang="en-US" sz="800" b="1" dirty="0" smtClean="0">
                <a:solidFill>
                  <a:schemeClr val="tx1"/>
                </a:solidFill>
              </a:rPr>
              <a:t>KB Article Listing Security and </a:t>
            </a:r>
            <a:r>
              <a:rPr lang="en-US" sz="800" b="1" dirty="0">
                <a:solidFill>
                  <a:schemeClr val="tx1"/>
                </a:solidFill>
              </a:rPr>
              <a:t>Non-Security Updates in </a:t>
            </a:r>
            <a:r>
              <a:rPr lang="en-US" sz="800" b="1" dirty="0" smtClean="0">
                <a:solidFill>
                  <a:schemeClr val="tx1"/>
                </a:solidFill>
              </a:rPr>
              <a:t>WSUS, Windows Update, and Microsoft Update during 2015</a:t>
            </a:r>
            <a:r>
              <a:rPr lang="en-US" sz="800" b="1" dirty="0">
                <a:solidFill>
                  <a:schemeClr val="tx1"/>
                </a:solidFill>
              </a:rPr>
              <a:t>: </a:t>
            </a:r>
            <a:r>
              <a:rPr lang="en-US" sz="800" dirty="0">
                <a:solidFill>
                  <a:schemeClr val="tx1"/>
                </a:solidFill>
                <a:hlinkClick r:id="rId11"/>
              </a:rPr>
              <a:t>https://</a:t>
            </a:r>
            <a:r>
              <a:rPr lang="en-US" sz="800" dirty="0" smtClean="0">
                <a:solidFill>
                  <a:schemeClr val="tx1"/>
                </a:solidFill>
                <a:hlinkClick r:id="rId11"/>
              </a:rPr>
              <a:t>support.microsoft.com/en-us/kb/894199</a:t>
            </a:r>
            <a:endParaRPr lang="en-US" sz="800" dirty="0" smtClean="0">
              <a:solidFill>
                <a:schemeClr val="tx1"/>
              </a:solidFill>
            </a:endParaRPr>
          </a:p>
          <a:p>
            <a:pPr>
              <a:spcAft>
                <a:spcPts val="200"/>
              </a:spcAft>
            </a:pPr>
            <a:r>
              <a:rPr lang="en-US" sz="800" b="1" dirty="0" smtClean="0">
                <a:solidFill>
                  <a:schemeClr val="tx1"/>
                </a:solidFill>
              </a:rPr>
              <a:t>Local Administrator </a:t>
            </a:r>
            <a:r>
              <a:rPr lang="en-US" sz="800" b="1" dirty="0">
                <a:solidFill>
                  <a:schemeClr val="tx1"/>
                </a:solidFill>
              </a:rPr>
              <a:t>Password </a:t>
            </a:r>
            <a:r>
              <a:rPr lang="en-US" sz="800" b="1" dirty="0" smtClean="0">
                <a:solidFill>
                  <a:schemeClr val="tx1"/>
                </a:solidFill>
              </a:rPr>
              <a:t>Solution </a:t>
            </a:r>
            <a:r>
              <a:rPr lang="en-US" sz="800" b="1" dirty="0">
                <a:solidFill>
                  <a:schemeClr val="tx1"/>
                </a:solidFill>
              </a:rPr>
              <a:t>(LAPS): </a:t>
            </a:r>
            <a:r>
              <a:rPr lang="en-US" sz="800" dirty="0">
                <a:solidFill>
                  <a:schemeClr val="tx1"/>
                </a:solidFill>
                <a:hlinkClick r:id="rId12"/>
              </a:rPr>
              <a:t>http://</a:t>
            </a:r>
            <a:r>
              <a:rPr lang="en-US" sz="800" dirty="0" smtClean="0">
                <a:solidFill>
                  <a:schemeClr val="tx1"/>
                </a:solidFill>
                <a:hlinkClick r:id="rId12"/>
              </a:rPr>
              <a:t>www.microsoft.com/en-us/download/details.aspx?id=46899</a:t>
            </a:r>
            <a:endParaRPr lang="en-US" sz="800" dirty="0" smtClean="0">
              <a:solidFill>
                <a:schemeClr val="tx1"/>
              </a:solidFill>
            </a:endParaRPr>
          </a:p>
          <a:p>
            <a:pPr>
              <a:spcAft>
                <a:spcPts val="200"/>
              </a:spcAft>
            </a:pPr>
            <a:r>
              <a:rPr lang="en-US" sz="800" b="1" dirty="0" smtClean="0">
                <a:solidFill>
                  <a:schemeClr val="tx1"/>
                </a:solidFill>
              </a:rPr>
              <a:t>Microsoft Advanced Threat Analytics Available: </a:t>
            </a:r>
            <a:r>
              <a:rPr lang="en-US" sz="800" dirty="0">
                <a:solidFill>
                  <a:schemeClr val="tx1"/>
                </a:solidFill>
                <a:hlinkClick r:id="rId13"/>
              </a:rPr>
              <a:t>http://</a:t>
            </a:r>
            <a:r>
              <a:rPr lang="en-US" sz="800" dirty="0" smtClean="0">
                <a:solidFill>
                  <a:schemeClr val="tx1"/>
                </a:solidFill>
                <a:hlinkClick r:id="rId13"/>
              </a:rPr>
              <a:t>blogs.technet.com/b/ad/archive/2015/08/27/microsoft-advanced-threat-analytics-in-now-ga.aspx</a:t>
            </a:r>
            <a:endParaRPr lang="en-US" sz="800" dirty="0" smtClean="0">
              <a:solidFill>
                <a:schemeClr val="tx1"/>
              </a:solidFill>
            </a:endParaRPr>
          </a:p>
          <a:p>
            <a:pPr>
              <a:spcAft>
                <a:spcPts val="200"/>
              </a:spcAft>
            </a:pPr>
            <a:r>
              <a:rPr lang="en-US" sz="800" b="1" dirty="0" smtClean="0">
                <a:solidFill>
                  <a:schemeClr val="tx1"/>
                </a:solidFill>
              </a:rPr>
              <a:t>Security Tools </a:t>
            </a:r>
            <a:r>
              <a:rPr lang="en-US" sz="800" b="1" dirty="0">
                <a:solidFill>
                  <a:schemeClr val="tx1"/>
                </a:solidFill>
              </a:rPr>
              <a:t>and </a:t>
            </a:r>
            <a:r>
              <a:rPr lang="en-US" sz="800" b="1" dirty="0" smtClean="0">
                <a:solidFill>
                  <a:schemeClr val="tx1"/>
                </a:solidFill>
              </a:rPr>
              <a:t>Downloads </a:t>
            </a:r>
            <a:r>
              <a:rPr lang="en-US" sz="800" b="1" dirty="0">
                <a:solidFill>
                  <a:schemeClr val="tx1"/>
                </a:solidFill>
              </a:rPr>
              <a:t>for IT Pros: </a:t>
            </a:r>
            <a:r>
              <a:rPr lang="en-US" sz="800" dirty="0">
                <a:solidFill>
                  <a:schemeClr val="tx1"/>
                </a:solidFill>
                <a:hlinkClick r:id="rId14"/>
              </a:rPr>
              <a:t>https://</a:t>
            </a:r>
            <a:r>
              <a:rPr lang="en-US" sz="800" dirty="0" smtClean="0">
                <a:solidFill>
                  <a:schemeClr val="tx1"/>
                </a:solidFill>
                <a:hlinkClick r:id="rId14"/>
              </a:rPr>
              <a:t>technet.microsoft.com/en-us/security/cc297183</a:t>
            </a:r>
            <a:endParaRPr lang="en-US" sz="800" dirty="0" smtClean="0">
              <a:solidFill>
                <a:schemeClr val="tx1"/>
              </a:solidFill>
            </a:endParaRPr>
          </a:p>
          <a:p>
            <a:pPr>
              <a:spcAft>
                <a:spcPts val="200"/>
              </a:spcAft>
            </a:pPr>
            <a:r>
              <a:rPr lang="en-US" sz="800" b="1" dirty="0" smtClean="0">
                <a:solidFill>
                  <a:schemeClr val="tx1"/>
                </a:solidFill>
              </a:rPr>
              <a:t>Attack </a:t>
            </a:r>
            <a:r>
              <a:rPr lang="en-US" sz="800" b="1" dirty="0">
                <a:solidFill>
                  <a:schemeClr val="tx1"/>
                </a:solidFill>
              </a:rPr>
              <a:t>Surface Analyzer:</a:t>
            </a:r>
          </a:p>
          <a:p>
            <a:pPr>
              <a:spcAft>
                <a:spcPts val="200"/>
              </a:spcAft>
            </a:pPr>
            <a:r>
              <a:rPr lang="en-US" sz="800" dirty="0">
                <a:solidFill>
                  <a:schemeClr val="tx1"/>
                </a:solidFill>
                <a:hlinkClick r:id="rId15"/>
              </a:rPr>
              <a:t>http://www.microsoft.com/en-us/download/details.aspx?id=24487</a:t>
            </a:r>
            <a:endParaRPr lang="en-US" sz="800" dirty="0">
              <a:solidFill>
                <a:schemeClr val="tx1"/>
              </a:solidFill>
            </a:endParaRPr>
          </a:p>
          <a:p>
            <a:pPr>
              <a:spcAft>
                <a:spcPts val="200"/>
              </a:spcAft>
            </a:pPr>
            <a:r>
              <a:rPr lang="en-US" sz="800" b="1" dirty="0" smtClean="0">
                <a:solidFill>
                  <a:schemeClr val="tx1"/>
                </a:solidFill>
              </a:rPr>
              <a:t>Cloud </a:t>
            </a:r>
            <a:r>
              <a:rPr lang="en-US" sz="800" b="1" dirty="0">
                <a:solidFill>
                  <a:schemeClr val="tx1"/>
                </a:solidFill>
              </a:rPr>
              <a:t>Security Readiness Tool:</a:t>
            </a:r>
          </a:p>
          <a:p>
            <a:pPr>
              <a:spcAft>
                <a:spcPts val="200"/>
              </a:spcAft>
            </a:pPr>
            <a:r>
              <a:rPr lang="en-US" sz="700" dirty="0">
                <a:solidFill>
                  <a:schemeClr val="tx1"/>
                </a:solidFill>
                <a:hlinkClick r:id="rId16"/>
              </a:rPr>
              <a:t>https://</a:t>
            </a:r>
            <a:r>
              <a:rPr lang="en-US" sz="700" dirty="0" smtClean="0">
                <a:solidFill>
                  <a:schemeClr val="tx1"/>
                </a:solidFill>
                <a:hlinkClick r:id="rId16"/>
              </a:rPr>
              <a:t>roianalyst.alinean.com/msft/AutoLogin.do?d=563612287085088525</a:t>
            </a:r>
            <a:endParaRPr lang="en-US" sz="800" dirty="0" smtClean="0">
              <a:solidFill>
                <a:schemeClr val="tx1"/>
              </a:solidFill>
            </a:endParaRPr>
          </a:p>
          <a:p>
            <a:pPr>
              <a:spcAft>
                <a:spcPts val="200"/>
              </a:spcAft>
            </a:pPr>
            <a:r>
              <a:rPr lang="en-US" sz="800" b="1" dirty="0" smtClean="0">
                <a:solidFill>
                  <a:schemeClr val="tx1"/>
                </a:solidFill>
              </a:rPr>
              <a:t>Enhanced </a:t>
            </a:r>
            <a:r>
              <a:rPr lang="en-US" sz="800" b="1" dirty="0">
                <a:solidFill>
                  <a:schemeClr val="tx1"/>
                </a:solidFill>
              </a:rPr>
              <a:t>Mitigation Experience Toolkit (EMET):</a:t>
            </a:r>
          </a:p>
          <a:p>
            <a:pPr>
              <a:spcAft>
                <a:spcPts val="200"/>
              </a:spcAft>
            </a:pPr>
            <a:r>
              <a:rPr lang="en-US" sz="800" dirty="0">
                <a:solidFill>
                  <a:schemeClr val="tx1"/>
                </a:solidFill>
                <a:hlinkClick r:id="rId17"/>
              </a:rPr>
              <a:t>http://technet.microsoft.com/en-us/security/jj653751</a:t>
            </a:r>
            <a:endParaRPr lang="en-US" sz="800" dirty="0">
              <a:solidFill>
                <a:schemeClr val="tx1"/>
              </a:solidFill>
            </a:endParaRPr>
          </a:p>
          <a:p>
            <a:pPr>
              <a:spcAft>
                <a:spcPts val="200"/>
              </a:spcAft>
            </a:pPr>
            <a:r>
              <a:rPr lang="en-US" sz="800" b="1" dirty="0" smtClean="0">
                <a:solidFill>
                  <a:schemeClr val="tx1"/>
                </a:solidFill>
              </a:rPr>
              <a:t>Microsoft’s Free Security Tools:</a:t>
            </a:r>
          </a:p>
          <a:p>
            <a:pPr>
              <a:spcAft>
                <a:spcPts val="200"/>
              </a:spcAft>
            </a:pPr>
            <a:r>
              <a:rPr lang="en-US" sz="800" dirty="0">
                <a:solidFill>
                  <a:schemeClr val="tx1"/>
                </a:solidFill>
                <a:hlinkClick r:id="rId18"/>
              </a:rPr>
              <a:t>http://</a:t>
            </a:r>
            <a:r>
              <a:rPr lang="en-US" sz="800" dirty="0" smtClean="0">
                <a:solidFill>
                  <a:schemeClr val="tx1"/>
                </a:solidFill>
                <a:hlinkClick r:id="rId18"/>
              </a:rPr>
              <a:t>blogs.technet.com/b/security/archive/2012/10/04/microsoft-s-free-security-tools-summary.aspx</a:t>
            </a:r>
            <a:endParaRPr lang="en-US" sz="800" dirty="0" smtClean="0">
              <a:solidFill>
                <a:schemeClr val="tx1"/>
              </a:solidFill>
            </a:endParaRPr>
          </a:p>
          <a:p>
            <a:pPr>
              <a:spcAft>
                <a:spcPts val="200"/>
              </a:spcAft>
            </a:pPr>
            <a:r>
              <a:rPr lang="en-US" sz="800" b="1" dirty="0" smtClean="0">
                <a:solidFill>
                  <a:schemeClr val="tx1"/>
                </a:solidFill>
              </a:rPr>
              <a:t>Microsoft </a:t>
            </a:r>
            <a:r>
              <a:rPr lang="en-US" sz="800" b="1" dirty="0">
                <a:solidFill>
                  <a:schemeClr val="tx1"/>
                </a:solidFill>
              </a:rPr>
              <a:t>Threat Modeling Tool 2014:</a:t>
            </a:r>
          </a:p>
          <a:p>
            <a:pPr>
              <a:spcAft>
                <a:spcPts val="200"/>
              </a:spcAft>
            </a:pPr>
            <a:r>
              <a:rPr lang="en-US" sz="800" dirty="0">
                <a:solidFill>
                  <a:schemeClr val="tx1"/>
                </a:solidFill>
                <a:hlinkClick r:id="rId19"/>
              </a:rPr>
              <a:t>http://blogs.technet.com/b/security/archive/2014/04/15/new-microsoft-threat-modeling-tool-2014-now-available.aspx</a:t>
            </a:r>
            <a:endParaRPr lang="en-US" sz="800" dirty="0">
              <a:solidFill>
                <a:schemeClr val="tx1"/>
              </a:solidFill>
            </a:endParaRPr>
          </a:p>
          <a:p>
            <a:pPr>
              <a:spcAft>
                <a:spcPts val="200"/>
              </a:spcAft>
            </a:pPr>
            <a:r>
              <a:rPr lang="en-US" sz="800" b="1" dirty="0" smtClean="0">
                <a:solidFill>
                  <a:schemeClr val="tx1"/>
                </a:solidFill>
              </a:rPr>
              <a:t>Malicious Software Removal Tool</a:t>
            </a:r>
            <a:r>
              <a:rPr lang="en-US" sz="800" b="1" dirty="0">
                <a:solidFill>
                  <a:schemeClr val="tx1"/>
                </a:solidFill>
              </a:rPr>
              <a:t>: </a:t>
            </a:r>
            <a:r>
              <a:rPr lang="en-US" sz="800" dirty="0">
                <a:solidFill>
                  <a:schemeClr val="tx1"/>
                </a:solidFill>
                <a:hlinkClick r:id="rId20"/>
              </a:rPr>
              <a:t>http://</a:t>
            </a:r>
            <a:r>
              <a:rPr lang="en-US" sz="800" dirty="0" smtClean="0">
                <a:solidFill>
                  <a:schemeClr val="tx1"/>
                </a:solidFill>
                <a:hlinkClick r:id="rId20"/>
              </a:rPr>
              <a:t>www.microsoft.com/en-us/download/malicious-software-removal-tool-details.aspx</a:t>
            </a:r>
            <a:endParaRPr lang="en-US" sz="800" dirty="0" smtClean="0">
              <a:solidFill>
                <a:schemeClr val="tx1"/>
              </a:solidFill>
            </a:endParaRPr>
          </a:p>
          <a:p>
            <a:pPr>
              <a:spcAft>
                <a:spcPts val="200"/>
              </a:spcAft>
            </a:pPr>
            <a:r>
              <a:rPr lang="en-US" sz="800" b="1" dirty="0" smtClean="0">
                <a:solidFill>
                  <a:schemeClr val="tx1"/>
                </a:solidFill>
              </a:rPr>
              <a:t>BinScope </a:t>
            </a:r>
            <a:r>
              <a:rPr lang="en-US" sz="800" b="1" dirty="0">
                <a:solidFill>
                  <a:schemeClr val="tx1"/>
                </a:solidFill>
              </a:rPr>
              <a:t>2014</a:t>
            </a:r>
            <a:r>
              <a:rPr lang="en-US" sz="800" dirty="0">
                <a:solidFill>
                  <a:schemeClr val="tx1"/>
                </a:solidFill>
              </a:rPr>
              <a:t>: </a:t>
            </a:r>
            <a:r>
              <a:rPr lang="en-US" sz="800" dirty="0">
                <a:solidFill>
                  <a:schemeClr val="tx1"/>
                </a:solidFill>
                <a:hlinkClick r:id="rId21"/>
              </a:rPr>
              <a:t>http://</a:t>
            </a:r>
            <a:r>
              <a:rPr lang="en-US" sz="800" dirty="0" smtClean="0">
                <a:solidFill>
                  <a:schemeClr val="tx1"/>
                </a:solidFill>
                <a:hlinkClick r:id="rId21"/>
              </a:rPr>
              <a:t>www.microsoft.com/en-us/download/details.aspx?id=44995</a:t>
            </a:r>
            <a:endParaRPr lang="en-US" sz="800" dirty="0" smtClean="0">
              <a:solidFill>
                <a:schemeClr val="tx1"/>
              </a:solidFill>
            </a:endParaRPr>
          </a:p>
          <a:p>
            <a:pPr>
              <a:spcAft>
                <a:spcPts val="200"/>
              </a:spcAft>
            </a:pPr>
            <a:r>
              <a:rPr lang="en-US" sz="800" b="1" dirty="0" smtClean="0">
                <a:solidFill>
                  <a:schemeClr val="tx1"/>
                </a:solidFill>
              </a:rPr>
              <a:t>Microsoft Security </a:t>
            </a:r>
            <a:r>
              <a:rPr lang="en-US" sz="800" b="1" dirty="0">
                <a:solidFill>
                  <a:schemeClr val="tx1"/>
                </a:solidFill>
              </a:rPr>
              <a:t>Compliance Manager: </a:t>
            </a:r>
            <a:r>
              <a:rPr lang="en-US" sz="800" dirty="0">
                <a:solidFill>
                  <a:schemeClr val="tx1"/>
                </a:solidFill>
                <a:hlinkClick r:id="rId22"/>
              </a:rPr>
              <a:t>https://</a:t>
            </a:r>
            <a:r>
              <a:rPr lang="en-US" sz="800" dirty="0" smtClean="0">
                <a:solidFill>
                  <a:schemeClr val="tx1"/>
                </a:solidFill>
                <a:hlinkClick r:id="rId22"/>
              </a:rPr>
              <a:t>technet.microsoft.com/en-us/library/cc677002.aspx</a:t>
            </a:r>
            <a:endParaRPr lang="en-US" sz="800" dirty="0" smtClean="0">
              <a:solidFill>
                <a:schemeClr val="tx1"/>
              </a:solidFill>
            </a:endParaRPr>
          </a:p>
          <a:p>
            <a:pPr>
              <a:spcAft>
                <a:spcPts val="200"/>
              </a:spcAft>
            </a:pPr>
            <a:r>
              <a:rPr lang="en-US" sz="800" b="1" dirty="0" smtClean="0">
                <a:solidFill>
                  <a:schemeClr val="tx1"/>
                </a:solidFill>
              </a:rPr>
              <a:t>Microsoft Baseline Security Analyzer 2.3 for IT Pros:</a:t>
            </a:r>
          </a:p>
          <a:p>
            <a:pPr>
              <a:spcAft>
                <a:spcPts val="200"/>
              </a:spcAft>
            </a:pPr>
            <a:r>
              <a:rPr lang="en-US" sz="800" dirty="0">
                <a:solidFill>
                  <a:schemeClr val="tx1"/>
                </a:solidFill>
                <a:hlinkClick r:id="rId23"/>
              </a:rPr>
              <a:t>https://</a:t>
            </a:r>
            <a:r>
              <a:rPr lang="en-US" sz="800" dirty="0" smtClean="0">
                <a:solidFill>
                  <a:schemeClr val="tx1"/>
                </a:solidFill>
                <a:hlinkClick r:id="rId23"/>
              </a:rPr>
              <a:t>www.microsoft.com/en-us/download/details.aspx?id=7558</a:t>
            </a:r>
            <a:endParaRPr lang="en-US" sz="800" dirty="0" smtClean="0">
              <a:solidFill>
                <a:schemeClr val="tx1"/>
              </a:solidFill>
            </a:endParaRPr>
          </a:p>
          <a:p>
            <a:pPr algn="ctr">
              <a:spcAft>
                <a:spcPts val="200"/>
              </a:spcAft>
            </a:pPr>
            <a:endParaRPr lang="en-US" sz="1050" b="1" dirty="0" smtClean="0">
              <a:solidFill>
                <a:schemeClr val="tx1"/>
              </a:solidFill>
            </a:endParaRPr>
          </a:p>
          <a:p>
            <a:pPr algn="ctr">
              <a:spcAft>
                <a:spcPts val="200"/>
              </a:spcAft>
            </a:pPr>
            <a:r>
              <a:rPr lang="en-US" sz="1050" b="1" dirty="0" smtClean="0">
                <a:solidFill>
                  <a:schemeClr val="tx1"/>
                </a:solidFill>
              </a:rPr>
              <a:t>PRODUCTS </a:t>
            </a:r>
            <a:r>
              <a:rPr lang="en-US" sz="1050" b="1" dirty="0">
                <a:solidFill>
                  <a:schemeClr val="tx1"/>
                </a:solidFill>
              </a:rPr>
              <a:t>and TECHNOLOGY</a:t>
            </a:r>
          </a:p>
          <a:p>
            <a:pPr algn="ctr">
              <a:spcAft>
                <a:spcPts val="200"/>
              </a:spcAft>
            </a:pPr>
            <a:endParaRPr lang="en-US" sz="800" b="1" dirty="0">
              <a:solidFill>
                <a:schemeClr val="tx1"/>
              </a:solidFill>
            </a:endParaRPr>
          </a:p>
          <a:p>
            <a:pPr>
              <a:spcAft>
                <a:spcPts val="200"/>
              </a:spcAft>
            </a:pPr>
            <a:r>
              <a:rPr lang="en-US" sz="800" b="1" dirty="0" smtClean="0">
                <a:solidFill>
                  <a:schemeClr val="tx1"/>
                </a:solidFill>
              </a:rPr>
              <a:t>O365 Service Trust Portal with Compliance and Trust Resources</a:t>
            </a:r>
            <a:r>
              <a:rPr lang="en-US" sz="800" b="1" dirty="0">
                <a:solidFill>
                  <a:schemeClr val="tx1"/>
                </a:solidFill>
              </a:rPr>
              <a:t> </a:t>
            </a:r>
            <a:r>
              <a:rPr lang="en-US" sz="800" b="1" dirty="0" smtClean="0">
                <a:solidFill>
                  <a:schemeClr val="tx1"/>
                </a:solidFill>
              </a:rPr>
              <a:t>(need tenant global admin account): </a:t>
            </a:r>
            <a:r>
              <a:rPr lang="en-US" sz="800" u="sng" dirty="0">
                <a:hlinkClick r:id="rId24"/>
              </a:rPr>
              <a:t>https://trustportal.office.com</a:t>
            </a:r>
            <a:endParaRPr lang="en-US" sz="800" dirty="0"/>
          </a:p>
          <a:p>
            <a:pPr>
              <a:spcAft>
                <a:spcPts val="200"/>
              </a:spcAft>
            </a:pPr>
            <a:r>
              <a:rPr lang="en-US" sz="800" b="1" dirty="0" smtClean="0">
                <a:solidFill>
                  <a:schemeClr val="tx1"/>
                </a:solidFill>
              </a:rPr>
              <a:t>Guidance </a:t>
            </a:r>
            <a:r>
              <a:rPr lang="en-US" sz="800" b="1" dirty="0">
                <a:solidFill>
                  <a:schemeClr val="tx1"/>
                </a:solidFill>
              </a:rPr>
              <a:t>for Securing Public Key Infrastructure:</a:t>
            </a:r>
          </a:p>
          <a:p>
            <a:pPr>
              <a:spcAft>
                <a:spcPts val="200"/>
              </a:spcAft>
            </a:pPr>
            <a:r>
              <a:rPr lang="en-US" sz="800" dirty="0">
                <a:solidFill>
                  <a:schemeClr val="tx1"/>
                </a:solidFill>
                <a:hlinkClick r:id="rId25"/>
              </a:rPr>
              <a:t>http://blogs.technet.com/b/security/archive/2014/06/11/new-guidance-for-securing-public-key-infrastructure.aspx</a:t>
            </a:r>
            <a:endParaRPr lang="en-US" sz="800" dirty="0">
              <a:solidFill>
                <a:schemeClr val="tx1"/>
              </a:solidFill>
            </a:endParaRPr>
          </a:p>
          <a:p>
            <a:pPr>
              <a:spcAft>
                <a:spcPts val="200"/>
              </a:spcAft>
            </a:pPr>
            <a:r>
              <a:rPr lang="en-US" sz="800" b="1" dirty="0">
                <a:solidFill>
                  <a:schemeClr val="tx1"/>
                </a:solidFill>
              </a:rPr>
              <a:t>Security Baselines for Win 8.1, Win Server 2012 R2 and IE 11:</a:t>
            </a:r>
          </a:p>
          <a:p>
            <a:pPr>
              <a:spcAft>
                <a:spcPts val="200"/>
              </a:spcAft>
            </a:pPr>
            <a:r>
              <a:rPr lang="en-US" sz="800" dirty="0">
                <a:solidFill>
                  <a:schemeClr val="tx1"/>
                </a:solidFill>
                <a:hlinkClick r:id="rId26"/>
              </a:rPr>
              <a:t>http://blogs.technet.com/b/secguide/archive/2014/08/13/security-baselines-for-windows-8-1-windows-server-2012-r2-and-internet-explorer-11-final.aspx</a:t>
            </a:r>
            <a:endParaRPr lang="en-US" sz="800" dirty="0">
              <a:solidFill>
                <a:schemeClr val="tx1"/>
              </a:solidFill>
            </a:endParaRPr>
          </a:p>
          <a:p>
            <a:pPr>
              <a:spcAft>
                <a:spcPts val="200"/>
              </a:spcAft>
            </a:pPr>
            <a:r>
              <a:rPr lang="en-US" sz="800" b="1" dirty="0">
                <a:solidFill>
                  <a:schemeClr val="tx1"/>
                </a:solidFill>
              </a:rPr>
              <a:t>Security in Office 365 White Paper:</a:t>
            </a:r>
          </a:p>
          <a:p>
            <a:pPr>
              <a:spcAft>
                <a:spcPts val="200"/>
              </a:spcAft>
            </a:pPr>
            <a:r>
              <a:rPr lang="en-US" sz="800" dirty="0">
                <a:solidFill>
                  <a:schemeClr val="tx1"/>
                </a:solidFill>
                <a:hlinkClick r:id="rId27"/>
              </a:rPr>
              <a:t>http://www.microsoft.com/en-us/download/details.aspx?id=26552</a:t>
            </a:r>
            <a:endParaRPr lang="en-US" sz="800" dirty="0">
              <a:solidFill>
                <a:schemeClr val="tx1"/>
              </a:solidFill>
            </a:endParaRPr>
          </a:p>
          <a:p>
            <a:pPr>
              <a:spcAft>
                <a:spcPts val="200"/>
              </a:spcAft>
            </a:pPr>
            <a:r>
              <a:rPr lang="en-US" sz="800" b="1" dirty="0">
                <a:solidFill>
                  <a:schemeClr val="tx1"/>
                </a:solidFill>
              </a:rPr>
              <a:t>O365 Inside the Cloud Videos on Security and Compliance:</a:t>
            </a:r>
          </a:p>
          <a:p>
            <a:pPr>
              <a:spcAft>
                <a:spcPts val="200"/>
              </a:spcAft>
            </a:pPr>
            <a:r>
              <a:rPr lang="en-US" sz="800" dirty="0">
                <a:solidFill>
                  <a:schemeClr val="tx1"/>
                </a:solidFill>
                <a:hlinkClick r:id="rId28"/>
              </a:rPr>
              <a:t>http://www.bing.com/videos/search?q=inside+the+cloud+video+security+compliance&amp;qpvt=inside+the+cloud+video+security+compliance&amp;FORM=VDRE</a:t>
            </a:r>
            <a:endParaRPr lang="en-US" sz="800" dirty="0">
              <a:solidFill>
                <a:schemeClr val="tx1"/>
              </a:solidFill>
            </a:endParaRPr>
          </a:p>
          <a:p>
            <a:pPr>
              <a:spcAft>
                <a:spcPts val="200"/>
              </a:spcAft>
            </a:pPr>
            <a:r>
              <a:rPr lang="en-US" sz="800" b="1" dirty="0">
                <a:solidFill>
                  <a:schemeClr val="tx1"/>
                </a:solidFill>
              </a:rPr>
              <a:t>Windows Phone 8.1 Security Overview:</a:t>
            </a:r>
          </a:p>
          <a:p>
            <a:pPr>
              <a:spcAft>
                <a:spcPts val="200"/>
              </a:spcAft>
            </a:pPr>
            <a:r>
              <a:rPr lang="en-US" sz="800" dirty="0">
                <a:solidFill>
                  <a:schemeClr val="tx1"/>
                </a:solidFill>
                <a:hlinkClick r:id="rId29"/>
              </a:rPr>
              <a:t>http://www.microsoft.com/en-us/download/details.aspx?id=42509</a:t>
            </a:r>
            <a:endParaRPr lang="en-US" sz="800" dirty="0">
              <a:solidFill>
                <a:schemeClr val="tx1"/>
              </a:solidFill>
            </a:endParaRPr>
          </a:p>
          <a:p>
            <a:pPr>
              <a:spcAft>
                <a:spcPts val="200"/>
              </a:spcAft>
            </a:pPr>
            <a:r>
              <a:rPr lang="en-US" sz="800" b="1" dirty="0">
                <a:solidFill>
                  <a:schemeClr val="tx1"/>
                </a:solidFill>
              </a:rPr>
              <a:t>YouTube: What Controls Do We Provide to Protect Your data in Transit in Office 365: </a:t>
            </a:r>
            <a:r>
              <a:rPr lang="en-US" sz="800" dirty="0">
                <a:solidFill>
                  <a:schemeClr val="tx1"/>
                </a:solidFill>
                <a:hlinkClick r:id="rId30"/>
              </a:rPr>
              <a:t>https://www.youtube.com/watch?v=apRJhCjgtGA</a:t>
            </a:r>
            <a:endParaRPr lang="en-US" sz="800" dirty="0">
              <a:solidFill>
                <a:schemeClr val="tx1"/>
              </a:solidFill>
            </a:endParaRPr>
          </a:p>
          <a:p>
            <a:pPr>
              <a:spcAft>
                <a:spcPts val="200"/>
              </a:spcAft>
            </a:pPr>
            <a:r>
              <a:rPr lang="en-US" sz="800" b="1" dirty="0">
                <a:solidFill>
                  <a:schemeClr val="tx1"/>
                </a:solidFill>
              </a:rPr>
              <a:t>YouTube: O365/Cloud Security Videos </a:t>
            </a:r>
            <a:r>
              <a:rPr lang="en-US" sz="800" dirty="0">
                <a:solidFill>
                  <a:schemeClr val="tx1"/>
                </a:solidFill>
                <a:hlinkClick r:id="rId31"/>
              </a:rPr>
              <a:t>https://www.youtube.com/channel/UCShsycEwBynDUqAD4kYYCrQ</a:t>
            </a:r>
            <a:endParaRPr lang="en-US" sz="800" dirty="0">
              <a:solidFill>
                <a:schemeClr val="tx1"/>
              </a:solidFill>
            </a:endParaRPr>
          </a:p>
          <a:p>
            <a:pPr>
              <a:spcAft>
                <a:spcPts val="200"/>
              </a:spcAft>
            </a:pPr>
            <a:r>
              <a:rPr lang="en-US" sz="800" b="1" dirty="0" smtClean="0">
                <a:solidFill>
                  <a:schemeClr val="tx1"/>
                </a:solidFill>
              </a:rPr>
              <a:t>Datacenter </a:t>
            </a:r>
            <a:r>
              <a:rPr lang="en-US" sz="800" b="1" dirty="0">
                <a:solidFill>
                  <a:schemeClr val="tx1"/>
                </a:solidFill>
              </a:rPr>
              <a:t>Security, Privacy and Compliance: </a:t>
            </a:r>
            <a:r>
              <a:rPr lang="en-US" sz="800" dirty="0">
                <a:solidFill>
                  <a:schemeClr val="tx1"/>
                </a:solidFill>
                <a:hlinkClick r:id="rId32"/>
              </a:rPr>
              <a:t>http://www.microsoft.com/en-us/server-cloud/cloud-os/global-datacenters.aspx#Fragment_Scenario3</a:t>
            </a:r>
            <a:endParaRPr lang="en-US" sz="800" dirty="0">
              <a:solidFill>
                <a:schemeClr val="tx1"/>
              </a:solidFill>
            </a:endParaRPr>
          </a:p>
          <a:p>
            <a:pPr>
              <a:spcAft>
                <a:spcPts val="200"/>
              </a:spcAft>
            </a:pPr>
            <a:r>
              <a:rPr lang="en-US" sz="800" b="1" dirty="0">
                <a:solidFill>
                  <a:schemeClr val="tx1"/>
                </a:solidFill>
              </a:rPr>
              <a:t>Intune Trust Center: </a:t>
            </a:r>
            <a:r>
              <a:rPr lang="en-US" sz="800" dirty="0">
                <a:solidFill>
                  <a:schemeClr val="tx1"/>
                </a:solidFill>
                <a:hlinkClick r:id="rId33"/>
              </a:rPr>
              <a:t>http://www.microsoft.com/en-us/server-cloud/products/intune-trust-center/security.aspx</a:t>
            </a:r>
            <a:endParaRPr lang="en-US" sz="800" dirty="0">
              <a:solidFill>
                <a:schemeClr val="tx1"/>
              </a:solidFill>
            </a:endParaRPr>
          </a:p>
          <a:p>
            <a:pPr algn="ctr">
              <a:spcAft>
                <a:spcPts val="200"/>
              </a:spcAft>
            </a:pPr>
            <a:endParaRPr lang="en-US" sz="1050" b="1" dirty="0" smtClean="0">
              <a:solidFill>
                <a:schemeClr val="tx1"/>
              </a:solidFill>
            </a:endParaRPr>
          </a:p>
          <a:p>
            <a:pPr algn="ctr">
              <a:spcAft>
                <a:spcPts val="200"/>
              </a:spcAft>
            </a:pPr>
            <a:r>
              <a:rPr lang="en-US" sz="1050" b="1" dirty="0" smtClean="0">
                <a:solidFill>
                  <a:schemeClr val="tx1"/>
                </a:solidFill>
              </a:rPr>
              <a:t>SECURITY RESOURCES</a:t>
            </a:r>
          </a:p>
          <a:p>
            <a:pPr algn="ctr">
              <a:spcAft>
                <a:spcPts val="200"/>
              </a:spcAft>
            </a:pPr>
            <a:endParaRPr lang="en-US" sz="500" b="1" dirty="0">
              <a:solidFill>
                <a:schemeClr val="tx1"/>
              </a:solidFill>
            </a:endParaRPr>
          </a:p>
          <a:p>
            <a:pPr>
              <a:spcAft>
                <a:spcPts val="200"/>
              </a:spcAft>
            </a:pPr>
            <a:r>
              <a:rPr lang="en-US" sz="800" b="1" dirty="0" smtClean="0">
                <a:solidFill>
                  <a:schemeClr val="tx1"/>
                </a:solidFill>
              </a:rPr>
              <a:t>Malware </a:t>
            </a:r>
            <a:r>
              <a:rPr lang="en-US" sz="800" b="1" dirty="0">
                <a:solidFill>
                  <a:schemeClr val="tx1"/>
                </a:solidFill>
              </a:rPr>
              <a:t>Protection Center:</a:t>
            </a:r>
          </a:p>
          <a:p>
            <a:pPr>
              <a:spcAft>
                <a:spcPts val="200"/>
              </a:spcAft>
            </a:pPr>
            <a:r>
              <a:rPr lang="en-US" sz="800" dirty="0">
                <a:solidFill>
                  <a:schemeClr val="tx1"/>
                </a:solidFill>
                <a:hlinkClick r:id="rId34"/>
              </a:rPr>
              <a:t>http://www.microsoft.com/security/portal/mmpc/default.aspx</a:t>
            </a:r>
            <a:endParaRPr lang="en-US" sz="800" dirty="0">
              <a:solidFill>
                <a:schemeClr val="tx1"/>
              </a:solidFill>
            </a:endParaRPr>
          </a:p>
          <a:p>
            <a:pPr>
              <a:spcAft>
                <a:spcPts val="200"/>
              </a:spcAft>
            </a:pPr>
            <a:r>
              <a:rPr lang="en-US" sz="800" b="1" dirty="0">
                <a:solidFill>
                  <a:schemeClr val="tx1"/>
                </a:solidFill>
              </a:rPr>
              <a:t>Microsoft Security Bulletins in 2015: </a:t>
            </a:r>
            <a:r>
              <a:rPr lang="en-US" sz="800" dirty="0">
                <a:solidFill>
                  <a:schemeClr val="tx1"/>
                </a:solidFill>
                <a:hlinkClick r:id="rId35"/>
              </a:rPr>
              <a:t>https://</a:t>
            </a:r>
            <a:r>
              <a:rPr lang="en-US" sz="800" dirty="0" smtClean="0">
                <a:solidFill>
                  <a:schemeClr val="tx1"/>
                </a:solidFill>
                <a:hlinkClick r:id="rId35"/>
              </a:rPr>
              <a:t>technet.microsoft.com/en-us/library/security/dn903783.aspx</a:t>
            </a:r>
            <a:endParaRPr lang="en-US" sz="800" dirty="0" smtClean="0">
              <a:solidFill>
                <a:schemeClr val="tx1"/>
              </a:solidFill>
            </a:endParaRPr>
          </a:p>
          <a:p>
            <a:pPr>
              <a:spcAft>
                <a:spcPts val="200"/>
              </a:spcAft>
            </a:pPr>
            <a:r>
              <a:rPr lang="en-US" sz="800" b="1" dirty="0" smtClean="0">
                <a:solidFill>
                  <a:schemeClr val="tx1"/>
                </a:solidFill>
              </a:rPr>
              <a:t>Microsoft Security Bulletin Data since 1998:</a:t>
            </a:r>
          </a:p>
          <a:p>
            <a:pPr>
              <a:spcAft>
                <a:spcPts val="200"/>
              </a:spcAft>
            </a:pPr>
            <a:r>
              <a:rPr lang="en-US" sz="800" dirty="0">
                <a:solidFill>
                  <a:schemeClr val="tx1"/>
                </a:solidFill>
                <a:hlinkClick r:id="rId36"/>
              </a:rPr>
              <a:t>http://</a:t>
            </a:r>
            <a:r>
              <a:rPr lang="en-US" sz="800" dirty="0" smtClean="0">
                <a:solidFill>
                  <a:schemeClr val="tx1"/>
                </a:solidFill>
                <a:hlinkClick r:id="rId36"/>
              </a:rPr>
              <a:t>www.microsoft.com/en-us/download/details.aspx?id=36982</a:t>
            </a:r>
            <a:endParaRPr lang="en-US" sz="800" dirty="0" smtClean="0">
              <a:solidFill>
                <a:schemeClr val="tx1"/>
              </a:solidFill>
            </a:endParaRPr>
          </a:p>
          <a:p>
            <a:pPr>
              <a:spcAft>
                <a:spcPts val="200"/>
              </a:spcAft>
            </a:pPr>
            <a:r>
              <a:rPr lang="en-US" sz="800" b="1" dirty="0" smtClean="0">
                <a:solidFill>
                  <a:schemeClr val="tx1"/>
                </a:solidFill>
              </a:rPr>
              <a:t>Microsoft Security Bulletins:</a:t>
            </a:r>
          </a:p>
          <a:p>
            <a:pPr>
              <a:spcAft>
                <a:spcPts val="200"/>
              </a:spcAft>
            </a:pPr>
            <a:r>
              <a:rPr lang="en-US" sz="800" dirty="0">
                <a:solidFill>
                  <a:schemeClr val="tx1"/>
                </a:solidFill>
                <a:hlinkClick r:id="rId37"/>
              </a:rPr>
              <a:t>https://</a:t>
            </a:r>
            <a:r>
              <a:rPr lang="en-US" sz="800" dirty="0" smtClean="0">
                <a:solidFill>
                  <a:schemeClr val="tx1"/>
                </a:solidFill>
                <a:hlinkClick r:id="rId37"/>
              </a:rPr>
              <a:t>technet.microsoft.com/security/bulletin</a:t>
            </a:r>
            <a:endParaRPr lang="en-US" sz="800" dirty="0" smtClean="0">
              <a:solidFill>
                <a:schemeClr val="tx1"/>
              </a:solidFill>
            </a:endParaRPr>
          </a:p>
          <a:p>
            <a:pPr>
              <a:spcAft>
                <a:spcPts val="200"/>
              </a:spcAft>
            </a:pPr>
            <a:r>
              <a:rPr lang="en-US" sz="800" b="1" dirty="0">
                <a:solidFill>
                  <a:schemeClr val="tx1"/>
                </a:solidFill>
              </a:rPr>
              <a:t>MyBulletins – Security Bulletins Dashboard on Security TechCenter</a:t>
            </a:r>
          </a:p>
          <a:p>
            <a:pPr>
              <a:spcAft>
                <a:spcPts val="200"/>
              </a:spcAft>
            </a:pPr>
            <a:r>
              <a:rPr lang="en-US" sz="800" dirty="0">
                <a:solidFill>
                  <a:schemeClr val="tx1"/>
                </a:solidFill>
                <a:hlinkClick r:id="rId38"/>
              </a:rPr>
              <a:t>http://mybulletins.technet.microsoft.com/</a:t>
            </a:r>
            <a:endParaRPr lang="en-US" sz="800" dirty="0">
              <a:solidFill>
                <a:schemeClr val="tx1"/>
              </a:solidFill>
            </a:endParaRPr>
          </a:p>
          <a:p>
            <a:pPr>
              <a:spcAft>
                <a:spcPts val="200"/>
              </a:spcAft>
            </a:pPr>
            <a:r>
              <a:rPr lang="en-US" sz="800" b="1" dirty="0" smtClean="0">
                <a:solidFill>
                  <a:schemeClr val="tx1"/>
                </a:solidFill>
              </a:rPr>
              <a:t>Security Bulletin Severity </a:t>
            </a:r>
            <a:r>
              <a:rPr lang="en-US" sz="800" b="1" dirty="0">
                <a:solidFill>
                  <a:schemeClr val="tx1"/>
                </a:solidFill>
              </a:rPr>
              <a:t>Rating System: </a:t>
            </a:r>
            <a:r>
              <a:rPr lang="en-US" sz="800" dirty="0">
                <a:solidFill>
                  <a:schemeClr val="tx1"/>
                </a:solidFill>
                <a:hlinkClick r:id="rId39"/>
              </a:rPr>
              <a:t>https://</a:t>
            </a:r>
            <a:r>
              <a:rPr lang="en-US" sz="800" dirty="0" smtClean="0">
                <a:solidFill>
                  <a:schemeClr val="tx1"/>
                </a:solidFill>
                <a:hlinkClick r:id="rId39"/>
              </a:rPr>
              <a:t>technet.microsoft.com/en-us/security/gg309177.aspx</a:t>
            </a:r>
            <a:endParaRPr lang="en-US" sz="800" dirty="0" smtClean="0">
              <a:solidFill>
                <a:schemeClr val="tx1"/>
              </a:solidFill>
            </a:endParaRPr>
          </a:p>
          <a:p>
            <a:pPr>
              <a:spcAft>
                <a:spcPts val="200"/>
              </a:spcAft>
            </a:pPr>
            <a:r>
              <a:rPr lang="en-US" sz="800" b="1" dirty="0" smtClean="0">
                <a:solidFill>
                  <a:schemeClr val="tx1"/>
                </a:solidFill>
              </a:rPr>
              <a:t>Microsoft </a:t>
            </a:r>
            <a:r>
              <a:rPr lang="en-US" sz="800" b="1" dirty="0">
                <a:solidFill>
                  <a:schemeClr val="tx1"/>
                </a:solidFill>
              </a:rPr>
              <a:t>Security Advisories: </a:t>
            </a:r>
            <a:r>
              <a:rPr lang="en-US" sz="800" dirty="0">
                <a:solidFill>
                  <a:schemeClr val="tx1"/>
                </a:solidFill>
                <a:hlinkClick r:id="rId40"/>
              </a:rPr>
              <a:t>https://technet.microsoft.com/security/advisory</a:t>
            </a:r>
            <a:r>
              <a:rPr lang="en-US" sz="800" dirty="0" smtClean="0">
                <a:solidFill>
                  <a:schemeClr val="tx1"/>
                </a:solidFill>
                <a:hlinkClick r:id="rId40"/>
              </a:rPr>
              <a:t>/</a:t>
            </a:r>
            <a:endParaRPr lang="en-US" sz="800" dirty="0" smtClean="0">
              <a:solidFill>
                <a:schemeClr val="tx1"/>
              </a:solidFill>
            </a:endParaRPr>
          </a:p>
          <a:p>
            <a:pPr>
              <a:spcAft>
                <a:spcPts val="200"/>
              </a:spcAft>
            </a:pPr>
            <a:r>
              <a:rPr lang="en-US" sz="800" b="1" dirty="0" smtClean="0">
                <a:solidFill>
                  <a:schemeClr val="tx1"/>
                </a:solidFill>
              </a:rPr>
              <a:t>Microsoft Vulnerability </a:t>
            </a:r>
            <a:r>
              <a:rPr lang="en-US" sz="800" b="1" dirty="0">
                <a:solidFill>
                  <a:schemeClr val="tx1"/>
                </a:solidFill>
              </a:rPr>
              <a:t>Research Advisories: </a:t>
            </a:r>
            <a:r>
              <a:rPr lang="en-US" sz="800" dirty="0">
                <a:solidFill>
                  <a:schemeClr val="tx1"/>
                </a:solidFill>
                <a:hlinkClick r:id="rId41"/>
              </a:rPr>
              <a:t>https://technet.microsoft.com/en-us/security/msvr</a:t>
            </a:r>
            <a:r>
              <a:rPr lang="en-US" sz="800" dirty="0" smtClean="0">
                <a:solidFill>
                  <a:schemeClr val="tx1"/>
                </a:solidFill>
                <a:hlinkClick r:id="rId41"/>
              </a:rPr>
              <a:t>/</a:t>
            </a:r>
            <a:endParaRPr lang="en-US" sz="800" dirty="0" smtClean="0">
              <a:solidFill>
                <a:schemeClr val="tx1"/>
              </a:solidFill>
            </a:endParaRPr>
          </a:p>
          <a:p>
            <a:pPr>
              <a:spcAft>
                <a:spcPts val="200"/>
              </a:spcAft>
            </a:pPr>
            <a:r>
              <a:rPr lang="en-US" sz="800" b="1" dirty="0">
                <a:solidFill>
                  <a:schemeClr val="tx1"/>
                </a:solidFill>
              </a:rPr>
              <a:t>Microsoft Technical Security Notifications: </a:t>
            </a:r>
            <a:r>
              <a:rPr lang="en-US" sz="800" dirty="0">
                <a:solidFill>
                  <a:schemeClr val="tx1"/>
                </a:solidFill>
                <a:hlinkClick r:id="rId42"/>
              </a:rPr>
              <a:t>https://technet.microsoft.com/en-us/security/dd252948.aspx</a:t>
            </a:r>
            <a:endParaRPr lang="en-US" sz="800" dirty="0">
              <a:solidFill>
                <a:schemeClr val="tx1"/>
              </a:solidFill>
            </a:endParaRPr>
          </a:p>
          <a:p>
            <a:pPr>
              <a:spcAft>
                <a:spcPts val="200"/>
              </a:spcAft>
            </a:pPr>
            <a:r>
              <a:rPr lang="en-US" sz="800" b="1" dirty="0" smtClean="0">
                <a:solidFill>
                  <a:srgbClr val="000000"/>
                </a:solidFill>
              </a:rPr>
              <a:t>Latest Microsoft Security Intelligence Report</a:t>
            </a:r>
            <a:r>
              <a:rPr lang="en-US" sz="800" b="1" dirty="0" smtClean="0">
                <a:solidFill>
                  <a:schemeClr val="tx1"/>
                </a:solidFill>
              </a:rPr>
              <a:t>: </a:t>
            </a:r>
            <a:r>
              <a:rPr lang="en-US" sz="800" dirty="0">
                <a:hlinkClick r:id="rId43"/>
              </a:rPr>
              <a:t>http://microsoft.com/sir</a:t>
            </a:r>
            <a:endParaRPr lang="en-US" sz="800" b="1" dirty="0" smtClean="0">
              <a:solidFill>
                <a:schemeClr val="tx1"/>
              </a:solidFill>
            </a:endParaRPr>
          </a:p>
          <a:p>
            <a:pPr>
              <a:spcAft>
                <a:spcPts val="200"/>
              </a:spcAft>
            </a:pPr>
            <a:r>
              <a:rPr lang="en-US" sz="800" b="1" dirty="0" smtClean="0">
                <a:solidFill>
                  <a:schemeClr val="tx1"/>
                </a:solidFill>
              </a:rPr>
              <a:t>Security TechCenter on TechNet:</a:t>
            </a:r>
          </a:p>
          <a:p>
            <a:pPr>
              <a:spcAft>
                <a:spcPts val="200"/>
              </a:spcAft>
            </a:pPr>
            <a:r>
              <a:rPr lang="en-US" sz="800" dirty="0">
                <a:solidFill>
                  <a:schemeClr val="tx1"/>
                </a:solidFill>
                <a:hlinkClick r:id="rId44"/>
              </a:rPr>
              <a:t>http://</a:t>
            </a:r>
            <a:r>
              <a:rPr lang="en-US" sz="800" dirty="0" smtClean="0">
                <a:solidFill>
                  <a:schemeClr val="tx1"/>
                </a:solidFill>
                <a:hlinkClick r:id="rId44"/>
              </a:rPr>
              <a:t>technet.microsoft.com/en-us/security</a:t>
            </a:r>
            <a:endParaRPr lang="en-US" sz="800" dirty="0" smtClean="0">
              <a:solidFill>
                <a:schemeClr val="tx1"/>
              </a:solidFill>
            </a:endParaRPr>
          </a:p>
          <a:p>
            <a:pPr>
              <a:spcAft>
                <a:spcPts val="200"/>
              </a:spcAft>
            </a:pPr>
            <a:r>
              <a:rPr lang="en-US" sz="800" b="1" dirty="0" smtClean="0">
                <a:solidFill>
                  <a:schemeClr val="tx1"/>
                </a:solidFill>
              </a:rPr>
              <a:t>Security </a:t>
            </a:r>
            <a:r>
              <a:rPr lang="en-US" sz="800" b="1" dirty="0">
                <a:solidFill>
                  <a:schemeClr val="tx1"/>
                </a:solidFill>
              </a:rPr>
              <a:t>Development </a:t>
            </a:r>
            <a:r>
              <a:rPr lang="en-US" sz="800" b="1" dirty="0" smtClean="0">
                <a:solidFill>
                  <a:schemeClr val="tx1"/>
                </a:solidFill>
              </a:rPr>
              <a:t>Lifecycle Home:</a:t>
            </a:r>
          </a:p>
          <a:p>
            <a:pPr>
              <a:spcAft>
                <a:spcPts val="200"/>
              </a:spcAft>
            </a:pPr>
            <a:r>
              <a:rPr lang="en-US" sz="800" dirty="0" smtClean="0">
                <a:solidFill>
                  <a:schemeClr val="tx1"/>
                </a:solidFill>
                <a:hlinkClick r:id="rId45"/>
              </a:rPr>
              <a:t>http://www.microsoft.com/security/sdl/default.aspx</a:t>
            </a:r>
            <a:endParaRPr lang="en-US" sz="800" dirty="0" smtClean="0">
              <a:solidFill>
                <a:schemeClr val="tx1"/>
              </a:solidFill>
            </a:endParaRPr>
          </a:p>
          <a:p>
            <a:pPr>
              <a:spcAft>
                <a:spcPts val="200"/>
              </a:spcAft>
            </a:pPr>
            <a:r>
              <a:rPr lang="en-US" sz="800" b="1" dirty="0" smtClean="0">
                <a:solidFill>
                  <a:schemeClr val="tx1"/>
                </a:solidFill>
              </a:rPr>
              <a:t>Safety </a:t>
            </a:r>
            <a:r>
              <a:rPr lang="en-US" sz="800" b="1" dirty="0">
                <a:solidFill>
                  <a:schemeClr val="tx1"/>
                </a:solidFill>
              </a:rPr>
              <a:t>and Security Center: </a:t>
            </a:r>
            <a:r>
              <a:rPr lang="en-US" sz="800" dirty="0">
                <a:solidFill>
                  <a:schemeClr val="tx1"/>
                </a:solidFill>
                <a:hlinkClick r:id="rId46"/>
              </a:rPr>
              <a:t>http://</a:t>
            </a:r>
            <a:r>
              <a:rPr lang="en-US" sz="800" dirty="0" smtClean="0">
                <a:solidFill>
                  <a:schemeClr val="tx1"/>
                </a:solidFill>
                <a:hlinkClick r:id="rId46"/>
              </a:rPr>
              <a:t>www.microsoft.com/security/default.aspx</a:t>
            </a:r>
            <a:endParaRPr lang="en-US" sz="800" dirty="0" smtClean="0">
              <a:solidFill>
                <a:schemeClr val="tx1"/>
              </a:solidFill>
            </a:endParaRPr>
          </a:p>
          <a:p>
            <a:pPr>
              <a:spcAft>
                <a:spcPts val="200"/>
              </a:spcAft>
            </a:pPr>
            <a:r>
              <a:rPr lang="en-US" sz="800" b="1" dirty="0" smtClean="0">
                <a:solidFill>
                  <a:schemeClr val="tx1"/>
                </a:solidFill>
              </a:rPr>
              <a:t>Top </a:t>
            </a:r>
            <a:r>
              <a:rPr lang="en-US" sz="800" b="1" dirty="0">
                <a:solidFill>
                  <a:schemeClr val="tx1"/>
                </a:solidFill>
              </a:rPr>
              <a:t>10 </a:t>
            </a:r>
            <a:r>
              <a:rPr lang="en-US" sz="800" b="1" dirty="0" smtClean="0">
                <a:solidFill>
                  <a:schemeClr val="tx1"/>
                </a:solidFill>
              </a:rPr>
              <a:t>Reasons </a:t>
            </a:r>
            <a:r>
              <a:rPr lang="en-US" sz="800" b="1" dirty="0">
                <a:solidFill>
                  <a:schemeClr val="tx1"/>
                </a:solidFill>
              </a:rPr>
              <a:t>to </a:t>
            </a:r>
            <a:r>
              <a:rPr lang="en-US" sz="800" b="1" dirty="0" smtClean="0">
                <a:solidFill>
                  <a:schemeClr val="tx1"/>
                </a:solidFill>
              </a:rPr>
              <a:t>Trust </a:t>
            </a:r>
            <a:r>
              <a:rPr lang="en-US" sz="800" b="1" dirty="0">
                <a:solidFill>
                  <a:schemeClr val="tx1"/>
                </a:solidFill>
              </a:rPr>
              <a:t>Microsoft in the </a:t>
            </a:r>
            <a:r>
              <a:rPr lang="en-US" sz="800" b="1" dirty="0" smtClean="0">
                <a:solidFill>
                  <a:schemeClr val="tx1"/>
                </a:solidFill>
              </a:rPr>
              <a:t>Cloud:</a:t>
            </a:r>
          </a:p>
          <a:p>
            <a:pPr>
              <a:spcAft>
                <a:spcPts val="200"/>
              </a:spcAft>
            </a:pPr>
            <a:r>
              <a:rPr lang="en-US" sz="800" dirty="0">
                <a:solidFill>
                  <a:schemeClr val="tx1"/>
                </a:solidFill>
                <a:hlinkClick r:id="rId47"/>
              </a:rPr>
              <a:t>http://</a:t>
            </a:r>
            <a:r>
              <a:rPr lang="en-US" sz="800" dirty="0" smtClean="0">
                <a:solidFill>
                  <a:schemeClr val="tx1"/>
                </a:solidFill>
                <a:hlinkClick r:id="rId47"/>
              </a:rPr>
              <a:t>www.microsoft.com/en-us/download/details.aspx?id=43734</a:t>
            </a:r>
            <a:endParaRPr lang="en-US" sz="800" dirty="0" smtClean="0">
              <a:solidFill>
                <a:schemeClr val="tx1"/>
              </a:solidFill>
            </a:endParaRPr>
          </a:p>
          <a:p>
            <a:pPr>
              <a:spcAft>
                <a:spcPts val="200"/>
              </a:spcAft>
            </a:pPr>
            <a:r>
              <a:rPr lang="en-US" sz="800" b="1" dirty="0" smtClean="0">
                <a:solidFill>
                  <a:schemeClr val="tx1"/>
                </a:solidFill>
              </a:rPr>
              <a:t>Trustworthy Computing on Microsoft.com:</a:t>
            </a:r>
          </a:p>
          <a:p>
            <a:pPr>
              <a:spcAft>
                <a:spcPts val="200"/>
              </a:spcAft>
            </a:pPr>
            <a:r>
              <a:rPr lang="en-US" sz="800" dirty="0" smtClean="0">
                <a:solidFill>
                  <a:schemeClr val="tx1"/>
                </a:solidFill>
                <a:hlinkClick r:id="rId48"/>
              </a:rPr>
              <a:t>http</a:t>
            </a:r>
            <a:r>
              <a:rPr lang="en-US" sz="800" dirty="0">
                <a:solidFill>
                  <a:schemeClr val="tx1"/>
                </a:solidFill>
                <a:hlinkClick r:id="rId48"/>
              </a:rPr>
              <a:t>://</a:t>
            </a:r>
            <a:r>
              <a:rPr lang="en-US" sz="800" dirty="0" smtClean="0">
                <a:solidFill>
                  <a:schemeClr val="tx1"/>
                </a:solidFill>
                <a:hlinkClick r:id="rId48"/>
              </a:rPr>
              <a:t>www.microsoft.com/twc</a:t>
            </a:r>
            <a:endParaRPr lang="en-US" sz="800" dirty="0" smtClean="0">
              <a:solidFill>
                <a:schemeClr val="tx1"/>
              </a:solidFill>
            </a:endParaRPr>
          </a:p>
          <a:p>
            <a:pPr>
              <a:spcAft>
                <a:spcPts val="200"/>
              </a:spcAft>
            </a:pPr>
            <a:r>
              <a:rPr lang="en-US" sz="800" b="1" dirty="0" smtClean="0">
                <a:solidFill>
                  <a:schemeClr val="tx1"/>
                </a:solidFill>
              </a:rPr>
              <a:t>Mitigating Pass-the-Hash (PtH) Attacks and Other Credential Theft</a:t>
            </a:r>
            <a:r>
              <a:rPr lang="en-US" sz="800" b="1" dirty="0">
                <a:solidFill>
                  <a:schemeClr val="tx1"/>
                </a:solidFill>
              </a:rPr>
              <a:t>, </a:t>
            </a:r>
            <a:r>
              <a:rPr lang="en-US" sz="800" b="1" dirty="0" smtClean="0">
                <a:solidFill>
                  <a:schemeClr val="tx1"/>
                </a:solidFill>
              </a:rPr>
              <a:t>Ver’s </a:t>
            </a:r>
            <a:r>
              <a:rPr lang="en-US" sz="800" b="1" dirty="0">
                <a:solidFill>
                  <a:schemeClr val="tx1"/>
                </a:solidFill>
              </a:rPr>
              <a:t>1 </a:t>
            </a:r>
            <a:r>
              <a:rPr lang="en-US" sz="800" b="1" dirty="0" smtClean="0">
                <a:solidFill>
                  <a:schemeClr val="tx1"/>
                </a:solidFill>
              </a:rPr>
              <a:t>&amp; 2:</a:t>
            </a:r>
            <a:endParaRPr lang="en-US" sz="800" dirty="0" smtClean="0">
              <a:solidFill>
                <a:schemeClr val="tx1"/>
              </a:solidFill>
            </a:endParaRPr>
          </a:p>
          <a:p>
            <a:pPr>
              <a:spcAft>
                <a:spcPts val="200"/>
              </a:spcAft>
            </a:pPr>
            <a:r>
              <a:rPr lang="en-US" sz="800" dirty="0" smtClean="0">
                <a:solidFill>
                  <a:schemeClr val="tx1"/>
                </a:solidFill>
                <a:hlinkClick r:id="rId49"/>
              </a:rPr>
              <a:t>http</a:t>
            </a:r>
            <a:r>
              <a:rPr lang="en-US" sz="800" dirty="0">
                <a:solidFill>
                  <a:schemeClr val="tx1"/>
                </a:solidFill>
                <a:hlinkClick r:id="rId49"/>
              </a:rPr>
              <a:t>://</a:t>
            </a:r>
            <a:r>
              <a:rPr lang="en-US" sz="800" dirty="0" smtClean="0">
                <a:solidFill>
                  <a:schemeClr val="tx1"/>
                </a:solidFill>
                <a:hlinkClick r:id="rId49"/>
              </a:rPr>
              <a:t>www.microsoft.com/en-us/download/details.aspx?id=36036</a:t>
            </a:r>
            <a:endParaRPr lang="en-US" sz="800" dirty="0" smtClean="0">
              <a:solidFill>
                <a:schemeClr val="tx1"/>
              </a:solidFill>
            </a:endParaRPr>
          </a:p>
          <a:p>
            <a:pPr>
              <a:spcAft>
                <a:spcPts val="200"/>
              </a:spcAft>
            </a:pPr>
            <a:r>
              <a:rPr lang="en-US" sz="800" b="1" dirty="0" smtClean="0">
                <a:solidFill>
                  <a:schemeClr val="tx1"/>
                </a:solidFill>
              </a:rPr>
              <a:t>Enhancing Cybersecurity w/ Big Data: Challenges </a:t>
            </a:r>
            <a:r>
              <a:rPr lang="en-US" sz="800" b="1" dirty="0">
                <a:solidFill>
                  <a:schemeClr val="tx1"/>
                </a:solidFill>
              </a:rPr>
              <a:t>and Opportunities: </a:t>
            </a:r>
            <a:r>
              <a:rPr lang="en-US" sz="800" dirty="0">
                <a:solidFill>
                  <a:schemeClr val="tx1"/>
                </a:solidFill>
                <a:hlinkClick r:id="rId50"/>
              </a:rPr>
              <a:t>http://</a:t>
            </a:r>
            <a:r>
              <a:rPr lang="en-US" sz="800" dirty="0" smtClean="0">
                <a:solidFill>
                  <a:schemeClr val="tx1"/>
                </a:solidFill>
                <a:hlinkClick r:id="rId50"/>
              </a:rPr>
              <a:t>www.microsoft.com/en-us/download/details.aspx?id=45021</a:t>
            </a:r>
            <a:endParaRPr lang="en-US" sz="800" dirty="0" smtClean="0">
              <a:solidFill>
                <a:schemeClr val="tx1"/>
              </a:solidFill>
            </a:endParaRPr>
          </a:p>
          <a:p>
            <a:pPr>
              <a:spcAft>
                <a:spcPts val="200"/>
              </a:spcAft>
            </a:pPr>
            <a:r>
              <a:rPr lang="en-US" sz="800" b="1" dirty="0" smtClean="0">
                <a:solidFill>
                  <a:schemeClr val="tx1"/>
                </a:solidFill>
              </a:rPr>
              <a:t>Recognizing and Reporting Phishing Emails, Links, and Phone Calls:</a:t>
            </a:r>
          </a:p>
          <a:p>
            <a:pPr>
              <a:spcAft>
                <a:spcPts val="200"/>
              </a:spcAft>
            </a:pPr>
            <a:r>
              <a:rPr lang="en-US" sz="700" dirty="0">
                <a:solidFill>
                  <a:schemeClr val="tx1"/>
                </a:solidFill>
                <a:hlinkClick r:id="rId51"/>
              </a:rPr>
              <a:t>http://</a:t>
            </a:r>
            <a:r>
              <a:rPr lang="en-US" sz="700" dirty="0" smtClean="0">
                <a:solidFill>
                  <a:schemeClr val="tx1"/>
                </a:solidFill>
                <a:hlinkClick r:id="rId51"/>
              </a:rPr>
              <a:t>www.microsoft.com/security/online-privacy/phishing-symptoms.aspx</a:t>
            </a:r>
            <a:endParaRPr lang="en-US" sz="700" dirty="0" smtClean="0">
              <a:solidFill>
                <a:schemeClr val="tx1"/>
              </a:solidFill>
            </a:endParaRPr>
          </a:p>
          <a:p>
            <a:pPr>
              <a:spcAft>
                <a:spcPts val="200"/>
              </a:spcAft>
            </a:pPr>
            <a:r>
              <a:rPr lang="en-US" sz="800" b="1" dirty="0" smtClean="0">
                <a:solidFill>
                  <a:schemeClr val="tx1"/>
                </a:solidFill>
              </a:rPr>
              <a:t>Malware </a:t>
            </a:r>
            <a:r>
              <a:rPr lang="en-US" sz="800" b="1" dirty="0">
                <a:solidFill>
                  <a:schemeClr val="tx1"/>
                </a:solidFill>
              </a:rPr>
              <a:t>Response Guide: </a:t>
            </a:r>
            <a:r>
              <a:rPr lang="en-US" sz="800" dirty="0">
                <a:solidFill>
                  <a:schemeClr val="tx1"/>
                </a:solidFill>
                <a:hlinkClick r:id="rId52"/>
              </a:rPr>
              <a:t>https://</a:t>
            </a:r>
            <a:r>
              <a:rPr lang="en-US" sz="800" dirty="0" smtClean="0">
                <a:solidFill>
                  <a:schemeClr val="tx1"/>
                </a:solidFill>
                <a:hlinkClick r:id="rId52"/>
              </a:rPr>
              <a:t>technet.microsoft.com/en-us/library/cc162838.aspx</a:t>
            </a:r>
            <a:endParaRPr lang="en-US" sz="800" dirty="0" smtClean="0">
              <a:solidFill>
                <a:schemeClr val="tx1"/>
              </a:solidFill>
            </a:endParaRPr>
          </a:p>
          <a:p>
            <a:pPr>
              <a:spcAft>
                <a:spcPts val="200"/>
              </a:spcAft>
            </a:pPr>
            <a:r>
              <a:rPr lang="en-US" sz="800" b="1" dirty="0">
                <a:solidFill>
                  <a:schemeClr val="tx1"/>
                </a:solidFill>
              </a:rPr>
              <a:t>Digital Crimes Unit Uses Microsoft Data Analytics Stack to Catch Cybercriminals: </a:t>
            </a:r>
            <a:r>
              <a:rPr lang="en-US" sz="800" dirty="0">
                <a:solidFill>
                  <a:schemeClr val="tx1"/>
                </a:solidFill>
                <a:hlinkClick r:id="rId53"/>
              </a:rPr>
              <a:t>https://</a:t>
            </a:r>
            <a:r>
              <a:rPr lang="en-US" sz="800" dirty="0" smtClean="0">
                <a:solidFill>
                  <a:schemeClr val="tx1"/>
                </a:solidFill>
                <a:hlinkClick r:id="rId53"/>
              </a:rPr>
              <a:t>technet.microsoft.com/library/dn949260.aspx</a:t>
            </a:r>
            <a:endParaRPr lang="en-US" sz="800" dirty="0" smtClean="0">
              <a:solidFill>
                <a:schemeClr val="tx1"/>
              </a:solidFill>
            </a:endParaRPr>
          </a:p>
          <a:p>
            <a:pPr>
              <a:spcAft>
                <a:spcPts val="200"/>
              </a:spcAft>
            </a:pPr>
            <a:endParaRPr lang="en-US" sz="800" dirty="0">
              <a:solidFill>
                <a:schemeClr val="tx1"/>
              </a:solidFill>
            </a:endParaRPr>
          </a:p>
          <a:p>
            <a:pPr algn="ctr">
              <a:spcAft>
                <a:spcPts val="200"/>
              </a:spcAft>
            </a:pPr>
            <a:r>
              <a:rPr lang="en-US" sz="1050" b="1" dirty="0" smtClean="0">
                <a:solidFill>
                  <a:schemeClr val="tx1"/>
                </a:solidFill>
              </a:rPr>
              <a:t>MICROSOFT OFFERINGS</a:t>
            </a:r>
          </a:p>
          <a:p>
            <a:pPr algn="ctr">
              <a:spcAft>
                <a:spcPts val="200"/>
              </a:spcAft>
            </a:pPr>
            <a:endParaRPr lang="en-US" sz="500" b="1" dirty="0">
              <a:solidFill>
                <a:schemeClr val="tx1"/>
              </a:solidFill>
            </a:endParaRPr>
          </a:p>
          <a:p>
            <a:pPr>
              <a:spcAft>
                <a:spcPts val="200"/>
              </a:spcAft>
            </a:pPr>
            <a:r>
              <a:rPr lang="en-US" sz="800" b="1" dirty="0" smtClean="0">
                <a:solidFill>
                  <a:schemeClr val="tx1"/>
                </a:solidFill>
              </a:rPr>
              <a:t>Monthly Microsoft </a:t>
            </a:r>
            <a:r>
              <a:rPr lang="en-US" sz="800" b="1" dirty="0">
                <a:solidFill>
                  <a:schemeClr val="tx1"/>
                </a:solidFill>
              </a:rPr>
              <a:t>Security Newsletter:</a:t>
            </a:r>
            <a:r>
              <a:rPr lang="en-US" sz="800" dirty="0">
                <a:solidFill>
                  <a:schemeClr val="tx1"/>
                </a:solidFill>
              </a:rPr>
              <a:t> </a:t>
            </a:r>
            <a:r>
              <a:rPr lang="en-US" sz="800" dirty="0">
                <a:solidFill>
                  <a:schemeClr val="tx1"/>
                </a:solidFill>
                <a:hlinkClick r:id="rId54"/>
              </a:rPr>
              <a:t>https://</a:t>
            </a:r>
            <a:r>
              <a:rPr lang="en-US" sz="800" dirty="0" smtClean="0">
                <a:solidFill>
                  <a:schemeClr val="tx1"/>
                </a:solidFill>
                <a:hlinkClick r:id="rId54"/>
              </a:rPr>
              <a:t>technet.microsoft.com/en-us/security/cc307424.aspx</a:t>
            </a:r>
            <a:endParaRPr lang="en-US" sz="800" dirty="0" smtClean="0">
              <a:solidFill>
                <a:schemeClr val="tx1"/>
              </a:solidFill>
            </a:endParaRPr>
          </a:p>
          <a:p>
            <a:pPr>
              <a:spcAft>
                <a:spcPts val="200"/>
              </a:spcAft>
            </a:pPr>
            <a:r>
              <a:rPr lang="en-US" sz="800" b="1" dirty="0" smtClean="0">
                <a:solidFill>
                  <a:schemeClr val="tx1"/>
                </a:solidFill>
              </a:rPr>
              <a:t>Microsoft Active Protections Program:</a:t>
            </a:r>
            <a:endParaRPr lang="en-US" sz="800" b="1" dirty="0">
              <a:solidFill>
                <a:schemeClr val="tx1"/>
              </a:solidFill>
            </a:endParaRPr>
          </a:p>
          <a:p>
            <a:pPr>
              <a:spcAft>
                <a:spcPts val="200"/>
              </a:spcAft>
            </a:pPr>
            <a:r>
              <a:rPr lang="en-US" sz="800" dirty="0">
                <a:solidFill>
                  <a:schemeClr val="tx1"/>
                </a:solidFill>
                <a:hlinkClick r:id="rId55"/>
              </a:rPr>
              <a:t>http://</a:t>
            </a:r>
            <a:r>
              <a:rPr lang="en-US" sz="800" dirty="0" smtClean="0">
                <a:solidFill>
                  <a:schemeClr val="tx1"/>
                </a:solidFill>
                <a:hlinkClick r:id="rId55"/>
              </a:rPr>
              <a:t>technet.microsoft.com/en-us/security/dn467918</a:t>
            </a:r>
            <a:endParaRPr lang="en-US" sz="800" dirty="0" smtClean="0">
              <a:solidFill>
                <a:schemeClr val="tx1"/>
              </a:solidFill>
            </a:endParaRPr>
          </a:p>
          <a:p>
            <a:pPr>
              <a:spcAft>
                <a:spcPts val="200"/>
              </a:spcAft>
            </a:pPr>
            <a:r>
              <a:rPr lang="en-US" sz="800" b="1" dirty="0" smtClean="0">
                <a:solidFill>
                  <a:schemeClr val="tx1"/>
                </a:solidFill>
              </a:rPr>
              <a:t>Microsoft Interflow (Private Preview):</a:t>
            </a:r>
          </a:p>
          <a:p>
            <a:pPr>
              <a:spcAft>
                <a:spcPts val="200"/>
              </a:spcAft>
            </a:pPr>
            <a:r>
              <a:rPr lang="en-US" sz="800" dirty="0">
                <a:solidFill>
                  <a:schemeClr val="tx1"/>
                </a:solidFill>
                <a:hlinkClick r:id="rId56"/>
              </a:rPr>
              <a:t>http://</a:t>
            </a:r>
            <a:r>
              <a:rPr lang="en-US" sz="800" dirty="0" smtClean="0">
                <a:solidFill>
                  <a:schemeClr val="tx1"/>
                </a:solidFill>
                <a:hlinkClick r:id="rId56"/>
              </a:rPr>
              <a:t>technet.microsoft.com/en-us/security/dn750892</a:t>
            </a:r>
            <a:endParaRPr lang="en-US" sz="800" dirty="0" smtClean="0">
              <a:solidFill>
                <a:schemeClr val="tx1"/>
              </a:solidFill>
            </a:endParaRPr>
          </a:p>
          <a:p>
            <a:pPr>
              <a:spcAft>
                <a:spcPts val="200"/>
              </a:spcAft>
            </a:pPr>
            <a:r>
              <a:rPr lang="en-US" sz="800" b="1" dirty="0" smtClean="0">
                <a:solidFill>
                  <a:schemeClr val="tx1"/>
                </a:solidFill>
              </a:rPr>
              <a:t>Microsoft </a:t>
            </a:r>
            <a:r>
              <a:rPr lang="en-US" sz="800" b="1" dirty="0">
                <a:solidFill>
                  <a:schemeClr val="tx1"/>
                </a:solidFill>
              </a:rPr>
              <a:t>Online Services Security Incident and Abuse Reporting:</a:t>
            </a:r>
          </a:p>
          <a:p>
            <a:pPr>
              <a:spcAft>
                <a:spcPts val="200"/>
              </a:spcAft>
            </a:pPr>
            <a:r>
              <a:rPr lang="en-US" sz="800" dirty="0">
                <a:solidFill>
                  <a:schemeClr val="tx1"/>
                </a:solidFill>
                <a:hlinkClick r:id="rId57"/>
              </a:rPr>
              <a:t>https://</a:t>
            </a:r>
            <a:r>
              <a:rPr lang="en-US" sz="800" dirty="0" smtClean="0">
                <a:solidFill>
                  <a:schemeClr val="tx1"/>
                </a:solidFill>
                <a:hlinkClick r:id="rId57"/>
              </a:rPr>
              <a:t>cert.microsoft.com/report.aspx</a:t>
            </a:r>
            <a:endParaRPr lang="en-US" sz="800" dirty="0">
              <a:solidFill>
                <a:schemeClr val="tx1"/>
              </a:solidFill>
            </a:endParaRPr>
          </a:p>
        </p:txBody>
      </p:sp>
      <p:pic>
        <p:nvPicPr>
          <p:cNvPr id="8" name="Picture 7"/>
          <p:cNvPicPr>
            <a:picLocks noChangeAspect="1"/>
          </p:cNvPicPr>
          <p:nvPr/>
        </p:nvPicPr>
        <p:blipFill>
          <a:blip r:embed="rId58"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9"/>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1860754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5360"/>
            <a:ext cx="12188825" cy="387798"/>
          </a:xfrm>
          <a:solidFill>
            <a:srgbClr val="FFFF00"/>
          </a:solidFill>
        </p:spPr>
        <p:txBody>
          <a:bodyPr/>
          <a:lstStyle/>
          <a:p>
            <a:pPr algn="ctr"/>
            <a:r>
              <a:rPr lang="en-US" sz="2800" dirty="0" smtClean="0">
                <a:solidFill>
                  <a:schemeClr val="tx1"/>
                </a:solidFill>
                <a:latin typeface="Bookman Old Style" panose="02050604050505020204" pitchFamily="18" charset="0"/>
              </a:rPr>
              <a:t>Dynamics CRM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sp>
        <p:nvSpPr>
          <p:cNvPr id="21" name="Rectangle 20"/>
          <p:cNvSpPr/>
          <p:nvPr/>
        </p:nvSpPr>
        <p:spPr bwMode="auto">
          <a:xfrm>
            <a:off x="218209" y="586259"/>
            <a:ext cx="11752118" cy="60431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182880" rtlCol="0" fromWordArt="0" anchor="t" anchorCtr="0" forceAA="0" compatLnSpc="1">
            <a:prstTxWarp prst="textNoShape">
              <a:avLst/>
            </a:prstTxWarp>
            <a:noAutofit/>
          </a:bodyPr>
          <a:lstStyle/>
          <a:p>
            <a:pPr algn="ctr" defTabSz="466298">
              <a:buClr>
                <a:schemeClr val="tx1"/>
              </a:buClr>
            </a:pPr>
            <a:r>
              <a:rPr lang="en-US" sz="1100" b="1" dirty="0" smtClean="0">
                <a:solidFill>
                  <a:schemeClr val="tx1"/>
                </a:solidFill>
              </a:rPr>
              <a:t>TRAINING</a:t>
            </a:r>
          </a:p>
          <a:p>
            <a:r>
              <a:rPr lang="en-US" sz="900" b="1" dirty="0" smtClean="0">
                <a:solidFill>
                  <a:schemeClr val="tx1"/>
                </a:solidFill>
              </a:rPr>
              <a:t>Dynamics CRM eBooks </a:t>
            </a:r>
            <a:r>
              <a:rPr lang="en-US" sz="900" b="1" dirty="0">
                <a:solidFill>
                  <a:schemeClr val="tx1"/>
                </a:solidFill>
              </a:rPr>
              <a:t>and Videos: </a:t>
            </a:r>
            <a:r>
              <a:rPr lang="en-US" sz="900" dirty="0">
                <a:solidFill>
                  <a:schemeClr val="tx1"/>
                </a:solidFill>
                <a:hlinkClick r:id="rId3"/>
              </a:rPr>
              <a:t>https://</a:t>
            </a:r>
            <a:r>
              <a:rPr lang="en-US" sz="900" dirty="0" smtClean="0">
                <a:solidFill>
                  <a:schemeClr val="tx1"/>
                </a:solidFill>
                <a:hlinkClick r:id="rId3"/>
              </a:rPr>
              <a:t>www.microsoft.com/en-us/dynamics/crm-customer-center/ebooks-and-videos.aspx</a:t>
            </a:r>
            <a:endParaRPr lang="en-US" sz="900" dirty="0" smtClean="0">
              <a:solidFill>
                <a:schemeClr val="tx1"/>
              </a:solidFill>
            </a:endParaRPr>
          </a:p>
          <a:p>
            <a:r>
              <a:rPr lang="en-US" sz="900" b="1" dirty="0" smtClean="0">
                <a:solidFill>
                  <a:schemeClr val="tx1"/>
                </a:solidFill>
              </a:rPr>
              <a:t>Dynamics </a:t>
            </a:r>
            <a:r>
              <a:rPr lang="en-US" sz="900" b="1" dirty="0">
                <a:solidFill>
                  <a:schemeClr val="tx1"/>
                </a:solidFill>
              </a:rPr>
              <a:t>CRM Training &amp; Adoption Kit:</a:t>
            </a:r>
          </a:p>
          <a:p>
            <a:r>
              <a:rPr lang="en-US" sz="900" dirty="0">
                <a:solidFill>
                  <a:schemeClr val="tx1"/>
                </a:solidFill>
                <a:hlinkClick r:id="rId4"/>
              </a:rPr>
              <a:t>http://www.microsoft.com/en-us/dynamics/crm-customer-center/training-adoption-kit-for-microsoft-dynamics-crm.aspx</a:t>
            </a:r>
          </a:p>
          <a:p>
            <a:r>
              <a:rPr lang="en-US" sz="900" b="1" dirty="0" smtClean="0">
                <a:solidFill>
                  <a:schemeClr val="tx1"/>
                </a:solidFill>
              </a:rPr>
              <a:t>CRM for Outlook </a:t>
            </a:r>
            <a:r>
              <a:rPr lang="en-US" sz="900" b="1" dirty="0">
                <a:solidFill>
                  <a:schemeClr val="tx1"/>
                </a:solidFill>
              </a:rPr>
              <a:t>Basics eBook: </a:t>
            </a:r>
            <a:r>
              <a:rPr lang="en-US" sz="800" dirty="0">
                <a:solidFill>
                  <a:schemeClr val="tx1"/>
                </a:solidFill>
                <a:hlinkClick r:id="rId5"/>
              </a:rPr>
              <a:t>https://</a:t>
            </a:r>
            <a:r>
              <a:rPr lang="en-US" sz="800" dirty="0" smtClean="0">
                <a:solidFill>
                  <a:schemeClr val="tx1"/>
                </a:solidFill>
                <a:hlinkClick r:id="rId5"/>
              </a:rPr>
              <a:t>community.dynamics.com/crm/b/crmteamblog/archive/2015/02/25/new-crm-for-outlook-basics-ebook-joins-growing-family-of-dynamics-crm-ebooks.aspx</a:t>
            </a:r>
            <a:endParaRPr lang="en-US" sz="800" dirty="0" smtClean="0">
              <a:solidFill>
                <a:schemeClr val="tx1"/>
              </a:solidFill>
            </a:endParaRPr>
          </a:p>
          <a:p>
            <a:r>
              <a:rPr lang="en-US" sz="900" b="1" dirty="0" smtClean="0">
                <a:solidFill>
                  <a:schemeClr val="tx1"/>
                </a:solidFill>
              </a:rPr>
              <a:t>Training and Adoption Kit </a:t>
            </a:r>
            <a:r>
              <a:rPr lang="en-US" sz="900" b="1" dirty="0">
                <a:solidFill>
                  <a:schemeClr val="tx1"/>
                </a:solidFill>
              </a:rPr>
              <a:t>for Dynamics CRM 2013: </a:t>
            </a:r>
            <a:r>
              <a:rPr lang="en-US" sz="900" dirty="0">
                <a:solidFill>
                  <a:schemeClr val="tx1"/>
                </a:solidFill>
                <a:hlinkClick r:id="rId6"/>
              </a:rPr>
              <a:t>http://</a:t>
            </a:r>
            <a:r>
              <a:rPr lang="en-US" sz="900" dirty="0" smtClean="0">
                <a:solidFill>
                  <a:schemeClr val="tx1"/>
                </a:solidFill>
                <a:hlinkClick r:id="rId6"/>
              </a:rPr>
              <a:t>www.microsoft.com/en-us/download/details.aspx?id=44958</a:t>
            </a:r>
            <a:endParaRPr lang="en-US" sz="900" dirty="0" smtClean="0">
              <a:solidFill>
                <a:schemeClr val="tx1"/>
              </a:solidFill>
            </a:endParaRPr>
          </a:p>
          <a:p>
            <a:endParaRPr lang="en-US" sz="800" b="1" dirty="0" smtClean="0">
              <a:solidFill>
                <a:schemeClr val="tx1"/>
              </a:solidFill>
            </a:endParaRPr>
          </a:p>
          <a:p>
            <a:pPr algn="ctr"/>
            <a:r>
              <a:rPr lang="en-US" sz="1050" b="1" dirty="0">
                <a:solidFill>
                  <a:schemeClr val="tx1"/>
                </a:solidFill>
              </a:rPr>
              <a:t>SUPPORT and TOOLS</a:t>
            </a:r>
          </a:p>
          <a:p>
            <a:r>
              <a:rPr lang="en-US" sz="900" b="1" dirty="0" smtClean="0">
                <a:solidFill>
                  <a:schemeClr val="tx1"/>
                </a:solidFill>
              </a:rPr>
              <a:t>Dynamics </a:t>
            </a:r>
            <a:r>
              <a:rPr lang="en-US" sz="900" b="1" dirty="0">
                <a:solidFill>
                  <a:schemeClr val="tx1"/>
                </a:solidFill>
              </a:rPr>
              <a:t>CRM 2011 Update Rollup 17 Info:</a:t>
            </a:r>
            <a:endParaRPr lang="en-US" sz="800" dirty="0">
              <a:solidFill>
                <a:schemeClr val="tx1"/>
              </a:solidFill>
            </a:endParaRPr>
          </a:p>
          <a:p>
            <a:pPr marL="171450" indent="-171450">
              <a:buFont typeface="Arial" panose="020B0604020202020204" pitchFamily="34" charset="0"/>
              <a:buChar char="•"/>
            </a:pPr>
            <a:r>
              <a:rPr lang="en-US" sz="700" u="sng" dirty="0">
                <a:solidFill>
                  <a:schemeClr val="tx1"/>
                </a:solidFill>
                <a:hlinkClick r:id="rId7"/>
              </a:rPr>
              <a:t>Knowledge Base Article</a:t>
            </a:r>
            <a:endParaRPr lang="en-US" sz="700" dirty="0">
              <a:solidFill>
                <a:schemeClr val="tx1"/>
              </a:solidFill>
            </a:endParaRPr>
          </a:p>
          <a:p>
            <a:pPr marL="171450" indent="-171450">
              <a:buFont typeface="Arial" panose="020B0604020202020204" pitchFamily="34" charset="0"/>
              <a:buChar char="•"/>
            </a:pPr>
            <a:r>
              <a:rPr lang="en-US" sz="700" u="sng" dirty="0">
                <a:solidFill>
                  <a:schemeClr val="tx1"/>
                </a:solidFill>
                <a:hlinkClick r:id="rId8"/>
              </a:rPr>
              <a:t>Microsoft Download Center location</a:t>
            </a:r>
            <a:endParaRPr lang="en-US" sz="700" u="sng" dirty="0">
              <a:solidFill>
                <a:schemeClr val="tx1"/>
              </a:solidFill>
            </a:endParaRPr>
          </a:p>
          <a:p>
            <a:pPr marL="171450" indent="-171450">
              <a:buFont typeface="Arial" panose="020B0604020202020204" pitchFamily="34" charset="0"/>
              <a:buChar char="•"/>
            </a:pPr>
            <a:r>
              <a:rPr lang="en-US" sz="700" dirty="0">
                <a:solidFill>
                  <a:schemeClr val="tx1"/>
                </a:solidFill>
                <a:hlinkClick r:id="rId9"/>
              </a:rPr>
              <a:t>Premier Field Engineering Blog and Podcast</a:t>
            </a:r>
            <a:endParaRPr lang="en-US" sz="700" dirty="0">
              <a:solidFill>
                <a:schemeClr val="tx1"/>
              </a:solidFill>
            </a:endParaRPr>
          </a:p>
          <a:p>
            <a:r>
              <a:rPr lang="en-US" sz="900" b="1" dirty="0">
                <a:solidFill>
                  <a:schemeClr val="tx1"/>
                </a:solidFill>
              </a:rPr>
              <a:t>Dynamics CRM for Outlook Configuration Troubleshooting Wizard: </a:t>
            </a:r>
          </a:p>
          <a:p>
            <a:r>
              <a:rPr lang="en-US" sz="800" dirty="0">
                <a:solidFill>
                  <a:schemeClr val="tx1"/>
                </a:solidFill>
                <a:hlinkClick r:id="rId10"/>
              </a:rPr>
              <a:t>http://rc.crm.dynamics.com/rc/2011/en-us/online/5.1_ctp/outlook-troubleshooting.aspx</a:t>
            </a:r>
            <a:endParaRPr lang="en-US" sz="800" dirty="0">
              <a:solidFill>
                <a:schemeClr val="tx1"/>
              </a:solidFill>
            </a:endParaRPr>
          </a:p>
          <a:p>
            <a:r>
              <a:rPr lang="en-US" sz="900" b="1" dirty="0" smtClean="0">
                <a:solidFill>
                  <a:schemeClr val="tx1"/>
                </a:solidFill>
              </a:rPr>
              <a:t>Microsoft </a:t>
            </a:r>
            <a:r>
              <a:rPr lang="en-US" sz="900" b="1" dirty="0">
                <a:solidFill>
                  <a:schemeClr val="tx1"/>
                </a:solidFill>
              </a:rPr>
              <a:t>Dynamics CRM 2013 and 2011 Update Rollups and Service Packs: Release Dates, Build Numbers, and Collateral on PFE site: </a:t>
            </a:r>
            <a:r>
              <a:rPr lang="en-US" sz="800" dirty="0">
                <a:solidFill>
                  <a:schemeClr val="tx1"/>
                </a:solidFill>
                <a:hlinkClick r:id="rId11"/>
              </a:rPr>
              <a:t>http://blogs.msdn.com/b/crminthefield/archive/2011/08/23/10198710.aspx</a:t>
            </a:r>
            <a:endParaRPr lang="en-US" sz="800" dirty="0">
              <a:solidFill>
                <a:schemeClr val="tx1"/>
              </a:solidFill>
            </a:endParaRPr>
          </a:p>
          <a:p>
            <a:r>
              <a:rPr lang="en-US" sz="900" b="1" dirty="0">
                <a:solidFill>
                  <a:schemeClr val="tx1"/>
                </a:solidFill>
              </a:rPr>
              <a:t>Dynamics CRM 2015 White Papers &amp; Technical Documentation on PFE site: </a:t>
            </a:r>
            <a:r>
              <a:rPr lang="en-US" sz="800" dirty="0">
                <a:solidFill>
                  <a:schemeClr val="tx1"/>
                </a:solidFill>
                <a:hlinkClick r:id="rId12"/>
              </a:rPr>
              <a:t>http://blogs.msdn.com/b/crminthefield/archive/2015/01/05/microsoft-dynamics-crm-2015-white-papers-amp-technical-documentation.aspx</a:t>
            </a:r>
            <a:endParaRPr lang="en-US" sz="800" dirty="0">
              <a:solidFill>
                <a:schemeClr val="tx1"/>
              </a:solidFill>
            </a:endParaRPr>
          </a:p>
          <a:p>
            <a:r>
              <a:rPr lang="en-US" sz="900" b="1" dirty="0">
                <a:solidFill>
                  <a:schemeClr val="tx1"/>
                </a:solidFill>
              </a:rPr>
              <a:t>Dynamics CRM 2015 Custom Code Validation Tool: </a:t>
            </a:r>
            <a:r>
              <a:rPr lang="en-US" sz="800" dirty="0">
                <a:solidFill>
                  <a:schemeClr val="tx1"/>
                </a:solidFill>
                <a:hlinkClick r:id="rId13"/>
              </a:rPr>
              <a:t>http://</a:t>
            </a:r>
            <a:r>
              <a:rPr lang="en-US" sz="800" dirty="0" smtClean="0">
                <a:solidFill>
                  <a:schemeClr val="tx1"/>
                </a:solidFill>
                <a:hlinkClick r:id="rId13"/>
              </a:rPr>
              <a:t>www.microsoft.com/en-us/download/details.aspx?id=45535</a:t>
            </a:r>
            <a:endParaRPr lang="en-US" sz="800" dirty="0" smtClean="0">
              <a:solidFill>
                <a:schemeClr val="tx1"/>
              </a:solidFill>
            </a:endParaRPr>
          </a:p>
          <a:p>
            <a:r>
              <a:rPr lang="en-US" sz="900" b="1" dirty="0">
                <a:solidFill>
                  <a:schemeClr val="tx1"/>
                </a:solidFill>
              </a:rPr>
              <a:t>Support for Dynamics </a:t>
            </a:r>
            <a:r>
              <a:rPr lang="en-US" sz="900" b="1" dirty="0" smtClean="0">
                <a:solidFill>
                  <a:schemeClr val="tx1"/>
                </a:solidFill>
              </a:rPr>
              <a:t>CRM:</a:t>
            </a:r>
            <a:endParaRPr lang="en-US" sz="900" b="1" dirty="0">
              <a:solidFill>
                <a:schemeClr val="tx1"/>
              </a:solidFill>
            </a:endParaRPr>
          </a:p>
          <a:p>
            <a:r>
              <a:rPr lang="en-US" sz="800" dirty="0">
                <a:solidFill>
                  <a:schemeClr val="tx1"/>
                </a:solidFill>
                <a:hlinkClick r:id="rId14"/>
              </a:rPr>
              <a:t>https://community.dynamics.com/crm/p/support.aspx</a:t>
            </a:r>
            <a:endParaRPr lang="en-US" sz="800" dirty="0">
              <a:solidFill>
                <a:schemeClr val="tx1"/>
              </a:solidFill>
            </a:endParaRPr>
          </a:p>
          <a:p>
            <a:endParaRPr lang="en-US" sz="800" dirty="0">
              <a:solidFill>
                <a:schemeClr val="tx1"/>
              </a:solidFill>
            </a:endParaRPr>
          </a:p>
          <a:p>
            <a:endParaRPr lang="en-US" sz="800" b="1" dirty="0">
              <a:solidFill>
                <a:schemeClr val="tx1"/>
              </a:solidFill>
            </a:endParaRPr>
          </a:p>
          <a:p>
            <a:pPr algn="ctr"/>
            <a:r>
              <a:rPr lang="en-US" sz="1100" b="1" dirty="0" smtClean="0">
                <a:solidFill>
                  <a:schemeClr val="tx1"/>
                </a:solidFill>
              </a:rPr>
              <a:t>PRODUCT and TECHNICAL</a:t>
            </a:r>
          </a:p>
          <a:p>
            <a:r>
              <a:rPr lang="en-US" sz="900" b="1" dirty="0" smtClean="0">
                <a:solidFill>
                  <a:schemeClr val="tx1"/>
                </a:solidFill>
              </a:rPr>
              <a:t>Deployment and Operational Guidance for </a:t>
            </a:r>
            <a:r>
              <a:rPr lang="en-US" sz="900" b="1" dirty="0">
                <a:solidFill>
                  <a:schemeClr val="tx1"/>
                </a:solidFill>
              </a:rPr>
              <a:t>Hosting Dynamics CRM: </a:t>
            </a:r>
            <a:r>
              <a:rPr lang="en-US" sz="900" dirty="0">
                <a:solidFill>
                  <a:schemeClr val="tx1"/>
                </a:solidFill>
                <a:hlinkClick r:id="rId15"/>
              </a:rPr>
              <a:t>http://</a:t>
            </a:r>
            <a:r>
              <a:rPr lang="en-US" sz="900" dirty="0" smtClean="0">
                <a:solidFill>
                  <a:schemeClr val="tx1"/>
                </a:solidFill>
                <a:hlinkClick r:id="rId15"/>
              </a:rPr>
              <a:t>www.microsoft.com/en-us/download/details.aspx?id=14259</a:t>
            </a:r>
            <a:endParaRPr lang="en-US" sz="900" dirty="0" smtClean="0">
              <a:solidFill>
                <a:schemeClr val="tx1"/>
              </a:solidFill>
            </a:endParaRPr>
          </a:p>
          <a:p>
            <a:r>
              <a:rPr lang="en-US" sz="900" b="1" dirty="0" smtClean="0">
                <a:solidFill>
                  <a:schemeClr val="tx1"/>
                </a:solidFill>
              </a:rPr>
              <a:t>Dynamics CRM SDK for CRM Online </a:t>
            </a:r>
            <a:r>
              <a:rPr lang="en-US" sz="900" b="1" dirty="0">
                <a:solidFill>
                  <a:schemeClr val="tx1"/>
                </a:solidFill>
              </a:rPr>
              <a:t>and On-premises CRM 2015: </a:t>
            </a:r>
            <a:r>
              <a:rPr lang="en-US" sz="800" dirty="0">
                <a:solidFill>
                  <a:schemeClr val="tx1"/>
                </a:solidFill>
                <a:hlinkClick r:id="rId16"/>
              </a:rPr>
              <a:t>https://</a:t>
            </a:r>
            <a:r>
              <a:rPr lang="en-US" sz="800" dirty="0" smtClean="0">
                <a:solidFill>
                  <a:schemeClr val="tx1"/>
                </a:solidFill>
                <a:hlinkClick r:id="rId16"/>
              </a:rPr>
              <a:t>www.microsoft.com/en-us/download/details.aspx?id=44567</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Customer Center: </a:t>
            </a:r>
            <a:r>
              <a:rPr lang="en-US" sz="800" dirty="0">
                <a:solidFill>
                  <a:schemeClr val="tx1"/>
                </a:solidFill>
                <a:hlinkClick r:id="rId17"/>
              </a:rPr>
              <a:t>http://www.microsoft.com/en-us/dynamics/crm-customer-center/default.aspx</a:t>
            </a:r>
            <a:endParaRPr lang="en-US" sz="800" dirty="0">
              <a:solidFill>
                <a:schemeClr val="tx1"/>
              </a:solidFill>
            </a:endParaRPr>
          </a:p>
          <a:p>
            <a:r>
              <a:rPr lang="en-US" sz="900" b="1" dirty="0">
                <a:solidFill>
                  <a:schemeClr val="tx1"/>
                </a:solidFill>
              </a:rPr>
              <a:t>Dynamics CRM Developer Center: </a:t>
            </a:r>
            <a:r>
              <a:rPr lang="en-US" sz="800" dirty="0">
                <a:solidFill>
                  <a:schemeClr val="tx1"/>
                </a:solidFill>
                <a:hlinkClick r:id="rId18"/>
              </a:rPr>
              <a:t>http://msdn.microsoft.com/en-us/dynamics/crm/dn467921</a:t>
            </a:r>
            <a:endParaRPr lang="en-US" sz="800" dirty="0">
              <a:solidFill>
                <a:schemeClr val="tx1"/>
              </a:solidFill>
            </a:endParaRPr>
          </a:p>
          <a:p>
            <a:r>
              <a:rPr lang="en-US" sz="900" b="1" dirty="0" smtClean="0">
                <a:solidFill>
                  <a:schemeClr val="tx1"/>
                </a:solidFill>
              </a:rPr>
              <a:t>General </a:t>
            </a:r>
            <a:r>
              <a:rPr lang="en-US" sz="900" b="1" dirty="0">
                <a:solidFill>
                  <a:schemeClr val="tx1"/>
                </a:solidFill>
              </a:rPr>
              <a:t>Availability of the Spring 2015 Release of Microsoft Dynamics CRM Online: </a:t>
            </a:r>
            <a:r>
              <a:rPr lang="en-US" sz="800" dirty="0">
                <a:solidFill>
                  <a:schemeClr val="tx1"/>
                </a:solidFill>
                <a:hlinkClick r:id="rId19"/>
              </a:rPr>
              <a:t>http://</a:t>
            </a:r>
            <a:r>
              <a:rPr lang="en-US" sz="800" dirty="0" smtClean="0">
                <a:solidFill>
                  <a:schemeClr val="tx1"/>
                </a:solidFill>
                <a:hlinkClick r:id="rId19"/>
              </a:rPr>
              <a:t>blogs.microsoft.com/firehose/2015/05/04/spring-2015-release-of-microsoft-dynamics-crm-online-and-microsoft-dynamics-marketing-now-generally-available</a:t>
            </a:r>
            <a:endParaRPr lang="en-US" sz="800" dirty="0" smtClean="0">
              <a:solidFill>
                <a:schemeClr val="tx1"/>
              </a:solidFill>
            </a:endParaRPr>
          </a:p>
          <a:p>
            <a:r>
              <a:rPr lang="en-US" sz="900" b="1" dirty="0">
                <a:solidFill>
                  <a:schemeClr val="tx1"/>
                </a:solidFill>
              </a:rPr>
              <a:t>Microsoft Dynamics CRM Online 2015 Update 1 </a:t>
            </a:r>
            <a:r>
              <a:rPr lang="en-US" sz="900" b="1" dirty="0" smtClean="0">
                <a:solidFill>
                  <a:schemeClr val="tx1"/>
                </a:solidFill>
              </a:rPr>
              <a:t>Product Docs and </a:t>
            </a:r>
            <a:r>
              <a:rPr lang="en-US" sz="900" b="1" dirty="0">
                <a:solidFill>
                  <a:schemeClr val="tx1"/>
                </a:solidFill>
              </a:rPr>
              <a:t>Readiness Resources: </a:t>
            </a:r>
            <a:r>
              <a:rPr lang="en-US" sz="800" dirty="0">
                <a:solidFill>
                  <a:schemeClr val="tx1"/>
                </a:solidFill>
                <a:hlinkClick r:id="rId20"/>
              </a:rPr>
              <a:t>http://</a:t>
            </a:r>
            <a:r>
              <a:rPr lang="en-US" sz="800" dirty="0" smtClean="0">
                <a:solidFill>
                  <a:schemeClr val="tx1"/>
                </a:solidFill>
                <a:hlinkClick r:id="rId20"/>
              </a:rPr>
              <a:t>blogs.msdn.com/b/crm/archive/2015/05/01/product-documentation-for-microsoft-dynamics-crm-online-2015-update-1-7-1-0-is-available.aspx</a:t>
            </a:r>
            <a:endParaRPr lang="en-US" sz="800" dirty="0" smtClean="0">
              <a:solidFill>
                <a:schemeClr val="tx1"/>
              </a:solidFill>
            </a:endParaRPr>
          </a:p>
          <a:p>
            <a:r>
              <a:rPr lang="en-US" sz="900" b="1" dirty="0" smtClean="0">
                <a:solidFill>
                  <a:schemeClr val="tx1"/>
                </a:solidFill>
              </a:rPr>
              <a:t>Setup SharePoint Integration </a:t>
            </a:r>
            <a:r>
              <a:rPr lang="en-US" sz="900" b="1" dirty="0">
                <a:solidFill>
                  <a:schemeClr val="tx1"/>
                </a:solidFill>
              </a:rPr>
              <a:t>with Dynamics CRM: </a:t>
            </a:r>
            <a:r>
              <a:rPr lang="en-US" sz="800" dirty="0">
                <a:solidFill>
                  <a:schemeClr val="tx1"/>
                </a:solidFill>
                <a:hlinkClick r:id="rId21"/>
              </a:rPr>
              <a:t>https://</a:t>
            </a:r>
            <a:r>
              <a:rPr lang="en-US" sz="800" dirty="0" smtClean="0">
                <a:solidFill>
                  <a:schemeClr val="tx1"/>
                </a:solidFill>
                <a:hlinkClick r:id="rId21"/>
              </a:rPr>
              <a:t>technet.microsoft.com/en-us/library/dn531154.aspx</a:t>
            </a:r>
            <a:endParaRPr lang="en-US" sz="800" dirty="0" smtClean="0">
              <a:solidFill>
                <a:schemeClr val="tx1"/>
              </a:solidFill>
            </a:endParaRPr>
          </a:p>
          <a:p>
            <a:r>
              <a:rPr lang="en-US" sz="900" b="1" dirty="0" smtClean="0">
                <a:solidFill>
                  <a:schemeClr val="tx1"/>
                </a:solidFill>
              </a:rPr>
              <a:t>Deploying </a:t>
            </a:r>
            <a:r>
              <a:rPr lang="en-US" sz="900" b="1" dirty="0">
                <a:solidFill>
                  <a:schemeClr val="tx1"/>
                </a:solidFill>
              </a:rPr>
              <a:t>and </a:t>
            </a:r>
            <a:r>
              <a:rPr lang="en-US" sz="900" b="1" dirty="0" smtClean="0">
                <a:solidFill>
                  <a:schemeClr val="tx1"/>
                </a:solidFill>
              </a:rPr>
              <a:t>Administering </a:t>
            </a:r>
            <a:r>
              <a:rPr lang="en-US" sz="900" b="1" dirty="0">
                <a:solidFill>
                  <a:schemeClr val="tx1"/>
                </a:solidFill>
              </a:rPr>
              <a:t>Microsoft Dynamics CRM Online and Microsoft Dynamics CRM 2015: </a:t>
            </a:r>
            <a:r>
              <a:rPr lang="en-US" sz="800" dirty="0">
                <a:solidFill>
                  <a:schemeClr val="tx1"/>
                </a:solidFill>
                <a:hlinkClick r:id="rId22"/>
              </a:rPr>
              <a:t>http://</a:t>
            </a:r>
            <a:r>
              <a:rPr lang="en-US" sz="800" dirty="0" smtClean="0">
                <a:solidFill>
                  <a:schemeClr val="tx1"/>
                </a:solidFill>
                <a:hlinkClick r:id="rId22"/>
              </a:rPr>
              <a:t>technet.microsoft.com/en-US/library/hh699811.aspx</a:t>
            </a:r>
            <a:endParaRPr lang="en-US" sz="800" dirty="0" smtClean="0">
              <a:solidFill>
                <a:schemeClr val="tx1"/>
              </a:solidFill>
            </a:endParaRPr>
          </a:p>
          <a:p>
            <a:r>
              <a:rPr lang="en-US" sz="900" b="1" dirty="0" smtClean="0">
                <a:solidFill>
                  <a:schemeClr val="tx1"/>
                </a:solidFill>
              </a:rPr>
              <a:t>Dynamics CRM – Looking for Help for the CRM </a:t>
            </a:r>
            <a:r>
              <a:rPr lang="en-US" sz="900" b="1" dirty="0">
                <a:solidFill>
                  <a:schemeClr val="tx1"/>
                </a:solidFill>
              </a:rPr>
              <a:t>Product Family: </a:t>
            </a:r>
            <a:r>
              <a:rPr lang="en-US" sz="800" dirty="0">
                <a:solidFill>
                  <a:schemeClr val="tx1"/>
                </a:solidFill>
                <a:hlinkClick r:id="rId23"/>
              </a:rPr>
              <a:t>https://</a:t>
            </a:r>
            <a:r>
              <a:rPr lang="en-US" sz="800" dirty="0" smtClean="0">
                <a:solidFill>
                  <a:schemeClr val="tx1"/>
                </a:solidFill>
                <a:hlinkClick r:id="rId23"/>
              </a:rPr>
              <a:t>community.dynamics.com/crm/b/crmteamblog/archive/2014/10/03/looking-for-help-for-the-crm-product-family.aspx</a:t>
            </a:r>
            <a:endParaRPr lang="en-US" sz="800" dirty="0" smtClean="0">
              <a:solidFill>
                <a:schemeClr val="tx1"/>
              </a:solidFill>
            </a:endParaRPr>
          </a:p>
          <a:p>
            <a:r>
              <a:rPr lang="en-US" sz="900" b="1" dirty="0" smtClean="0">
                <a:solidFill>
                  <a:schemeClr val="tx1"/>
                </a:solidFill>
              </a:rPr>
              <a:t>Downloads </a:t>
            </a:r>
            <a:r>
              <a:rPr lang="en-US" sz="900" b="1" dirty="0">
                <a:solidFill>
                  <a:schemeClr val="tx1"/>
                </a:solidFill>
              </a:rPr>
              <a:t>on Microsoft.com </a:t>
            </a:r>
            <a:r>
              <a:rPr lang="en-US" sz="900" b="1" dirty="0" smtClean="0">
                <a:solidFill>
                  <a:schemeClr val="tx1"/>
                </a:solidFill>
              </a:rPr>
              <a:t>for Dynamics CRM 2013:</a:t>
            </a:r>
          </a:p>
          <a:p>
            <a:pPr marL="171450" indent="-171450">
              <a:buFont typeface="Arial" panose="020B0604020202020204" pitchFamily="34" charset="0"/>
              <a:buChar char="•"/>
            </a:pPr>
            <a:r>
              <a:rPr lang="en-US" sz="800" dirty="0">
                <a:solidFill>
                  <a:schemeClr val="tx1"/>
                </a:solidFill>
                <a:hlinkClick r:id="rId24"/>
              </a:rPr>
              <a:t>Microsoft Dynamics CRM Server 2013</a:t>
            </a:r>
            <a:endParaRPr lang="en-US" sz="800" dirty="0">
              <a:solidFill>
                <a:schemeClr val="tx1"/>
              </a:solidFill>
            </a:endParaRPr>
          </a:p>
          <a:p>
            <a:pPr marL="171450" indent="-171450">
              <a:buFont typeface="Arial" panose="020B0604020202020204" pitchFamily="34" charset="0"/>
              <a:buChar char="•"/>
            </a:pPr>
            <a:r>
              <a:rPr lang="en-US" sz="800" dirty="0">
                <a:solidFill>
                  <a:schemeClr val="tx1"/>
                </a:solidFill>
                <a:hlinkClick r:id="rId25"/>
              </a:rPr>
              <a:t>Microsoft Dynamics CRM 2013 for Microsoft Office Outlook (Outlook Client)</a:t>
            </a:r>
            <a:endParaRPr lang="en-US" sz="800" dirty="0">
              <a:solidFill>
                <a:schemeClr val="tx1"/>
              </a:solidFill>
            </a:endParaRPr>
          </a:p>
          <a:p>
            <a:pPr marL="171450" indent="-171450">
              <a:buFont typeface="Arial" panose="020B0604020202020204" pitchFamily="34" charset="0"/>
              <a:buChar char="•"/>
            </a:pPr>
            <a:r>
              <a:rPr lang="en-US" sz="800" dirty="0">
                <a:solidFill>
                  <a:schemeClr val="tx1"/>
                </a:solidFill>
                <a:hlinkClick r:id="rId26"/>
              </a:rPr>
              <a:t>Microsoft Dynamics CRM 2013 Email Router</a:t>
            </a:r>
            <a:endParaRPr lang="en-US" sz="800" dirty="0">
              <a:solidFill>
                <a:schemeClr val="tx1"/>
              </a:solidFill>
            </a:endParaRPr>
          </a:p>
          <a:p>
            <a:r>
              <a:rPr lang="en-US" sz="900" b="1" dirty="0" smtClean="0">
                <a:solidFill>
                  <a:schemeClr val="tx1"/>
                </a:solidFill>
              </a:rPr>
              <a:t>Dynamics </a:t>
            </a:r>
            <a:r>
              <a:rPr lang="en-US" sz="900" b="1" dirty="0">
                <a:solidFill>
                  <a:schemeClr val="tx1"/>
                </a:solidFill>
              </a:rPr>
              <a:t>CRM 2013 </a:t>
            </a:r>
            <a:r>
              <a:rPr lang="en-US" sz="900" b="1" dirty="0" smtClean="0">
                <a:solidFill>
                  <a:schemeClr val="tx1"/>
                </a:solidFill>
              </a:rPr>
              <a:t>White Papers and Technical Documentation:</a:t>
            </a:r>
          </a:p>
          <a:p>
            <a:r>
              <a:rPr lang="en-US" sz="800" dirty="0">
                <a:solidFill>
                  <a:schemeClr val="tx1"/>
                </a:solidFill>
                <a:hlinkClick r:id="rId27"/>
              </a:rPr>
              <a:t>http://</a:t>
            </a:r>
            <a:r>
              <a:rPr lang="en-US" sz="800" dirty="0" smtClean="0">
                <a:solidFill>
                  <a:schemeClr val="tx1"/>
                </a:solidFill>
                <a:hlinkClick r:id="rId27"/>
              </a:rPr>
              <a:t>blogs.msdn.com/b/crminthefield/archive/2013/12/26/microsoft-dynamics-crm-2013-white-papers-amp-technical-documentation.aspx</a:t>
            </a:r>
            <a:endParaRPr lang="en-US" sz="800" dirty="0" smtClean="0">
              <a:solidFill>
                <a:schemeClr val="tx1"/>
              </a:solidFill>
            </a:endParaRPr>
          </a:p>
          <a:p>
            <a:r>
              <a:rPr lang="en-US" sz="900" b="1" dirty="0" smtClean="0">
                <a:solidFill>
                  <a:schemeClr val="tx1"/>
                </a:solidFill>
              </a:rPr>
              <a:t>Dynamics CRM 2013 </a:t>
            </a:r>
            <a:r>
              <a:rPr lang="en-US" sz="900" b="1" dirty="0">
                <a:solidFill>
                  <a:schemeClr val="tx1"/>
                </a:solidFill>
              </a:rPr>
              <a:t>Test Drive</a:t>
            </a:r>
            <a:r>
              <a:rPr lang="en-US" sz="800" b="1" dirty="0">
                <a:solidFill>
                  <a:schemeClr val="tx1"/>
                </a:solidFill>
              </a:rPr>
              <a:t>: </a:t>
            </a:r>
            <a:r>
              <a:rPr lang="en-US" sz="800" dirty="0">
                <a:solidFill>
                  <a:schemeClr val="tx1"/>
                </a:solidFill>
                <a:hlinkClick r:id="rId28"/>
              </a:rPr>
              <a:t>http://</a:t>
            </a:r>
            <a:r>
              <a:rPr lang="en-US" sz="800" dirty="0" smtClean="0">
                <a:solidFill>
                  <a:schemeClr val="tx1"/>
                </a:solidFill>
                <a:hlinkClick r:id="rId28"/>
              </a:rPr>
              <a:t>www.microsoft.com/en-us/dynamics/crm-test-drive.aspx</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a:t>
            </a:r>
            <a:r>
              <a:rPr lang="en-US" sz="900" b="1" dirty="0" smtClean="0">
                <a:solidFill>
                  <a:schemeClr val="tx1"/>
                </a:solidFill>
              </a:rPr>
              <a:t>Field Brochures in the Dynamics Resource Library:</a:t>
            </a:r>
            <a:endParaRPr lang="en-US" sz="900" b="1" dirty="0">
              <a:solidFill>
                <a:schemeClr val="tx1"/>
              </a:solidFill>
            </a:endParaRPr>
          </a:p>
          <a:p>
            <a:r>
              <a:rPr lang="en-US" sz="800" dirty="0">
                <a:solidFill>
                  <a:schemeClr val="tx1"/>
                </a:solidFill>
                <a:hlinkClick r:id="rId29"/>
              </a:rPr>
              <a:t>http://</a:t>
            </a:r>
            <a:r>
              <a:rPr lang="en-US" sz="800" dirty="0" smtClean="0">
                <a:solidFill>
                  <a:schemeClr val="tx1"/>
                </a:solidFill>
                <a:hlinkClick r:id="rId29"/>
              </a:rPr>
              <a:t>www.microsoft.com/en-us/dynamics/resource-library.aspx?SortField1=Microsoft%20Dynamics%20CRM&amp;SortField3=Brochure</a:t>
            </a:r>
            <a:endParaRPr lang="en-US" sz="800" dirty="0" smtClean="0">
              <a:solidFill>
                <a:schemeClr val="tx1"/>
              </a:solidFill>
            </a:endParaRPr>
          </a:p>
          <a:p>
            <a:r>
              <a:rPr lang="en-US" sz="900" b="1" dirty="0" smtClean="0">
                <a:solidFill>
                  <a:schemeClr val="tx1"/>
                </a:solidFill>
              </a:rPr>
              <a:t>Getting Ready for Dynamics CRM 2015 (PreRelease Info):</a:t>
            </a:r>
          </a:p>
          <a:p>
            <a:r>
              <a:rPr lang="en-US" sz="800" dirty="0" smtClean="0">
                <a:solidFill>
                  <a:schemeClr val="tx1"/>
                </a:solidFill>
                <a:hlinkClick r:id="rId30"/>
              </a:rPr>
              <a:t>http</a:t>
            </a:r>
            <a:r>
              <a:rPr lang="en-US" sz="800" dirty="0">
                <a:solidFill>
                  <a:schemeClr val="tx1"/>
                </a:solidFill>
                <a:hlinkClick r:id="rId30"/>
              </a:rPr>
              <a:t>://</a:t>
            </a:r>
            <a:r>
              <a:rPr lang="en-US" sz="800" dirty="0" smtClean="0">
                <a:solidFill>
                  <a:schemeClr val="tx1"/>
                </a:solidFill>
                <a:hlinkClick r:id="rId30"/>
              </a:rPr>
              <a:t>www.microsoft.com/en-us/dynamics/crm-customer-center/get-ready-for-the-next-release.aspx</a:t>
            </a:r>
            <a:endParaRPr lang="en-US" sz="800" dirty="0" smtClean="0">
              <a:solidFill>
                <a:schemeClr val="tx1"/>
              </a:solidFill>
            </a:endParaRPr>
          </a:p>
          <a:p>
            <a:r>
              <a:rPr lang="en-US" sz="900" b="1" dirty="0" smtClean="0">
                <a:solidFill>
                  <a:schemeClr val="tx1"/>
                </a:solidFill>
              </a:rPr>
              <a:t>Microsoft </a:t>
            </a:r>
            <a:r>
              <a:rPr lang="en-US" sz="900" b="1" dirty="0">
                <a:solidFill>
                  <a:schemeClr val="tx1"/>
                </a:solidFill>
              </a:rPr>
              <a:t>Dynamics Marketing 2015 Update Content: </a:t>
            </a:r>
            <a:r>
              <a:rPr lang="en-US" sz="800" dirty="0">
                <a:solidFill>
                  <a:schemeClr val="tx1"/>
                </a:solidFill>
                <a:hlinkClick r:id="rId31"/>
              </a:rPr>
              <a:t>http://</a:t>
            </a:r>
            <a:r>
              <a:rPr lang="en-US" sz="800" dirty="0" smtClean="0">
                <a:solidFill>
                  <a:schemeClr val="tx1"/>
                </a:solidFill>
                <a:hlinkClick r:id="rId31"/>
              </a:rPr>
              <a:t>blogs.msdn.com/b/crm/archive/2014/12/01/microsoft-dynamics-marketing-2015-update-content-is-here.aspx</a:t>
            </a:r>
            <a:endParaRPr lang="en-US" sz="800" dirty="0" smtClean="0">
              <a:solidFill>
                <a:schemeClr val="tx1"/>
              </a:solidFill>
            </a:endParaRPr>
          </a:p>
          <a:p>
            <a:r>
              <a:rPr lang="en-US" sz="900" b="1" dirty="0">
                <a:solidFill>
                  <a:schemeClr val="tx1"/>
                </a:solidFill>
              </a:rPr>
              <a:t>Microsoft Dynamics Marketing 2015 </a:t>
            </a:r>
            <a:r>
              <a:rPr lang="en-US" sz="900" b="1" dirty="0" smtClean="0">
                <a:solidFill>
                  <a:schemeClr val="tx1"/>
                </a:solidFill>
              </a:rPr>
              <a:t>Resources </a:t>
            </a:r>
            <a:r>
              <a:rPr lang="en-US" sz="900" b="1" dirty="0">
                <a:solidFill>
                  <a:schemeClr val="tx1"/>
                </a:solidFill>
              </a:rPr>
              <a:t>for Download: </a:t>
            </a:r>
            <a:r>
              <a:rPr lang="en-US" sz="800" dirty="0">
                <a:solidFill>
                  <a:schemeClr val="tx1"/>
                </a:solidFill>
                <a:hlinkClick r:id="rId32"/>
              </a:rPr>
              <a:t>http://</a:t>
            </a:r>
            <a:r>
              <a:rPr lang="en-US" sz="800" dirty="0" smtClean="0">
                <a:solidFill>
                  <a:schemeClr val="tx1"/>
                </a:solidFill>
                <a:hlinkClick r:id="rId32"/>
              </a:rPr>
              <a:t>www.microsoft.com/en-us/download/details.aspx?id=43108</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Trust Center: </a:t>
            </a:r>
            <a:r>
              <a:rPr lang="en-US" sz="800" dirty="0">
                <a:solidFill>
                  <a:schemeClr val="tx1"/>
                </a:solidFill>
                <a:hlinkClick r:id="rId33"/>
              </a:rPr>
              <a:t>http://</a:t>
            </a:r>
            <a:r>
              <a:rPr lang="en-US" sz="800" dirty="0" smtClean="0">
                <a:solidFill>
                  <a:schemeClr val="tx1"/>
                </a:solidFill>
                <a:hlinkClick r:id="rId33"/>
              </a:rPr>
              <a:t>www.microsoft.com/en-us/dynamics/crm-trust-center.aspx</a:t>
            </a:r>
            <a:endParaRPr lang="en-US" sz="800" dirty="0" smtClean="0">
              <a:solidFill>
                <a:schemeClr val="tx1"/>
              </a:solidFill>
            </a:endParaRPr>
          </a:p>
          <a:p>
            <a:r>
              <a:rPr lang="en-US" sz="900" b="1" dirty="0" smtClean="0">
                <a:solidFill>
                  <a:schemeClr val="tx1"/>
                </a:solidFill>
              </a:rPr>
              <a:t>Microsoft </a:t>
            </a:r>
            <a:r>
              <a:rPr lang="en-US" sz="900" b="1" dirty="0">
                <a:solidFill>
                  <a:schemeClr val="tx1"/>
                </a:solidFill>
              </a:rPr>
              <a:t>Dynamics CRM IT Pro Technical </a:t>
            </a:r>
            <a:r>
              <a:rPr lang="en-US" sz="900" b="1" dirty="0" smtClean="0">
                <a:solidFill>
                  <a:schemeClr val="tx1"/>
                </a:solidFill>
              </a:rPr>
              <a:t>Library:</a:t>
            </a:r>
            <a:endParaRPr lang="en-US" sz="900" b="1" dirty="0">
              <a:solidFill>
                <a:schemeClr val="tx1"/>
              </a:solidFill>
            </a:endParaRPr>
          </a:p>
          <a:p>
            <a:r>
              <a:rPr lang="en-US" sz="800" dirty="0">
                <a:solidFill>
                  <a:schemeClr val="tx1"/>
                </a:solidFill>
                <a:hlinkClick r:id="rId34"/>
              </a:rPr>
              <a:t>http://</a:t>
            </a:r>
            <a:r>
              <a:rPr lang="en-US" sz="800" dirty="0" smtClean="0">
                <a:solidFill>
                  <a:schemeClr val="tx1"/>
                </a:solidFill>
                <a:hlinkClick r:id="rId34"/>
              </a:rPr>
              <a:t>technet.microsoft.com/en-us/library/jj992623.aspx</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Marketing Spring 2014 </a:t>
            </a:r>
            <a:r>
              <a:rPr lang="en-US" sz="900" b="1" dirty="0" smtClean="0">
                <a:solidFill>
                  <a:schemeClr val="tx1"/>
                </a:solidFill>
              </a:rPr>
              <a:t>SDK: </a:t>
            </a:r>
            <a:r>
              <a:rPr lang="en-US" sz="800" dirty="0" smtClean="0">
                <a:solidFill>
                  <a:schemeClr val="tx1"/>
                </a:solidFill>
                <a:hlinkClick r:id="rId35"/>
              </a:rPr>
              <a:t>http</a:t>
            </a:r>
            <a:r>
              <a:rPr lang="en-US" sz="800" dirty="0">
                <a:solidFill>
                  <a:schemeClr val="tx1"/>
                </a:solidFill>
                <a:hlinkClick r:id="rId35"/>
              </a:rPr>
              <a:t>://www.microsoft.com/en-us/download/details.aspx?id=43121</a:t>
            </a:r>
            <a:endParaRPr lang="en-US" sz="800" dirty="0">
              <a:solidFill>
                <a:schemeClr val="tx1"/>
              </a:solidFill>
            </a:endParaRPr>
          </a:p>
          <a:p>
            <a:r>
              <a:rPr lang="en-US" sz="900" b="1" dirty="0" smtClean="0">
                <a:solidFill>
                  <a:schemeClr val="tx1"/>
                </a:solidFill>
              </a:rPr>
              <a:t>Dynamics </a:t>
            </a:r>
            <a:r>
              <a:rPr lang="en-US" sz="900" b="1" dirty="0">
                <a:solidFill>
                  <a:schemeClr val="tx1"/>
                </a:solidFill>
              </a:rPr>
              <a:t>Resource Library (Whitepapers, Factsheets, Videos):</a:t>
            </a:r>
          </a:p>
          <a:p>
            <a:r>
              <a:rPr lang="en-US" sz="800" dirty="0">
                <a:solidFill>
                  <a:schemeClr val="tx1"/>
                </a:solidFill>
                <a:hlinkClick r:id="rId36"/>
              </a:rPr>
              <a:t>http://www.microsoft.com/en-us/dynamics/resource-library.aspx</a:t>
            </a:r>
            <a:endParaRPr lang="en-US" sz="800" dirty="0">
              <a:solidFill>
                <a:schemeClr val="tx1"/>
              </a:solidFill>
            </a:endParaRPr>
          </a:p>
          <a:p>
            <a:r>
              <a:rPr lang="en-US" sz="900" b="1" dirty="0" smtClean="0">
                <a:solidFill>
                  <a:schemeClr val="tx1"/>
                </a:solidFill>
              </a:rPr>
              <a:t>Dynamics CRM Online Security and Compliance Planning Guide:</a:t>
            </a:r>
            <a:endParaRPr lang="en-US" sz="900" b="1" dirty="0">
              <a:solidFill>
                <a:schemeClr val="tx1"/>
              </a:solidFill>
            </a:endParaRPr>
          </a:p>
          <a:p>
            <a:r>
              <a:rPr lang="en-US" sz="800" dirty="0" smtClean="0">
                <a:solidFill>
                  <a:schemeClr val="tx1"/>
                </a:solidFill>
                <a:hlinkClick r:id="rId37"/>
              </a:rPr>
              <a:t>http</a:t>
            </a:r>
            <a:r>
              <a:rPr lang="en-US" sz="800" dirty="0">
                <a:solidFill>
                  <a:schemeClr val="tx1"/>
                </a:solidFill>
                <a:hlinkClick r:id="rId37"/>
              </a:rPr>
              <a:t>://go.microsoft.com/fwlink/?</a:t>
            </a:r>
            <a:r>
              <a:rPr lang="en-US" sz="800" dirty="0" smtClean="0">
                <a:solidFill>
                  <a:schemeClr val="tx1"/>
                </a:solidFill>
                <a:hlinkClick r:id="rId37"/>
              </a:rPr>
              <a:t>LinkID=251056</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2012 Online Resource Center: </a:t>
            </a:r>
            <a:r>
              <a:rPr lang="en-US" sz="800" dirty="0">
                <a:solidFill>
                  <a:schemeClr val="tx1"/>
                </a:solidFill>
                <a:hlinkClick r:id="rId38"/>
              </a:rPr>
              <a:t>http://rc.crm.dynamics.com/rc/2011/en-us/online/5.0/help/ug_AdminGuide_overview.htm</a:t>
            </a:r>
            <a:endParaRPr lang="en-US" sz="800" dirty="0">
              <a:solidFill>
                <a:schemeClr val="tx1"/>
              </a:solidFill>
            </a:endParaRPr>
          </a:p>
          <a:p>
            <a:r>
              <a:rPr lang="en-US" sz="900" b="1" dirty="0" smtClean="0">
                <a:solidFill>
                  <a:schemeClr val="tx1"/>
                </a:solidFill>
              </a:rPr>
              <a:t>Policies and Communication for CRM Online: </a:t>
            </a:r>
            <a:r>
              <a:rPr lang="en-US" sz="800" dirty="0">
                <a:solidFill>
                  <a:schemeClr val="tx1"/>
                </a:solidFill>
                <a:hlinkClick r:id="rId39"/>
              </a:rPr>
              <a:t>https://</a:t>
            </a:r>
            <a:r>
              <a:rPr lang="en-US" sz="800" dirty="0" smtClean="0">
                <a:solidFill>
                  <a:schemeClr val="tx1"/>
                </a:solidFill>
                <a:hlinkClick r:id="rId39"/>
              </a:rPr>
              <a:t>technet.microsoft.com/library/mt126100.aspx</a:t>
            </a:r>
            <a:endParaRPr lang="en-US" sz="800" dirty="0" smtClean="0">
              <a:solidFill>
                <a:schemeClr val="tx1"/>
              </a:solidFill>
            </a:endParaRPr>
          </a:p>
          <a:p>
            <a:r>
              <a:rPr lang="en-US" sz="900" b="1" dirty="0" smtClean="0">
                <a:solidFill>
                  <a:schemeClr val="tx1"/>
                </a:solidFill>
              </a:rPr>
              <a:t>Billing FAQs for CRM Online: </a:t>
            </a:r>
            <a:r>
              <a:rPr lang="en-US" sz="800" dirty="0">
                <a:solidFill>
                  <a:schemeClr val="tx1"/>
                </a:solidFill>
                <a:hlinkClick r:id="rId40"/>
              </a:rPr>
              <a:t>http://rc.crm.dynamics.com/RC/2011/en-us/online/5.1_ctp/billingfaq.aspx</a:t>
            </a:r>
            <a:endParaRPr lang="en-US" sz="800" dirty="0">
              <a:solidFill>
                <a:schemeClr val="tx1"/>
              </a:solidFill>
            </a:endParaRPr>
          </a:p>
          <a:p>
            <a:r>
              <a:rPr lang="en-US" sz="900" b="1" dirty="0" smtClean="0">
                <a:solidFill>
                  <a:schemeClr val="tx1"/>
                </a:solidFill>
              </a:rPr>
              <a:t>Dynamics </a:t>
            </a:r>
            <a:r>
              <a:rPr lang="en-US" sz="900" b="1" dirty="0">
                <a:solidFill>
                  <a:schemeClr val="tx1"/>
                </a:solidFill>
              </a:rPr>
              <a:t>CRM 2011 for Microsoft Office Outlook (Outlook Client):</a:t>
            </a:r>
          </a:p>
          <a:p>
            <a:r>
              <a:rPr lang="en-US" sz="800" dirty="0">
                <a:solidFill>
                  <a:schemeClr val="tx1"/>
                </a:solidFill>
                <a:hlinkClick r:id="rId41"/>
              </a:rPr>
              <a:t>http://www.microsoft.com/en-us/download/details.aspx?id=27821</a:t>
            </a:r>
            <a:endParaRPr lang="en-US" sz="800" b="1" dirty="0">
              <a:solidFill>
                <a:schemeClr val="tx1"/>
              </a:solidFill>
            </a:endParaRPr>
          </a:p>
          <a:p>
            <a:r>
              <a:rPr lang="en-US" sz="900" b="1" dirty="0" smtClean="0">
                <a:solidFill>
                  <a:schemeClr val="tx1"/>
                </a:solidFill>
              </a:rPr>
              <a:t>YouTube </a:t>
            </a:r>
            <a:r>
              <a:rPr lang="en-US" sz="900" b="1" dirty="0">
                <a:solidFill>
                  <a:schemeClr val="tx1"/>
                </a:solidFill>
              </a:rPr>
              <a:t>Channel for Dynamics CRM: </a:t>
            </a:r>
            <a:r>
              <a:rPr lang="en-US" sz="800" dirty="0">
                <a:solidFill>
                  <a:schemeClr val="tx1"/>
                </a:solidFill>
                <a:hlinkClick r:id="rId42"/>
              </a:rPr>
              <a:t>https://www.youtube.com/user/msdyncomm/DynamicsCRM</a:t>
            </a:r>
            <a:endParaRPr lang="en-US" sz="800" dirty="0">
              <a:solidFill>
                <a:schemeClr val="tx1"/>
              </a:solidFill>
            </a:endParaRPr>
          </a:p>
          <a:p>
            <a:r>
              <a:rPr lang="en-US" sz="900" b="1" dirty="0" smtClean="0">
                <a:solidFill>
                  <a:schemeClr val="tx1"/>
                </a:solidFill>
              </a:rPr>
              <a:t>Dynamics CRM 2015 Performance </a:t>
            </a:r>
            <a:r>
              <a:rPr lang="en-US" sz="900" b="1" dirty="0">
                <a:solidFill>
                  <a:schemeClr val="tx1"/>
                </a:solidFill>
              </a:rPr>
              <a:t>and Scalability Docs: </a:t>
            </a:r>
            <a:r>
              <a:rPr lang="en-US" sz="800" dirty="0">
                <a:solidFill>
                  <a:schemeClr val="tx1"/>
                </a:solidFill>
                <a:hlinkClick r:id="rId43"/>
              </a:rPr>
              <a:t>http://</a:t>
            </a:r>
            <a:r>
              <a:rPr lang="en-US" sz="800" dirty="0" smtClean="0">
                <a:solidFill>
                  <a:schemeClr val="tx1"/>
                </a:solidFill>
                <a:hlinkClick r:id="rId43"/>
              </a:rPr>
              <a:t>www.microsoft.com/en-us/download/details.aspx?id=45905</a:t>
            </a:r>
            <a:endParaRPr lang="en-US" sz="800" dirty="0" smtClean="0">
              <a:solidFill>
                <a:schemeClr val="tx1"/>
              </a:solidFill>
            </a:endParaRPr>
          </a:p>
          <a:p>
            <a:r>
              <a:rPr lang="en-US" sz="900" b="1" dirty="0" smtClean="0">
                <a:solidFill>
                  <a:schemeClr val="tx1"/>
                </a:solidFill>
              </a:rPr>
              <a:t>Dynamics CRM RSS Feed Resources</a:t>
            </a:r>
            <a:r>
              <a:rPr lang="en-US" sz="900" b="1" dirty="0">
                <a:solidFill>
                  <a:schemeClr val="tx1"/>
                </a:solidFill>
              </a:rPr>
              <a:t>:</a:t>
            </a:r>
            <a:r>
              <a:rPr lang="en-US" sz="900" dirty="0">
                <a:solidFill>
                  <a:schemeClr val="tx1"/>
                </a:solidFill>
              </a:rPr>
              <a:t> </a:t>
            </a:r>
            <a:r>
              <a:rPr lang="en-US" sz="800" dirty="0">
                <a:solidFill>
                  <a:schemeClr val="tx1"/>
                </a:solidFill>
                <a:hlinkClick r:id="rId44"/>
              </a:rPr>
              <a:t>https://</a:t>
            </a:r>
            <a:r>
              <a:rPr lang="en-US" sz="800" dirty="0" smtClean="0">
                <a:solidFill>
                  <a:schemeClr val="tx1"/>
                </a:solidFill>
                <a:hlinkClick r:id="rId44"/>
              </a:rPr>
              <a:t>www.microsoft.com/en-us/download/rssfeeds.xml?hid=1145&amp;biq=rss_allproducts_dynamics</a:t>
            </a:r>
            <a:endParaRPr lang="en-US" sz="900" dirty="0" smtClean="0">
              <a:solidFill>
                <a:schemeClr val="tx1"/>
              </a:solidFill>
            </a:endParaRPr>
          </a:p>
          <a:p>
            <a:r>
              <a:rPr lang="en-US" sz="900" b="1" dirty="0" smtClean="0">
                <a:solidFill>
                  <a:schemeClr val="tx1"/>
                </a:solidFill>
              </a:rPr>
              <a:t>Dynamics CRM Web API Preview: </a:t>
            </a:r>
            <a:r>
              <a:rPr lang="en-US" sz="800" dirty="0">
                <a:solidFill>
                  <a:schemeClr val="tx1"/>
                </a:solidFill>
                <a:hlinkClick r:id="rId45"/>
              </a:rPr>
              <a:t>https://</a:t>
            </a:r>
            <a:r>
              <a:rPr lang="en-US" sz="800" dirty="0" smtClean="0">
                <a:solidFill>
                  <a:schemeClr val="tx1"/>
                </a:solidFill>
                <a:hlinkClick r:id="rId45"/>
              </a:rPr>
              <a:t>msdn.microsoft.com/dynamics/crm/webapipreview</a:t>
            </a:r>
            <a:endParaRPr lang="en-US" sz="800" dirty="0" smtClean="0">
              <a:solidFill>
                <a:schemeClr val="tx1"/>
              </a:solidFill>
            </a:endParaRPr>
          </a:p>
          <a:p>
            <a:r>
              <a:rPr lang="en-US" sz="900" b="1" dirty="0">
                <a:solidFill>
                  <a:schemeClr val="tx1"/>
                </a:solidFill>
              </a:rPr>
              <a:t>Sign Up for </a:t>
            </a:r>
            <a:r>
              <a:rPr lang="en-US" sz="900" b="1" dirty="0" smtClean="0">
                <a:solidFill>
                  <a:schemeClr val="tx1"/>
                </a:solidFill>
              </a:rPr>
              <a:t>Dynamics </a:t>
            </a:r>
            <a:r>
              <a:rPr lang="en-US" sz="900" b="1" dirty="0">
                <a:solidFill>
                  <a:schemeClr val="tx1"/>
                </a:solidFill>
              </a:rPr>
              <a:t>CRM Fall 2015 Preview Programs: </a:t>
            </a:r>
            <a:r>
              <a:rPr lang="en-US" sz="800" dirty="0">
                <a:solidFill>
                  <a:schemeClr val="tx1"/>
                </a:solidFill>
                <a:hlinkClick r:id="rId46"/>
              </a:rPr>
              <a:t>http://</a:t>
            </a:r>
            <a:r>
              <a:rPr lang="en-US" sz="800" dirty="0" smtClean="0">
                <a:solidFill>
                  <a:schemeClr val="tx1"/>
                </a:solidFill>
                <a:hlinkClick r:id="rId46"/>
              </a:rPr>
              <a:t>community.dynamics.com/crm/b/crmteamblog/archive/2015/08/06/sign-up-for-microsoft-dynamics-crm-fall-2015-preview-programs</a:t>
            </a:r>
            <a:endParaRPr lang="en-US" sz="800" dirty="0" smtClean="0">
              <a:solidFill>
                <a:schemeClr val="tx1"/>
              </a:solidFill>
            </a:endParaRPr>
          </a:p>
          <a:p>
            <a:endParaRPr lang="en-US" sz="900" b="1" dirty="0" smtClean="0">
              <a:solidFill>
                <a:schemeClr val="tx1"/>
              </a:solidFill>
            </a:endParaRPr>
          </a:p>
          <a:p>
            <a:pPr algn="ctr"/>
            <a:r>
              <a:rPr lang="en-US" sz="1100" b="1" dirty="0" smtClean="0">
                <a:solidFill>
                  <a:schemeClr val="tx1"/>
                </a:solidFill>
              </a:rPr>
              <a:t>BLOGS, COMMUNITY and SOCIAL MEDIA</a:t>
            </a:r>
          </a:p>
          <a:p>
            <a:r>
              <a:rPr lang="en-US" sz="900" b="1" dirty="0" smtClean="0">
                <a:solidFill>
                  <a:schemeClr val="tx1"/>
                </a:solidFill>
              </a:rPr>
              <a:t>Dynamics CRM Product </a:t>
            </a:r>
            <a:r>
              <a:rPr lang="en-US" sz="900" b="1" dirty="0">
                <a:solidFill>
                  <a:schemeClr val="tx1"/>
                </a:solidFill>
              </a:rPr>
              <a:t>Team Blog: </a:t>
            </a:r>
            <a:r>
              <a:rPr lang="en-US" sz="800" dirty="0">
                <a:solidFill>
                  <a:schemeClr val="tx1"/>
                </a:solidFill>
                <a:hlinkClick r:id="rId47"/>
              </a:rPr>
              <a:t>http://blogs.msdn.com/b/crm</a:t>
            </a:r>
            <a:r>
              <a:rPr lang="en-US" sz="800" dirty="0" smtClean="0">
                <a:solidFill>
                  <a:schemeClr val="tx1"/>
                </a:solidFill>
                <a:hlinkClick r:id="rId47"/>
              </a:rPr>
              <a:t>/</a:t>
            </a:r>
            <a:endParaRPr lang="en-US" sz="800" dirty="0" smtClean="0">
              <a:solidFill>
                <a:schemeClr val="tx1"/>
              </a:solidFill>
            </a:endParaRPr>
          </a:p>
          <a:p>
            <a:r>
              <a:rPr lang="en-US" sz="900" b="1" dirty="0" smtClean="0">
                <a:solidFill>
                  <a:schemeClr val="tx1"/>
                </a:solidFill>
              </a:rPr>
              <a:t>Submitting Suggestions about Dynamics </a:t>
            </a:r>
            <a:r>
              <a:rPr lang="en-US" sz="900" b="1" dirty="0">
                <a:solidFill>
                  <a:schemeClr val="tx1"/>
                </a:solidFill>
              </a:rPr>
              <a:t>CRM: </a:t>
            </a:r>
            <a:r>
              <a:rPr lang="en-US" sz="800" dirty="0">
                <a:solidFill>
                  <a:schemeClr val="tx1"/>
                </a:solidFill>
                <a:hlinkClick r:id="rId48"/>
              </a:rPr>
              <a:t>https://</a:t>
            </a:r>
            <a:r>
              <a:rPr lang="en-US" sz="800" dirty="0" smtClean="0">
                <a:solidFill>
                  <a:schemeClr val="tx1"/>
                </a:solidFill>
                <a:hlinkClick r:id="rId48"/>
              </a:rPr>
              <a:t>connect.microsoft.com/site/sitehome.aspx?SiteID=855</a:t>
            </a:r>
            <a:endParaRPr lang="en-US" sz="800" dirty="0" smtClean="0">
              <a:solidFill>
                <a:schemeClr val="tx1"/>
              </a:solidFill>
            </a:endParaRPr>
          </a:p>
          <a:p>
            <a:r>
              <a:rPr lang="en-US" sz="900" b="1" dirty="0" smtClean="0">
                <a:solidFill>
                  <a:schemeClr val="tx1"/>
                </a:solidFill>
              </a:rPr>
              <a:t>Dynamics CRM </a:t>
            </a:r>
            <a:r>
              <a:rPr lang="en-US" sz="900" b="1" dirty="0">
                <a:solidFill>
                  <a:schemeClr val="tx1"/>
                </a:solidFill>
              </a:rPr>
              <a:t>Support Blog: </a:t>
            </a:r>
            <a:r>
              <a:rPr lang="en-US" sz="800" dirty="0">
                <a:solidFill>
                  <a:schemeClr val="tx1"/>
                </a:solidFill>
                <a:hlinkClick r:id="rId49"/>
              </a:rPr>
              <a:t>https://</a:t>
            </a:r>
            <a:r>
              <a:rPr lang="en-US" sz="800" dirty="0" smtClean="0">
                <a:solidFill>
                  <a:schemeClr val="tx1"/>
                </a:solidFill>
                <a:hlinkClick r:id="rId49"/>
              </a:rPr>
              <a:t>community.dynamics.com/crm/b/dynamicscrmsupportblog/default.aspx</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Online Service: </a:t>
            </a:r>
            <a:r>
              <a:rPr lang="en-US" sz="800" dirty="0">
                <a:solidFill>
                  <a:schemeClr val="tx1"/>
                </a:solidFill>
                <a:hlinkClick r:id="rId50"/>
              </a:rPr>
              <a:t>http://</a:t>
            </a:r>
            <a:r>
              <a:rPr lang="en-US" sz="800" dirty="0" smtClean="0">
                <a:solidFill>
                  <a:schemeClr val="tx1"/>
                </a:solidFill>
                <a:hlinkClick r:id="rId50"/>
              </a:rPr>
              <a:t>community.dynamics.com/crm/b/crmonlineservice/default.aspx</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a:t>
            </a:r>
            <a:r>
              <a:rPr lang="en-US" sz="900" b="1" dirty="0" smtClean="0">
                <a:solidFill>
                  <a:schemeClr val="tx1"/>
                </a:solidFill>
              </a:rPr>
              <a:t>Community (Forums, Blogs, Videos, Support, etc.): </a:t>
            </a:r>
            <a:r>
              <a:rPr lang="en-US" sz="900" dirty="0">
                <a:solidFill>
                  <a:schemeClr val="tx1"/>
                </a:solidFill>
                <a:hlinkClick r:id="rId51"/>
              </a:rPr>
              <a:t>https://</a:t>
            </a:r>
            <a:r>
              <a:rPr lang="en-US" sz="900" dirty="0" smtClean="0">
                <a:solidFill>
                  <a:schemeClr val="tx1"/>
                </a:solidFill>
                <a:hlinkClick r:id="rId51"/>
              </a:rPr>
              <a:t>community.dynamics.com/crm/default.aspx</a:t>
            </a:r>
            <a:endParaRPr lang="en-US" sz="900" dirty="0" smtClean="0">
              <a:solidFill>
                <a:schemeClr val="tx1"/>
              </a:solidFill>
            </a:endParaRPr>
          </a:p>
          <a:p>
            <a:r>
              <a:rPr lang="en-US" sz="900" b="1" dirty="0" smtClean="0">
                <a:solidFill>
                  <a:schemeClr val="tx1"/>
                </a:solidFill>
              </a:rPr>
              <a:t>Dynamics </a:t>
            </a:r>
            <a:r>
              <a:rPr lang="en-US" sz="900" b="1" dirty="0">
                <a:solidFill>
                  <a:schemeClr val="tx1"/>
                </a:solidFill>
              </a:rPr>
              <a:t>CRM </a:t>
            </a:r>
            <a:r>
              <a:rPr lang="en-US" sz="900" b="1" dirty="0" smtClean="0">
                <a:solidFill>
                  <a:schemeClr val="tx1"/>
                </a:solidFill>
              </a:rPr>
              <a:t>LinkedIn Site:</a:t>
            </a:r>
            <a:endParaRPr lang="en-US" sz="900" b="1" dirty="0">
              <a:solidFill>
                <a:schemeClr val="tx1"/>
              </a:solidFill>
            </a:endParaRPr>
          </a:p>
          <a:p>
            <a:r>
              <a:rPr lang="en-US" sz="800" dirty="0" smtClean="0">
                <a:solidFill>
                  <a:schemeClr val="tx1"/>
                </a:solidFill>
                <a:hlinkClick r:id="rId52"/>
              </a:rPr>
              <a:t>http</a:t>
            </a:r>
            <a:r>
              <a:rPr lang="en-US" sz="800" dirty="0">
                <a:solidFill>
                  <a:schemeClr val="tx1"/>
                </a:solidFill>
                <a:hlinkClick r:id="rId52"/>
              </a:rPr>
              <a:t>://</a:t>
            </a:r>
            <a:r>
              <a:rPr lang="en-US" sz="800" dirty="0" smtClean="0">
                <a:solidFill>
                  <a:schemeClr val="tx1"/>
                </a:solidFill>
                <a:hlinkClick r:id="rId52"/>
              </a:rPr>
              <a:t>www.linkedin.com/groups/Microsoft-Dynamics-CRM-21231?gid=21231</a:t>
            </a:r>
            <a:endParaRPr lang="en-US" sz="800" dirty="0" smtClean="0">
              <a:solidFill>
                <a:schemeClr val="tx1"/>
              </a:solidFill>
            </a:endParaRPr>
          </a:p>
          <a:p>
            <a:r>
              <a:rPr lang="en-US" sz="900" b="1" dirty="0" smtClean="0">
                <a:solidFill>
                  <a:schemeClr val="tx1"/>
                </a:solidFill>
              </a:rPr>
              <a:t>Dynamics CRM Facebook Site:</a:t>
            </a:r>
          </a:p>
          <a:p>
            <a:r>
              <a:rPr lang="en-US" sz="800" dirty="0" smtClean="0">
                <a:solidFill>
                  <a:schemeClr val="tx1"/>
                </a:solidFill>
                <a:hlinkClick r:id="rId53"/>
              </a:rPr>
              <a:t>https</a:t>
            </a:r>
            <a:r>
              <a:rPr lang="en-US" sz="800" dirty="0">
                <a:solidFill>
                  <a:schemeClr val="tx1"/>
                </a:solidFill>
                <a:hlinkClick r:id="rId53"/>
              </a:rPr>
              <a:t>://www.facebook.com/groups/21809302488</a:t>
            </a:r>
            <a:r>
              <a:rPr lang="en-US" sz="800" dirty="0" smtClean="0">
                <a:solidFill>
                  <a:schemeClr val="tx1"/>
                </a:solidFill>
                <a:hlinkClick r:id="rId53"/>
              </a:rPr>
              <a:t>/</a:t>
            </a:r>
            <a:endParaRPr lang="en-US" sz="900" dirty="0" smtClean="0">
              <a:solidFill>
                <a:schemeClr val="tx1"/>
              </a:solidFill>
            </a:endParaRPr>
          </a:p>
          <a:p>
            <a:r>
              <a:rPr lang="en-US" sz="900" b="1" dirty="0" smtClean="0">
                <a:solidFill>
                  <a:schemeClr val="tx1"/>
                </a:solidFill>
              </a:rPr>
              <a:t>Dynamics CRM PFE Twitter Page:</a:t>
            </a:r>
          </a:p>
          <a:p>
            <a:r>
              <a:rPr lang="en-US" sz="800" dirty="0" smtClean="0">
                <a:solidFill>
                  <a:schemeClr val="tx1"/>
                </a:solidFill>
                <a:hlinkClick r:id="rId54"/>
              </a:rPr>
              <a:t>https</a:t>
            </a:r>
            <a:r>
              <a:rPr lang="en-US" sz="800" dirty="0">
                <a:solidFill>
                  <a:schemeClr val="tx1"/>
                </a:solidFill>
                <a:hlinkClick r:id="rId54"/>
              </a:rPr>
              <a:t>://</a:t>
            </a:r>
            <a:r>
              <a:rPr lang="en-US" sz="800" dirty="0" smtClean="0">
                <a:solidFill>
                  <a:schemeClr val="tx1"/>
                </a:solidFill>
                <a:hlinkClick r:id="rId54"/>
              </a:rPr>
              <a:t>twitter.com/PFEDynamics</a:t>
            </a:r>
            <a:endParaRPr lang="en-US" sz="800" dirty="0" smtClean="0">
              <a:solidFill>
                <a:schemeClr val="tx1"/>
              </a:solidFill>
            </a:endParaRPr>
          </a:p>
          <a:p>
            <a:r>
              <a:rPr lang="en-US" sz="900" b="1" dirty="0" smtClean="0">
                <a:solidFill>
                  <a:schemeClr val="tx1"/>
                </a:solidFill>
              </a:rPr>
              <a:t>Dynamics </a:t>
            </a:r>
            <a:r>
              <a:rPr lang="en-US" sz="900" b="1" dirty="0">
                <a:solidFill>
                  <a:schemeClr val="tx1"/>
                </a:solidFill>
              </a:rPr>
              <a:t>CRM PFE Team Working in the Field Blog:</a:t>
            </a:r>
          </a:p>
          <a:p>
            <a:r>
              <a:rPr lang="en-US" sz="800" dirty="0">
                <a:solidFill>
                  <a:schemeClr val="tx1"/>
                </a:solidFill>
                <a:hlinkClick r:id="rId55"/>
              </a:rPr>
              <a:t>http://blogs.msdn.com/b/crminthefield/</a:t>
            </a:r>
            <a:endParaRPr lang="en-US" sz="800" dirty="0">
              <a:solidFill>
                <a:schemeClr val="tx1"/>
              </a:solidFill>
            </a:endParaRPr>
          </a:p>
          <a:p>
            <a:r>
              <a:rPr lang="en-US" sz="900" b="1" dirty="0" smtClean="0">
                <a:solidFill>
                  <a:schemeClr val="tx1"/>
                </a:solidFill>
              </a:rPr>
              <a:t>Top </a:t>
            </a:r>
            <a:r>
              <a:rPr lang="en-US" sz="900" b="1" dirty="0">
                <a:solidFill>
                  <a:schemeClr val="tx1"/>
                </a:solidFill>
              </a:rPr>
              <a:t>Dynamics CRM Sites: </a:t>
            </a:r>
            <a:r>
              <a:rPr lang="en-US" sz="800" dirty="0">
                <a:solidFill>
                  <a:schemeClr val="tx1"/>
                </a:solidFill>
                <a:hlinkClick r:id="rId56"/>
              </a:rPr>
              <a:t>https://</a:t>
            </a:r>
            <a:r>
              <a:rPr lang="en-US" sz="800" dirty="0" smtClean="0">
                <a:solidFill>
                  <a:schemeClr val="tx1"/>
                </a:solidFill>
                <a:hlinkClick r:id="rId56"/>
              </a:rPr>
              <a:t>community.dynamics.com/crm/b/dynamics101trainingcentercrm/archive/2014/09/29/top-25-dynamics-crm-sites.aspx</a:t>
            </a:r>
            <a:endParaRPr lang="en-US" sz="900" dirty="0" smtClean="0">
              <a:solidFill>
                <a:schemeClr val="tx1"/>
              </a:solidFill>
            </a:endParaRPr>
          </a:p>
          <a:p>
            <a:endParaRPr lang="en-US" sz="800" dirty="0">
              <a:solidFill>
                <a:schemeClr val="tx1"/>
              </a:solidFill>
            </a:endParaRPr>
          </a:p>
          <a:p>
            <a:pPr algn="ctr"/>
            <a:r>
              <a:rPr lang="en-US" sz="1050" b="1" dirty="0" smtClean="0">
                <a:solidFill>
                  <a:schemeClr val="tx1"/>
                </a:solidFill>
              </a:rPr>
              <a:t>PRODUCT TEAM</a:t>
            </a:r>
          </a:p>
          <a:p>
            <a:r>
              <a:rPr lang="en-US" sz="900" b="1" dirty="0">
                <a:solidFill>
                  <a:schemeClr val="tx1"/>
                </a:solidFill>
              </a:rPr>
              <a:t>Submit Product Suggestions on Dynamics: </a:t>
            </a:r>
            <a:r>
              <a:rPr lang="en-US" sz="800" dirty="0">
                <a:solidFill>
                  <a:schemeClr val="tx1"/>
                </a:solidFill>
                <a:hlinkClick r:id="rId48"/>
              </a:rPr>
              <a:t>https://connect.microsoft.com/site/sitehome.aspx?SiteID=855</a:t>
            </a:r>
            <a:endParaRPr lang="en-US" sz="800" dirty="0">
              <a:solidFill>
                <a:schemeClr val="tx1"/>
              </a:solidFill>
            </a:endParaRPr>
          </a:p>
          <a:p>
            <a:pPr algn="ctr"/>
            <a:endParaRPr lang="en-US" sz="1050" b="1" dirty="0">
              <a:solidFill>
                <a:schemeClr val="tx1"/>
              </a:solidFill>
            </a:endParaRPr>
          </a:p>
        </p:txBody>
      </p:sp>
      <p:pic>
        <p:nvPicPr>
          <p:cNvPr id="8" name="Picture 7"/>
          <p:cNvPicPr>
            <a:picLocks noChangeAspect="1"/>
          </p:cNvPicPr>
          <p:nvPr/>
        </p:nvPicPr>
        <p:blipFill>
          <a:blip r:embed="rId57"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8"/>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23693176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8209" y="176902"/>
            <a:ext cx="11749232" cy="360099"/>
          </a:xfrm>
          <a:solidFill>
            <a:srgbClr val="FFFF00"/>
          </a:solidFill>
        </p:spPr>
        <p:txBody>
          <a:bodyPr/>
          <a:lstStyle/>
          <a:p>
            <a:pPr algn="ctr"/>
            <a:r>
              <a:rPr lang="en-US" sz="2600" dirty="0" smtClean="0">
                <a:solidFill>
                  <a:schemeClr val="tx1"/>
                </a:solidFill>
                <a:latin typeface="Bookman Old Style" panose="02050604050505020204" pitchFamily="18" charset="0"/>
              </a:rPr>
              <a:t>Dynamics GP &amp; AX </a:t>
            </a:r>
            <a:r>
              <a:rPr lang="en-US" sz="2600" dirty="0">
                <a:solidFill>
                  <a:schemeClr val="tx1"/>
                </a:solidFill>
                <a:latin typeface="Bookman Old Style" panose="02050604050505020204" pitchFamily="18" charset="0"/>
              </a:rPr>
              <a:t>Training, Support, Technical </a:t>
            </a:r>
            <a:r>
              <a:rPr lang="en-US" sz="2600" dirty="0" smtClean="0">
                <a:solidFill>
                  <a:schemeClr val="tx1"/>
                </a:solidFill>
                <a:latin typeface="Bookman Old Style" panose="02050604050505020204" pitchFamily="18" charset="0"/>
              </a:rPr>
              <a:t>and Community Resources</a:t>
            </a:r>
            <a:endParaRPr lang="en-US" sz="2600" b="1" dirty="0">
              <a:solidFill>
                <a:srgbClr val="00A600"/>
              </a:solidFill>
              <a:latin typeface="Bookman Old Style" panose="02050604050505020204" pitchFamily="18" charset="0"/>
            </a:endParaRPr>
          </a:p>
        </p:txBody>
      </p:sp>
      <p:sp>
        <p:nvSpPr>
          <p:cNvPr id="21" name="Rectangle 20"/>
          <p:cNvSpPr/>
          <p:nvPr/>
        </p:nvSpPr>
        <p:spPr bwMode="auto">
          <a:xfrm>
            <a:off x="138881" y="615043"/>
            <a:ext cx="11907888" cy="60934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457200" rtlCol="0" fromWordArt="0" anchor="t" anchorCtr="0" forceAA="0" compatLnSpc="1">
            <a:prstTxWarp prst="textNoShape">
              <a:avLst/>
            </a:prstTxWarp>
            <a:noAutofit/>
          </a:bodyPr>
          <a:lstStyle/>
          <a:p>
            <a:pPr algn="ctr" defTabSz="466298">
              <a:buClr>
                <a:schemeClr val="tx1"/>
              </a:buClr>
            </a:pPr>
            <a:r>
              <a:rPr lang="en-US" sz="1100" b="1" dirty="0">
                <a:solidFill>
                  <a:schemeClr val="tx1"/>
                </a:solidFill>
              </a:rPr>
              <a:t>TRAINING</a:t>
            </a:r>
          </a:p>
          <a:p>
            <a:endParaRPr lang="en-US" sz="900" b="1" dirty="0" smtClean="0">
              <a:solidFill>
                <a:schemeClr val="tx1"/>
              </a:solidFill>
            </a:endParaRPr>
          </a:p>
          <a:p>
            <a:r>
              <a:rPr lang="en-US" sz="1050" b="1" dirty="0" smtClean="0">
                <a:solidFill>
                  <a:schemeClr val="tx1"/>
                </a:solidFill>
              </a:rPr>
              <a:t>Dynamics GP Training </a:t>
            </a:r>
            <a:r>
              <a:rPr lang="en-US" sz="1050" b="1" dirty="0">
                <a:solidFill>
                  <a:schemeClr val="tx1"/>
                </a:solidFill>
              </a:rPr>
              <a:t>on Microsoft Virtual Academy:</a:t>
            </a:r>
            <a:endParaRPr lang="en-US" sz="1050" dirty="0">
              <a:solidFill>
                <a:schemeClr val="tx1"/>
              </a:solidFill>
            </a:endParaRPr>
          </a:p>
          <a:p>
            <a:r>
              <a:rPr lang="en-US" sz="900" u="sng" dirty="0">
                <a:solidFill>
                  <a:schemeClr val="tx1"/>
                </a:solidFill>
                <a:hlinkClick r:id="rId3"/>
              </a:rPr>
              <a:t>http://www.microsoftvirtualacademy.com/Studies/SearchResult.aspx?q=dynamics%2bgp</a:t>
            </a:r>
            <a:endParaRPr lang="en-US" sz="900" u="sng" dirty="0">
              <a:solidFill>
                <a:schemeClr val="tx1"/>
              </a:solidFill>
            </a:endParaRPr>
          </a:p>
          <a:p>
            <a:endParaRPr lang="en-US" sz="1050" dirty="0">
              <a:solidFill>
                <a:schemeClr val="tx1"/>
              </a:solidFill>
            </a:endParaRPr>
          </a:p>
          <a:p>
            <a:r>
              <a:rPr lang="en-US" sz="1050" b="1" dirty="0">
                <a:solidFill>
                  <a:schemeClr val="tx1"/>
                </a:solidFill>
              </a:rPr>
              <a:t>Dynamics Training </a:t>
            </a:r>
            <a:r>
              <a:rPr lang="en-US" sz="1050" b="1" dirty="0" smtClean="0">
                <a:solidFill>
                  <a:schemeClr val="tx1"/>
                </a:solidFill>
              </a:rPr>
              <a:t>and </a:t>
            </a:r>
            <a:r>
              <a:rPr lang="en-US" sz="1050" b="1" dirty="0">
                <a:solidFill>
                  <a:schemeClr val="tx1"/>
                </a:solidFill>
              </a:rPr>
              <a:t>Resources on Microsoft.com</a:t>
            </a:r>
          </a:p>
          <a:p>
            <a:r>
              <a:rPr lang="en-US" sz="900" dirty="0" smtClean="0">
                <a:solidFill>
                  <a:schemeClr val="tx1"/>
                </a:solidFill>
                <a:hlinkClick r:id="rId4"/>
              </a:rPr>
              <a:t>https</a:t>
            </a:r>
            <a:r>
              <a:rPr lang="en-US" sz="900" dirty="0">
                <a:solidFill>
                  <a:schemeClr val="tx1"/>
                </a:solidFill>
                <a:hlinkClick r:id="rId4"/>
              </a:rPr>
              <a:t>://www.microsoft.com/learning/en-us/microsoft-dynamics-training.aspx</a:t>
            </a:r>
            <a:endParaRPr lang="en-US" sz="900" dirty="0">
              <a:solidFill>
                <a:schemeClr val="tx1"/>
              </a:solidFill>
            </a:endParaRPr>
          </a:p>
          <a:p>
            <a:endParaRPr lang="en-US" sz="1050" dirty="0" smtClean="0">
              <a:solidFill>
                <a:schemeClr val="tx1"/>
              </a:solidFill>
            </a:endParaRPr>
          </a:p>
          <a:p>
            <a:pPr algn="ctr"/>
            <a:endParaRPr lang="en-US" sz="1100" b="1" dirty="0" smtClean="0">
              <a:solidFill>
                <a:schemeClr val="tx1"/>
              </a:solidFill>
            </a:endParaRPr>
          </a:p>
          <a:p>
            <a:pPr algn="ctr"/>
            <a:r>
              <a:rPr lang="en-US" sz="1100" b="1" dirty="0" smtClean="0">
                <a:solidFill>
                  <a:schemeClr val="tx1"/>
                </a:solidFill>
              </a:rPr>
              <a:t>SUPPORT and TOOLS</a:t>
            </a:r>
            <a:endParaRPr lang="en-US" sz="1100" b="1" dirty="0">
              <a:solidFill>
                <a:schemeClr val="tx1"/>
              </a:solidFill>
            </a:endParaRPr>
          </a:p>
          <a:p>
            <a:endParaRPr lang="en-US" sz="1050" dirty="0">
              <a:solidFill>
                <a:schemeClr val="tx1"/>
              </a:solidFill>
            </a:endParaRPr>
          </a:p>
          <a:p>
            <a:r>
              <a:rPr lang="en-US" sz="1050" b="1" dirty="0" smtClean="0">
                <a:solidFill>
                  <a:schemeClr val="tx1"/>
                </a:solidFill>
              </a:rPr>
              <a:t>Dynamics AX Lifecycle Services Workspace: </a:t>
            </a:r>
            <a:r>
              <a:rPr lang="en-US" sz="900" u="sng" dirty="0">
                <a:hlinkClick r:id="rId5"/>
              </a:rPr>
              <a:t>https://lcs.dynamics.com/v2</a:t>
            </a:r>
            <a:endParaRPr lang="en-US" sz="900" dirty="0"/>
          </a:p>
          <a:p>
            <a:endParaRPr lang="en-US" sz="1050" b="1" dirty="0" smtClean="0">
              <a:solidFill>
                <a:schemeClr val="tx1"/>
              </a:solidFill>
            </a:endParaRPr>
          </a:p>
          <a:p>
            <a:r>
              <a:rPr lang="en-US" sz="1050" b="1" dirty="0">
                <a:solidFill>
                  <a:schemeClr val="tx1"/>
                </a:solidFill>
              </a:rPr>
              <a:t>Dynamics </a:t>
            </a:r>
            <a:r>
              <a:rPr lang="en-US" sz="1050" b="1" dirty="0" smtClean="0">
                <a:solidFill>
                  <a:schemeClr val="tx1"/>
                </a:solidFill>
              </a:rPr>
              <a:t>AX 2012 </a:t>
            </a:r>
            <a:r>
              <a:rPr lang="en-US" sz="1050" b="1" dirty="0">
                <a:solidFill>
                  <a:schemeClr val="tx1"/>
                </a:solidFill>
              </a:rPr>
              <a:t>Lifecycle Services User Guide: </a:t>
            </a:r>
            <a:r>
              <a:rPr lang="en-US" sz="900" dirty="0">
                <a:solidFill>
                  <a:schemeClr val="tx1"/>
                </a:solidFill>
                <a:hlinkClick r:id="rId6"/>
              </a:rPr>
              <a:t>https://</a:t>
            </a:r>
            <a:r>
              <a:rPr lang="en-US" sz="900" dirty="0" smtClean="0">
                <a:solidFill>
                  <a:schemeClr val="tx1"/>
                </a:solidFill>
                <a:hlinkClick r:id="rId6"/>
              </a:rPr>
              <a:t>technet.microsoft.com/en-us/library/dn268616.aspx</a:t>
            </a:r>
            <a:endParaRPr lang="en-US" sz="900" dirty="0" smtClean="0">
              <a:solidFill>
                <a:schemeClr val="tx1"/>
              </a:solidFill>
            </a:endParaRPr>
          </a:p>
          <a:p>
            <a:endParaRPr lang="en-US" sz="1050" b="1" dirty="0" smtClean="0">
              <a:solidFill>
                <a:schemeClr val="tx1"/>
              </a:solidFill>
            </a:endParaRPr>
          </a:p>
          <a:p>
            <a:r>
              <a:rPr lang="en-US" sz="1050" b="1" dirty="0" smtClean="0">
                <a:solidFill>
                  <a:schemeClr val="tx1"/>
                </a:solidFill>
              </a:rPr>
              <a:t>Support </a:t>
            </a:r>
            <a:r>
              <a:rPr lang="en-US" sz="1050" b="1" dirty="0">
                <a:solidFill>
                  <a:schemeClr val="tx1"/>
                </a:solidFill>
              </a:rPr>
              <a:t>Community for Dynamics GP:</a:t>
            </a:r>
            <a:endParaRPr lang="en-US" sz="1050" dirty="0">
              <a:solidFill>
                <a:schemeClr val="tx1"/>
              </a:solidFill>
            </a:endParaRPr>
          </a:p>
          <a:p>
            <a:r>
              <a:rPr lang="en-US" sz="900" u="sng" dirty="0">
                <a:solidFill>
                  <a:schemeClr val="tx1"/>
                </a:solidFill>
                <a:hlinkClick r:id="rId7"/>
              </a:rPr>
              <a:t>https://community.dynamics.com/gp/p/support.aspx</a:t>
            </a:r>
            <a:endParaRPr lang="en-US" sz="900" dirty="0">
              <a:solidFill>
                <a:schemeClr val="tx1"/>
              </a:solidFill>
            </a:endParaRPr>
          </a:p>
          <a:p>
            <a:r>
              <a:rPr lang="en-US" sz="1050" dirty="0">
                <a:solidFill>
                  <a:schemeClr val="tx1"/>
                </a:solidFill>
              </a:rPr>
              <a:t> </a:t>
            </a:r>
          </a:p>
          <a:p>
            <a:r>
              <a:rPr lang="en-US" sz="1050" b="1" dirty="0">
                <a:solidFill>
                  <a:schemeClr val="tx1"/>
                </a:solidFill>
              </a:rPr>
              <a:t>Dynamics AX Performance Troubleshooting Checklist Part 1A (Introduction and SQL Configuration):</a:t>
            </a:r>
          </a:p>
          <a:p>
            <a:r>
              <a:rPr lang="en-US" sz="900" dirty="0">
                <a:solidFill>
                  <a:schemeClr val="tx1"/>
                </a:solidFill>
                <a:hlinkClick r:id="rId8"/>
              </a:rPr>
              <a:t>http://blogs.msdn.com/b/axsupport/archive/2014/09/05/ax-performance-troubleshooting-checklist-part-1a-introduction-and-sql-configuration.aspx</a:t>
            </a:r>
            <a:endParaRPr lang="en-US" sz="900" dirty="0">
              <a:solidFill>
                <a:schemeClr val="tx1"/>
              </a:solidFill>
            </a:endParaRPr>
          </a:p>
          <a:p>
            <a:endParaRPr lang="en-US" sz="1050" b="1" dirty="0">
              <a:solidFill>
                <a:schemeClr val="tx1"/>
              </a:solidFill>
            </a:endParaRPr>
          </a:p>
          <a:p>
            <a:r>
              <a:rPr lang="en-US" sz="1050" b="1" dirty="0">
                <a:solidFill>
                  <a:schemeClr val="tx1"/>
                </a:solidFill>
              </a:rPr>
              <a:t>Dynamics AX Performance Troubleshooting Checklist Part 1B (Application and AOS Configuration):</a:t>
            </a:r>
          </a:p>
          <a:p>
            <a:r>
              <a:rPr lang="en-US" sz="900" dirty="0">
                <a:solidFill>
                  <a:schemeClr val="tx1"/>
                </a:solidFill>
                <a:hlinkClick r:id="rId9"/>
              </a:rPr>
              <a:t>http://blogs.msdn.com/b/axsupport/archive/2014/09/05/ax-performance-troubleshooting-checklist-part-1b-application-and-aos-configuration.aspx</a:t>
            </a:r>
            <a:endParaRPr lang="en-US" sz="900" dirty="0">
              <a:solidFill>
                <a:schemeClr val="tx1"/>
              </a:solidFill>
            </a:endParaRPr>
          </a:p>
          <a:p>
            <a:endParaRPr lang="en-US" sz="1050" b="1" dirty="0">
              <a:solidFill>
                <a:schemeClr val="tx1"/>
              </a:solidFill>
            </a:endParaRPr>
          </a:p>
          <a:p>
            <a:r>
              <a:rPr lang="en-US" sz="1050" b="1" dirty="0">
                <a:solidFill>
                  <a:schemeClr val="tx1"/>
                </a:solidFill>
              </a:rPr>
              <a:t>Connecting Dynamics AX 2012 with Dynamics CRM:</a:t>
            </a:r>
          </a:p>
          <a:p>
            <a:r>
              <a:rPr lang="en-US" sz="900" dirty="0">
                <a:solidFill>
                  <a:schemeClr val="tx1"/>
                </a:solidFill>
                <a:hlinkClick r:id="rId10"/>
              </a:rPr>
              <a:t>http://blogs.msdn.com/b/dax/archive/2011/11/11/connecting-microsoft-dynamics-ax-2012-with-microsoft-dynamics-crm.aspx</a:t>
            </a:r>
            <a:endParaRPr lang="en-US" sz="900" dirty="0">
              <a:solidFill>
                <a:schemeClr val="tx1"/>
              </a:solidFill>
            </a:endParaRPr>
          </a:p>
          <a:p>
            <a:endParaRPr lang="en-US" sz="1050" dirty="0" smtClean="0">
              <a:solidFill>
                <a:schemeClr val="tx1"/>
              </a:solidFill>
            </a:endParaRPr>
          </a:p>
          <a:p>
            <a:endParaRPr lang="en-US" sz="1050" dirty="0">
              <a:solidFill>
                <a:schemeClr val="tx1"/>
              </a:solidFill>
            </a:endParaRPr>
          </a:p>
          <a:p>
            <a:pPr algn="ctr"/>
            <a:r>
              <a:rPr lang="en-US" sz="1100" b="1" dirty="0" smtClean="0">
                <a:solidFill>
                  <a:schemeClr val="tx1"/>
                </a:solidFill>
              </a:rPr>
              <a:t>PRODUCT and TECHNICAL</a:t>
            </a:r>
            <a:endParaRPr lang="en-US" sz="1100" b="1" dirty="0">
              <a:solidFill>
                <a:schemeClr val="tx1"/>
              </a:solidFill>
            </a:endParaRPr>
          </a:p>
          <a:p>
            <a:endParaRPr lang="en-US" sz="1050" b="1" dirty="0" smtClean="0">
              <a:solidFill>
                <a:schemeClr val="tx1"/>
              </a:solidFill>
            </a:endParaRPr>
          </a:p>
          <a:p>
            <a:r>
              <a:rPr lang="en-US" sz="1050" b="1" dirty="0" smtClean="0">
                <a:solidFill>
                  <a:schemeClr val="tx1"/>
                </a:solidFill>
              </a:rPr>
              <a:t>Dynamics GP </a:t>
            </a:r>
            <a:r>
              <a:rPr lang="en-US" sz="1050" b="1" dirty="0">
                <a:solidFill>
                  <a:schemeClr val="tx1"/>
                </a:solidFill>
              </a:rPr>
              <a:t>2015 Documentation: </a:t>
            </a:r>
            <a:r>
              <a:rPr lang="en-US" sz="900" dirty="0">
                <a:solidFill>
                  <a:schemeClr val="tx1"/>
                </a:solidFill>
                <a:hlinkClick r:id="rId11"/>
              </a:rPr>
              <a:t>http://</a:t>
            </a:r>
            <a:r>
              <a:rPr lang="en-US" sz="900" dirty="0" smtClean="0">
                <a:solidFill>
                  <a:schemeClr val="tx1"/>
                </a:solidFill>
                <a:hlinkClick r:id="rId11"/>
              </a:rPr>
              <a:t>www.microsoft.com/en-us/download/details.aspx?id=45025</a:t>
            </a:r>
            <a:endParaRPr lang="en-US" sz="900" dirty="0" smtClean="0">
              <a:solidFill>
                <a:schemeClr val="tx1"/>
              </a:solidFill>
            </a:endParaRPr>
          </a:p>
          <a:p>
            <a:endParaRPr lang="en-US" sz="1050" dirty="0">
              <a:solidFill>
                <a:schemeClr val="tx1"/>
              </a:solidFill>
            </a:endParaRPr>
          </a:p>
          <a:p>
            <a:r>
              <a:rPr lang="en-US" sz="1050" b="1" dirty="0" smtClean="0">
                <a:solidFill>
                  <a:schemeClr val="tx1"/>
                </a:solidFill>
              </a:rPr>
              <a:t>Dynamics </a:t>
            </a:r>
            <a:r>
              <a:rPr lang="en-US" sz="1050" b="1" dirty="0">
                <a:solidFill>
                  <a:schemeClr val="tx1"/>
                </a:solidFill>
              </a:rPr>
              <a:t>GP Resources: </a:t>
            </a:r>
            <a:r>
              <a:rPr lang="en-US" sz="900" dirty="0">
                <a:solidFill>
                  <a:schemeClr val="tx1"/>
                </a:solidFill>
                <a:hlinkClick r:id="rId12"/>
              </a:rPr>
              <a:t>https://</a:t>
            </a:r>
            <a:r>
              <a:rPr lang="en-US" sz="900" dirty="0" smtClean="0">
                <a:solidFill>
                  <a:schemeClr val="tx1"/>
                </a:solidFill>
                <a:hlinkClick r:id="rId12"/>
              </a:rPr>
              <a:t>mbs.microsoft.com/customersource/northamerica/GP/Version/GP-2015</a:t>
            </a:r>
            <a:endParaRPr lang="en-US" sz="900" dirty="0" smtClean="0">
              <a:solidFill>
                <a:schemeClr val="tx1"/>
              </a:solidFill>
            </a:endParaRPr>
          </a:p>
          <a:p>
            <a:endParaRPr lang="en-US" sz="1050" b="1" dirty="0" smtClean="0">
              <a:solidFill>
                <a:schemeClr val="tx1"/>
              </a:solidFill>
            </a:endParaRPr>
          </a:p>
          <a:p>
            <a:r>
              <a:rPr lang="en-US" sz="1050" b="1" dirty="0" smtClean="0">
                <a:solidFill>
                  <a:schemeClr val="tx1"/>
                </a:solidFill>
              </a:rPr>
              <a:t>Dynamics GP </a:t>
            </a:r>
            <a:r>
              <a:rPr lang="en-US" sz="1050" b="1" dirty="0">
                <a:solidFill>
                  <a:schemeClr val="tx1"/>
                </a:solidFill>
              </a:rPr>
              <a:t>Capabilities Guide 2015:</a:t>
            </a:r>
            <a:r>
              <a:rPr lang="en-US" sz="1050" dirty="0">
                <a:solidFill>
                  <a:schemeClr val="tx1"/>
                </a:solidFill>
              </a:rPr>
              <a:t> </a:t>
            </a:r>
            <a:r>
              <a:rPr lang="en-US" sz="900" dirty="0">
                <a:solidFill>
                  <a:schemeClr val="tx1"/>
                </a:solidFill>
                <a:hlinkClick r:id="rId13"/>
              </a:rPr>
              <a:t>http://</a:t>
            </a:r>
            <a:r>
              <a:rPr lang="en-US" sz="900" dirty="0" smtClean="0">
                <a:solidFill>
                  <a:schemeClr val="tx1"/>
                </a:solidFill>
                <a:hlinkClick r:id="rId13"/>
              </a:rPr>
              <a:t>www.microsoft.com/en-us/download/details.aspx?id=45001</a:t>
            </a:r>
            <a:endParaRPr lang="en-US" sz="900" dirty="0" smtClean="0">
              <a:solidFill>
                <a:schemeClr val="tx1"/>
              </a:solidFill>
            </a:endParaRPr>
          </a:p>
          <a:p>
            <a:endParaRPr lang="en-US" sz="1050" b="1" dirty="0" smtClean="0">
              <a:solidFill>
                <a:schemeClr val="tx1"/>
              </a:solidFill>
            </a:endParaRPr>
          </a:p>
          <a:p>
            <a:r>
              <a:rPr lang="en-US" sz="1050" b="1" dirty="0" smtClean="0">
                <a:solidFill>
                  <a:schemeClr val="tx1"/>
                </a:solidFill>
              </a:rPr>
              <a:t>Dynamics GP Downloadable Content on Microsoft.com:</a:t>
            </a:r>
          </a:p>
          <a:p>
            <a:r>
              <a:rPr lang="en-US" sz="900" dirty="0">
                <a:solidFill>
                  <a:schemeClr val="tx1"/>
                </a:solidFill>
                <a:hlinkClick r:id="rId14"/>
              </a:rPr>
              <a:t>http://</a:t>
            </a:r>
            <a:r>
              <a:rPr lang="en-US" sz="900" dirty="0" smtClean="0">
                <a:solidFill>
                  <a:schemeClr val="tx1"/>
                </a:solidFill>
                <a:hlinkClick r:id="rId14"/>
              </a:rPr>
              <a:t>www.microsoft.com/en-us/search/DownloadResults.aspx?q=dynamics%20gp</a:t>
            </a:r>
            <a:endParaRPr lang="en-US" sz="900" dirty="0" smtClean="0">
              <a:solidFill>
                <a:schemeClr val="tx1"/>
              </a:solidFill>
            </a:endParaRPr>
          </a:p>
          <a:p>
            <a:endParaRPr lang="en-US" sz="1050" b="1" dirty="0" smtClean="0">
              <a:solidFill>
                <a:schemeClr val="tx1"/>
              </a:solidFill>
            </a:endParaRPr>
          </a:p>
          <a:p>
            <a:r>
              <a:rPr lang="en-US" sz="1050" b="1" dirty="0" smtClean="0">
                <a:solidFill>
                  <a:schemeClr val="tx1"/>
                </a:solidFill>
              </a:rPr>
              <a:t>TechNet Documentation </a:t>
            </a:r>
            <a:r>
              <a:rPr lang="en-US" sz="1050" b="1" dirty="0">
                <a:solidFill>
                  <a:schemeClr val="tx1"/>
                </a:solidFill>
              </a:rPr>
              <a:t>and Resources for Dynamics GP </a:t>
            </a:r>
            <a:r>
              <a:rPr lang="en-US" sz="1050" b="1" dirty="0" smtClean="0">
                <a:solidFill>
                  <a:schemeClr val="tx1"/>
                </a:solidFill>
              </a:rPr>
              <a:t>2015 and 2013:</a:t>
            </a:r>
            <a:endParaRPr lang="en-US" sz="1050" dirty="0">
              <a:solidFill>
                <a:schemeClr val="tx1"/>
              </a:solidFill>
            </a:endParaRPr>
          </a:p>
          <a:p>
            <a:r>
              <a:rPr lang="en-US" sz="900" u="sng" dirty="0">
                <a:solidFill>
                  <a:schemeClr val="tx1"/>
                </a:solidFill>
                <a:hlinkClick r:id="rId15"/>
              </a:rPr>
              <a:t>http://technet.microsoft.com/en-us/library/jj673201(v=gp.30).aspx</a:t>
            </a:r>
            <a:endParaRPr lang="en-US" sz="900" dirty="0">
              <a:solidFill>
                <a:schemeClr val="tx1"/>
              </a:solidFill>
            </a:endParaRPr>
          </a:p>
          <a:p>
            <a:r>
              <a:rPr lang="en-US" sz="1050" dirty="0">
                <a:solidFill>
                  <a:schemeClr val="tx1"/>
                </a:solidFill>
              </a:rPr>
              <a:t> </a:t>
            </a:r>
          </a:p>
          <a:p>
            <a:r>
              <a:rPr lang="en-US" sz="1050" b="1" dirty="0" smtClean="0">
                <a:solidFill>
                  <a:schemeClr val="tx1"/>
                </a:solidFill>
              </a:rPr>
              <a:t>TechNet Documentation </a:t>
            </a:r>
            <a:r>
              <a:rPr lang="en-US" sz="1050" b="1" dirty="0">
                <a:solidFill>
                  <a:schemeClr val="tx1"/>
                </a:solidFill>
              </a:rPr>
              <a:t>and Resources for Dynamics GP </a:t>
            </a:r>
            <a:r>
              <a:rPr lang="en-US" sz="1050" b="1" dirty="0" smtClean="0">
                <a:solidFill>
                  <a:schemeClr val="tx1"/>
                </a:solidFill>
              </a:rPr>
              <a:t>2010:</a:t>
            </a:r>
            <a:endParaRPr lang="en-US" sz="1050" dirty="0">
              <a:solidFill>
                <a:schemeClr val="tx1"/>
              </a:solidFill>
            </a:endParaRPr>
          </a:p>
          <a:p>
            <a:r>
              <a:rPr lang="en-US" sz="900" u="sng" dirty="0">
                <a:solidFill>
                  <a:schemeClr val="tx1"/>
                </a:solidFill>
                <a:hlinkClick r:id="rId16"/>
              </a:rPr>
              <a:t>http://technet.microsoft.com/en-us/library/hh686196(v=gp.20).aspx</a:t>
            </a:r>
            <a:endParaRPr lang="en-US" sz="900" dirty="0">
              <a:solidFill>
                <a:schemeClr val="tx1"/>
              </a:solidFill>
            </a:endParaRPr>
          </a:p>
          <a:p>
            <a:endParaRPr lang="en-US" sz="1050" dirty="0">
              <a:solidFill>
                <a:schemeClr val="tx1"/>
              </a:solidFill>
            </a:endParaRPr>
          </a:p>
          <a:p>
            <a:r>
              <a:rPr lang="en-US" sz="1050" b="1" dirty="0" smtClean="0">
                <a:solidFill>
                  <a:schemeClr val="tx1"/>
                </a:solidFill>
              </a:rPr>
              <a:t>Dynamics GP Videos on </a:t>
            </a:r>
            <a:r>
              <a:rPr lang="en-US" sz="1050" b="1" dirty="0">
                <a:solidFill>
                  <a:schemeClr val="tx1"/>
                </a:solidFill>
              </a:rPr>
              <a:t>YouTube: </a:t>
            </a:r>
            <a:r>
              <a:rPr lang="en-US" sz="900" dirty="0">
                <a:solidFill>
                  <a:schemeClr val="tx1"/>
                </a:solidFill>
                <a:hlinkClick r:id="rId17"/>
              </a:rPr>
              <a:t>https://</a:t>
            </a:r>
            <a:r>
              <a:rPr lang="en-US" sz="900" dirty="0" smtClean="0">
                <a:solidFill>
                  <a:schemeClr val="tx1"/>
                </a:solidFill>
                <a:hlinkClick r:id="rId17"/>
              </a:rPr>
              <a:t>www.youtube.com/playlist?list=PLEF2F87F176AB5BFA</a:t>
            </a:r>
            <a:endParaRPr lang="en-US" sz="900" dirty="0" smtClean="0">
              <a:solidFill>
                <a:schemeClr val="tx1"/>
              </a:solidFill>
            </a:endParaRPr>
          </a:p>
          <a:p>
            <a:endParaRPr lang="en-US" sz="1050" b="1" dirty="0" smtClean="0">
              <a:solidFill>
                <a:schemeClr val="tx1"/>
              </a:solidFill>
            </a:endParaRPr>
          </a:p>
          <a:p>
            <a:r>
              <a:rPr lang="en-US" sz="1050" b="1" dirty="0" smtClean="0">
                <a:solidFill>
                  <a:schemeClr val="tx1"/>
                </a:solidFill>
              </a:rPr>
              <a:t>Dynamics AX </a:t>
            </a:r>
            <a:r>
              <a:rPr lang="en-US" sz="1050" b="1" dirty="0">
                <a:solidFill>
                  <a:schemeClr val="tx1"/>
                </a:solidFill>
              </a:rPr>
              <a:t>Videos on YouTube:</a:t>
            </a:r>
            <a:endParaRPr lang="en-US" sz="1050" dirty="0" smtClean="0">
              <a:solidFill>
                <a:schemeClr val="tx1"/>
              </a:solidFill>
            </a:endParaRPr>
          </a:p>
          <a:p>
            <a:r>
              <a:rPr lang="en-US" sz="900" dirty="0">
                <a:solidFill>
                  <a:schemeClr val="tx1"/>
                </a:solidFill>
                <a:hlinkClick r:id="rId18"/>
              </a:rPr>
              <a:t>https://</a:t>
            </a:r>
            <a:r>
              <a:rPr lang="en-US" sz="900" dirty="0" smtClean="0">
                <a:solidFill>
                  <a:schemeClr val="tx1"/>
                </a:solidFill>
                <a:hlinkClick r:id="rId18"/>
              </a:rPr>
              <a:t>www.youtube.com/playlist?list=PL573AD14DF14A456F</a:t>
            </a:r>
            <a:endParaRPr lang="en-US" sz="900" dirty="0" smtClean="0">
              <a:solidFill>
                <a:schemeClr val="tx1"/>
              </a:solidFill>
            </a:endParaRPr>
          </a:p>
          <a:p>
            <a:endParaRPr lang="en-US" sz="1050" dirty="0" smtClean="0">
              <a:solidFill>
                <a:schemeClr val="tx1"/>
              </a:solidFill>
            </a:endParaRPr>
          </a:p>
          <a:p>
            <a:pPr algn="ctr"/>
            <a:endParaRPr lang="en-US" sz="1100" b="1" dirty="0" smtClean="0">
              <a:solidFill>
                <a:schemeClr val="tx1"/>
              </a:solidFill>
            </a:endParaRPr>
          </a:p>
          <a:p>
            <a:pPr algn="ctr"/>
            <a:endParaRPr lang="en-US" sz="1100" b="1" dirty="0">
              <a:solidFill>
                <a:schemeClr val="tx1"/>
              </a:solidFill>
            </a:endParaRPr>
          </a:p>
          <a:p>
            <a:pPr algn="ctr"/>
            <a:endParaRPr lang="en-US" sz="1100" b="1" dirty="0" smtClean="0">
              <a:solidFill>
                <a:schemeClr val="tx1"/>
              </a:solidFill>
            </a:endParaRPr>
          </a:p>
          <a:p>
            <a:pPr algn="ctr"/>
            <a:endParaRPr lang="en-US" sz="1100" b="1" dirty="0">
              <a:solidFill>
                <a:schemeClr val="tx1"/>
              </a:solidFill>
            </a:endParaRPr>
          </a:p>
          <a:p>
            <a:pPr algn="ctr"/>
            <a:endParaRPr lang="en-US" sz="1100" b="1" dirty="0" smtClean="0">
              <a:solidFill>
                <a:schemeClr val="tx1"/>
              </a:solidFill>
            </a:endParaRPr>
          </a:p>
          <a:p>
            <a:pPr algn="ctr"/>
            <a:endParaRPr lang="en-US" sz="1100" b="1" dirty="0">
              <a:solidFill>
                <a:schemeClr val="tx1"/>
              </a:solidFill>
            </a:endParaRPr>
          </a:p>
          <a:p>
            <a:pPr algn="ctr"/>
            <a:endParaRPr lang="en-US" sz="1100" b="1" dirty="0" smtClean="0">
              <a:solidFill>
                <a:schemeClr val="tx1"/>
              </a:solidFill>
            </a:endParaRPr>
          </a:p>
          <a:p>
            <a:pPr algn="ctr"/>
            <a:endParaRPr lang="en-US" sz="1100" b="1" dirty="0">
              <a:solidFill>
                <a:schemeClr val="tx1"/>
              </a:solidFill>
            </a:endParaRPr>
          </a:p>
          <a:p>
            <a:pPr algn="ctr"/>
            <a:endParaRPr lang="en-US" sz="1100" b="1" dirty="0" smtClean="0">
              <a:solidFill>
                <a:schemeClr val="tx1"/>
              </a:solidFill>
            </a:endParaRPr>
          </a:p>
          <a:p>
            <a:pPr algn="ctr"/>
            <a:endParaRPr lang="en-US" sz="1100" b="1" dirty="0">
              <a:solidFill>
                <a:schemeClr val="tx1"/>
              </a:solidFill>
            </a:endParaRPr>
          </a:p>
          <a:p>
            <a:pPr algn="ctr"/>
            <a:endParaRPr lang="en-US" sz="1100" b="1" dirty="0" smtClean="0">
              <a:solidFill>
                <a:schemeClr val="tx1"/>
              </a:solidFill>
            </a:endParaRPr>
          </a:p>
          <a:p>
            <a:pPr algn="ctr"/>
            <a:r>
              <a:rPr lang="en-US" sz="1100" b="1" dirty="0" smtClean="0">
                <a:solidFill>
                  <a:schemeClr val="tx1"/>
                </a:solidFill>
              </a:rPr>
              <a:t>BLOGS</a:t>
            </a:r>
            <a:endParaRPr lang="en-US" sz="1100" dirty="0">
              <a:solidFill>
                <a:schemeClr val="tx1"/>
              </a:solidFill>
            </a:endParaRPr>
          </a:p>
          <a:p>
            <a:endParaRPr lang="en-US" sz="1050" dirty="0">
              <a:solidFill>
                <a:schemeClr val="tx1"/>
              </a:solidFill>
            </a:endParaRPr>
          </a:p>
          <a:p>
            <a:r>
              <a:rPr lang="en-US" sz="1050" b="1" dirty="0" smtClean="0">
                <a:solidFill>
                  <a:schemeClr val="tx1"/>
                </a:solidFill>
              </a:rPr>
              <a:t>Dynamics AX in the Field (PFE</a:t>
            </a:r>
            <a:r>
              <a:rPr lang="en-US" sz="1050" b="1" dirty="0">
                <a:solidFill>
                  <a:schemeClr val="tx1"/>
                </a:solidFill>
              </a:rPr>
              <a:t>) Blog: </a:t>
            </a:r>
            <a:r>
              <a:rPr lang="en-US" sz="900" dirty="0">
                <a:solidFill>
                  <a:schemeClr val="tx1"/>
                </a:solidFill>
                <a:hlinkClick r:id="rId19"/>
              </a:rPr>
              <a:t>http://</a:t>
            </a:r>
            <a:r>
              <a:rPr lang="en-US" sz="900" dirty="0" smtClean="0">
                <a:solidFill>
                  <a:schemeClr val="tx1"/>
                </a:solidFill>
                <a:hlinkClick r:id="rId19"/>
              </a:rPr>
              <a:t>blogs.msdn.com/b/axinthefield</a:t>
            </a:r>
            <a:endParaRPr lang="en-US" sz="900" dirty="0" smtClean="0">
              <a:solidFill>
                <a:schemeClr val="tx1"/>
              </a:solidFill>
            </a:endParaRPr>
          </a:p>
          <a:p>
            <a:endParaRPr lang="en-US" sz="1050" b="1" dirty="0">
              <a:solidFill>
                <a:schemeClr val="tx1"/>
              </a:solidFill>
            </a:endParaRPr>
          </a:p>
          <a:p>
            <a:r>
              <a:rPr lang="en-US" sz="1050" b="1" dirty="0" smtClean="0">
                <a:solidFill>
                  <a:schemeClr val="tx1"/>
                </a:solidFill>
              </a:rPr>
              <a:t>Dynamics </a:t>
            </a:r>
            <a:r>
              <a:rPr lang="en-US" sz="1050" b="1" dirty="0">
                <a:solidFill>
                  <a:schemeClr val="tx1"/>
                </a:solidFill>
              </a:rPr>
              <a:t>GP </a:t>
            </a:r>
            <a:r>
              <a:rPr lang="en-US" sz="1050" b="1" dirty="0" smtClean="0">
                <a:solidFill>
                  <a:schemeClr val="tx1"/>
                </a:solidFill>
              </a:rPr>
              <a:t>Product Team Community Blog:</a:t>
            </a:r>
            <a:endParaRPr lang="en-US" sz="1050" dirty="0">
              <a:solidFill>
                <a:schemeClr val="tx1"/>
              </a:solidFill>
            </a:endParaRPr>
          </a:p>
          <a:p>
            <a:r>
              <a:rPr lang="en-US" sz="900" u="sng" dirty="0">
                <a:solidFill>
                  <a:schemeClr val="tx1"/>
                </a:solidFill>
                <a:hlinkClick r:id="rId20"/>
              </a:rPr>
              <a:t>https://community.dynamics.com/gp/b/gpteamblog/default.aspx</a:t>
            </a:r>
            <a:endParaRPr lang="en-US" sz="900" dirty="0">
              <a:solidFill>
                <a:schemeClr val="tx1"/>
              </a:solidFill>
            </a:endParaRPr>
          </a:p>
          <a:p>
            <a:r>
              <a:rPr lang="en-US" sz="1050" dirty="0">
                <a:solidFill>
                  <a:schemeClr val="tx1"/>
                </a:solidFill>
              </a:rPr>
              <a:t> </a:t>
            </a:r>
          </a:p>
          <a:p>
            <a:r>
              <a:rPr lang="en-US" sz="1050" b="1" dirty="0">
                <a:solidFill>
                  <a:schemeClr val="tx1"/>
                </a:solidFill>
              </a:rPr>
              <a:t>Dynamics GP Support and Services </a:t>
            </a:r>
            <a:r>
              <a:rPr lang="en-US" sz="1050" b="1" dirty="0" smtClean="0">
                <a:solidFill>
                  <a:schemeClr val="tx1"/>
                </a:solidFill>
              </a:rPr>
              <a:t>Community Blog:</a:t>
            </a:r>
            <a:endParaRPr lang="en-US" sz="1050" dirty="0">
              <a:solidFill>
                <a:schemeClr val="tx1"/>
              </a:solidFill>
            </a:endParaRPr>
          </a:p>
          <a:p>
            <a:r>
              <a:rPr lang="en-US" sz="900" u="sng" dirty="0">
                <a:solidFill>
                  <a:schemeClr val="tx1"/>
                </a:solidFill>
                <a:hlinkClick r:id="rId21"/>
              </a:rPr>
              <a:t>https://</a:t>
            </a:r>
            <a:r>
              <a:rPr lang="en-US" sz="900" u="sng" dirty="0" smtClean="0">
                <a:solidFill>
                  <a:schemeClr val="tx1"/>
                </a:solidFill>
                <a:hlinkClick r:id="rId21"/>
              </a:rPr>
              <a:t>community.dynamics.com/gp/b/dynamicsgp/default.aspx</a:t>
            </a:r>
            <a:endParaRPr lang="en-US" sz="900" u="sng" dirty="0" smtClean="0">
              <a:solidFill>
                <a:schemeClr val="tx1"/>
              </a:solidFill>
            </a:endParaRPr>
          </a:p>
          <a:p>
            <a:endParaRPr lang="en-US" sz="1050" u="sng" dirty="0">
              <a:solidFill>
                <a:schemeClr val="tx1"/>
              </a:solidFill>
            </a:endParaRPr>
          </a:p>
          <a:p>
            <a:r>
              <a:rPr lang="en-US" sz="1050" b="1" dirty="0">
                <a:solidFill>
                  <a:schemeClr val="tx1"/>
                </a:solidFill>
              </a:rPr>
              <a:t>Developing for Dynamics GP Blog on MSDN:</a:t>
            </a:r>
            <a:endParaRPr lang="en-US" sz="1050" dirty="0">
              <a:solidFill>
                <a:schemeClr val="tx1"/>
              </a:solidFill>
            </a:endParaRPr>
          </a:p>
          <a:p>
            <a:r>
              <a:rPr lang="en-US" sz="900" u="sng" dirty="0">
                <a:solidFill>
                  <a:schemeClr val="tx1"/>
                </a:solidFill>
                <a:hlinkClick r:id="rId22"/>
              </a:rPr>
              <a:t>http://blogs.msdn.com/b/developingfordynamicsgp/</a:t>
            </a:r>
            <a:endParaRPr lang="en-US" sz="1050" dirty="0">
              <a:solidFill>
                <a:schemeClr val="tx1"/>
              </a:solidFill>
            </a:endParaRPr>
          </a:p>
          <a:p>
            <a:r>
              <a:rPr lang="en-US" sz="1050" dirty="0">
                <a:solidFill>
                  <a:schemeClr val="tx1"/>
                </a:solidFill>
              </a:rPr>
              <a:t> </a:t>
            </a:r>
          </a:p>
          <a:p>
            <a:r>
              <a:rPr lang="en-US" sz="1050" b="1" dirty="0">
                <a:solidFill>
                  <a:schemeClr val="tx1"/>
                </a:solidFill>
              </a:rPr>
              <a:t>Dynamics GP Blog on MSDN:</a:t>
            </a:r>
            <a:endParaRPr lang="en-US" sz="1050" dirty="0">
              <a:solidFill>
                <a:schemeClr val="tx1"/>
              </a:solidFill>
            </a:endParaRPr>
          </a:p>
          <a:p>
            <a:r>
              <a:rPr lang="en-US" sz="900" u="sng" dirty="0">
                <a:solidFill>
                  <a:schemeClr val="tx1"/>
                </a:solidFill>
                <a:hlinkClick r:id="rId23"/>
              </a:rPr>
              <a:t>http://msdn.microsoft.com/en-us/dynamics/gp/bb467597.aspx</a:t>
            </a:r>
            <a:endParaRPr lang="en-US" sz="900" dirty="0">
              <a:solidFill>
                <a:schemeClr val="tx1"/>
              </a:solidFill>
            </a:endParaRPr>
          </a:p>
          <a:p>
            <a:r>
              <a:rPr lang="en-US" sz="1050" dirty="0">
                <a:solidFill>
                  <a:schemeClr val="tx1"/>
                </a:solidFill>
              </a:rPr>
              <a:t> </a:t>
            </a:r>
          </a:p>
          <a:p>
            <a:r>
              <a:rPr lang="en-US" sz="1050" b="1" dirty="0">
                <a:solidFill>
                  <a:schemeClr val="tx1"/>
                </a:solidFill>
              </a:rPr>
              <a:t>Submit Product Suggestions on Dynamics: </a:t>
            </a:r>
            <a:r>
              <a:rPr lang="en-US" sz="900" dirty="0">
                <a:solidFill>
                  <a:schemeClr val="tx1"/>
                </a:solidFill>
                <a:hlinkClick r:id="rId24"/>
              </a:rPr>
              <a:t>https://connect.microsoft.com/site/sitehome.aspx?SiteID=855</a:t>
            </a:r>
            <a:endParaRPr lang="en-US" sz="900" dirty="0">
              <a:solidFill>
                <a:schemeClr val="tx1"/>
              </a:solidFill>
            </a:endParaRPr>
          </a:p>
          <a:p>
            <a:endParaRPr lang="en-US" sz="1000" dirty="0" smtClean="0">
              <a:solidFill>
                <a:schemeClr val="tx1"/>
              </a:solidFill>
            </a:endParaRPr>
          </a:p>
          <a:p>
            <a:r>
              <a:rPr lang="en-US" sz="1050" b="1" dirty="0">
                <a:solidFill>
                  <a:schemeClr val="tx1"/>
                </a:solidFill>
              </a:rPr>
              <a:t>Top Dynamics AX Sites:</a:t>
            </a:r>
            <a:r>
              <a:rPr lang="en-US" sz="1100" b="1" dirty="0">
                <a:solidFill>
                  <a:schemeClr val="tx1"/>
                </a:solidFill>
              </a:rPr>
              <a:t> </a:t>
            </a:r>
            <a:r>
              <a:rPr lang="en-US" sz="900" dirty="0">
                <a:solidFill>
                  <a:schemeClr val="tx1"/>
                </a:solidFill>
                <a:hlinkClick r:id="rId25"/>
              </a:rPr>
              <a:t>http://</a:t>
            </a:r>
            <a:r>
              <a:rPr lang="en-US" sz="900" dirty="0" smtClean="0">
                <a:solidFill>
                  <a:schemeClr val="tx1"/>
                </a:solidFill>
                <a:hlinkClick r:id="rId25"/>
              </a:rPr>
              <a:t>www.dynamics101.com/2014/06/top-25-dynamics-ax-sites</a:t>
            </a:r>
            <a:endParaRPr lang="en-US" sz="900" dirty="0" smtClean="0">
              <a:solidFill>
                <a:schemeClr val="tx1"/>
              </a:solidFill>
            </a:endParaRPr>
          </a:p>
          <a:p>
            <a:endParaRPr lang="en-US" sz="1100" dirty="0" smtClean="0">
              <a:solidFill>
                <a:schemeClr val="tx1"/>
              </a:solidFill>
            </a:endParaRPr>
          </a:p>
          <a:p>
            <a:r>
              <a:rPr lang="en-US" sz="1050" b="1" dirty="0">
                <a:solidFill>
                  <a:schemeClr val="tx1"/>
                </a:solidFill>
              </a:rPr>
              <a:t>Top Dynamics GP Sites:</a:t>
            </a:r>
            <a:r>
              <a:rPr lang="en-US" sz="1100" b="1" dirty="0">
                <a:solidFill>
                  <a:schemeClr val="tx1"/>
                </a:solidFill>
              </a:rPr>
              <a:t> </a:t>
            </a:r>
            <a:r>
              <a:rPr lang="en-US" sz="900" dirty="0">
                <a:solidFill>
                  <a:schemeClr val="tx1"/>
                </a:solidFill>
                <a:hlinkClick r:id="rId26"/>
              </a:rPr>
              <a:t>http://</a:t>
            </a:r>
            <a:r>
              <a:rPr lang="en-US" sz="900" dirty="0" smtClean="0">
                <a:solidFill>
                  <a:schemeClr val="tx1"/>
                </a:solidFill>
                <a:hlinkClick r:id="rId26"/>
              </a:rPr>
              <a:t>www.dynamics101.com/2014/08/top-25-dynamics-gp-sites</a:t>
            </a:r>
            <a:endParaRPr lang="en-US" sz="900" dirty="0" smtClean="0">
              <a:solidFill>
                <a:schemeClr val="tx1"/>
              </a:solidFill>
            </a:endParaRPr>
          </a:p>
          <a:p>
            <a:endParaRPr lang="en-US" sz="1100" dirty="0" smtClean="0">
              <a:solidFill>
                <a:schemeClr val="tx1"/>
              </a:solidFill>
            </a:endParaRPr>
          </a:p>
          <a:p>
            <a:endParaRPr lang="en-US" sz="1100" dirty="0" smtClean="0">
              <a:solidFill>
                <a:schemeClr val="tx1"/>
              </a:solidFill>
            </a:endParaRPr>
          </a:p>
          <a:p>
            <a:pPr algn="ctr"/>
            <a:r>
              <a:rPr lang="en-US" sz="1100" b="1" dirty="0" smtClean="0">
                <a:solidFill>
                  <a:schemeClr val="tx1"/>
                </a:solidFill>
              </a:rPr>
              <a:t>EVENTS</a:t>
            </a:r>
          </a:p>
          <a:p>
            <a:endParaRPr lang="en-US" sz="1050" b="1" dirty="0" smtClean="0">
              <a:solidFill>
                <a:schemeClr val="tx1"/>
              </a:solidFill>
            </a:endParaRPr>
          </a:p>
          <a:p>
            <a:r>
              <a:rPr lang="en-US" sz="1050" b="1" dirty="0" smtClean="0">
                <a:solidFill>
                  <a:schemeClr val="tx1"/>
                </a:solidFill>
              </a:rPr>
              <a:t>reIMAGINE 2015 Conference</a:t>
            </a:r>
            <a:r>
              <a:rPr lang="en-US" sz="1050" b="1" dirty="0">
                <a:solidFill>
                  <a:schemeClr val="tx1"/>
                </a:solidFill>
              </a:rPr>
              <a:t>: </a:t>
            </a:r>
            <a:r>
              <a:rPr lang="en-US" sz="900" dirty="0">
                <a:solidFill>
                  <a:schemeClr val="tx1"/>
                </a:solidFill>
                <a:hlinkClick r:id="rId27"/>
              </a:rPr>
              <a:t>http://</a:t>
            </a:r>
            <a:r>
              <a:rPr lang="en-US" sz="900" dirty="0" smtClean="0">
                <a:solidFill>
                  <a:schemeClr val="tx1"/>
                </a:solidFill>
                <a:hlinkClick r:id="rId27"/>
              </a:rPr>
              <a:t>reimagine2015.com/reimagine/event/session-details/sessions-sneak-peak</a:t>
            </a:r>
            <a:endParaRPr lang="en-US" sz="900" dirty="0" smtClean="0">
              <a:solidFill>
                <a:schemeClr val="tx1"/>
              </a:solidFill>
            </a:endParaRPr>
          </a:p>
          <a:p>
            <a:endParaRPr lang="en-US" sz="1050" dirty="0">
              <a:solidFill>
                <a:schemeClr val="tx1"/>
              </a:solidFill>
            </a:endParaRPr>
          </a:p>
        </p:txBody>
      </p:sp>
      <p:pic>
        <p:nvPicPr>
          <p:cNvPr id="8" name="Picture 7"/>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29"/>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6805840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07443"/>
            <a:ext cx="12188825" cy="443198"/>
          </a:xfrm>
          <a:solidFill>
            <a:srgbClr val="FFFF00"/>
          </a:solidFill>
        </p:spPr>
        <p:txBody>
          <a:bodyPr/>
          <a:lstStyle/>
          <a:p>
            <a:pPr algn="ctr"/>
            <a:r>
              <a:rPr lang="en-US" sz="3200" dirty="0" smtClean="0">
                <a:solidFill>
                  <a:schemeClr val="tx1"/>
                </a:solidFill>
                <a:latin typeface="Bookman Old Style" panose="02050604050505020204" pitchFamily="18" charset="0"/>
              </a:rPr>
              <a:t>Project </a:t>
            </a:r>
            <a:r>
              <a:rPr lang="en-US" sz="3200" dirty="0">
                <a:solidFill>
                  <a:schemeClr val="tx1"/>
                </a:solidFill>
                <a:latin typeface="Bookman Old Style" panose="02050604050505020204" pitchFamily="18" charset="0"/>
              </a:rPr>
              <a:t>Training, Support, Technical </a:t>
            </a:r>
            <a:r>
              <a:rPr lang="en-US" sz="3200" dirty="0" smtClean="0">
                <a:solidFill>
                  <a:schemeClr val="tx1"/>
                </a:solidFill>
                <a:latin typeface="Bookman Old Style" panose="02050604050505020204" pitchFamily="18" charset="0"/>
              </a:rPr>
              <a:t>and Community Resources</a:t>
            </a:r>
            <a:endParaRPr lang="en-US" sz="3200" b="1" dirty="0">
              <a:solidFill>
                <a:srgbClr val="00A600"/>
              </a:solidFill>
              <a:latin typeface="Bookman Old Style" panose="02050604050505020204" pitchFamily="18" charset="0"/>
            </a:endParaRPr>
          </a:p>
        </p:txBody>
      </p:sp>
      <p:sp>
        <p:nvSpPr>
          <p:cNvPr id="21" name="Rectangle 20"/>
          <p:cNvSpPr/>
          <p:nvPr/>
        </p:nvSpPr>
        <p:spPr bwMode="auto">
          <a:xfrm>
            <a:off x="548641" y="866232"/>
            <a:ext cx="11375136" cy="51779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2" spcCol="457200" rtlCol="0" fromWordArt="0" anchor="t" anchorCtr="0" forceAA="0" compatLnSpc="1">
            <a:prstTxWarp prst="textNoShape">
              <a:avLst/>
            </a:prstTxWarp>
            <a:noAutofit/>
          </a:bodyPr>
          <a:lstStyle/>
          <a:p>
            <a:pPr algn="ctr" defTabSz="466298">
              <a:buClr>
                <a:schemeClr val="tx1"/>
              </a:buClr>
            </a:pPr>
            <a:r>
              <a:rPr lang="en-US" sz="1200" b="1" dirty="0" smtClean="0">
                <a:solidFill>
                  <a:schemeClr val="tx1"/>
                </a:solidFill>
              </a:rPr>
              <a:t>TRAINING</a:t>
            </a:r>
            <a:endParaRPr lang="en-US" sz="1100" b="1" dirty="0" smtClean="0">
              <a:solidFill>
                <a:schemeClr val="tx1"/>
              </a:solidFill>
            </a:endParaRPr>
          </a:p>
          <a:p>
            <a:pPr algn="ctr" defTabSz="466298">
              <a:buClr>
                <a:schemeClr val="tx1"/>
              </a:buClr>
            </a:pPr>
            <a:endParaRPr lang="en-US" sz="1100" b="1" dirty="0">
              <a:solidFill>
                <a:schemeClr val="tx1"/>
              </a:solidFill>
            </a:endParaRPr>
          </a:p>
          <a:p>
            <a:r>
              <a:rPr lang="en-US" sz="1100" b="1" dirty="0">
                <a:solidFill>
                  <a:schemeClr val="tx1"/>
                </a:solidFill>
              </a:rPr>
              <a:t>Project Server 2013 Video Demos and Training on TechNet:</a:t>
            </a:r>
            <a:endParaRPr lang="en-US" sz="1100" dirty="0">
              <a:solidFill>
                <a:schemeClr val="tx1"/>
              </a:solidFill>
            </a:endParaRPr>
          </a:p>
          <a:p>
            <a:r>
              <a:rPr lang="en-US" sz="1100" dirty="0">
                <a:solidFill>
                  <a:schemeClr val="tx1"/>
                </a:solidFill>
                <a:hlinkClick r:id="rId3"/>
              </a:rPr>
              <a:t>http://technet.microsoft.com/en-us/library/ff628958(v=office.15).aspx</a:t>
            </a:r>
            <a:endParaRPr lang="en-US" sz="1100" dirty="0">
              <a:solidFill>
                <a:schemeClr val="tx1"/>
              </a:solidFill>
            </a:endParaRPr>
          </a:p>
          <a:p>
            <a:endParaRPr lang="en-US" sz="1100" dirty="0">
              <a:solidFill>
                <a:schemeClr val="tx1"/>
              </a:solidFill>
            </a:endParaRPr>
          </a:p>
          <a:p>
            <a:r>
              <a:rPr lang="en-US" sz="1100" b="1" dirty="0">
                <a:solidFill>
                  <a:schemeClr val="tx1"/>
                </a:solidFill>
              </a:rPr>
              <a:t>Project Server 2010 Video Demos and Training on TechNet:</a:t>
            </a:r>
            <a:endParaRPr lang="en-US" sz="1100" dirty="0">
              <a:solidFill>
                <a:schemeClr val="tx1"/>
              </a:solidFill>
            </a:endParaRPr>
          </a:p>
          <a:p>
            <a:r>
              <a:rPr lang="en-US" sz="1100" u="sng" dirty="0">
                <a:solidFill>
                  <a:schemeClr val="tx1"/>
                </a:solidFill>
                <a:hlinkClick r:id="rId4"/>
              </a:rPr>
              <a:t>http://technet.microsoft.com/en-us/library/ff628958(v=office.14).aspx</a:t>
            </a:r>
            <a:endParaRPr lang="en-US" sz="1100" dirty="0">
              <a:solidFill>
                <a:schemeClr val="tx1"/>
              </a:solidFill>
            </a:endParaRPr>
          </a:p>
          <a:p>
            <a:endParaRPr lang="en-US" sz="1100" b="1" dirty="0">
              <a:solidFill>
                <a:schemeClr val="tx1"/>
              </a:solidFill>
            </a:endParaRPr>
          </a:p>
          <a:p>
            <a:pPr algn="ctr"/>
            <a:r>
              <a:rPr lang="en-US" sz="1200" b="1" dirty="0" smtClean="0">
                <a:solidFill>
                  <a:schemeClr val="tx1"/>
                </a:solidFill>
              </a:rPr>
              <a:t>SUPPORT</a:t>
            </a:r>
            <a:endParaRPr lang="en-US" sz="1200" b="1" dirty="0">
              <a:solidFill>
                <a:schemeClr val="tx1"/>
              </a:solidFill>
            </a:endParaRPr>
          </a:p>
          <a:p>
            <a:pPr algn="ctr"/>
            <a:endParaRPr lang="en-US" sz="1100" b="1" dirty="0">
              <a:solidFill>
                <a:schemeClr val="tx1"/>
              </a:solidFill>
            </a:endParaRPr>
          </a:p>
          <a:p>
            <a:r>
              <a:rPr lang="en-US" sz="1100" b="1" dirty="0">
                <a:solidFill>
                  <a:schemeClr val="tx1"/>
                </a:solidFill>
              </a:rPr>
              <a:t>Project and Project Server Support Site:</a:t>
            </a:r>
            <a:endParaRPr lang="en-US" sz="1100" dirty="0">
              <a:solidFill>
                <a:schemeClr val="tx1"/>
              </a:solidFill>
            </a:endParaRPr>
          </a:p>
          <a:p>
            <a:r>
              <a:rPr lang="en-US" sz="1100" u="sng" dirty="0">
                <a:solidFill>
                  <a:schemeClr val="tx1"/>
                </a:solidFill>
                <a:hlinkClick r:id="rId5"/>
              </a:rPr>
              <a:t>http://support.microsoft.com/ph/931</a:t>
            </a:r>
            <a:endParaRPr lang="en-US" sz="1200" dirty="0">
              <a:solidFill>
                <a:schemeClr val="tx1"/>
              </a:solidFill>
            </a:endParaRPr>
          </a:p>
          <a:p>
            <a:r>
              <a:rPr lang="en-US" sz="1200" dirty="0">
                <a:solidFill>
                  <a:schemeClr val="tx1"/>
                </a:solidFill>
              </a:rPr>
              <a:t> </a:t>
            </a:r>
            <a:endParaRPr lang="en-US" sz="1200" dirty="0" smtClean="0">
              <a:solidFill>
                <a:schemeClr val="tx1"/>
              </a:solidFill>
            </a:endParaRPr>
          </a:p>
          <a:p>
            <a:pPr algn="ctr"/>
            <a:r>
              <a:rPr lang="en-US" sz="1200" b="1" dirty="0" smtClean="0">
                <a:solidFill>
                  <a:schemeClr val="tx1"/>
                </a:solidFill>
              </a:rPr>
              <a:t>PRODUCT </a:t>
            </a:r>
            <a:r>
              <a:rPr lang="en-US" sz="1200" b="1" dirty="0">
                <a:solidFill>
                  <a:schemeClr val="tx1"/>
                </a:solidFill>
              </a:rPr>
              <a:t>and TECHNICAL</a:t>
            </a:r>
          </a:p>
          <a:p>
            <a:endParaRPr lang="en-US" sz="1200" b="1" dirty="0">
              <a:solidFill>
                <a:schemeClr val="tx1"/>
              </a:solidFill>
            </a:endParaRPr>
          </a:p>
          <a:p>
            <a:r>
              <a:rPr lang="en-US" sz="1100" b="1" dirty="0" smtClean="0">
                <a:solidFill>
                  <a:schemeClr val="tx1"/>
                </a:solidFill>
              </a:rPr>
              <a:t>What's New </a:t>
            </a:r>
            <a:r>
              <a:rPr lang="en-US" sz="1100" b="1" dirty="0">
                <a:solidFill>
                  <a:schemeClr val="tx1"/>
                </a:solidFill>
              </a:rPr>
              <a:t>for IT pros in Project Server 2016 </a:t>
            </a:r>
            <a:r>
              <a:rPr lang="en-US" sz="1100" b="1" dirty="0" smtClean="0">
                <a:solidFill>
                  <a:schemeClr val="tx1"/>
                </a:solidFill>
              </a:rPr>
              <a:t>Preview</a:t>
            </a:r>
            <a:r>
              <a:rPr lang="en-US" sz="1100" b="1" dirty="0">
                <a:solidFill>
                  <a:schemeClr val="tx1"/>
                </a:solidFill>
              </a:rPr>
              <a:t>: </a:t>
            </a:r>
            <a:r>
              <a:rPr lang="en-US" sz="1050" dirty="0">
                <a:solidFill>
                  <a:schemeClr val="tx1"/>
                </a:solidFill>
                <a:hlinkClick r:id="rId6"/>
              </a:rPr>
              <a:t>https://msdn.microsoft.com/en-us/library/ff631142(v=office.16).</a:t>
            </a:r>
            <a:r>
              <a:rPr lang="en-US" sz="1050" dirty="0" smtClean="0">
                <a:solidFill>
                  <a:schemeClr val="tx1"/>
                </a:solidFill>
                <a:hlinkClick r:id="rId6"/>
              </a:rPr>
              <a:t>aspx</a:t>
            </a:r>
            <a:endParaRPr lang="en-US" sz="1050" dirty="0" smtClean="0">
              <a:solidFill>
                <a:schemeClr val="tx1"/>
              </a:solidFill>
            </a:endParaRPr>
          </a:p>
          <a:p>
            <a:endParaRPr lang="en-US" sz="1100" b="1" dirty="0">
              <a:solidFill>
                <a:schemeClr val="tx1"/>
              </a:solidFill>
            </a:endParaRPr>
          </a:p>
          <a:p>
            <a:r>
              <a:rPr lang="en-US" sz="1100" b="1" dirty="0" smtClean="0">
                <a:solidFill>
                  <a:schemeClr val="tx1"/>
                </a:solidFill>
              </a:rPr>
              <a:t>Project </a:t>
            </a:r>
            <a:r>
              <a:rPr lang="en-US" sz="1100" b="1" dirty="0">
                <a:solidFill>
                  <a:schemeClr val="tx1"/>
                </a:solidFill>
              </a:rPr>
              <a:t>Server 2013 Site:</a:t>
            </a:r>
          </a:p>
          <a:p>
            <a:r>
              <a:rPr lang="en-US" sz="1100" dirty="0">
                <a:solidFill>
                  <a:schemeClr val="tx1"/>
                </a:solidFill>
                <a:hlinkClick r:id="rId7"/>
              </a:rPr>
              <a:t>http://office.microsoft.com/en-us/project/enterprise-project-portfolio-management-project-server-FX103802061.aspx</a:t>
            </a:r>
            <a:endParaRPr lang="en-US" sz="1100" dirty="0">
              <a:solidFill>
                <a:schemeClr val="tx1"/>
              </a:solidFill>
            </a:endParaRPr>
          </a:p>
          <a:p>
            <a:endParaRPr lang="en-US" sz="1100" b="1" dirty="0">
              <a:solidFill>
                <a:schemeClr val="tx1"/>
              </a:solidFill>
            </a:endParaRPr>
          </a:p>
          <a:p>
            <a:r>
              <a:rPr lang="en-US" sz="1100" b="1" dirty="0">
                <a:solidFill>
                  <a:schemeClr val="tx1"/>
                </a:solidFill>
              </a:rPr>
              <a:t>Project Server 180 Day Evaluation on TechNet: </a:t>
            </a:r>
          </a:p>
          <a:p>
            <a:r>
              <a:rPr lang="en-US" sz="1100" dirty="0">
                <a:solidFill>
                  <a:schemeClr val="tx1"/>
                </a:solidFill>
                <a:hlinkClick r:id="rId8"/>
              </a:rPr>
              <a:t>http://www.microsoft.com/en-us/evalcenter/evaluate-project-server-2013</a:t>
            </a:r>
            <a:endParaRPr lang="en-US" sz="1100" dirty="0">
              <a:solidFill>
                <a:schemeClr val="tx1"/>
              </a:solidFill>
            </a:endParaRPr>
          </a:p>
          <a:p>
            <a:endParaRPr lang="en-US" sz="1100" b="1" dirty="0">
              <a:solidFill>
                <a:schemeClr val="tx1"/>
              </a:solidFill>
            </a:endParaRPr>
          </a:p>
          <a:p>
            <a:r>
              <a:rPr lang="en-US" sz="1100" b="1" dirty="0">
                <a:solidFill>
                  <a:schemeClr val="tx1"/>
                </a:solidFill>
              </a:rPr>
              <a:t>Project Server 2013 Home Page on TechNet:</a:t>
            </a:r>
          </a:p>
          <a:p>
            <a:r>
              <a:rPr lang="en-US" sz="1100" dirty="0">
                <a:solidFill>
                  <a:schemeClr val="tx1"/>
                </a:solidFill>
                <a:hlinkClick r:id="rId9"/>
              </a:rPr>
              <a:t>http://technet.microsoft.com/en-us/library/cc303399(v=office.15).aspx</a:t>
            </a:r>
            <a:endParaRPr lang="en-US" sz="1100" dirty="0">
              <a:solidFill>
                <a:schemeClr val="tx1"/>
              </a:solidFill>
            </a:endParaRPr>
          </a:p>
          <a:p>
            <a:endParaRPr lang="en-US" sz="1100" b="1" dirty="0">
              <a:solidFill>
                <a:schemeClr val="tx1"/>
              </a:solidFill>
            </a:endParaRPr>
          </a:p>
          <a:p>
            <a:r>
              <a:rPr lang="en-US" sz="1100" b="1" dirty="0">
                <a:solidFill>
                  <a:schemeClr val="tx1"/>
                </a:solidFill>
              </a:rPr>
              <a:t>Project Server 2010 Home Page on TechNet:</a:t>
            </a:r>
            <a:endParaRPr lang="en-US" sz="1100" dirty="0">
              <a:solidFill>
                <a:schemeClr val="tx1"/>
              </a:solidFill>
            </a:endParaRPr>
          </a:p>
          <a:p>
            <a:r>
              <a:rPr lang="en-US" sz="1100" u="sng" dirty="0">
                <a:solidFill>
                  <a:schemeClr val="tx1"/>
                </a:solidFill>
                <a:hlinkClick r:id="rId10"/>
              </a:rPr>
              <a:t>http://technet.microsoft.com/library/cc303399(v=office.14)</a:t>
            </a:r>
            <a:endParaRPr lang="en-US" sz="1100" dirty="0">
              <a:solidFill>
                <a:schemeClr val="tx1"/>
              </a:solidFill>
            </a:endParaRPr>
          </a:p>
          <a:p>
            <a:endParaRPr lang="en-US" sz="1100" dirty="0">
              <a:solidFill>
                <a:schemeClr val="tx1"/>
              </a:solidFill>
            </a:endParaRPr>
          </a:p>
          <a:p>
            <a:r>
              <a:rPr lang="en-US" sz="1100" b="1" dirty="0">
                <a:solidFill>
                  <a:schemeClr val="tx1"/>
                </a:solidFill>
              </a:rPr>
              <a:t>Project Server 2007 Home Page TechNet:</a:t>
            </a:r>
          </a:p>
          <a:p>
            <a:r>
              <a:rPr lang="en-US" sz="1100" dirty="0">
                <a:solidFill>
                  <a:schemeClr val="tx1"/>
                </a:solidFill>
                <a:hlinkClick r:id="rId11"/>
              </a:rPr>
              <a:t>http://technet.microsoft.com/en-us/library/cc303399(v=office.12).aspx</a:t>
            </a:r>
            <a:endParaRPr lang="en-US" sz="1100" dirty="0">
              <a:solidFill>
                <a:schemeClr val="tx1"/>
              </a:solidFill>
            </a:endParaRPr>
          </a:p>
          <a:p>
            <a:endParaRPr lang="en-US" sz="1100" dirty="0">
              <a:solidFill>
                <a:schemeClr val="tx1"/>
              </a:solidFill>
            </a:endParaRPr>
          </a:p>
          <a:p>
            <a:r>
              <a:rPr lang="en-US" sz="1100" b="1" dirty="0">
                <a:solidFill>
                  <a:schemeClr val="tx1"/>
                </a:solidFill>
              </a:rPr>
              <a:t>Project Server for IT Pros on TechNet (Training, Docs, Downloads):</a:t>
            </a:r>
            <a:endParaRPr lang="en-US" sz="1100" dirty="0">
              <a:solidFill>
                <a:schemeClr val="tx1"/>
              </a:solidFill>
            </a:endParaRPr>
          </a:p>
          <a:p>
            <a:r>
              <a:rPr lang="en-US" sz="1100" u="sng" dirty="0">
                <a:solidFill>
                  <a:schemeClr val="tx1"/>
                </a:solidFill>
                <a:hlinkClick r:id="rId12"/>
              </a:rPr>
              <a:t>http://technet.microsoft.com/en-us/office/dn788778</a:t>
            </a:r>
            <a:endParaRPr lang="en-US" sz="1100" dirty="0">
              <a:solidFill>
                <a:schemeClr val="tx1"/>
              </a:solidFill>
            </a:endParaRPr>
          </a:p>
          <a:p>
            <a:endParaRPr lang="en-US" sz="1100" dirty="0">
              <a:solidFill>
                <a:schemeClr val="tx1"/>
              </a:solidFill>
            </a:endParaRPr>
          </a:p>
          <a:p>
            <a:r>
              <a:rPr lang="en-US" sz="1100" b="1" dirty="0">
                <a:solidFill>
                  <a:schemeClr val="tx1"/>
                </a:solidFill>
              </a:rPr>
              <a:t>Project 2013 on MSDN:</a:t>
            </a:r>
          </a:p>
          <a:p>
            <a:r>
              <a:rPr lang="en-US" sz="1100" dirty="0">
                <a:solidFill>
                  <a:schemeClr val="tx1"/>
                </a:solidFill>
                <a:hlinkClick r:id="rId13"/>
              </a:rPr>
              <a:t>http://msdn.microsoft.com/library/office/fp161358(v=office.15)</a:t>
            </a:r>
            <a:endParaRPr lang="en-US" sz="1100" dirty="0">
              <a:solidFill>
                <a:schemeClr val="tx1"/>
              </a:solidFill>
            </a:endParaRPr>
          </a:p>
          <a:p>
            <a:endParaRPr lang="en-US" sz="1100" b="1" dirty="0">
              <a:solidFill>
                <a:schemeClr val="tx1"/>
              </a:solidFill>
            </a:endParaRPr>
          </a:p>
          <a:p>
            <a:r>
              <a:rPr lang="en-US" sz="1100" b="1" dirty="0">
                <a:solidFill>
                  <a:schemeClr val="tx1"/>
                </a:solidFill>
              </a:rPr>
              <a:t>Project 2010 and Project Server 2010 on MSDN:</a:t>
            </a:r>
            <a:endParaRPr lang="en-US" sz="1100" dirty="0">
              <a:solidFill>
                <a:schemeClr val="tx1"/>
              </a:solidFill>
            </a:endParaRPr>
          </a:p>
          <a:p>
            <a:r>
              <a:rPr lang="en-US" sz="1100" u="sng" dirty="0">
                <a:solidFill>
                  <a:schemeClr val="tx1"/>
                </a:solidFill>
                <a:hlinkClick r:id="rId14"/>
              </a:rPr>
              <a:t>http://msdn.microsoft.com/en-us/library/office/ee758031(v=office.14).aspx</a:t>
            </a:r>
            <a:endParaRPr lang="en-US" sz="1100" dirty="0">
              <a:solidFill>
                <a:schemeClr val="tx1"/>
              </a:solidFill>
            </a:endParaRPr>
          </a:p>
          <a:p>
            <a:endParaRPr lang="en-US" sz="1100" b="1" dirty="0">
              <a:solidFill>
                <a:schemeClr val="tx1"/>
              </a:solidFill>
            </a:endParaRPr>
          </a:p>
          <a:p>
            <a:r>
              <a:rPr lang="en-US" sz="1100" b="1" dirty="0">
                <a:solidFill>
                  <a:schemeClr val="tx1"/>
                </a:solidFill>
              </a:rPr>
              <a:t>Project Server 2013 Architecture on MSDN:</a:t>
            </a:r>
          </a:p>
          <a:p>
            <a:r>
              <a:rPr lang="en-US" sz="1100" dirty="0">
                <a:solidFill>
                  <a:schemeClr val="tx1"/>
                </a:solidFill>
                <a:hlinkClick r:id="rId15"/>
              </a:rPr>
              <a:t>http://msdn.microsoft.com/en-us/library/office/ee767687(v=office.15).aspx</a:t>
            </a:r>
            <a:endParaRPr lang="en-US" sz="1100" dirty="0">
              <a:solidFill>
                <a:schemeClr val="tx1"/>
              </a:solidFill>
            </a:endParaRPr>
          </a:p>
          <a:p>
            <a:endParaRPr lang="en-US" sz="1100" b="1" dirty="0">
              <a:solidFill>
                <a:schemeClr val="tx1"/>
              </a:solidFill>
            </a:endParaRPr>
          </a:p>
          <a:p>
            <a:endParaRPr lang="en-US" sz="1100" dirty="0">
              <a:solidFill>
                <a:schemeClr val="tx1"/>
              </a:solidFill>
            </a:endParaRPr>
          </a:p>
          <a:p>
            <a:pPr algn="ctr"/>
            <a:r>
              <a:rPr lang="en-US" sz="1200" b="1" dirty="0" smtClean="0">
                <a:solidFill>
                  <a:schemeClr val="tx1"/>
                </a:solidFill>
              </a:rPr>
              <a:t>BLOGS</a:t>
            </a:r>
            <a:endParaRPr lang="en-US" sz="1200" b="1" dirty="0">
              <a:solidFill>
                <a:schemeClr val="tx1"/>
              </a:solidFill>
            </a:endParaRPr>
          </a:p>
          <a:p>
            <a:endParaRPr lang="en-US" sz="1200" b="1" dirty="0">
              <a:solidFill>
                <a:schemeClr val="tx1"/>
              </a:solidFill>
            </a:endParaRPr>
          </a:p>
          <a:p>
            <a:r>
              <a:rPr lang="en-US" sz="1100" b="1" dirty="0">
                <a:solidFill>
                  <a:schemeClr val="tx1"/>
                </a:solidFill>
              </a:rPr>
              <a:t>Project Server Admin Blog on TechNet:</a:t>
            </a:r>
            <a:endParaRPr lang="en-US" sz="1100" dirty="0">
              <a:solidFill>
                <a:schemeClr val="tx1"/>
              </a:solidFill>
            </a:endParaRPr>
          </a:p>
          <a:p>
            <a:r>
              <a:rPr lang="en-US" sz="1100" u="sng" dirty="0">
                <a:solidFill>
                  <a:schemeClr val="tx1"/>
                </a:solidFill>
                <a:hlinkClick r:id="rId16"/>
              </a:rPr>
              <a:t>http://blogs.technet.com/b/projectadministration/</a:t>
            </a:r>
            <a:endParaRPr lang="en-US" sz="1100" dirty="0">
              <a:solidFill>
                <a:schemeClr val="tx1"/>
              </a:solidFill>
            </a:endParaRPr>
          </a:p>
          <a:p>
            <a:r>
              <a:rPr lang="en-US" sz="1100" dirty="0">
                <a:solidFill>
                  <a:schemeClr val="tx1"/>
                </a:solidFill>
              </a:rPr>
              <a:t> </a:t>
            </a:r>
          </a:p>
          <a:p>
            <a:r>
              <a:rPr lang="en-US" sz="1100" b="1" dirty="0">
                <a:solidFill>
                  <a:schemeClr val="tx1"/>
                </a:solidFill>
              </a:rPr>
              <a:t>Project Product Team Blog:</a:t>
            </a:r>
            <a:endParaRPr lang="en-US" sz="1100" dirty="0">
              <a:solidFill>
                <a:schemeClr val="tx1"/>
              </a:solidFill>
            </a:endParaRPr>
          </a:p>
          <a:p>
            <a:r>
              <a:rPr lang="en-US" sz="1100" u="sng" dirty="0">
                <a:solidFill>
                  <a:schemeClr val="tx1"/>
                </a:solidFill>
                <a:hlinkClick r:id="rId17"/>
              </a:rPr>
              <a:t>http://blogs.office.com/project/</a:t>
            </a:r>
            <a:endParaRPr lang="en-US" sz="1100" dirty="0">
              <a:solidFill>
                <a:schemeClr val="tx1"/>
              </a:solidFill>
            </a:endParaRPr>
          </a:p>
          <a:p>
            <a:endParaRPr lang="en-US" sz="1200" dirty="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p:txBody>
      </p:sp>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19"/>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6802628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4735" y="0"/>
            <a:ext cx="12019354" cy="249299"/>
          </a:xfrm>
          <a:solidFill>
            <a:srgbClr val="FFFF00"/>
          </a:solidFill>
        </p:spPr>
        <p:txBody>
          <a:bodyPr/>
          <a:lstStyle/>
          <a:p>
            <a:pPr algn="ctr"/>
            <a:r>
              <a:rPr lang="en-US" sz="1800" dirty="0" smtClean="0">
                <a:solidFill>
                  <a:schemeClr val="tx1"/>
                </a:solidFill>
                <a:latin typeface="Bookman Old Style" panose="02050604050505020204" pitchFamily="18" charset="0"/>
              </a:rPr>
              <a:t>Miscellaneous Microsoft Premier, Training, Product, Technical, Support, Tool, Cloud, Event and </a:t>
            </a:r>
            <a:r>
              <a:rPr lang="en-US" sz="1800" dirty="0">
                <a:solidFill>
                  <a:schemeClr val="tx1"/>
                </a:solidFill>
                <a:latin typeface="Bookman Old Style" panose="02050604050505020204" pitchFamily="18" charset="0"/>
              </a:rPr>
              <a:t>Community Resources</a:t>
            </a:r>
            <a:endParaRPr lang="en-US" sz="1800" b="1" dirty="0">
              <a:solidFill>
                <a:srgbClr val="00A600"/>
              </a:solidFill>
              <a:latin typeface="Bookman Old Style" panose="02050604050505020204" pitchFamily="18" charset="0"/>
            </a:endParaRPr>
          </a:p>
        </p:txBody>
      </p:sp>
      <p:sp>
        <p:nvSpPr>
          <p:cNvPr id="21" name="Rectangle 20"/>
          <p:cNvSpPr/>
          <p:nvPr/>
        </p:nvSpPr>
        <p:spPr bwMode="auto">
          <a:xfrm>
            <a:off x="0" y="232365"/>
            <a:ext cx="12188825" cy="66087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a:spcBef>
                <a:spcPts val="100"/>
              </a:spcBef>
            </a:pPr>
            <a:r>
              <a:rPr lang="en-US" sz="900" b="1" dirty="0" smtClean="0">
                <a:solidFill>
                  <a:schemeClr val="tx1"/>
                </a:solidFill>
              </a:rPr>
              <a:t>PREMIER SERVICES</a:t>
            </a:r>
            <a:endParaRPr lang="en-US" sz="800" b="1" dirty="0">
              <a:solidFill>
                <a:schemeClr val="tx1"/>
              </a:solidFill>
            </a:endParaRPr>
          </a:p>
          <a:p>
            <a:pPr>
              <a:spcBef>
                <a:spcPts val="100"/>
              </a:spcBef>
            </a:pPr>
            <a:r>
              <a:rPr lang="en-US" sz="700" b="1" dirty="0" smtClean="0">
                <a:solidFill>
                  <a:schemeClr val="tx1"/>
                </a:solidFill>
              </a:rPr>
              <a:t>Premier </a:t>
            </a:r>
            <a:r>
              <a:rPr lang="en-US" sz="700" b="1" dirty="0">
                <a:solidFill>
                  <a:schemeClr val="tx1"/>
                </a:solidFill>
              </a:rPr>
              <a:t>Proactive Services </a:t>
            </a:r>
            <a:r>
              <a:rPr lang="en-US" sz="700" b="1" dirty="0" smtClean="0">
                <a:solidFill>
                  <a:schemeClr val="tx1"/>
                </a:solidFill>
              </a:rPr>
              <a:t>(Risk Assessments &amp; WLOD): </a:t>
            </a:r>
            <a:r>
              <a:rPr lang="en-US" sz="700" dirty="0" smtClean="0">
                <a:solidFill>
                  <a:schemeClr val="tx1"/>
                </a:solidFill>
                <a:hlinkClick r:id="rId3"/>
              </a:rPr>
              <a:t>https</a:t>
            </a:r>
            <a:r>
              <a:rPr lang="en-US" sz="700" dirty="0">
                <a:solidFill>
                  <a:schemeClr val="tx1"/>
                </a:solidFill>
                <a:hlinkClick r:id="rId3"/>
              </a:rPr>
              <a:t>://</a:t>
            </a:r>
            <a:r>
              <a:rPr lang="en-US" sz="700" dirty="0" smtClean="0">
                <a:solidFill>
                  <a:schemeClr val="tx1"/>
                </a:solidFill>
                <a:hlinkClick r:id="rId3"/>
              </a:rPr>
              <a:t>services.premier.microsoft.com</a:t>
            </a:r>
            <a:endParaRPr lang="en-US" sz="700" dirty="0" smtClean="0">
              <a:solidFill>
                <a:schemeClr val="tx1"/>
              </a:solidFill>
            </a:endParaRPr>
          </a:p>
          <a:p>
            <a:pPr>
              <a:spcBef>
                <a:spcPts val="100"/>
              </a:spcBef>
            </a:pPr>
            <a:r>
              <a:rPr lang="en-US" sz="700" b="1" dirty="0" smtClean="0">
                <a:solidFill>
                  <a:schemeClr val="tx1"/>
                </a:solidFill>
              </a:rPr>
              <a:t>Microsoft Premier Online (Access </a:t>
            </a:r>
            <a:r>
              <a:rPr lang="en-US" sz="700" b="1" dirty="0">
                <a:solidFill>
                  <a:schemeClr val="tx1"/>
                </a:solidFill>
              </a:rPr>
              <a:t>ID </a:t>
            </a:r>
            <a:r>
              <a:rPr lang="en-US" sz="700" b="1" dirty="0" smtClean="0">
                <a:solidFill>
                  <a:schemeClr val="tx1"/>
                </a:solidFill>
              </a:rPr>
              <a:t>Required): </a:t>
            </a:r>
            <a:r>
              <a:rPr lang="en-US" sz="700" dirty="0" smtClean="0">
                <a:solidFill>
                  <a:schemeClr val="tx1"/>
                </a:solidFill>
              </a:rPr>
              <a:t> </a:t>
            </a:r>
            <a:r>
              <a:rPr lang="en-US" sz="700" dirty="0">
                <a:solidFill>
                  <a:schemeClr val="tx1"/>
                </a:solidFill>
                <a:hlinkClick r:id="rId4"/>
              </a:rPr>
              <a:t>https://</a:t>
            </a:r>
            <a:r>
              <a:rPr lang="en-US" sz="700" dirty="0" smtClean="0">
                <a:solidFill>
                  <a:schemeClr val="tx1"/>
                </a:solidFill>
                <a:hlinkClick r:id="rId4"/>
              </a:rPr>
              <a:t>premier.microsoft.com</a:t>
            </a:r>
            <a:endParaRPr lang="en-US" sz="700" dirty="0" smtClean="0">
              <a:solidFill>
                <a:schemeClr val="tx1"/>
              </a:solidFill>
            </a:endParaRPr>
          </a:p>
          <a:p>
            <a:pPr algn="ctr">
              <a:spcBef>
                <a:spcPts val="100"/>
              </a:spcBef>
            </a:pPr>
            <a:r>
              <a:rPr lang="en-US" sz="900" b="1" dirty="0" smtClean="0">
                <a:solidFill>
                  <a:schemeClr val="tx1"/>
                </a:solidFill>
              </a:rPr>
              <a:t>TRAINING and LABS</a:t>
            </a:r>
            <a:endParaRPr lang="en-US" sz="900" b="1" dirty="0">
              <a:solidFill>
                <a:schemeClr val="tx1"/>
              </a:solidFill>
            </a:endParaRPr>
          </a:p>
          <a:p>
            <a:pPr>
              <a:spcBef>
                <a:spcPts val="100"/>
              </a:spcBef>
            </a:pPr>
            <a:r>
              <a:rPr lang="en-US" sz="700" b="1" dirty="0" smtClean="0">
                <a:solidFill>
                  <a:schemeClr val="tx1"/>
                </a:solidFill>
              </a:rPr>
              <a:t>Free eBooks: </a:t>
            </a:r>
            <a:r>
              <a:rPr lang="en-US" sz="700" dirty="0" smtClean="0">
                <a:solidFill>
                  <a:schemeClr val="tx1"/>
                </a:solidFill>
                <a:hlinkClick r:id="rId5"/>
              </a:rPr>
              <a:t>EBook Gallery for </a:t>
            </a:r>
            <a:r>
              <a:rPr lang="en-US" sz="700" dirty="0">
                <a:solidFill>
                  <a:schemeClr val="tx1"/>
                </a:solidFill>
                <a:hlinkClick r:id="rId5"/>
              </a:rPr>
              <a:t>Microsoft </a:t>
            </a:r>
            <a:r>
              <a:rPr lang="en-US" sz="700" dirty="0" smtClean="0">
                <a:solidFill>
                  <a:schemeClr val="tx1"/>
                </a:solidFill>
                <a:hlinkClick r:id="rId5"/>
              </a:rPr>
              <a:t>Technologies</a:t>
            </a:r>
            <a:endParaRPr lang="en-US" sz="700" dirty="0" smtClean="0">
              <a:solidFill>
                <a:schemeClr val="tx1"/>
              </a:solidFill>
            </a:endParaRPr>
          </a:p>
          <a:p>
            <a:pPr>
              <a:spcBef>
                <a:spcPts val="100"/>
              </a:spcBef>
            </a:pPr>
            <a:r>
              <a:rPr lang="en-US" sz="700" dirty="0" smtClean="0">
                <a:solidFill>
                  <a:schemeClr val="tx1"/>
                </a:solidFill>
                <a:hlinkClick r:id="rId6"/>
              </a:rPr>
              <a:t>Unplugged: How Mobility Changes the Way We Work</a:t>
            </a:r>
            <a:endParaRPr lang="en-US" sz="700" dirty="0">
              <a:solidFill>
                <a:schemeClr val="tx1"/>
              </a:solidFill>
              <a:hlinkClick r:id="rId7"/>
            </a:endParaRPr>
          </a:p>
          <a:p>
            <a:pPr>
              <a:spcBef>
                <a:spcPts val="100"/>
              </a:spcBef>
            </a:pPr>
            <a:r>
              <a:rPr lang="en-US" sz="700" dirty="0">
                <a:solidFill>
                  <a:schemeClr val="tx1"/>
                </a:solidFill>
                <a:hlinkClick r:id="rId8"/>
              </a:rPr>
              <a:t>Older titles on </a:t>
            </a:r>
            <a:r>
              <a:rPr lang="en-US" sz="700" dirty="0" smtClean="0">
                <a:solidFill>
                  <a:schemeClr val="tx1"/>
                </a:solidFill>
                <a:hlinkClick r:id="rId8"/>
              </a:rPr>
              <a:t>MSPress</a:t>
            </a:r>
            <a:r>
              <a:rPr lang="en-US" sz="700" dirty="0" smtClean="0">
                <a:solidFill>
                  <a:schemeClr val="tx1"/>
                </a:solidFill>
              </a:rPr>
              <a:t>    </a:t>
            </a:r>
            <a:r>
              <a:rPr lang="en-US" sz="700" dirty="0" smtClean="0">
                <a:solidFill>
                  <a:schemeClr val="tx1"/>
                </a:solidFill>
                <a:hlinkClick r:id="rId9"/>
              </a:rPr>
              <a:t>Free </a:t>
            </a:r>
            <a:r>
              <a:rPr lang="en-US" sz="700" dirty="0">
                <a:solidFill>
                  <a:schemeClr val="tx1"/>
                </a:solidFill>
                <a:hlinkClick r:id="rId9"/>
              </a:rPr>
              <a:t>eBooks from </a:t>
            </a:r>
            <a:r>
              <a:rPr lang="en-US" sz="700" dirty="0" smtClean="0">
                <a:solidFill>
                  <a:schemeClr val="tx1"/>
                </a:solidFill>
                <a:hlinkClick r:id="rId9"/>
              </a:rPr>
              <a:t>MSPress</a:t>
            </a:r>
            <a:r>
              <a:rPr lang="en-US" sz="700" dirty="0" smtClean="0">
                <a:solidFill>
                  <a:schemeClr val="tx1"/>
                </a:solidFill>
              </a:rPr>
              <a:t>    </a:t>
            </a:r>
            <a:r>
              <a:rPr lang="en-US" sz="700" dirty="0" smtClean="0">
                <a:solidFill>
                  <a:schemeClr val="tx1"/>
                </a:solidFill>
                <a:hlinkClick r:id="rId10"/>
              </a:rPr>
              <a:t>Free </a:t>
            </a:r>
            <a:r>
              <a:rPr lang="en-US" sz="700" dirty="0">
                <a:solidFill>
                  <a:schemeClr val="tx1"/>
                </a:solidFill>
                <a:hlinkClick r:id="rId10"/>
              </a:rPr>
              <a:t>Microsoft eBooks from Eric Ligman</a:t>
            </a:r>
            <a:endParaRPr lang="en-US" sz="700" dirty="0">
              <a:solidFill>
                <a:schemeClr val="tx1"/>
              </a:solidFill>
            </a:endParaRPr>
          </a:p>
          <a:p>
            <a:pPr>
              <a:spcBef>
                <a:spcPts val="100"/>
              </a:spcBef>
            </a:pPr>
            <a:r>
              <a:rPr lang="en-US" sz="700" b="1" dirty="0" smtClean="0">
                <a:solidFill>
                  <a:schemeClr val="tx1"/>
                </a:solidFill>
              </a:rPr>
              <a:t>Premier </a:t>
            </a:r>
            <a:r>
              <a:rPr lang="en-US" sz="700" b="1" dirty="0">
                <a:solidFill>
                  <a:schemeClr val="tx1"/>
                </a:solidFill>
              </a:rPr>
              <a:t>Workshop Library on Demand Examples on YouTube:</a:t>
            </a:r>
          </a:p>
          <a:p>
            <a:pPr>
              <a:spcBef>
                <a:spcPts val="100"/>
              </a:spcBef>
            </a:pPr>
            <a:r>
              <a:rPr lang="en-US" sz="700" dirty="0">
                <a:solidFill>
                  <a:schemeClr val="tx1"/>
                </a:solidFill>
                <a:hlinkClick r:id="rId11"/>
              </a:rPr>
              <a:t>http://www.youtube.com/channel/UCCyHfsbxKqg1L461MNw1sog/feed?view_as=public</a:t>
            </a:r>
            <a:endParaRPr lang="en-US" sz="700" dirty="0">
              <a:solidFill>
                <a:schemeClr val="tx1"/>
              </a:solidFill>
            </a:endParaRPr>
          </a:p>
          <a:p>
            <a:pPr>
              <a:spcBef>
                <a:spcPts val="100"/>
              </a:spcBef>
            </a:pPr>
            <a:r>
              <a:rPr lang="en-US" sz="700" b="1" dirty="0" smtClean="0">
                <a:solidFill>
                  <a:schemeClr val="tx1"/>
                </a:solidFill>
              </a:rPr>
              <a:t>Virtual </a:t>
            </a:r>
            <a:r>
              <a:rPr lang="en-US" sz="700" b="1" dirty="0">
                <a:solidFill>
                  <a:schemeClr val="tx1"/>
                </a:solidFill>
              </a:rPr>
              <a:t>Academy Training Home </a:t>
            </a:r>
            <a:r>
              <a:rPr lang="en-US" sz="700" b="1" dirty="0" smtClean="0">
                <a:solidFill>
                  <a:schemeClr val="tx1"/>
                </a:solidFill>
              </a:rPr>
              <a:t>page: </a:t>
            </a:r>
            <a:r>
              <a:rPr lang="en-US" sz="700" u="sng" dirty="0">
                <a:solidFill>
                  <a:schemeClr val="tx1"/>
                </a:solidFill>
                <a:ea typeface="Calibri" panose="020F0502020204030204" pitchFamily="34" charset="0"/>
                <a:cs typeface="Times New Roman" panose="02020603050405020304" pitchFamily="18" charset="0"/>
                <a:hlinkClick r:id="rId12"/>
              </a:rPr>
              <a:t>http://</a:t>
            </a:r>
            <a:r>
              <a:rPr lang="en-US" sz="700" u="sng" dirty="0" smtClean="0">
                <a:solidFill>
                  <a:schemeClr val="tx1"/>
                </a:solidFill>
                <a:ea typeface="Calibri" panose="020F0502020204030204" pitchFamily="34" charset="0"/>
                <a:cs typeface="Times New Roman" panose="02020603050405020304" pitchFamily="18" charset="0"/>
                <a:hlinkClick r:id="rId12"/>
              </a:rPr>
              <a:t>www.microsoftvirtualacademy.com</a:t>
            </a:r>
            <a:endParaRPr lang="en-US" sz="700" b="1" dirty="0">
              <a:solidFill>
                <a:schemeClr val="tx1"/>
              </a:solidFill>
            </a:endParaRPr>
          </a:p>
          <a:p>
            <a:pPr>
              <a:spcBef>
                <a:spcPts val="100"/>
              </a:spcBef>
            </a:pPr>
            <a:r>
              <a:rPr lang="en-US" sz="700" b="1" dirty="0" smtClean="0">
                <a:solidFill>
                  <a:schemeClr val="tx1"/>
                </a:solidFill>
              </a:rPr>
              <a:t>MSDN Library: </a:t>
            </a:r>
            <a:r>
              <a:rPr lang="en-US" sz="700" dirty="0" smtClean="0">
                <a:solidFill>
                  <a:schemeClr val="tx1"/>
                </a:solidFill>
                <a:hlinkClick r:id="rId13"/>
              </a:rPr>
              <a:t>http</a:t>
            </a:r>
            <a:r>
              <a:rPr lang="en-US" sz="700" dirty="0">
                <a:solidFill>
                  <a:schemeClr val="tx1"/>
                </a:solidFill>
                <a:hlinkClick r:id="rId13"/>
              </a:rPr>
              <a:t>://msdn.microsoft.com/library/default.aspx</a:t>
            </a:r>
            <a:endParaRPr lang="en-US" sz="700" dirty="0">
              <a:solidFill>
                <a:schemeClr val="tx1"/>
              </a:solidFill>
            </a:endParaRPr>
          </a:p>
          <a:p>
            <a:pPr>
              <a:spcBef>
                <a:spcPts val="100"/>
              </a:spcBef>
            </a:pPr>
            <a:r>
              <a:rPr lang="en-US" sz="700" b="1" dirty="0" smtClean="0">
                <a:solidFill>
                  <a:schemeClr val="tx1"/>
                </a:solidFill>
              </a:rPr>
              <a:t>Channel </a:t>
            </a:r>
            <a:r>
              <a:rPr lang="en-US" sz="700" b="1" dirty="0">
                <a:solidFill>
                  <a:schemeClr val="tx1"/>
                </a:solidFill>
              </a:rPr>
              <a:t>9 </a:t>
            </a:r>
            <a:r>
              <a:rPr lang="en-US" sz="700" b="1" dirty="0" smtClean="0">
                <a:solidFill>
                  <a:schemeClr val="tx1"/>
                </a:solidFill>
              </a:rPr>
              <a:t>Videos - Taste </a:t>
            </a:r>
            <a:r>
              <a:rPr lang="en-US" sz="700" b="1" dirty="0">
                <a:solidFill>
                  <a:schemeClr val="tx1"/>
                </a:solidFill>
              </a:rPr>
              <a:t>of </a:t>
            </a:r>
            <a:r>
              <a:rPr lang="en-US" sz="700" b="1" dirty="0" smtClean="0">
                <a:solidFill>
                  <a:schemeClr val="tx1"/>
                </a:solidFill>
              </a:rPr>
              <a:t>Premier: </a:t>
            </a:r>
            <a:r>
              <a:rPr lang="en-US" sz="700" dirty="0" smtClean="0">
                <a:solidFill>
                  <a:schemeClr val="tx1"/>
                </a:solidFill>
                <a:hlinkClick r:id="rId14"/>
              </a:rPr>
              <a:t>http</a:t>
            </a:r>
            <a:r>
              <a:rPr lang="en-US" sz="700" dirty="0">
                <a:solidFill>
                  <a:schemeClr val="tx1"/>
                </a:solidFill>
                <a:hlinkClick r:id="rId14"/>
              </a:rPr>
              <a:t>://</a:t>
            </a:r>
            <a:r>
              <a:rPr lang="en-US" sz="700" dirty="0" smtClean="0">
                <a:solidFill>
                  <a:schemeClr val="tx1"/>
                </a:solidFill>
                <a:hlinkClick r:id="rId14"/>
              </a:rPr>
              <a:t>channel9.msdn.com/search?term=taste+of+premier</a:t>
            </a:r>
            <a:endParaRPr lang="en-US" sz="700" dirty="0" smtClean="0">
              <a:solidFill>
                <a:schemeClr val="tx1"/>
              </a:solidFill>
            </a:endParaRPr>
          </a:p>
          <a:p>
            <a:pPr>
              <a:spcBef>
                <a:spcPts val="100"/>
              </a:spcBef>
            </a:pPr>
            <a:r>
              <a:rPr lang="en-US" sz="700" b="1" dirty="0">
                <a:solidFill>
                  <a:schemeClr val="tx1"/>
                </a:solidFill>
              </a:rPr>
              <a:t>Channel 9 Videos </a:t>
            </a:r>
            <a:r>
              <a:rPr lang="en-US" sz="700" b="1" dirty="0" smtClean="0">
                <a:solidFill>
                  <a:schemeClr val="tx1"/>
                </a:solidFill>
              </a:rPr>
              <a:t>- Edge Show: </a:t>
            </a:r>
            <a:r>
              <a:rPr lang="en-US" sz="700" dirty="0" smtClean="0">
                <a:solidFill>
                  <a:schemeClr val="tx1"/>
                </a:solidFill>
                <a:hlinkClick r:id="rId15"/>
              </a:rPr>
              <a:t>http</a:t>
            </a:r>
            <a:r>
              <a:rPr lang="en-US" sz="700" dirty="0">
                <a:solidFill>
                  <a:schemeClr val="tx1"/>
                </a:solidFill>
                <a:hlinkClick r:id="rId15"/>
              </a:rPr>
              <a:t>://</a:t>
            </a:r>
            <a:r>
              <a:rPr lang="en-US" sz="700" dirty="0" smtClean="0">
                <a:solidFill>
                  <a:schemeClr val="tx1"/>
                </a:solidFill>
                <a:hlinkClick r:id="rId15"/>
              </a:rPr>
              <a:t>channel9.msdn.com/Shows/Edge</a:t>
            </a:r>
            <a:endParaRPr lang="en-US" sz="700" dirty="0" smtClean="0">
              <a:solidFill>
                <a:schemeClr val="tx1"/>
              </a:solidFill>
            </a:endParaRPr>
          </a:p>
          <a:p>
            <a:pPr>
              <a:spcBef>
                <a:spcPts val="100"/>
              </a:spcBef>
            </a:pPr>
            <a:r>
              <a:rPr lang="en-US" sz="700" b="1" dirty="0" smtClean="0">
                <a:solidFill>
                  <a:schemeClr val="tx1"/>
                </a:solidFill>
                <a:ea typeface="Calibri" panose="020F0502020204030204" pitchFamily="34" charset="0"/>
                <a:cs typeface="Times New Roman" panose="02020603050405020304" pitchFamily="18" charset="0"/>
              </a:rPr>
              <a:t>Software </a:t>
            </a:r>
            <a:r>
              <a:rPr lang="en-US" sz="700" b="1" dirty="0">
                <a:solidFill>
                  <a:schemeClr val="tx1"/>
                </a:solidFill>
                <a:ea typeface="Calibri" panose="020F0502020204030204" pitchFamily="34" charset="0"/>
                <a:cs typeface="Times New Roman" panose="02020603050405020304" pitchFamily="18" charset="0"/>
              </a:rPr>
              <a:t>Assurance Training Benefit Product Catalog:</a:t>
            </a:r>
          </a:p>
          <a:p>
            <a:pPr>
              <a:spcBef>
                <a:spcPts val="100"/>
              </a:spcBef>
            </a:pPr>
            <a:r>
              <a:rPr lang="en-US" sz="700" dirty="0">
                <a:solidFill>
                  <a:schemeClr val="tx1"/>
                </a:solidFill>
                <a:hlinkClick r:id="rId16"/>
              </a:rPr>
              <a:t>http://www.microsoft.com/learning/sa-vl-catalog/savldefault.aspx</a:t>
            </a:r>
            <a:endParaRPr lang="en-US" sz="700" dirty="0">
              <a:solidFill>
                <a:schemeClr val="tx1"/>
              </a:solidFill>
            </a:endParaRPr>
          </a:p>
          <a:p>
            <a:pPr>
              <a:spcBef>
                <a:spcPts val="100"/>
              </a:spcBef>
            </a:pPr>
            <a:r>
              <a:rPr lang="en-US" sz="700" b="1" dirty="0" smtClean="0">
                <a:solidFill>
                  <a:schemeClr val="tx1"/>
                </a:solidFill>
                <a:ea typeface="Calibri" panose="020F0502020204030204" pitchFamily="34" charset="0"/>
                <a:cs typeface="Times New Roman" panose="02020603050405020304" pitchFamily="18" charset="0"/>
              </a:rPr>
              <a:t>O’Reilly </a:t>
            </a:r>
            <a:r>
              <a:rPr lang="en-US" sz="700" b="1" dirty="0">
                <a:solidFill>
                  <a:schemeClr val="tx1"/>
                </a:solidFill>
                <a:ea typeface="Calibri" panose="020F0502020204030204" pitchFamily="34" charset="0"/>
                <a:cs typeface="Times New Roman" panose="02020603050405020304" pitchFamily="18" charset="0"/>
              </a:rPr>
              <a:t>site to purchase </a:t>
            </a:r>
            <a:r>
              <a:rPr lang="en-US" sz="700" b="1" dirty="0" smtClean="0">
                <a:solidFill>
                  <a:schemeClr val="tx1"/>
                </a:solidFill>
                <a:ea typeface="Calibri" panose="020F0502020204030204" pitchFamily="34" charset="0"/>
                <a:cs typeface="Times New Roman" panose="02020603050405020304" pitchFamily="18" charset="0"/>
              </a:rPr>
              <a:t>books (no MS-Press): </a:t>
            </a:r>
            <a:r>
              <a:rPr lang="en-US" sz="700" dirty="0" smtClean="0">
                <a:solidFill>
                  <a:schemeClr val="tx1"/>
                </a:solidFill>
                <a:hlinkClick r:id="rId17"/>
              </a:rPr>
              <a:t>http</a:t>
            </a:r>
            <a:r>
              <a:rPr lang="en-US" sz="700" dirty="0">
                <a:solidFill>
                  <a:schemeClr val="tx1"/>
                </a:solidFill>
                <a:hlinkClick r:id="rId17"/>
              </a:rPr>
              <a:t>://oreilly.com</a:t>
            </a:r>
            <a:r>
              <a:rPr lang="en-US" sz="700" dirty="0" smtClean="0">
                <a:solidFill>
                  <a:schemeClr val="tx1"/>
                </a:solidFill>
                <a:hlinkClick r:id="rId17"/>
              </a:rPr>
              <a:t>/</a:t>
            </a:r>
            <a:endParaRPr lang="en-US" sz="700" dirty="0" smtClean="0">
              <a:solidFill>
                <a:schemeClr val="tx1"/>
              </a:solidFill>
            </a:endParaRPr>
          </a:p>
          <a:p>
            <a:pPr>
              <a:spcBef>
                <a:spcPts val="100"/>
              </a:spcBef>
            </a:pPr>
            <a:r>
              <a:rPr lang="en-US" sz="700" b="1" dirty="0" smtClean="0">
                <a:solidFill>
                  <a:schemeClr val="tx1"/>
                </a:solidFill>
              </a:rPr>
              <a:t>InformIT site for books (have MS-Press books):</a:t>
            </a:r>
            <a:r>
              <a:rPr lang="en-US" sz="700" dirty="0" smtClean="0">
                <a:solidFill>
                  <a:schemeClr val="tx1"/>
                </a:solidFill>
              </a:rPr>
              <a:t> </a:t>
            </a:r>
            <a:r>
              <a:rPr lang="en-US" sz="700" dirty="0">
                <a:solidFill>
                  <a:schemeClr val="tx1"/>
                </a:solidFill>
                <a:hlinkClick r:id="rId18"/>
              </a:rPr>
              <a:t>http://</a:t>
            </a:r>
            <a:r>
              <a:rPr lang="en-US" sz="700" dirty="0" smtClean="0">
                <a:solidFill>
                  <a:schemeClr val="tx1"/>
                </a:solidFill>
                <a:hlinkClick r:id="rId18"/>
              </a:rPr>
              <a:t>www.informit.com</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Press Store:</a:t>
            </a:r>
            <a:r>
              <a:rPr lang="en-US" sz="700" dirty="0">
                <a:solidFill>
                  <a:schemeClr val="tx1"/>
                </a:solidFill>
              </a:rPr>
              <a:t> </a:t>
            </a:r>
            <a:r>
              <a:rPr lang="en-US" sz="700" dirty="0">
                <a:solidFill>
                  <a:schemeClr val="tx1"/>
                </a:solidFill>
                <a:hlinkClick r:id="rId19"/>
              </a:rPr>
              <a:t>https://www.microsoftpressstore.com</a:t>
            </a:r>
            <a:endParaRPr lang="en-US" sz="700" dirty="0">
              <a:solidFill>
                <a:schemeClr val="tx1"/>
              </a:solidFill>
            </a:endParaRPr>
          </a:p>
          <a:p>
            <a:pPr>
              <a:spcBef>
                <a:spcPts val="100"/>
              </a:spcBef>
            </a:pPr>
            <a:r>
              <a:rPr lang="en-US" sz="700" b="1" dirty="0" smtClean="0">
                <a:solidFill>
                  <a:schemeClr val="tx1"/>
                </a:solidFill>
              </a:rPr>
              <a:t>MCP Discounts </a:t>
            </a:r>
            <a:r>
              <a:rPr lang="en-US" sz="700" b="1" dirty="0">
                <a:solidFill>
                  <a:schemeClr val="tx1"/>
                </a:solidFill>
              </a:rPr>
              <a:t>for MS-Press </a:t>
            </a:r>
            <a:r>
              <a:rPr lang="en-US" sz="700" b="1" dirty="0" smtClean="0">
                <a:solidFill>
                  <a:schemeClr val="tx1"/>
                </a:solidFill>
              </a:rPr>
              <a:t>Books: </a:t>
            </a:r>
            <a:r>
              <a:rPr lang="en-US" sz="700" dirty="0" smtClean="0">
                <a:solidFill>
                  <a:schemeClr val="tx1"/>
                </a:solidFill>
                <a:hlinkClick r:id="rId20"/>
              </a:rPr>
              <a:t>https</a:t>
            </a:r>
            <a:r>
              <a:rPr lang="en-US" sz="700" dirty="0">
                <a:solidFill>
                  <a:schemeClr val="tx1"/>
                </a:solidFill>
                <a:hlinkClick r:id="rId20"/>
              </a:rPr>
              <a:t>://</a:t>
            </a:r>
            <a:r>
              <a:rPr lang="en-US" sz="700" dirty="0" smtClean="0">
                <a:solidFill>
                  <a:schemeClr val="tx1"/>
                </a:solidFill>
                <a:hlinkClick r:id="rId20"/>
              </a:rPr>
              <a:t>borntolearn.mslearn.net/b/weblog/archive/2015/01/14/new-mcp-member-benefits-from-the-mcp-program-manager</a:t>
            </a:r>
            <a:endParaRPr lang="en-US" sz="700" dirty="0" smtClean="0">
              <a:solidFill>
                <a:schemeClr val="tx1"/>
              </a:solidFill>
            </a:endParaRPr>
          </a:p>
          <a:p>
            <a:pPr>
              <a:spcBef>
                <a:spcPts val="100"/>
              </a:spcBef>
            </a:pPr>
            <a:r>
              <a:rPr lang="en-US" sz="700" b="1" dirty="0" smtClean="0">
                <a:solidFill>
                  <a:schemeClr val="tx1"/>
                </a:solidFill>
              </a:rPr>
              <a:t>Microsoft Learning </a:t>
            </a:r>
            <a:r>
              <a:rPr lang="en-US" sz="700" b="1" dirty="0">
                <a:solidFill>
                  <a:schemeClr val="tx1"/>
                </a:solidFill>
              </a:rPr>
              <a:t>Home Page: </a:t>
            </a:r>
            <a:r>
              <a:rPr lang="en-US" sz="700" dirty="0">
                <a:solidFill>
                  <a:schemeClr val="tx1"/>
                </a:solidFill>
                <a:hlinkClick r:id="rId21"/>
              </a:rPr>
              <a:t>https://</a:t>
            </a:r>
            <a:r>
              <a:rPr lang="en-US" sz="700" dirty="0" smtClean="0">
                <a:solidFill>
                  <a:schemeClr val="tx1"/>
                </a:solidFill>
                <a:hlinkClick r:id="rId21"/>
              </a:rPr>
              <a:t>www.microsoft.com/learning</a:t>
            </a:r>
            <a:endParaRPr lang="en-US" sz="700" dirty="0" smtClean="0">
              <a:solidFill>
                <a:schemeClr val="tx1"/>
              </a:solidFill>
            </a:endParaRPr>
          </a:p>
          <a:p>
            <a:pPr>
              <a:spcBef>
                <a:spcPts val="100"/>
              </a:spcBef>
            </a:pPr>
            <a:r>
              <a:rPr lang="en-US" sz="700" b="1" dirty="0" smtClean="0">
                <a:solidFill>
                  <a:schemeClr val="tx1"/>
                </a:solidFill>
              </a:rPr>
              <a:t>MS Learning </a:t>
            </a:r>
            <a:r>
              <a:rPr lang="en-US" sz="700" b="1" dirty="0">
                <a:solidFill>
                  <a:schemeClr val="tx1"/>
                </a:solidFill>
              </a:rPr>
              <a:t>Training </a:t>
            </a:r>
            <a:r>
              <a:rPr lang="en-US" sz="700" b="1" dirty="0" smtClean="0">
                <a:solidFill>
                  <a:schemeClr val="tx1"/>
                </a:solidFill>
              </a:rPr>
              <a:t>Catalog: </a:t>
            </a:r>
            <a:r>
              <a:rPr lang="en-US" sz="700" dirty="0" smtClean="0">
                <a:solidFill>
                  <a:schemeClr val="tx1"/>
                </a:solidFill>
                <a:hlinkClick r:id="rId22"/>
              </a:rPr>
              <a:t>http</a:t>
            </a:r>
            <a:r>
              <a:rPr lang="en-US" sz="700" dirty="0">
                <a:solidFill>
                  <a:schemeClr val="tx1"/>
                </a:solidFill>
                <a:hlinkClick r:id="rId22"/>
              </a:rPr>
              <a:t>://</a:t>
            </a:r>
            <a:r>
              <a:rPr lang="en-US" sz="700" dirty="0" smtClean="0">
                <a:solidFill>
                  <a:schemeClr val="tx1"/>
                </a:solidFill>
                <a:hlinkClick r:id="rId22"/>
              </a:rPr>
              <a:t>learning.microsoft.com/Manager/BrowseCatalog.aspx</a:t>
            </a:r>
            <a:endParaRPr lang="en-US" sz="700" dirty="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Learning </a:t>
            </a:r>
            <a:r>
              <a:rPr lang="en-US" sz="700" b="1" dirty="0" smtClean="0">
                <a:solidFill>
                  <a:schemeClr val="tx1"/>
                </a:solidFill>
              </a:rPr>
              <a:t>Partners: </a:t>
            </a:r>
            <a:r>
              <a:rPr lang="en-US" sz="700" dirty="0" smtClean="0">
                <a:solidFill>
                  <a:schemeClr val="tx1"/>
                </a:solidFill>
                <a:hlinkClick r:id="rId23"/>
              </a:rPr>
              <a:t>https</a:t>
            </a:r>
            <a:r>
              <a:rPr lang="en-US" sz="700" dirty="0">
                <a:solidFill>
                  <a:schemeClr val="tx1"/>
                </a:solidFill>
                <a:hlinkClick r:id="rId23"/>
              </a:rPr>
              <a:t>://www.microsoft.com/learning/en-us/partners.aspx</a:t>
            </a:r>
            <a:endParaRPr lang="en-US" sz="700" dirty="0">
              <a:solidFill>
                <a:schemeClr val="tx1"/>
              </a:solidFill>
            </a:endParaRPr>
          </a:p>
          <a:p>
            <a:pPr>
              <a:spcBef>
                <a:spcPts val="100"/>
              </a:spcBef>
            </a:pPr>
            <a:r>
              <a:rPr lang="en-US" sz="700" b="1" dirty="0">
                <a:solidFill>
                  <a:schemeClr val="tx1"/>
                </a:solidFill>
              </a:rPr>
              <a:t>Enterprise Mobility Poster</a:t>
            </a:r>
            <a:r>
              <a:rPr lang="en-US" sz="700" dirty="0">
                <a:solidFill>
                  <a:schemeClr val="tx1"/>
                </a:solidFill>
              </a:rPr>
              <a:t>: </a:t>
            </a:r>
            <a:r>
              <a:rPr lang="en-US" sz="700" dirty="0">
                <a:solidFill>
                  <a:schemeClr val="tx1"/>
                </a:solidFill>
                <a:hlinkClick r:id="rId24"/>
              </a:rPr>
              <a:t>https://azure.microsoft.com/en-us/documentation/infographics/enterprise-mobility</a:t>
            </a:r>
            <a:endParaRPr lang="en-US" sz="700" dirty="0">
              <a:solidFill>
                <a:schemeClr val="tx1"/>
              </a:solidFill>
            </a:endParaRPr>
          </a:p>
          <a:p>
            <a:pPr>
              <a:spcBef>
                <a:spcPts val="100"/>
              </a:spcBef>
            </a:pPr>
            <a:r>
              <a:rPr lang="en-US" sz="700" b="1" dirty="0">
                <a:solidFill>
                  <a:schemeClr val="tx1"/>
                </a:solidFill>
              </a:rPr>
              <a:t>Enterprise Mobility Suite Webinars: </a:t>
            </a:r>
            <a:r>
              <a:rPr lang="en-US" sz="700" dirty="0">
                <a:solidFill>
                  <a:schemeClr val="tx1"/>
                </a:solidFill>
                <a:hlinkClick r:id="rId25"/>
              </a:rPr>
              <a:t>https://azureinfo.microsoft.com/EMS-Series-US.html</a:t>
            </a:r>
            <a:endParaRPr lang="en-US" sz="700" dirty="0">
              <a:solidFill>
                <a:schemeClr val="tx1"/>
              </a:solidFill>
            </a:endParaRPr>
          </a:p>
          <a:p>
            <a:pPr>
              <a:spcBef>
                <a:spcPts val="100"/>
              </a:spcBef>
            </a:pPr>
            <a:r>
              <a:rPr lang="en-US" sz="700" b="1" dirty="0" smtClean="0">
                <a:solidFill>
                  <a:schemeClr val="tx1"/>
                </a:solidFill>
              </a:rPr>
              <a:t>TechNet </a:t>
            </a:r>
            <a:r>
              <a:rPr lang="en-US" sz="700" b="1" dirty="0">
                <a:solidFill>
                  <a:schemeClr val="tx1"/>
                </a:solidFill>
              </a:rPr>
              <a:t>“How Do I” Videos: </a:t>
            </a:r>
            <a:r>
              <a:rPr lang="en-US" sz="700" dirty="0">
                <a:solidFill>
                  <a:schemeClr val="tx1"/>
                </a:solidFill>
                <a:hlinkClick r:id="rId26"/>
              </a:rPr>
              <a:t>http://</a:t>
            </a:r>
            <a:r>
              <a:rPr lang="en-US" sz="700" dirty="0" smtClean="0">
                <a:solidFill>
                  <a:schemeClr val="tx1"/>
                </a:solidFill>
                <a:hlinkClick r:id="rId26"/>
              </a:rPr>
              <a:t>technet.microsoft.com/en-us/cc138021.aspx</a:t>
            </a:r>
            <a:endParaRPr lang="en-US" sz="700" dirty="0">
              <a:solidFill>
                <a:schemeClr val="tx1"/>
              </a:solidFill>
            </a:endParaRPr>
          </a:p>
          <a:p>
            <a:pPr>
              <a:spcBef>
                <a:spcPts val="100"/>
              </a:spcBef>
            </a:pPr>
            <a:r>
              <a:rPr lang="en-US" sz="700" b="1" dirty="0">
                <a:solidFill>
                  <a:schemeClr val="tx1"/>
                </a:solidFill>
              </a:rPr>
              <a:t>TechNet Radio: </a:t>
            </a:r>
            <a:r>
              <a:rPr lang="en-US" sz="700" dirty="0">
                <a:solidFill>
                  <a:schemeClr val="tx1"/>
                </a:solidFill>
                <a:hlinkClick r:id="rId27"/>
              </a:rPr>
              <a:t>http://</a:t>
            </a:r>
            <a:r>
              <a:rPr lang="en-US" sz="700" dirty="0" smtClean="0">
                <a:solidFill>
                  <a:schemeClr val="tx1"/>
                </a:solidFill>
                <a:hlinkClick r:id="rId27"/>
              </a:rPr>
              <a:t>channel9.msdn.com/Niners/TechNetRadio</a:t>
            </a:r>
            <a:endParaRPr lang="en-US" sz="700" dirty="0" smtClean="0">
              <a:solidFill>
                <a:schemeClr val="tx1"/>
              </a:solidFill>
            </a:endParaRPr>
          </a:p>
          <a:p>
            <a:pPr>
              <a:spcBef>
                <a:spcPts val="100"/>
              </a:spcBef>
            </a:pPr>
            <a:r>
              <a:rPr lang="en-US" sz="700" b="1" dirty="0" smtClean="0">
                <a:solidFill>
                  <a:schemeClr val="tx1"/>
                </a:solidFill>
              </a:rPr>
              <a:t>TechNet </a:t>
            </a:r>
            <a:r>
              <a:rPr lang="en-US" sz="700" b="1" dirty="0">
                <a:solidFill>
                  <a:schemeClr val="tx1"/>
                </a:solidFill>
              </a:rPr>
              <a:t>Virtual Labs: </a:t>
            </a:r>
            <a:r>
              <a:rPr lang="en-US" sz="700" dirty="0">
                <a:solidFill>
                  <a:schemeClr val="tx1"/>
                </a:solidFill>
                <a:hlinkClick r:id="rId28"/>
              </a:rPr>
              <a:t>http://</a:t>
            </a:r>
            <a:r>
              <a:rPr lang="en-US" sz="700" dirty="0" smtClean="0">
                <a:solidFill>
                  <a:schemeClr val="tx1"/>
                </a:solidFill>
                <a:hlinkClick r:id="rId28"/>
              </a:rPr>
              <a:t>technet.microsoft.com/en-us/virtuallabs</a:t>
            </a:r>
            <a:endParaRPr lang="en-US" sz="700" b="1" dirty="0" smtClean="0">
              <a:solidFill>
                <a:schemeClr val="tx1"/>
              </a:solidFill>
            </a:endParaRPr>
          </a:p>
          <a:p>
            <a:pPr>
              <a:spcBef>
                <a:spcPts val="100"/>
              </a:spcBef>
            </a:pPr>
            <a:r>
              <a:rPr lang="en-US" sz="700" b="1" dirty="0" smtClean="0">
                <a:solidFill>
                  <a:schemeClr val="tx1"/>
                </a:solidFill>
              </a:rPr>
              <a:t>Windows </a:t>
            </a:r>
            <a:r>
              <a:rPr lang="en-US" sz="700" b="1" dirty="0" smtClean="0">
                <a:solidFill>
                  <a:schemeClr val="tx1"/>
                </a:solidFill>
              </a:rPr>
              <a:t>Server, O365, SharePoint, Messaging </a:t>
            </a:r>
            <a:r>
              <a:rPr lang="en-US" sz="700" b="1" dirty="0">
                <a:solidFill>
                  <a:schemeClr val="tx1"/>
                </a:solidFill>
              </a:rPr>
              <a:t>Certification Study Groups: </a:t>
            </a:r>
            <a:r>
              <a:rPr lang="en-US" sz="700" dirty="0">
                <a:solidFill>
                  <a:schemeClr val="tx1"/>
                </a:solidFill>
                <a:hlinkClick r:id="rId29"/>
              </a:rPr>
              <a:t>http://</a:t>
            </a:r>
            <a:r>
              <a:rPr lang="en-US" sz="700" dirty="0" smtClean="0">
                <a:solidFill>
                  <a:schemeClr val="tx1"/>
                </a:solidFill>
                <a:hlinkClick r:id="rId29"/>
              </a:rPr>
              <a:t>borntolearn.mslearn.net/certification/server</a:t>
            </a:r>
            <a:endParaRPr lang="en-US" sz="700" dirty="0" smtClean="0">
              <a:solidFill>
                <a:schemeClr val="tx1"/>
              </a:solidFill>
            </a:endParaRPr>
          </a:p>
          <a:p>
            <a:pPr>
              <a:spcBef>
                <a:spcPts val="100"/>
              </a:spcBef>
            </a:pPr>
            <a:r>
              <a:rPr lang="en-US" sz="700" b="1" dirty="0" smtClean="0">
                <a:solidFill>
                  <a:schemeClr val="tx1"/>
                </a:solidFill>
              </a:rPr>
              <a:t>Hour of Code Training Book by TouchDevelop</a:t>
            </a:r>
            <a:r>
              <a:rPr lang="en-US" sz="700" b="1" dirty="0">
                <a:solidFill>
                  <a:schemeClr val="tx1"/>
                </a:solidFill>
              </a:rPr>
              <a:t>:</a:t>
            </a:r>
            <a:r>
              <a:rPr lang="en-US" sz="700" dirty="0">
                <a:solidFill>
                  <a:schemeClr val="tx1"/>
                </a:solidFill>
              </a:rPr>
              <a:t> </a:t>
            </a:r>
            <a:r>
              <a:rPr lang="en-US" sz="700" dirty="0">
                <a:solidFill>
                  <a:schemeClr val="tx1"/>
                </a:solidFill>
                <a:hlinkClick r:id="rId30"/>
              </a:rPr>
              <a:t>https://</a:t>
            </a:r>
            <a:r>
              <a:rPr lang="en-US" sz="700" dirty="0" smtClean="0">
                <a:solidFill>
                  <a:schemeClr val="tx1"/>
                </a:solidFill>
                <a:hlinkClick r:id="rId30"/>
              </a:rPr>
              <a:t>www.touchdevelop.com/docs/book</a:t>
            </a:r>
            <a:endParaRPr lang="en-US" sz="700" dirty="0" smtClean="0">
              <a:solidFill>
                <a:schemeClr val="tx1"/>
              </a:solidFill>
            </a:endParaRPr>
          </a:p>
          <a:p>
            <a:pPr>
              <a:spcBef>
                <a:spcPts val="100"/>
              </a:spcBef>
            </a:pPr>
            <a:r>
              <a:rPr lang="en-US" sz="700" b="1" dirty="0">
                <a:solidFill>
                  <a:schemeClr val="tx1"/>
                </a:solidFill>
              </a:rPr>
              <a:t>Recertify </a:t>
            </a:r>
            <a:r>
              <a:rPr lang="en-US" sz="700" b="1" dirty="0" smtClean="0">
                <a:solidFill>
                  <a:schemeClr val="tx1"/>
                </a:solidFill>
              </a:rPr>
              <a:t>MCP Through </a:t>
            </a:r>
            <a:r>
              <a:rPr lang="en-US" sz="700" b="1" dirty="0">
                <a:solidFill>
                  <a:schemeClr val="tx1"/>
                </a:solidFill>
              </a:rPr>
              <a:t>MVA</a:t>
            </a:r>
            <a:r>
              <a:rPr lang="en-US" sz="700" dirty="0">
                <a:solidFill>
                  <a:schemeClr val="tx1"/>
                </a:solidFill>
              </a:rPr>
              <a:t>: </a:t>
            </a:r>
            <a:r>
              <a:rPr lang="en-US" sz="700" dirty="0">
                <a:solidFill>
                  <a:schemeClr val="tx1"/>
                </a:solidFill>
                <a:hlinkClick r:id="rId31"/>
              </a:rPr>
              <a:t>https://</a:t>
            </a:r>
            <a:r>
              <a:rPr lang="en-US" sz="700" dirty="0" smtClean="0">
                <a:solidFill>
                  <a:schemeClr val="tx1"/>
                </a:solidFill>
                <a:hlinkClick r:id="rId31"/>
              </a:rPr>
              <a:t>borntolearn.mslearn.net/b/weblog/archive/2015/04/02/introducing-recertification-through-microsoft-virtual-academy</a:t>
            </a:r>
            <a:endParaRPr lang="en-US" sz="700" dirty="0" smtClean="0">
              <a:solidFill>
                <a:schemeClr val="tx1"/>
              </a:solidFill>
            </a:endParaRPr>
          </a:p>
          <a:p>
            <a:pPr>
              <a:spcBef>
                <a:spcPts val="100"/>
              </a:spcBef>
            </a:pPr>
            <a:r>
              <a:rPr lang="en-US" sz="700" b="1" dirty="0" smtClean="0">
                <a:solidFill>
                  <a:schemeClr val="tx1"/>
                </a:solidFill>
              </a:rPr>
              <a:t>Official Certified Exam Practice Tests and Study Guides for Sale:</a:t>
            </a:r>
            <a:r>
              <a:rPr lang="en-US" sz="700" dirty="0" smtClean="0">
                <a:solidFill>
                  <a:schemeClr val="tx1"/>
                </a:solidFill>
              </a:rPr>
              <a:t> </a:t>
            </a:r>
            <a:r>
              <a:rPr lang="en-US" sz="700" dirty="0">
                <a:solidFill>
                  <a:schemeClr val="tx1"/>
                </a:solidFill>
                <a:hlinkClick r:id="rId32"/>
              </a:rPr>
              <a:t>http://</a:t>
            </a:r>
            <a:r>
              <a:rPr lang="en-US" sz="700" dirty="0" smtClean="0">
                <a:solidFill>
                  <a:schemeClr val="tx1"/>
                </a:solidFill>
                <a:hlinkClick r:id="rId32"/>
              </a:rPr>
              <a:t>www.mindhub.com/microsoft-official-practice-tests-and-study-guides-s/64.htm</a:t>
            </a:r>
            <a:endParaRPr lang="en-US" sz="700" dirty="0" smtClean="0">
              <a:solidFill>
                <a:schemeClr val="tx1"/>
              </a:solidFill>
            </a:endParaRPr>
          </a:p>
          <a:p>
            <a:pPr>
              <a:spcBef>
                <a:spcPts val="100"/>
              </a:spcBef>
            </a:pPr>
            <a:r>
              <a:rPr lang="en-US" sz="700" b="1" dirty="0">
                <a:solidFill>
                  <a:schemeClr val="tx1"/>
                </a:solidFill>
              </a:rPr>
              <a:t>DevOps Learning Resources:</a:t>
            </a:r>
            <a:r>
              <a:rPr lang="en-US" sz="700" dirty="0">
                <a:solidFill>
                  <a:schemeClr val="tx1"/>
                </a:solidFill>
              </a:rPr>
              <a:t> </a:t>
            </a:r>
            <a:r>
              <a:rPr lang="en-US" sz="700" dirty="0">
                <a:solidFill>
                  <a:schemeClr val="tx1"/>
                </a:solidFill>
                <a:hlinkClick r:id="rId33"/>
              </a:rPr>
              <a:t>http://blogs.technet.com/b/devops/archive/2015/02/17/devops-learning-resources.aspx</a:t>
            </a:r>
            <a:endParaRPr lang="en-US" sz="700" dirty="0">
              <a:solidFill>
                <a:schemeClr val="tx1"/>
              </a:solidFill>
            </a:endParaRPr>
          </a:p>
          <a:p>
            <a:pPr algn="ctr">
              <a:spcBef>
                <a:spcPts val="100"/>
              </a:spcBef>
            </a:pPr>
            <a:r>
              <a:rPr lang="en-US" sz="900" b="1" dirty="0" smtClean="0">
                <a:solidFill>
                  <a:schemeClr val="tx1"/>
                </a:solidFill>
              </a:rPr>
              <a:t>PRODUCTS</a:t>
            </a:r>
            <a:endParaRPr lang="en-US" sz="900" b="1" dirty="0" smtClean="0">
              <a:solidFill>
                <a:schemeClr val="tx1"/>
              </a:solidFill>
            </a:endParaRPr>
          </a:p>
          <a:p>
            <a:pPr>
              <a:spcBef>
                <a:spcPts val="100"/>
              </a:spcBef>
            </a:pPr>
            <a:r>
              <a:rPr lang="en-US" sz="700" b="1" dirty="0">
                <a:solidFill>
                  <a:schemeClr val="tx1"/>
                </a:solidFill>
              </a:rPr>
              <a:t>Keyboard Shortcuts: </a:t>
            </a:r>
            <a:r>
              <a:rPr lang="en-US" sz="700" dirty="0">
                <a:solidFill>
                  <a:schemeClr val="tx1"/>
                </a:solidFill>
                <a:hlinkClick r:id="rId34"/>
              </a:rPr>
              <a:t>http://www.microsoft.com/enable/products/keyboard.aspx</a:t>
            </a:r>
            <a:endParaRPr lang="en-US" sz="700" dirty="0">
              <a:solidFill>
                <a:schemeClr val="tx1"/>
              </a:solidFill>
            </a:endParaRPr>
          </a:p>
          <a:p>
            <a:pPr>
              <a:spcBef>
                <a:spcPts val="100"/>
              </a:spcBef>
            </a:pPr>
            <a:r>
              <a:rPr lang="en-US" sz="700" b="1" dirty="0" smtClean="0">
                <a:solidFill>
                  <a:schemeClr val="tx1"/>
                </a:solidFill>
              </a:rPr>
              <a:t>PowerBI</a:t>
            </a:r>
            <a:r>
              <a:rPr lang="en-US" sz="700" b="1" dirty="0">
                <a:solidFill>
                  <a:schemeClr val="tx1"/>
                </a:solidFill>
              </a:rPr>
              <a:t>: </a:t>
            </a:r>
            <a:r>
              <a:rPr lang="en-US" sz="700" dirty="0">
                <a:solidFill>
                  <a:schemeClr val="tx1"/>
                </a:solidFill>
                <a:hlinkClick r:id="rId35"/>
              </a:rPr>
              <a:t>https://</a:t>
            </a:r>
            <a:r>
              <a:rPr lang="en-US" sz="700" dirty="0" smtClean="0">
                <a:solidFill>
                  <a:schemeClr val="tx1"/>
                </a:solidFill>
                <a:hlinkClick r:id="rId35"/>
              </a:rPr>
              <a:t>powerbi.microsoft.com</a:t>
            </a:r>
            <a:endParaRPr lang="en-US" sz="700" dirty="0" smtClean="0">
              <a:solidFill>
                <a:schemeClr val="tx1"/>
              </a:solidFill>
            </a:endParaRPr>
          </a:p>
          <a:p>
            <a:pPr>
              <a:spcBef>
                <a:spcPts val="100"/>
              </a:spcBef>
            </a:pPr>
            <a:r>
              <a:rPr lang="en-US" sz="700" b="1" dirty="0" smtClean="0">
                <a:solidFill>
                  <a:schemeClr val="tx1"/>
                </a:solidFill>
              </a:rPr>
              <a:t>Posterpedia Win 8.x App (provides technical and interactive posters): </a:t>
            </a:r>
            <a:r>
              <a:rPr lang="en-US" sz="700" dirty="0" smtClean="0">
                <a:solidFill>
                  <a:schemeClr val="tx1"/>
                </a:solidFill>
                <a:hlinkClick r:id="rId36"/>
              </a:rPr>
              <a:t>http://aka.ms/posterpedia</a:t>
            </a:r>
            <a:endParaRPr lang="en-US" sz="700" dirty="0" smtClean="0">
              <a:solidFill>
                <a:schemeClr val="tx1"/>
              </a:solidFill>
            </a:endParaRPr>
          </a:p>
          <a:p>
            <a:pPr>
              <a:spcBef>
                <a:spcPts val="100"/>
              </a:spcBef>
            </a:pPr>
            <a:r>
              <a:rPr lang="en-US" sz="700" b="1" dirty="0" smtClean="0">
                <a:solidFill>
                  <a:schemeClr val="tx1"/>
                </a:solidFill>
              </a:rPr>
              <a:t>Product </a:t>
            </a:r>
            <a:r>
              <a:rPr lang="en-US" sz="700" b="1" dirty="0">
                <a:solidFill>
                  <a:schemeClr val="tx1"/>
                </a:solidFill>
              </a:rPr>
              <a:t>Evaluations</a:t>
            </a:r>
            <a:r>
              <a:rPr lang="en-US" sz="700" b="1" dirty="0" smtClean="0">
                <a:solidFill>
                  <a:schemeClr val="tx1"/>
                </a:solidFill>
              </a:rPr>
              <a:t>: </a:t>
            </a:r>
            <a:r>
              <a:rPr lang="en-US" sz="700" dirty="0" smtClean="0">
                <a:solidFill>
                  <a:schemeClr val="tx1"/>
                </a:solidFill>
                <a:hlinkClick r:id="rId37"/>
              </a:rPr>
              <a:t>http</a:t>
            </a:r>
            <a:r>
              <a:rPr lang="en-US" sz="700" dirty="0">
                <a:solidFill>
                  <a:schemeClr val="tx1"/>
                </a:solidFill>
                <a:hlinkClick r:id="rId37"/>
              </a:rPr>
              <a:t>://technet.microsoft.com/en-US/evalcenter/bb291020.aspx</a:t>
            </a:r>
            <a:endParaRPr lang="en-US" sz="700" dirty="0">
              <a:solidFill>
                <a:schemeClr val="tx1"/>
              </a:solidFill>
            </a:endParaRPr>
          </a:p>
          <a:p>
            <a:pPr>
              <a:spcBef>
                <a:spcPts val="100"/>
              </a:spcBef>
            </a:pPr>
            <a:r>
              <a:rPr lang="en-US" sz="700" b="1" dirty="0" smtClean="0">
                <a:solidFill>
                  <a:schemeClr val="tx1"/>
                </a:solidFill>
                <a:ea typeface="Calibri" panose="020F0502020204030204" pitchFamily="34" charset="0"/>
                <a:cs typeface="Times New Roman" panose="02020603050405020304" pitchFamily="18" charset="0"/>
              </a:rPr>
              <a:t>Microsoft </a:t>
            </a:r>
            <a:r>
              <a:rPr lang="en-US" sz="700" b="1" dirty="0">
                <a:solidFill>
                  <a:schemeClr val="tx1"/>
                </a:solidFill>
                <a:ea typeface="Calibri" panose="020F0502020204030204" pitchFamily="34" charset="0"/>
                <a:cs typeface="Times New Roman" panose="02020603050405020304" pitchFamily="18" charset="0"/>
              </a:rPr>
              <a:t>Products and Services Portfolio Map (All-up View):</a:t>
            </a:r>
            <a:endParaRPr lang="en-US" sz="700" dirty="0">
              <a:solidFill>
                <a:schemeClr val="tx1"/>
              </a:solidFill>
            </a:endParaRPr>
          </a:p>
          <a:p>
            <a:pPr>
              <a:spcBef>
                <a:spcPts val="100"/>
              </a:spcBef>
            </a:pPr>
            <a:r>
              <a:rPr lang="en-US" sz="700" dirty="0">
                <a:solidFill>
                  <a:schemeClr val="tx1"/>
                </a:solidFill>
                <a:hlinkClick r:id="rId38"/>
              </a:rPr>
              <a:t>https://</a:t>
            </a:r>
            <a:r>
              <a:rPr lang="en-US" sz="700" dirty="0" smtClean="0">
                <a:solidFill>
                  <a:schemeClr val="tx1"/>
                </a:solidFill>
                <a:hlinkClick r:id="rId38"/>
              </a:rPr>
              <a:t>onedrive.live.com/view.aspx?resid=DA410C7F7E038D!78728&amp;ithint=file%2cpdf</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Update </a:t>
            </a:r>
            <a:r>
              <a:rPr lang="en-US" sz="700" b="1" dirty="0" smtClean="0">
                <a:solidFill>
                  <a:schemeClr val="tx1"/>
                </a:solidFill>
              </a:rPr>
              <a:t>Catalog: </a:t>
            </a:r>
            <a:r>
              <a:rPr lang="en-US" sz="700" dirty="0" smtClean="0">
                <a:solidFill>
                  <a:schemeClr val="tx1"/>
                </a:solidFill>
                <a:hlinkClick r:id="rId39"/>
              </a:rPr>
              <a:t>http</a:t>
            </a:r>
            <a:r>
              <a:rPr lang="en-US" sz="700" dirty="0">
                <a:solidFill>
                  <a:schemeClr val="tx1"/>
                </a:solidFill>
                <a:hlinkClick r:id="rId39"/>
              </a:rPr>
              <a:t>://catalog.update.microsoft.com/v7/site/Home.aspx</a:t>
            </a:r>
            <a:endParaRPr lang="en-US" sz="700" dirty="0">
              <a:solidFill>
                <a:schemeClr val="tx1"/>
              </a:solidFill>
            </a:endParaRPr>
          </a:p>
          <a:p>
            <a:pPr>
              <a:spcBef>
                <a:spcPts val="100"/>
              </a:spcBef>
            </a:pPr>
            <a:r>
              <a:rPr lang="en-US" sz="700" b="1" dirty="0" smtClean="0">
                <a:solidFill>
                  <a:schemeClr val="tx1"/>
                </a:solidFill>
              </a:rPr>
              <a:t>IT Showcase </a:t>
            </a:r>
            <a:r>
              <a:rPr lang="en-US" sz="700" b="1" dirty="0">
                <a:solidFill>
                  <a:schemeClr val="tx1"/>
                </a:solidFill>
              </a:rPr>
              <a:t>Productivity </a:t>
            </a:r>
            <a:r>
              <a:rPr lang="en-US" sz="700" b="1" dirty="0" smtClean="0">
                <a:solidFill>
                  <a:schemeClr val="tx1"/>
                </a:solidFill>
              </a:rPr>
              <a:t>Guidance: </a:t>
            </a:r>
            <a:r>
              <a:rPr lang="en-US" sz="700" dirty="0" smtClean="0">
                <a:solidFill>
                  <a:schemeClr val="tx1"/>
                </a:solidFill>
                <a:hlinkClick r:id="rId40"/>
              </a:rPr>
              <a:t>http</a:t>
            </a:r>
            <a:r>
              <a:rPr lang="en-US" sz="700" dirty="0">
                <a:solidFill>
                  <a:schemeClr val="tx1"/>
                </a:solidFill>
                <a:hlinkClick r:id="rId40"/>
              </a:rPr>
              <a:t>://technet.microsoft.com/en-us/library/bb687781.aspx</a:t>
            </a:r>
            <a:endParaRPr lang="en-US" sz="700" dirty="0">
              <a:solidFill>
                <a:schemeClr val="tx1"/>
              </a:solidFill>
            </a:endParaRPr>
          </a:p>
          <a:p>
            <a:pPr>
              <a:spcBef>
                <a:spcPts val="100"/>
              </a:spcBef>
            </a:pPr>
            <a:r>
              <a:rPr lang="en-US" sz="700" b="1" dirty="0" smtClean="0">
                <a:solidFill>
                  <a:schemeClr val="tx1"/>
                </a:solidFill>
                <a:ea typeface="Calibri" panose="020F0502020204030204" pitchFamily="34" charset="0"/>
                <a:cs typeface="Times New Roman" panose="02020603050405020304" pitchFamily="18" charset="0"/>
              </a:rPr>
              <a:t>Identity Manager </a:t>
            </a:r>
            <a:r>
              <a:rPr lang="en-US" sz="700" b="1" dirty="0">
                <a:solidFill>
                  <a:schemeClr val="tx1"/>
                </a:solidFill>
                <a:ea typeface="Calibri" panose="020F0502020204030204" pitchFamily="34" charset="0"/>
                <a:cs typeface="Times New Roman" panose="02020603050405020304" pitchFamily="18" charset="0"/>
              </a:rPr>
              <a:t>2016 Resources: </a:t>
            </a:r>
            <a:r>
              <a:rPr lang="en-US" sz="700" dirty="0">
                <a:solidFill>
                  <a:schemeClr val="tx1"/>
                </a:solidFill>
                <a:ea typeface="Calibri" panose="020F0502020204030204" pitchFamily="34" charset="0"/>
                <a:cs typeface="Times New Roman" panose="02020603050405020304" pitchFamily="18" charset="0"/>
                <a:hlinkClick r:id="rId41"/>
              </a:rPr>
              <a:t>http://</a:t>
            </a:r>
            <a:r>
              <a:rPr lang="en-US" sz="700" dirty="0" smtClean="0">
                <a:solidFill>
                  <a:schemeClr val="tx1"/>
                </a:solidFill>
                <a:ea typeface="Calibri" panose="020F0502020204030204" pitchFamily="34" charset="0"/>
                <a:cs typeface="Times New Roman" panose="02020603050405020304" pitchFamily="18" charset="0"/>
                <a:hlinkClick r:id="rId41"/>
              </a:rPr>
              <a:t>social.technet.microsoft.com/wiki/contents/articles/28754.microsoft-identity-manager-2016-resources.aspx</a:t>
            </a:r>
            <a:endParaRPr lang="en-US" sz="700" dirty="0" smtClean="0">
              <a:solidFill>
                <a:schemeClr val="tx1"/>
              </a:solidFill>
              <a:ea typeface="Calibri" panose="020F0502020204030204" pitchFamily="34" charset="0"/>
              <a:cs typeface="Times New Roman" panose="02020603050405020304" pitchFamily="18" charset="0"/>
            </a:endParaRPr>
          </a:p>
          <a:p>
            <a:pPr>
              <a:spcBef>
                <a:spcPts val="100"/>
              </a:spcBef>
            </a:pPr>
            <a:r>
              <a:rPr lang="en-US" sz="700" b="1" dirty="0" smtClean="0">
                <a:solidFill>
                  <a:schemeClr val="tx1"/>
                </a:solidFill>
              </a:rPr>
              <a:t>Solution </a:t>
            </a:r>
            <a:r>
              <a:rPr lang="en-US" sz="700" b="1" dirty="0">
                <a:solidFill>
                  <a:schemeClr val="tx1"/>
                </a:solidFill>
              </a:rPr>
              <a:t>Accelerators on TechNet:  </a:t>
            </a:r>
            <a:r>
              <a:rPr lang="en-US" sz="700" dirty="0">
                <a:solidFill>
                  <a:schemeClr val="tx1"/>
                </a:solidFill>
                <a:hlinkClick r:id="rId42"/>
              </a:rPr>
              <a:t>http://technet.microsoft.com/library/cc936627.aspx</a:t>
            </a:r>
            <a:endParaRPr lang="en-US" sz="700" dirty="0">
              <a:solidFill>
                <a:schemeClr val="tx1"/>
              </a:solidFill>
            </a:endParaRPr>
          </a:p>
          <a:p>
            <a:pPr>
              <a:spcBef>
                <a:spcPts val="100"/>
              </a:spcBef>
            </a:pPr>
            <a:r>
              <a:rPr lang="en-US" sz="700" b="1" dirty="0" smtClean="0">
                <a:solidFill>
                  <a:schemeClr val="tx1"/>
                </a:solidFill>
              </a:rPr>
              <a:t>Visual Studio FlashCasts</a:t>
            </a:r>
            <a:r>
              <a:rPr lang="en-US" sz="700" b="1" dirty="0">
                <a:solidFill>
                  <a:schemeClr val="tx1"/>
                </a:solidFill>
              </a:rPr>
              <a:t>: </a:t>
            </a:r>
            <a:r>
              <a:rPr lang="en-US" sz="700" dirty="0">
                <a:solidFill>
                  <a:schemeClr val="tx1"/>
                </a:solidFill>
                <a:hlinkClick r:id="rId43"/>
              </a:rPr>
              <a:t>http://</a:t>
            </a:r>
            <a:r>
              <a:rPr lang="en-US" sz="700" dirty="0" smtClean="0">
                <a:solidFill>
                  <a:schemeClr val="tx1"/>
                </a:solidFill>
                <a:hlinkClick r:id="rId43"/>
              </a:rPr>
              <a:t>flashcast.azurewebsites.net</a:t>
            </a:r>
            <a:endParaRPr lang="en-US" sz="700" dirty="0" smtClean="0">
              <a:solidFill>
                <a:schemeClr val="tx1"/>
              </a:solidFill>
            </a:endParaRPr>
          </a:p>
          <a:p>
            <a:pPr>
              <a:spcBef>
                <a:spcPts val="100"/>
              </a:spcBef>
            </a:pPr>
            <a:r>
              <a:rPr lang="en-US" sz="700" b="1" dirty="0" smtClean="0">
                <a:solidFill>
                  <a:schemeClr val="tx1"/>
                </a:solidFill>
              </a:rPr>
              <a:t>Skype </a:t>
            </a:r>
            <a:r>
              <a:rPr lang="en-US" sz="700" b="1" dirty="0">
                <a:solidFill>
                  <a:schemeClr val="tx1"/>
                </a:solidFill>
              </a:rPr>
              <a:t>Translator Preview:</a:t>
            </a:r>
            <a:r>
              <a:rPr lang="en-US" sz="700" dirty="0">
                <a:solidFill>
                  <a:schemeClr val="tx1"/>
                </a:solidFill>
              </a:rPr>
              <a:t> </a:t>
            </a:r>
            <a:r>
              <a:rPr lang="en-US" sz="700" dirty="0">
                <a:solidFill>
                  <a:schemeClr val="tx1"/>
                </a:solidFill>
                <a:hlinkClick r:id="rId44"/>
              </a:rPr>
              <a:t>http://www.skype.com/en/translator-preview</a:t>
            </a:r>
            <a:r>
              <a:rPr lang="en-US" sz="700" dirty="0" smtClean="0">
                <a:solidFill>
                  <a:schemeClr val="tx1"/>
                </a:solidFill>
                <a:hlinkClick r:id="rId44"/>
              </a:rPr>
              <a:t>/</a:t>
            </a:r>
            <a:endParaRPr lang="en-US" sz="700" dirty="0">
              <a:solidFill>
                <a:schemeClr val="tx1"/>
              </a:solidFill>
            </a:endParaRPr>
          </a:p>
          <a:p>
            <a:pPr>
              <a:spcBef>
                <a:spcPts val="100"/>
              </a:spcBef>
            </a:pPr>
            <a:r>
              <a:rPr lang="en-US" sz="700" b="1" dirty="0" smtClean="0">
                <a:solidFill>
                  <a:schemeClr val="tx1"/>
                </a:solidFill>
              </a:rPr>
              <a:t>Visual Studio and MSDN </a:t>
            </a:r>
            <a:r>
              <a:rPr lang="en-US" sz="700" b="1" dirty="0">
                <a:solidFill>
                  <a:schemeClr val="tx1"/>
                </a:solidFill>
              </a:rPr>
              <a:t>Licensing White Paper</a:t>
            </a:r>
            <a:r>
              <a:rPr lang="en-US" sz="700" dirty="0">
                <a:solidFill>
                  <a:schemeClr val="tx1"/>
                </a:solidFill>
              </a:rPr>
              <a:t>: </a:t>
            </a:r>
            <a:r>
              <a:rPr lang="en-US" sz="700" dirty="0">
                <a:solidFill>
                  <a:schemeClr val="tx1"/>
                </a:solidFill>
                <a:hlinkClick r:id="rId45"/>
              </a:rPr>
              <a:t>http://</a:t>
            </a:r>
            <a:r>
              <a:rPr lang="en-US" sz="700" dirty="0" smtClean="0">
                <a:solidFill>
                  <a:schemeClr val="tx1"/>
                </a:solidFill>
                <a:hlinkClick r:id="rId45"/>
              </a:rPr>
              <a:t>www.microsoft.com/en-us/download/details.aspx?id=13350</a:t>
            </a:r>
            <a:endParaRPr lang="en-US" sz="700" dirty="0" smtClean="0">
              <a:solidFill>
                <a:schemeClr val="tx1"/>
              </a:solidFill>
            </a:endParaRPr>
          </a:p>
          <a:p>
            <a:pPr>
              <a:spcBef>
                <a:spcPts val="100"/>
              </a:spcBef>
            </a:pPr>
            <a:r>
              <a:rPr lang="en-US" sz="700" b="1" dirty="0" smtClean="0">
                <a:solidFill>
                  <a:schemeClr val="tx1"/>
                </a:solidFill>
              </a:rPr>
              <a:t>Visual Studio 2015 Product Lineup</a:t>
            </a:r>
            <a:r>
              <a:rPr lang="en-US" sz="700" b="1" dirty="0">
                <a:solidFill>
                  <a:schemeClr val="tx1"/>
                </a:solidFill>
              </a:rPr>
              <a:t>: </a:t>
            </a:r>
            <a:r>
              <a:rPr lang="en-US" sz="700" dirty="0">
                <a:solidFill>
                  <a:schemeClr val="tx1"/>
                </a:solidFill>
                <a:hlinkClick r:id="rId46"/>
              </a:rPr>
              <a:t>http://</a:t>
            </a:r>
            <a:r>
              <a:rPr lang="en-US" sz="700" dirty="0" smtClean="0">
                <a:solidFill>
                  <a:schemeClr val="tx1"/>
                </a:solidFill>
                <a:hlinkClick r:id="rId46"/>
              </a:rPr>
              <a:t>blogs.msdn.com/b/visualstudio/archive/2015/03/31/announcing-the-visual-studio-2015-product-line.aspx</a:t>
            </a:r>
            <a:endParaRPr lang="en-US" sz="700" dirty="0" smtClean="0">
              <a:solidFill>
                <a:schemeClr val="tx1"/>
              </a:solidFill>
            </a:endParaRPr>
          </a:p>
          <a:p>
            <a:pPr>
              <a:spcBef>
                <a:spcPts val="100"/>
              </a:spcBef>
            </a:pPr>
            <a:r>
              <a:rPr lang="en-US" sz="700" b="1" dirty="0" smtClean="0">
                <a:solidFill>
                  <a:schemeClr val="tx1"/>
                </a:solidFill>
              </a:rPr>
              <a:t>Visual </a:t>
            </a:r>
            <a:r>
              <a:rPr lang="en-US" sz="700" b="1" dirty="0">
                <a:solidFill>
                  <a:schemeClr val="tx1"/>
                </a:solidFill>
              </a:rPr>
              <a:t>Studio Downloads: </a:t>
            </a:r>
            <a:r>
              <a:rPr lang="en-US" sz="700" dirty="0">
                <a:solidFill>
                  <a:schemeClr val="tx1"/>
                </a:solidFill>
                <a:hlinkClick r:id="rId47"/>
              </a:rPr>
              <a:t>https://</a:t>
            </a:r>
            <a:r>
              <a:rPr lang="en-US" sz="700" dirty="0" smtClean="0">
                <a:solidFill>
                  <a:schemeClr val="tx1"/>
                </a:solidFill>
                <a:hlinkClick r:id="rId47"/>
              </a:rPr>
              <a:t>www.visualstudio.com/en-us/downloads/download-visual-studio-vs.aspx</a:t>
            </a:r>
            <a:endParaRPr lang="en-US" sz="700" dirty="0" smtClean="0">
              <a:solidFill>
                <a:schemeClr val="tx1"/>
              </a:solidFill>
            </a:endParaRPr>
          </a:p>
          <a:p>
            <a:pPr>
              <a:spcBef>
                <a:spcPts val="100"/>
              </a:spcBef>
            </a:pPr>
            <a:r>
              <a:rPr lang="en-US" sz="700" b="1" dirty="0" smtClean="0">
                <a:solidFill>
                  <a:schemeClr val="tx1"/>
                </a:solidFill>
              </a:rPr>
              <a:t>Documentation Library for </a:t>
            </a:r>
            <a:r>
              <a:rPr lang="en-US" sz="700" b="1" dirty="0">
                <a:solidFill>
                  <a:schemeClr val="tx1"/>
                </a:solidFill>
              </a:rPr>
              <a:t>Microsoft Intune:</a:t>
            </a:r>
            <a:r>
              <a:rPr lang="en-US" sz="700" dirty="0">
                <a:solidFill>
                  <a:schemeClr val="tx1"/>
                </a:solidFill>
              </a:rPr>
              <a:t> </a:t>
            </a:r>
            <a:r>
              <a:rPr lang="en-US" sz="700" dirty="0">
                <a:solidFill>
                  <a:schemeClr val="tx1"/>
                </a:solidFill>
                <a:hlinkClick r:id="rId48"/>
              </a:rPr>
              <a:t>https://</a:t>
            </a:r>
            <a:r>
              <a:rPr lang="en-US" sz="700" dirty="0" smtClean="0">
                <a:solidFill>
                  <a:schemeClr val="tx1"/>
                </a:solidFill>
                <a:hlinkClick r:id="rId48"/>
              </a:rPr>
              <a:t>technet.microsoft.com/library/jj676587.aspx</a:t>
            </a:r>
            <a:endParaRPr lang="en-US" sz="700" dirty="0" smtClean="0">
              <a:solidFill>
                <a:schemeClr val="tx1"/>
              </a:solidFill>
            </a:endParaRPr>
          </a:p>
          <a:p>
            <a:pPr>
              <a:spcBef>
                <a:spcPts val="100"/>
              </a:spcBef>
            </a:pPr>
            <a:r>
              <a:rPr lang="en-US" sz="700" b="1" dirty="0" smtClean="0">
                <a:solidFill>
                  <a:schemeClr val="tx1"/>
                </a:solidFill>
              </a:rPr>
              <a:t>Intune 30 </a:t>
            </a:r>
            <a:r>
              <a:rPr lang="en-US" sz="700" b="1" dirty="0">
                <a:solidFill>
                  <a:schemeClr val="tx1"/>
                </a:solidFill>
              </a:rPr>
              <a:t>Day Trial: </a:t>
            </a:r>
            <a:r>
              <a:rPr lang="en-US" sz="700" dirty="0">
                <a:solidFill>
                  <a:schemeClr val="tx1"/>
                </a:solidFill>
                <a:hlinkClick r:id="rId49"/>
              </a:rPr>
              <a:t>https://</a:t>
            </a:r>
            <a:r>
              <a:rPr lang="en-US" sz="700" dirty="0" smtClean="0">
                <a:solidFill>
                  <a:schemeClr val="tx1"/>
                </a:solidFill>
                <a:hlinkClick r:id="rId49"/>
              </a:rPr>
              <a:t>technet.microsoft.com/en-us/library/dn646967.aspx</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Hyperlapse</a:t>
            </a:r>
            <a:r>
              <a:rPr lang="en-US" sz="700" dirty="0">
                <a:solidFill>
                  <a:schemeClr val="tx1"/>
                </a:solidFill>
              </a:rPr>
              <a:t>: </a:t>
            </a:r>
            <a:r>
              <a:rPr lang="en-US" sz="700" dirty="0">
                <a:solidFill>
                  <a:schemeClr val="tx1"/>
                </a:solidFill>
                <a:hlinkClick r:id="rId50"/>
              </a:rPr>
              <a:t>http://</a:t>
            </a:r>
            <a:r>
              <a:rPr lang="en-US" sz="700" dirty="0" smtClean="0">
                <a:solidFill>
                  <a:schemeClr val="tx1"/>
                </a:solidFill>
                <a:hlinkClick r:id="rId50"/>
              </a:rPr>
              <a:t>research.microsoft.com/en-us/um/redmond/projects/hyperlapseapps</a:t>
            </a:r>
            <a:endParaRPr lang="en-US" sz="700" dirty="0" smtClean="0">
              <a:solidFill>
                <a:schemeClr val="tx1"/>
              </a:solidFill>
            </a:endParaRPr>
          </a:p>
          <a:p>
            <a:pPr>
              <a:spcBef>
                <a:spcPts val="100"/>
              </a:spcBef>
            </a:pPr>
            <a:r>
              <a:rPr lang="en-US" sz="700" b="1" dirty="0" smtClean="0">
                <a:solidFill>
                  <a:schemeClr val="tx1"/>
                </a:solidFill>
              </a:rPr>
              <a:t>Team Foundation Server Install and Admin </a:t>
            </a:r>
            <a:r>
              <a:rPr lang="en-US" sz="700" b="1" dirty="0">
                <a:solidFill>
                  <a:schemeClr val="tx1"/>
                </a:solidFill>
              </a:rPr>
              <a:t>Guides:</a:t>
            </a:r>
            <a:r>
              <a:rPr lang="en-US" sz="700" dirty="0">
                <a:solidFill>
                  <a:schemeClr val="tx1"/>
                </a:solidFill>
              </a:rPr>
              <a:t> </a:t>
            </a:r>
            <a:r>
              <a:rPr lang="en-US" sz="700" dirty="0">
                <a:solidFill>
                  <a:schemeClr val="tx1"/>
                </a:solidFill>
                <a:hlinkClick r:id="rId51"/>
              </a:rPr>
              <a:t>http://</a:t>
            </a:r>
            <a:r>
              <a:rPr lang="en-US" sz="700" dirty="0" smtClean="0">
                <a:solidFill>
                  <a:schemeClr val="tx1"/>
                </a:solidFill>
                <a:hlinkClick r:id="rId51"/>
              </a:rPr>
              <a:t>www.microsoft.com/en-us/download/details.aspx?id=29035</a:t>
            </a:r>
            <a:endParaRPr lang="en-US" sz="700" dirty="0" smtClean="0">
              <a:solidFill>
                <a:schemeClr val="tx1"/>
              </a:solidFill>
            </a:endParaRPr>
          </a:p>
          <a:p>
            <a:pPr algn="ctr">
              <a:spcBef>
                <a:spcPts val="100"/>
              </a:spcBef>
            </a:pPr>
            <a:r>
              <a:rPr lang="en-US" sz="900" b="1" dirty="0" smtClean="0">
                <a:solidFill>
                  <a:schemeClr val="tx1"/>
                </a:solidFill>
              </a:rPr>
              <a:t>SUPPORT and TOOLS</a:t>
            </a:r>
          </a:p>
          <a:p>
            <a:pPr>
              <a:spcBef>
                <a:spcPts val="100"/>
              </a:spcBef>
            </a:pPr>
            <a:r>
              <a:rPr lang="en-US" sz="700" b="1" dirty="0">
                <a:solidFill>
                  <a:schemeClr val="tx1"/>
                </a:solidFill>
              </a:rPr>
              <a:t>TechNet </a:t>
            </a:r>
            <a:r>
              <a:rPr lang="en-US" sz="700" b="1" dirty="0" smtClean="0">
                <a:solidFill>
                  <a:schemeClr val="tx1"/>
                </a:solidFill>
              </a:rPr>
              <a:t>Gallery Resources </a:t>
            </a:r>
            <a:r>
              <a:rPr lang="en-US" sz="700" b="1" dirty="0">
                <a:solidFill>
                  <a:schemeClr val="tx1"/>
                </a:solidFill>
              </a:rPr>
              <a:t>for IT Pros: </a:t>
            </a:r>
            <a:r>
              <a:rPr lang="en-US" sz="700" dirty="0">
                <a:solidFill>
                  <a:schemeClr val="tx1"/>
                </a:solidFill>
                <a:hlinkClick r:id="rId52"/>
              </a:rPr>
              <a:t>https://</a:t>
            </a:r>
            <a:r>
              <a:rPr lang="en-US" sz="700" dirty="0" smtClean="0">
                <a:solidFill>
                  <a:schemeClr val="tx1"/>
                </a:solidFill>
                <a:hlinkClick r:id="rId52"/>
              </a:rPr>
              <a:t>gallery.technet.microsoft.com</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Assessment and Planning Toolkit: </a:t>
            </a:r>
            <a:r>
              <a:rPr lang="en-US" sz="700" dirty="0">
                <a:solidFill>
                  <a:schemeClr val="tx1"/>
                </a:solidFill>
                <a:hlinkClick r:id="rId53"/>
              </a:rPr>
              <a:t>https://</a:t>
            </a:r>
            <a:r>
              <a:rPr lang="en-US" sz="700" dirty="0" smtClean="0">
                <a:solidFill>
                  <a:schemeClr val="tx1"/>
                </a:solidFill>
                <a:hlinkClick r:id="rId53"/>
              </a:rPr>
              <a:t>www.microsoft.com/en-us/download/details.aspx?id=7826</a:t>
            </a:r>
            <a:endParaRPr lang="en-US" sz="700" dirty="0" smtClean="0">
              <a:solidFill>
                <a:schemeClr val="tx1"/>
              </a:solidFill>
            </a:endParaRPr>
          </a:p>
          <a:p>
            <a:pPr>
              <a:spcBef>
                <a:spcPts val="100"/>
              </a:spcBef>
            </a:pPr>
            <a:r>
              <a:rPr lang="en-US" sz="700" b="1" dirty="0" smtClean="0">
                <a:solidFill>
                  <a:schemeClr val="tx1"/>
                </a:solidFill>
              </a:rPr>
              <a:t>Microsoft Web </a:t>
            </a:r>
            <a:r>
              <a:rPr lang="en-US" sz="700" b="1" dirty="0">
                <a:solidFill>
                  <a:schemeClr val="tx1"/>
                </a:solidFill>
              </a:rPr>
              <a:t>Platform Installer 5.0: </a:t>
            </a:r>
            <a:r>
              <a:rPr lang="en-US" sz="700" dirty="0">
                <a:solidFill>
                  <a:schemeClr val="tx1"/>
                </a:solidFill>
                <a:hlinkClick r:id="rId54"/>
              </a:rPr>
              <a:t>http://</a:t>
            </a:r>
            <a:r>
              <a:rPr lang="en-US" sz="700" dirty="0" smtClean="0">
                <a:solidFill>
                  <a:schemeClr val="tx1"/>
                </a:solidFill>
                <a:hlinkClick r:id="rId54"/>
              </a:rPr>
              <a:t>www.microsoft.com/web/downloads/platform.aspx</a:t>
            </a:r>
            <a:endParaRPr lang="en-US" sz="700" dirty="0" smtClean="0">
              <a:solidFill>
                <a:schemeClr val="tx1"/>
              </a:solidFill>
            </a:endParaRPr>
          </a:p>
          <a:p>
            <a:pPr>
              <a:spcBef>
                <a:spcPts val="100"/>
              </a:spcBef>
            </a:pPr>
            <a:r>
              <a:rPr lang="en-US" sz="700" b="1" dirty="0" smtClean="0">
                <a:solidFill>
                  <a:schemeClr val="tx1"/>
                </a:solidFill>
              </a:rPr>
              <a:t>Most Recently Published KB Article RSS </a:t>
            </a:r>
            <a:r>
              <a:rPr lang="en-US" sz="700" b="1" dirty="0">
                <a:solidFill>
                  <a:schemeClr val="tx1"/>
                </a:solidFill>
              </a:rPr>
              <a:t>Feed Product Index: </a:t>
            </a:r>
            <a:r>
              <a:rPr lang="en-US" sz="700" dirty="0">
                <a:solidFill>
                  <a:schemeClr val="tx1"/>
                </a:solidFill>
                <a:hlinkClick r:id="rId55"/>
              </a:rPr>
              <a:t>https://</a:t>
            </a:r>
            <a:r>
              <a:rPr lang="en-US" sz="700" dirty="0" smtClean="0">
                <a:solidFill>
                  <a:schemeClr val="tx1"/>
                </a:solidFill>
                <a:hlinkClick r:id="rId55"/>
              </a:rPr>
              <a:t>support2.microsoft.com/selectindex</a:t>
            </a:r>
            <a:endParaRPr lang="en-US" sz="700" dirty="0" smtClean="0">
              <a:solidFill>
                <a:schemeClr val="tx1"/>
              </a:solidFill>
            </a:endParaRPr>
          </a:p>
          <a:p>
            <a:pPr>
              <a:spcBef>
                <a:spcPts val="100"/>
              </a:spcBef>
            </a:pPr>
            <a:r>
              <a:rPr lang="en-US" sz="700" b="1" dirty="0" smtClean="0">
                <a:solidFill>
                  <a:schemeClr val="tx1"/>
                </a:solidFill>
              </a:rPr>
              <a:t>Debug </a:t>
            </a:r>
            <a:r>
              <a:rPr lang="en-US" sz="700" b="1" dirty="0">
                <a:solidFill>
                  <a:schemeClr val="tx1"/>
                </a:solidFill>
              </a:rPr>
              <a:t>Diagnostic Tool (IIS, COM+, SharePoint, Windows):</a:t>
            </a:r>
          </a:p>
          <a:p>
            <a:pPr>
              <a:spcBef>
                <a:spcPts val="100"/>
              </a:spcBef>
            </a:pPr>
            <a:r>
              <a:rPr lang="en-US" sz="700" dirty="0">
                <a:solidFill>
                  <a:schemeClr val="tx1"/>
                </a:solidFill>
                <a:hlinkClick r:id="rId56"/>
              </a:rPr>
              <a:t>http://www.microsoft.com/en-us/download/details.aspx?id=42933</a:t>
            </a:r>
            <a:endParaRPr lang="en-US" sz="700" dirty="0">
              <a:solidFill>
                <a:schemeClr val="tx1"/>
              </a:solidFill>
            </a:endParaRPr>
          </a:p>
          <a:p>
            <a:pPr>
              <a:spcBef>
                <a:spcPts val="100"/>
              </a:spcBef>
            </a:pPr>
            <a:r>
              <a:rPr lang="en-US" sz="700" b="1" dirty="0" smtClean="0">
                <a:solidFill>
                  <a:schemeClr val="tx1"/>
                </a:solidFill>
                <a:ea typeface="Calibri" panose="020F0502020204030204" pitchFamily="34" charset="0"/>
                <a:cs typeface="Times New Roman" panose="02020603050405020304" pitchFamily="18" charset="0"/>
              </a:rPr>
              <a:t>Top Forefront Support </a:t>
            </a:r>
            <a:r>
              <a:rPr lang="en-US" sz="700" b="1" dirty="0">
                <a:solidFill>
                  <a:schemeClr val="tx1"/>
                </a:solidFill>
                <a:ea typeface="Calibri" panose="020F0502020204030204" pitchFamily="34" charset="0"/>
                <a:cs typeface="Times New Roman" panose="02020603050405020304" pitchFamily="18" charset="0"/>
              </a:rPr>
              <a:t>Solutions on </a:t>
            </a:r>
            <a:r>
              <a:rPr lang="en-US" sz="700" b="1" dirty="0" smtClean="0">
                <a:solidFill>
                  <a:schemeClr val="tx1"/>
                </a:solidFill>
                <a:ea typeface="Calibri" panose="020F0502020204030204" pitchFamily="34" charset="0"/>
                <a:cs typeface="Times New Roman" panose="02020603050405020304" pitchFamily="18" charset="0"/>
              </a:rPr>
              <a:t>TechNet:</a:t>
            </a:r>
            <a:endParaRPr lang="en-US" sz="700" b="1" dirty="0">
              <a:solidFill>
                <a:schemeClr val="tx1"/>
              </a:solidFill>
              <a:ea typeface="Calibri" panose="020F0502020204030204" pitchFamily="34" charset="0"/>
              <a:cs typeface="Times New Roman" panose="02020603050405020304" pitchFamily="18" charset="0"/>
            </a:endParaRPr>
          </a:p>
          <a:p>
            <a:pPr marL="171450" indent="-171450">
              <a:spcBef>
                <a:spcPts val="100"/>
              </a:spcBef>
              <a:buFont typeface="Arial" panose="020B0604020202020204" pitchFamily="34" charset="0"/>
              <a:buChar char="•"/>
            </a:pPr>
            <a:r>
              <a:rPr lang="en-US" sz="700" dirty="0" smtClean="0">
                <a:solidFill>
                  <a:schemeClr val="tx1"/>
                </a:solidFill>
                <a:hlinkClick r:id="rId57"/>
              </a:rPr>
              <a:t>For Forefront Unified Access Gateway 2010 (UAG)</a:t>
            </a:r>
            <a:endParaRPr lang="en-US" sz="700" dirty="0" smtClean="0">
              <a:solidFill>
                <a:schemeClr val="tx1"/>
              </a:solidFill>
              <a:hlinkClick r:id=""/>
            </a:endParaRPr>
          </a:p>
          <a:p>
            <a:pPr marL="171450" indent="-171450">
              <a:spcBef>
                <a:spcPts val="100"/>
              </a:spcBef>
              <a:buFont typeface="Arial" panose="020B0604020202020204" pitchFamily="34" charset="0"/>
              <a:buChar char="•"/>
            </a:pPr>
            <a:r>
              <a:rPr lang="en-US" sz="700" dirty="0" smtClean="0">
                <a:solidFill>
                  <a:schemeClr val="tx1"/>
                </a:solidFill>
                <a:hlinkClick r:id=""/>
              </a:rPr>
              <a:t>For </a:t>
            </a:r>
            <a:r>
              <a:rPr lang="en-US" sz="700" dirty="0">
                <a:solidFill>
                  <a:schemeClr val="tx1"/>
                </a:solidFill>
                <a:hlinkClick r:id="rId58"/>
              </a:rPr>
              <a:t>Forefront Unified Access Gateway (UAG</a:t>
            </a:r>
            <a:r>
              <a:rPr lang="en-US" sz="700" dirty="0" smtClean="0">
                <a:solidFill>
                  <a:schemeClr val="tx1"/>
                </a:solidFill>
                <a:hlinkClick r:id="rId58"/>
              </a:rPr>
              <a:t>)</a:t>
            </a:r>
            <a:endParaRPr lang="en-US" sz="700" dirty="0" smtClean="0">
              <a:solidFill>
                <a:schemeClr val="tx1"/>
              </a:solidFill>
            </a:endParaRPr>
          </a:p>
          <a:p>
            <a:pPr marL="171450" indent="-171450">
              <a:spcBef>
                <a:spcPts val="100"/>
              </a:spcBef>
              <a:buFont typeface="Arial" panose="020B0604020202020204" pitchFamily="34" charset="0"/>
              <a:buChar char="•"/>
            </a:pPr>
            <a:r>
              <a:rPr lang="en-US" sz="700" dirty="0" smtClean="0">
                <a:solidFill>
                  <a:schemeClr val="tx1"/>
                </a:solidFill>
                <a:hlinkClick r:id="rId59"/>
              </a:rPr>
              <a:t>For </a:t>
            </a:r>
            <a:r>
              <a:rPr lang="en-US" sz="700" dirty="0">
                <a:solidFill>
                  <a:schemeClr val="tx1"/>
                </a:solidFill>
                <a:hlinkClick r:id="rId59"/>
              </a:rPr>
              <a:t>Forefront Identify Manager</a:t>
            </a:r>
            <a:endParaRPr lang="en-US" sz="700" dirty="0">
              <a:solidFill>
                <a:schemeClr val="tx1"/>
              </a:solidFill>
            </a:endParaRPr>
          </a:p>
          <a:p>
            <a:pPr>
              <a:spcBef>
                <a:spcPts val="100"/>
              </a:spcBef>
            </a:pPr>
            <a:r>
              <a:rPr lang="en-US" sz="700" b="1" dirty="0" smtClean="0">
                <a:solidFill>
                  <a:schemeClr val="tx1"/>
                </a:solidFill>
              </a:rPr>
              <a:t>Microsoft Support Lifecycle:  </a:t>
            </a:r>
            <a:r>
              <a:rPr lang="en-US" sz="700" dirty="0" smtClean="0">
                <a:solidFill>
                  <a:schemeClr val="tx1"/>
                </a:solidFill>
                <a:hlinkClick r:id="rId60"/>
              </a:rPr>
              <a:t>http</a:t>
            </a:r>
            <a:r>
              <a:rPr lang="en-US" sz="700" dirty="0">
                <a:solidFill>
                  <a:schemeClr val="tx1"/>
                </a:solidFill>
                <a:hlinkClick r:id="rId60"/>
              </a:rPr>
              <a:t>://support.microsoft.com/lifecycle</a:t>
            </a:r>
            <a:r>
              <a:rPr lang="en-US" sz="700" dirty="0" smtClean="0">
                <a:solidFill>
                  <a:schemeClr val="tx1"/>
                </a:solidFill>
                <a:hlinkClick r:id="rId60"/>
              </a:rPr>
              <a:t>/</a:t>
            </a:r>
            <a:endParaRPr lang="en-US" sz="700" dirty="0" smtClean="0">
              <a:solidFill>
                <a:schemeClr val="tx1"/>
              </a:solidFill>
            </a:endParaRPr>
          </a:p>
          <a:p>
            <a:pPr>
              <a:spcBef>
                <a:spcPts val="100"/>
              </a:spcBef>
            </a:pPr>
            <a:r>
              <a:rPr lang="en-US" sz="700" b="1" dirty="0" smtClean="0">
                <a:solidFill>
                  <a:schemeClr val="tx1"/>
                </a:solidFill>
              </a:rPr>
              <a:t>Microsoft Support </a:t>
            </a:r>
            <a:r>
              <a:rPr lang="en-US" sz="700" b="1" dirty="0">
                <a:solidFill>
                  <a:schemeClr val="tx1"/>
                </a:solidFill>
              </a:rPr>
              <a:t>Lifecycle Service Pack Policy: </a:t>
            </a:r>
            <a:r>
              <a:rPr lang="en-US" sz="700" dirty="0">
                <a:solidFill>
                  <a:schemeClr val="tx1"/>
                </a:solidFill>
                <a:hlinkClick r:id="rId61"/>
              </a:rPr>
              <a:t>https://</a:t>
            </a:r>
            <a:r>
              <a:rPr lang="en-US" sz="700" dirty="0" smtClean="0">
                <a:solidFill>
                  <a:schemeClr val="tx1"/>
                </a:solidFill>
                <a:hlinkClick r:id="rId61"/>
              </a:rPr>
              <a:t>support.microsoft.com/en-us/gp/lifecycle#gp/gp_lifecycle_servicepacksupport</a:t>
            </a:r>
            <a:endParaRPr lang="en-US" sz="700" dirty="0" smtClean="0">
              <a:solidFill>
                <a:schemeClr val="tx1"/>
              </a:solidFill>
            </a:endParaRPr>
          </a:p>
          <a:p>
            <a:pPr>
              <a:spcBef>
                <a:spcPts val="100"/>
              </a:spcBef>
            </a:pPr>
            <a:r>
              <a:rPr lang="en-US" sz="700" b="1" dirty="0" smtClean="0">
                <a:solidFill>
                  <a:schemeClr val="tx1"/>
                </a:solidFill>
              </a:rPr>
              <a:t>Top Support Solutions: </a:t>
            </a:r>
            <a:r>
              <a:rPr lang="en-US" sz="700" dirty="0">
                <a:solidFill>
                  <a:schemeClr val="tx1"/>
                </a:solidFill>
                <a:hlinkClick r:id="rId62"/>
              </a:rPr>
              <a:t>http://blogs.technet.com/b/topsupportsolutions</a:t>
            </a:r>
            <a:r>
              <a:rPr lang="en-US" sz="700" dirty="0" smtClean="0">
                <a:solidFill>
                  <a:schemeClr val="tx1"/>
                </a:solidFill>
                <a:hlinkClick r:id="rId62"/>
              </a:rPr>
              <a:t>/</a:t>
            </a:r>
            <a:endParaRPr lang="en-US" sz="700" dirty="0" smtClean="0">
              <a:solidFill>
                <a:schemeClr val="tx1"/>
              </a:solidFill>
            </a:endParaRPr>
          </a:p>
          <a:p>
            <a:pPr>
              <a:spcBef>
                <a:spcPts val="100"/>
              </a:spcBef>
            </a:pPr>
            <a:r>
              <a:rPr lang="en-US" sz="700" b="1" dirty="0" smtClean="0">
                <a:solidFill>
                  <a:schemeClr val="tx1"/>
                </a:solidFill>
              </a:rPr>
              <a:t>Log </a:t>
            </a:r>
            <a:r>
              <a:rPr lang="en-US" sz="700" b="1" dirty="0">
                <a:solidFill>
                  <a:schemeClr val="tx1"/>
                </a:solidFill>
              </a:rPr>
              <a:t>Parser </a:t>
            </a:r>
            <a:r>
              <a:rPr lang="en-US" sz="700" b="1" dirty="0" smtClean="0">
                <a:solidFill>
                  <a:schemeClr val="tx1"/>
                </a:solidFill>
              </a:rPr>
              <a:t>Tool v2.2</a:t>
            </a:r>
            <a:r>
              <a:rPr lang="en-US" sz="700" dirty="0">
                <a:solidFill>
                  <a:schemeClr val="tx1"/>
                </a:solidFill>
              </a:rPr>
              <a:t>: </a:t>
            </a:r>
            <a:r>
              <a:rPr lang="en-US" sz="700" dirty="0">
                <a:solidFill>
                  <a:schemeClr val="tx1"/>
                </a:solidFill>
                <a:hlinkClick r:id="rId63"/>
              </a:rPr>
              <a:t>http://</a:t>
            </a:r>
            <a:r>
              <a:rPr lang="en-US" sz="700" dirty="0" smtClean="0">
                <a:solidFill>
                  <a:schemeClr val="tx1"/>
                </a:solidFill>
                <a:hlinkClick r:id="rId63"/>
              </a:rPr>
              <a:t>technet.microsoft.com/en-us/scriptcenter/dd919274.aspx</a:t>
            </a:r>
            <a:endParaRPr lang="en-US" sz="700" dirty="0" smtClean="0">
              <a:solidFill>
                <a:schemeClr val="tx1"/>
              </a:solidFill>
            </a:endParaRPr>
          </a:p>
          <a:p>
            <a:pPr>
              <a:spcBef>
                <a:spcPts val="100"/>
              </a:spcBef>
            </a:pPr>
            <a:r>
              <a:rPr lang="en-US" sz="700" b="1" dirty="0" smtClean="0">
                <a:solidFill>
                  <a:schemeClr val="tx1"/>
                </a:solidFill>
              </a:rPr>
              <a:t>Performance Analysis of Logs (PAL) Tool</a:t>
            </a:r>
            <a:r>
              <a:rPr lang="en-US" sz="700" b="1" dirty="0">
                <a:solidFill>
                  <a:schemeClr val="tx1"/>
                </a:solidFill>
              </a:rPr>
              <a:t>: </a:t>
            </a:r>
            <a:r>
              <a:rPr lang="en-US" sz="700" dirty="0">
                <a:solidFill>
                  <a:schemeClr val="tx1"/>
                </a:solidFill>
                <a:hlinkClick r:id="rId64"/>
              </a:rPr>
              <a:t>http://</a:t>
            </a:r>
            <a:r>
              <a:rPr lang="en-US" sz="700" dirty="0" smtClean="0">
                <a:solidFill>
                  <a:schemeClr val="tx1"/>
                </a:solidFill>
                <a:hlinkClick r:id="rId64"/>
              </a:rPr>
              <a:t>pal.codeplex.com</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IT Showcase: (How Microsoft Does IT): </a:t>
            </a:r>
            <a:r>
              <a:rPr lang="en-US" sz="700" dirty="0">
                <a:solidFill>
                  <a:schemeClr val="tx1"/>
                </a:solidFill>
                <a:hlinkClick r:id="rId65"/>
              </a:rPr>
              <a:t>http://</a:t>
            </a:r>
            <a:r>
              <a:rPr lang="en-US" sz="700" dirty="0" smtClean="0">
                <a:solidFill>
                  <a:schemeClr val="tx1"/>
                </a:solidFill>
                <a:hlinkClick r:id="rId65"/>
              </a:rPr>
              <a:t>www.microsoft.com/ITShowcase</a:t>
            </a:r>
            <a:endParaRPr lang="en-US" sz="700" dirty="0" smtClean="0">
              <a:solidFill>
                <a:schemeClr val="tx1"/>
              </a:solidFill>
            </a:endParaRPr>
          </a:p>
          <a:p>
            <a:pPr algn="ctr">
              <a:spcBef>
                <a:spcPts val="100"/>
              </a:spcBef>
            </a:pPr>
            <a:r>
              <a:rPr lang="en-US" sz="900" b="1" dirty="0" smtClean="0">
                <a:solidFill>
                  <a:schemeClr val="tx1"/>
                </a:solidFill>
              </a:rPr>
              <a:t>CLOUD</a:t>
            </a:r>
            <a:endParaRPr lang="en-US" sz="1000" b="1" dirty="0">
              <a:solidFill>
                <a:schemeClr val="tx1"/>
              </a:solidFill>
            </a:endParaRPr>
          </a:p>
          <a:p>
            <a:pPr>
              <a:spcBef>
                <a:spcPts val="100"/>
              </a:spcBef>
            </a:pPr>
            <a:r>
              <a:rPr lang="en-US" sz="700" b="1" dirty="0">
                <a:solidFill>
                  <a:schemeClr val="tx1"/>
                </a:solidFill>
              </a:rPr>
              <a:t>Microsoft Online Services Privacy Statement:</a:t>
            </a:r>
          </a:p>
          <a:p>
            <a:pPr>
              <a:spcBef>
                <a:spcPts val="100"/>
              </a:spcBef>
            </a:pPr>
            <a:r>
              <a:rPr lang="en-US" sz="700" dirty="0">
                <a:solidFill>
                  <a:schemeClr val="tx1"/>
                </a:solidFill>
                <a:hlinkClick r:id="rId66"/>
              </a:rPr>
              <a:t>http://www.microsoft.com/privacystatement/en-us/OnlineServices/Default.aspx</a:t>
            </a:r>
            <a:endParaRPr lang="en-US" sz="700" dirty="0">
              <a:solidFill>
                <a:schemeClr val="tx1"/>
              </a:solidFill>
            </a:endParaRPr>
          </a:p>
          <a:p>
            <a:pPr>
              <a:spcBef>
                <a:spcPts val="100"/>
              </a:spcBef>
            </a:pPr>
            <a:r>
              <a:rPr lang="en-US" sz="700" b="1" dirty="0" smtClean="0">
                <a:solidFill>
                  <a:schemeClr val="tx1"/>
                </a:solidFill>
              </a:rPr>
              <a:t>Cloud </a:t>
            </a:r>
            <a:r>
              <a:rPr lang="en-US" sz="700" b="1" dirty="0">
                <a:solidFill>
                  <a:schemeClr val="tx1"/>
                </a:solidFill>
              </a:rPr>
              <a:t>Platform Roadmap: </a:t>
            </a:r>
            <a:r>
              <a:rPr lang="en-US" sz="700" dirty="0">
                <a:solidFill>
                  <a:schemeClr val="tx1"/>
                </a:solidFill>
                <a:hlinkClick r:id="rId67"/>
              </a:rPr>
              <a:t>http://</a:t>
            </a:r>
            <a:r>
              <a:rPr lang="en-US" sz="700" dirty="0" smtClean="0">
                <a:solidFill>
                  <a:schemeClr val="tx1"/>
                </a:solidFill>
                <a:hlinkClick r:id="rId67"/>
              </a:rPr>
              <a:t>www.microsoft.com/en-us/server-cloud/roadmap</a:t>
            </a:r>
            <a:endParaRPr lang="en-US" sz="700" dirty="0" smtClean="0">
              <a:solidFill>
                <a:schemeClr val="tx1"/>
              </a:solidFill>
            </a:endParaRPr>
          </a:p>
          <a:p>
            <a:pPr>
              <a:spcBef>
                <a:spcPts val="100"/>
              </a:spcBef>
            </a:pPr>
            <a:r>
              <a:rPr lang="en-US" sz="700" b="1" dirty="0" smtClean="0">
                <a:solidFill>
                  <a:schemeClr val="tx1"/>
                </a:solidFill>
              </a:rPr>
              <a:t>Whitepaper</a:t>
            </a:r>
            <a:r>
              <a:rPr lang="en-US" sz="700" b="1" dirty="0">
                <a:solidFill>
                  <a:schemeClr val="tx1"/>
                </a:solidFill>
              </a:rPr>
              <a:t>: The Microsoft Approach to Compliance in the Cloud: </a:t>
            </a:r>
            <a:endParaRPr lang="en-US" sz="700" b="1" dirty="0" smtClean="0">
              <a:solidFill>
                <a:schemeClr val="tx1"/>
              </a:solidFill>
            </a:endParaRPr>
          </a:p>
          <a:p>
            <a:pPr>
              <a:spcBef>
                <a:spcPts val="100"/>
              </a:spcBef>
            </a:pPr>
            <a:r>
              <a:rPr lang="en-US" sz="700" dirty="0" smtClean="0">
                <a:solidFill>
                  <a:schemeClr val="tx1"/>
                </a:solidFill>
                <a:hlinkClick r:id="rId68"/>
              </a:rPr>
              <a:t>http</a:t>
            </a:r>
            <a:r>
              <a:rPr lang="en-US" sz="700" dirty="0">
                <a:solidFill>
                  <a:schemeClr val="tx1"/>
                </a:solidFill>
                <a:hlinkClick r:id="rId68"/>
              </a:rPr>
              <a:t>://</a:t>
            </a:r>
            <a:r>
              <a:rPr lang="en-US" sz="700" dirty="0" smtClean="0">
                <a:solidFill>
                  <a:schemeClr val="tx1"/>
                </a:solidFill>
                <a:hlinkClick r:id="rId68"/>
              </a:rPr>
              <a:t>blogs.technet.com/b/trustworthycomputing/archive/2014/04/22/the-microsoft-approach-to-compliance-in-the-cloud.aspx</a:t>
            </a:r>
            <a:endParaRPr lang="en-US" sz="700" dirty="0" smtClean="0">
              <a:solidFill>
                <a:schemeClr val="tx1"/>
              </a:solidFill>
            </a:endParaRPr>
          </a:p>
          <a:p>
            <a:pPr>
              <a:spcBef>
                <a:spcPts val="100"/>
              </a:spcBef>
            </a:pPr>
            <a:r>
              <a:rPr lang="en-US" sz="700" b="1" dirty="0" smtClean="0">
                <a:solidFill>
                  <a:schemeClr val="tx1"/>
                </a:solidFill>
              </a:rPr>
              <a:t>Cloud </a:t>
            </a:r>
            <a:r>
              <a:rPr lang="en-US" sz="700" b="1" dirty="0">
                <a:solidFill>
                  <a:schemeClr val="tx1"/>
                </a:solidFill>
              </a:rPr>
              <a:t>– The Complete “Master of Mobility” Video Series:</a:t>
            </a:r>
          </a:p>
          <a:p>
            <a:pPr>
              <a:spcBef>
                <a:spcPts val="100"/>
              </a:spcBef>
            </a:pPr>
            <a:r>
              <a:rPr lang="en-US" sz="700" dirty="0">
                <a:solidFill>
                  <a:schemeClr val="tx1"/>
                </a:solidFill>
                <a:hlinkClick r:id="rId69"/>
              </a:rPr>
              <a:t>http://blogs.technet.com/b/in_the_cloud/archive/2014/06/09/the-complete-master-of-mobility-video-series.aspx</a:t>
            </a:r>
            <a:endParaRPr lang="en-US" sz="700" dirty="0">
              <a:solidFill>
                <a:schemeClr val="tx1"/>
              </a:solidFill>
            </a:endParaRPr>
          </a:p>
          <a:p>
            <a:pPr>
              <a:spcBef>
                <a:spcPts val="100"/>
              </a:spcBef>
            </a:pPr>
            <a:r>
              <a:rPr lang="en-US" sz="700" b="1" dirty="0" smtClean="0">
                <a:solidFill>
                  <a:schemeClr val="tx1"/>
                </a:solidFill>
              </a:rPr>
              <a:t>Architectural Guides and Blueprints for Cloud Deployments on MSDN:</a:t>
            </a:r>
          </a:p>
          <a:p>
            <a:pPr>
              <a:spcBef>
                <a:spcPts val="100"/>
              </a:spcBef>
            </a:pPr>
            <a:r>
              <a:rPr lang="en-US" sz="700" dirty="0">
                <a:solidFill>
                  <a:schemeClr val="tx1"/>
                </a:solidFill>
                <a:hlinkClick r:id="rId70"/>
              </a:rPr>
              <a:t>http://</a:t>
            </a:r>
            <a:r>
              <a:rPr lang="en-US" sz="700" dirty="0" smtClean="0">
                <a:solidFill>
                  <a:schemeClr val="tx1"/>
                </a:solidFill>
                <a:hlinkClick r:id="rId70"/>
              </a:rPr>
              <a:t>msdn.microsoft.com/architects-overview-msdn</a:t>
            </a:r>
            <a:endParaRPr lang="en-US" sz="700" dirty="0" smtClean="0">
              <a:solidFill>
                <a:schemeClr val="tx1"/>
              </a:solidFill>
            </a:endParaRPr>
          </a:p>
          <a:p>
            <a:pPr>
              <a:spcBef>
                <a:spcPts val="100"/>
              </a:spcBef>
            </a:pPr>
            <a:r>
              <a:rPr lang="en-US" sz="700" b="1" dirty="0" smtClean="0">
                <a:solidFill>
                  <a:schemeClr val="tx1"/>
                </a:solidFill>
              </a:rPr>
              <a:t>10 Resources to Succeed in a </a:t>
            </a:r>
            <a:r>
              <a:rPr lang="en-US" sz="700" b="1" dirty="0">
                <a:solidFill>
                  <a:schemeClr val="tx1"/>
                </a:solidFill>
              </a:rPr>
              <a:t>Hybrid World: </a:t>
            </a:r>
            <a:r>
              <a:rPr lang="en-US" sz="700" dirty="0">
                <a:solidFill>
                  <a:schemeClr val="tx1"/>
                </a:solidFill>
                <a:hlinkClick r:id="rId71"/>
              </a:rPr>
              <a:t>http://</a:t>
            </a:r>
            <a:r>
              <a:rPr lang="en-US" sz="700" dirty="0" smtClean="0">
                <a:solidFill>
                  <a:schemeClr val="tx1"/>
                </a:solidFill>
                <a:hlinkClick r:id="rId71"/>
              </a:rPr>
              <a:t>blogs.technet.com/b/mva/archive/2014/10/09/want-to-succeed-in-a-hybrid-world-get-a-great-start-with-these-11-resources.aspx</a:t>
            </a:r>
            <a:endParaRPr lang="en-US" sz="700" dirty="0" smtClean="0">
              <a:solidFill>
                <a:schemeClr val="tx1"/>
              </a:solidFill>
            </a:endParaRPr>
          </a:p>
          <a:p>
            <a:pPr>
              <a:spcBef>
                <a:spcPts val="100"/>
              </a:spcBef>
            </a:pPr>
            <a:r>
              <a:rPr lang="en-US" sz="700" b="1" dirty="0" smtClean="0">
                <a:solidFill>
                  <a:schemeClr val="tx1"/>
                </a:solidFill>
              </a:rPr>
              <a:t>Understanding </a:t>
            </a:r>
            <a:r>
              <a:rPr lang="en-US" sz="700" b="1" dirty="0" smtClean="0">
                <a:solidFill>
                  <a:schemeClr val="tx1"/>
                </a:solidFill>
              </a:rPr>
              <a:t>Internet of Things (IoT) Device Choices</a:t>
            </a:r>
            <a:r>
              <a:rPr lang="en-US" sz="700" b="1" dirty="0">
                <a:solidFill>
                  <a:schemeClr val="tx1"/>
                </a:solidFill>
              </a:rPr>
              <a:t>: </a:t>
            </a:r>
            <a:r>
              <a:rPr lang="en-US" sz="700" dirty="0">
                <a:solidFill>
                  <a:schemeClr val="tx1"/>
                </a:solidFill>
                <a:hlinkClick r:id="rId72"/>
              </a:rPr>
              <a:t>http://</a:t>
            </a:r>
            <a:r>
              <a:rPr lang="en-US" sz="700" dirty="0" smtClean="0">
                <a:solidFill>
                  <a:schemeClr val="tx1"/>
                </a:solidFill>
                <a:hlinkClick r:id="rId72"/>
              </a:rPr>
              <a:t>www.microsoft.com/en-us/download/details.aspx?id=45902</a:t>
            </a:r>
            <a:endParaRPr lang="en-US" sz="700" dirty="0" smtClean="0">
              <a:solidFill>
                <a:schemeClr val="tx1"/>
              </a:solidFill>
            </a:endParaRPr>
          </a:p>
          <a:p>
            <a:pPr algn="ctr">
              <a:spcBef>
                <a:spcPts val="100"/>
              </a:spcBef>
            </a:pPr>
            <a:r>
              <a:rPr lang="en-US" sz="900" b="1" dirty="0" smtClean="0">
                <a:solidFill>
                  <a:schemeClr val="tx1"/>
                </a:solidFill>
              </a:rPr>
              <a:t>HARDWARE</a:t>
            </a:r>
            <a:endParaRPr lang="en-US" sz="1000" b="1" dirty="0" smtClean="0">
              <a:solidFill>
                <a:schemeClr val="tx1"/>
              </a:solidFill>
            </a:endParaRPr>
          </a:p>
          <a:p>
            <a:pPr>
              <a:spcBef>
                <a:spcPts val="100"/>
              </a:spcBef>
            </a:pPr>
            <a:r>
              <a:rPr lang="en-US" sz="700" b="1" dirty="0" smtClean="0">
                <a:solidFill>
                  <a:schemeClr val="tx1"/>
                </a:solidFill>
              </a:rPr>
              <a:t>Mobile Device </a:t>
            </a:r>
            <a:r>
              <a:rPr lang="en-US" sz="700" b="1" dirty="0">
                <a:solidFill>
                  <a:schemeClr val="tx1"/>
                </a:solidFill>
              </a:rPr>
              <a:t>Mgmt </a:t>
            </a:r>
            <a:r>
              <a:rPr lang="en-US" sz="700" b="1" dirty="0" smtClean="0">
                <a:solidFill>
                  <a:schemeClr val="tx1"/>
                </a:solidFill>
              </a:rPr>
              <a:t>Considerations </a:t>
            </a:r>
            <a:r>
              <a:rPr lang="en-US" sz="700" b="1" dirty="0">
                <a:solidFill>
                  <a:schemeClr val="tx1"/>
                </a:solidFill>
              </a:rPr>
              <a:t>Guide: </a:t>
            </a:r>
            <a:r>
              <a:rPr lang="en-US" sz="700" dirty="0">
                <a:solidFill>
                  <a:schemeClr val="tx1"/>
                </a:solidFill>
                <a:hlinkClick r:id="rId73"/>
              </a:rPr>
              <a:t>https://</a:t>
            </a:r>
            <a:r>
              <a:rPr lang="en-US" sz="700" dirty="0" smtClean="0">
                <a:solidFill>
                  <a:schemeClr val="tx1"/>
                </a:solidFill>
                <a:hlinkClick r:id="rId73"/>
              </a:rPr>
              <a:t>technet.microsoft.com/library/mt143180.aspx</a:t>
            </a:r>
            <a:endParaRPr lang="en-US" sz="700" dirty="0" smtClean="0">
              <a:solidFill>
                <a:schemeClr val="tx1"/>
              </a:solidFill>
            </a:endParaRPr>
          </a:p>
          <a:p>
            <a:pPr>
              <a:spcBef>
                <a:spcPts val="100"/>
              </a:spcBef>
            </a:pPr>
            <a:r>
              <a:rPr lang="en-US" sz="700" b="1" dirty="0">
                <a:solidFill>
                  <a:schemeClr val="tx1"/>
                </a:solidFill>
              </a:rPr>
              <a:t>How MSIT Manages MDM: </a:t>
            </a:r>
            <a:r>
              <a:rPr lang="en-US" sz="700" dirty="0">
                <a:solidFill>
                  <a:schemeClr val="tx1"/>
                </a:solidFill>
                <a:hlinkClick r:id="rId74"/>
              </a:rPr>
              <a:t>https://</a:t>
            </a:r>
            <a:r>
              <a:rPr lang="en-US" sz="700" dirty="0" smtClean="0">
                <a:solidFill>
                  <a:schemeClr val="tx1"/>
                </a:solidFill>
                <a:hlinkClick r:id="rId74"/>
              </a:rPr>
              <a:t>technet.microsoft.com/en-us/library/mt210918.aspx</a:t>
            </a:r>
            <a:endParaRPr lang="en-US" sz="700" dirty="0" smtClean="0">
              <a:solidFill>
                <a:schemeClr val="tx1"/>
              </a:solidFill>
            </a:endParaRPr>
          </a:p>
          <a:p>
            <a:pPr>
              <a:spcBef>
                <a:spcPts val="100"/>
              </a:spcBef>
            </a:pPr>
            <a:r>
              <a:rPr lang="en-US" sz="700" b="1" dirty="0" smtClean="0">
                <a:solidFill>
                  <a:schemeClr val="tx1"/>
                </a:solidFill>
              </a:rPr>
              <a:t>Bring </a:t>
            </a:r>
            <a:r>
              <a:rPr lang="en-US" sz="700" b="1" dirty="0">
                <a:solidFill>
                  <a:schemeClr val="tx1"/>
                </a:solidFill>
              </a:rPr>
              <a:t>Your Own Device (BYOD) Design Considerations </a:t>
            </a:r>
            <a:r>
              <a:rPr lang="en-US" sz="700" b="1" dirty="0" smtClean="0">
                <a:solidFill>
                  <a:schemeClr val="tx1"/>
                </a:solidFill>
              </a:rPr>
              <a:t>Guide:</a:t>
            </a:r>
          </a:p>
          <a:p>
            <a:pPr>
              <a:spcBef>
                <a:spcPts val="100"/>
              </a:spcBef>
            </a:pPr>
            <a:r>
              <a:rPr lang="en-US" sz="700" dirty="0">
                <a:solidFill>
                  <a:schemeClr val="tx1"/>
                </a:solidFill>
                <a:hlinkClick r:id="rId75"/>
              </a:rPr>
              <a:t>http://</a:t>
            </a:r>
            <a:r>
              <a:rPr lang="en-US" sz="700" dirty="0" smtClean="0">
                <a:solidFill>
                  <a:schemeClr val="tx1"/>
                </a:solidFill>
                <a:hlinkClick r:id="rId75"/>
              </a:rPr>
              <a:t>technet.microsoft.com/en-us/library/dn656905.aspx</a:t>
            </a:r>
            <a:endParaRPr lang="en-US" sz="700" dirty="0" smtClean="0">
              <a:solidFill>
                <a:schemeClr val="tx1"/>
              </a:solidFill>
            </a:endParaRPr>
          </a:p>
          <a:p>
            <a:pPr algn="ctr">
              <a:spcBef>
                <a:spcPts val="100"/>
              </a:spcBef>
            </a:pPr>
            <a:r>
              <a:rPr lang="en-US" sz="900" b="1" dirty="0" smtClean="0">
                <a:solidFill>
                  <a:schemeClr val="tx1"/>
                </a:solidFill>
              </a:rPr>
              <a:t>EVENTS</a:t>
            </a:r>
            <a:endParaRPr lang="en-US" sz="1000" b="1" dirty="0" smtClean="0">
              <a:solidFill>
                <a:schemeClr val="tx1"/>
              </a:solidFill>
            </a:endParaRPr>
          </a:p>
          <a:p>
            <a:pPr>
              <a:spcBef>
                <a:spcPts val="100"/>
              </a:spcBef>
            </a:pPr>
            <a:r>
              <a:rPr lang="en-US" sz="700" b="1" dirty="0" smtClean="0">
                <a:solidFill>
                  <a:schemeClr val="tx1"/>
                </a:solidFill>
              </a:rPr>
              <a:t>North </a:t>
            </a:r>
            <a:r>
              <a:rPr lang="en-US" sz="700" b="1" dirty="0" smtClean="0">
                <a:solidFill>
                  <a:schemeClr val="tx1"/>
                </a:solidFill>
              </a:rPr>
              <a:t>America MCT </a:t>
            </a:r>
            <a:r>
              <a:rPr lang="en-US" sz="700" b="1" dirty="0">
                <a:solidFill>
                  <a:schemeClr val="tx1"/>
                </a:solidFill>
              </a:rPr>
              <a:t>Summit </a:t>
            </a:r>
            <a:r>
              <a:rPr lang="en-US" sz="700" b="1" dirty="0" smtClean="0">
                <a:solidFill>
                  <a:schemeClr val="tx1"/>
                </a:solidFill>
              </a:rPr>
              <a:t>Sept 28-30, 2015</a:t>
            </a:r>
            <a:r>
              <a:rPr lang="en-US" sz="700" b="1" dirty="0">
                <a:solidFill>
                  <a:schemeClr val="tx1"/>
                </a:solidFill>
              </a:rPr>
              <a:t>: </a:t>
            </a:r>
            <a:r>
              <a:rPr lang="en-US" sz="700" dirty="0">
                <a:solidFill>
                  <a:schemeClr val="tx1"/>
                </a:solidFill>
                <a:hlinkClick r:id="rId76"/>
              </a:rPr>
              <a:t>http://</a:t>
            </a:r>
            <a:r>
              <a:rPr lang="en-US" sz="700" dirty="0" smtClean="0">
                <a:solidFill>
                  <a:schemeClr val="tx1"/>
                </a:solidFill>
                <a:hlinkClick r:id="rId76"/>
              </a:rPr>
              <a:t>www.namctsummit.com</a:t>
            </a:r>
            <a:endParaRPr lang="en-US" sz="700" dirty="0">
              <a:solidFill>
                <a:schemeClr val="tx1"/>
              </a:solidFill>
            </a:endParaRPr>
          </a:p>
          <a:p>
            <a:pPr>
              <a:spcBef>
                <a:spcPts val="100"/>
              </a:spcBef>
            </a:pPr>
            <a:r>
              <a:rPr lang="en-US" sz="700" b="1" dirty="0" smtClean="0">
                <a:solidFill>
                  <a:schemeClr val="tx1"/>
                </a:solidFill>
              </a:rPr>
              <a:t>TechEd </a:t>
            </a:r>
            <a:r>
              <a:rPr lang="en-US" sz="700" b="1" dirty="0" smtClean="0">
                <a:solidFill>
                  <a:schemeClr val="tx1"/>
                </a:solidFill>
              </a:rPr>
              <a:t>2014 Certified Exam Prep Sessions:</a:t>
            </a:r>
          </a:p>
          <a:p>
            <a:pPr>
              <a:spcBef>
                <a:spcPts val="100"/>
              </a:spcBef>
            </a:pPr>
            <a:r>
              <a:rPr lang="en-US" sz="700" dirty="0" smtClean="0">
                <a:solidFill>
                  <a:schemeClr val="tx1"/>
                </a:solidFill>
                <a:hlinkClick r:id="rId77"/>
              </a:rPr>
              <a:t>http://borntolearn.mslearn.net/btl/b/weblog/archive/2014/05/19/now-available-on-demand-exam-prep-sessions-from-teched-na-2014.aspx</a:t>
            </a:r>
            <a:endParaRPr lang="en-US" sz="700" dirty="0" smtClean="0">
              <a:solidFill>
                <a:schemeClr val="tx1"/>
              </a:solidFill>
            </a:endParaRPr>
          </a:p>
          <a:p>
            <a:pPr>
              <a:spcBef>
                <a:spcPts val="100"/>
              </a:spcBef>
            </a:pPr>
            <a:r>
              <a:rPr lang="en-US" sz="700" b="1" dirty="0" smtClean="0">
                <a:solidFill>
                  <a:schemeClr val="tx1"/>
                </a:solidFill>
              </a:rPr>
              <a:t>Microsoft Events: </a:t>
            </a:r>
            <a:r>
              <a:rPr lang="en-US" sz="700" dirty="0" smtClean="0">
                <a:solidFill>
                  <a:schemeClr val="tx1"/>
                </a:solidFill>
                <a:hlinkClick r:id="rId78"/>
              </a:rPr>
              <a:t>https</a:t>
            </a:r>
            <a:r>
              <a:rPr lang="en-US" sz="700" dirty="0">
                <a:solidFill>
                  <a:schemeClr val="tx1"/>
                </a:solidFill>
                <a:hlinkClick r:id="rId78"/>
              </a:rPr>
              <a:t>://msevents.microsoft.com</a:t>
            </a:r>
            <a:endParaRPr lang="en-US" sz="700" dirty="0">
              <a:solidFill>
                <a:schemeClr val="tx1"/>
              </a:solidFill>
            </a:endParaRPr>
          </a:p>
          <a:p>
            <a:pPr>
              <a:spcBef>
                <a:spcPts val="100"/>
              </a:spcBef>
            </a:pPr>
            <a:r>
              <a:rPr lang="en-US" sz="700" b="1" dirty="0">
                <a:solidFill>
                  <a:schemeClr val="tx1"/>
                </a:solidFill>
              </a:rPr>
              <a:t>Live Stream of Events: </a:t>
            </a:r>
            <a:r>
              <a:rPr lang="en-US" sz="700" dirty="0">
                <a:solidFill>
                  <a:schemeClr val="tx1"/>
                </a:solidFill>
                <a:hlinkClick r:id="rId79"/>
              </a:rPr>
              <a:t>http://</a:t>
            </a:r>
            <a:r>
              <a:rPr lang="en-US" sz="700" dirty="0" smtClean="0">
                <a:solidFill>
                  <a:schemeClr val="tx1"/>
                </a:solidFill>
                <a:hlinkClick r:id="rId79"/>
              </a:rPr>
              <a:t>channel9.msdn.com/Events</a:t>
            </a:r>
            <a:endParaRPr lang="en-US" sz="700" dirty="0" smtClean="0">
              <a:solidFill>
                <a:schemeClr val="tx1"/>
              </a:solidFill>
            </a:endParaRPr>
          </a:p>
          <a:p>
            <a:pPr>
              <a:spcBef>
                <a:spcPts val="100"/>
              </a:spcBef>
            </a:pPr>
            <a:r>
              <a:rPr lang="en-US" sz="700" b="1" dirty="0" smtClean="0">
                <a:solidFill>
                  <a:schemeClr val="tx1"/>
                </a:solidFill>
              </a:rPr>
              <a:t>MS Technical </a:t>
            </a:r>
            <a:r>
              <a:rPr lang="en-US" sz="700" b="1" dirty="0">
                <a:solidFill>
                  <a:schemeClr val="tx1"/>
                </a:solidFill>
              </a:rPr>
              <a:t>Communities </a:t>
            </a:r>
            <a:r>
              <a:rPr lang="en-US" sz="700" b="1" dirty="0" smtClean="0">
                <a:solidFill>
                  <a:schemeClr val="tx1"/>
                </a:solidFill>
              </a:rPr>
              <a:t>Events: </a:t>
            </a:r>
            <a:r>
              <a:rPr lang="en-US" sz="700" dirty="0" smtClean="0">
                <a:solidFill>
                  <a:schemeClr val="tx1"/>
                </a:solidFill>
                <a:hlinkClick r:id="rId80"/>
              </a:rPr>
              <a:t>https</a:t>
            </a:r>
            <a:r>
              <a:rPr lang="en-US" sz="700" dirty="0">
                <a:solidFill>
                  <a:schemeClr val="tx1"/>
                </a:solidFill>
                <a:hlinkClick r:id="rId80"/>
              </a:rPr>
              <a:t>://www.technicalcommunity.com/EventsCalendar.aspx</a:t>
            </a:r>
            <a:endParaRPr lang="en-US" sz="700" dirty="0">
              <a:solidFill>
                <a:schemeClr val="tx1"/>
              </a:solidFill>
            </a:endParaRPr>
          </a:p>
          <a:p>
            <a:pPr>
              <a:spcBef>
                <a:spcPts val="100"/>
              </a:spcBef>
            </a:pPr>
            <a:r>
              <a:rPr lang="en-US" sz="700" b="1" dirty="0" smtClean="0">
                <a:solidFill>
                  <a:schemeClr val="tx1"/>
                </a:solidFill>
              </a:rPr>
              <a:t>Microsoft 2015 Virtual CIO Summit on 6Oct2015: </a:t>
            </a:r>
            <a:r>
              <a:rPr lang="en-US" sz="700" dirty="0">
                <a:solidFill>
                  <a:schemeClr val="tx1"/>
                </a:solidFill>
                <a:hlinkClick r:id="rId81"/>
              </a:rPr>
              <a:t>https://</a:t>
            </a:r>
            <a:r>
              <a:rPr lang="en-US" sz="700" dirty="0" smtClean="0">
                <a:solidFill>
                  <a:schemeClr val="tx1"/>
                </a:solidFill>
                <a:hlinkClick r:id="rId81"/>
              </a:rPr>
              <a:t>presentations.inxpo.com/Shows/microsoft/GMO/Global_MSC/2015/10_21_CIO_Summit/Registration/Registration_Page.html</a:t>
            </a:r>
            <a:endParaRPr lang="en-US" sz="700" dirty="0" smtClean="0">
              <a:solidFill>
                <a:schemeClr val="tx1"/>
              </a:solidFill>
            </a:endParaRPr>
          </a:p>
          <a:p>
            <a:pPr>
              <a:spcBef>
                <a:spcPts val="100"/>
              </a:spcBef>
            </a:pPr>
            <a:r>
              <a:rPr lang="en-US" sz="700" b="1" dirty="0" smtClean="0">
                <a:solidFill>
                  <a:schemeClr val="tx1"/>
                </a:solidFill>
              </a:rPr>
              <a:t>Build 2015 Recorded Sessions </a:t>
            </a:r>
            <a:r>
              <a:rPr lang="en-US" sz="700" b="1" dirty="0">
                <a:solidFill>
                  <a:schemeClr val="tx1"/>
                </a:solidFill>
              </a:rPr>
              <a:t>on Channel 9: </a:t>
            </a:r>
            <a:r>
              <a:rPr lang="en-US" sz="700" dirty="0">
                <a:solidFill>
                  <a:schemeClr val="tx1"/>
                </a:solidFill>
                <a:hlinkClick r:id="rId82"/>
              </a:rPr>
              <a:t>http://</a:t>
            </a:r>
            <a:r>
              <a:rPr lang="en-US" sz="700" dirty="0" smtClean="0">
                <a:solidFill>
                  <a:schemeClr val="tx1"/>
                </a:solidFill>
                <a:hlinkClick r:id="rId82"/>
              </a:rPr>
              <a:t>channel9.msdn.com/Events/Build/2015</a:t>
            </a:r>
            <a:endParaRPr lang="en-US" sz="700" dirty="0" smtClean="0">
              <a:solidFill>
                <a:schemeClr val="tx1"/>
              </a:solidFill>
            </a:endParaRPr>
          </a:p>
          <a:p>
            <a:pPr>
              <a:spcBef>
                <a:spcPts val="100"/>
              </a:spcBef>
            </a:pPr>
            <a:r>
              <a:rPr lang="en-US" sz="700" b="1" dirty="0" smtClean="0">
                <a:solidFill>
                  <a:schemeClr val="tx1"/>
                </a:solidFill>
              </a:rPr>
              <a:t>Build 2015 </a:t>
            </a:r>
            <a:r>
              <a:rPr lang="en-US" sz="700" b="1" dirty="0">
                <a:solidFill>
                  <a:schemeClr val="tx1"/>
                </a:solidFill>
              </a:rPr>
              <a:t>Session Recap: </a:t>
            </a:r>
            <a:r>
              <a:rPr lang="en-US" sz="700" dirty="0">
                <a:solidFill>
                  <a:schemeClr val="tx1"/>
                </a:solidFill>
                <a:hlinkClick r:id="rId83"/>
              </a:rPr>
              <a:t>http://</a:t>
            </a:r>
            <a:r>
              <a:rPr lang="en-US" sz="700" dirty="0" smtClean="0">
                <a:solidFill>
                  <a:schemeClr val="tx1"/>
                </a:solidFill>
                <a:hlinkClick r:id="rId83"/>
              </a:rPr>
              <a:t>blogs.windows.com/buildingapps/2015/05/07/build-2015-session-recap</a:t>
            </a:r>
            <a:endParaRPr lang="en-US" sz="700" dirty="0" smtClean="0">
              <a:solidFill>
                <a:schemeClr val="tx1"/>
              </a:solidFill>
            </a:endParaRPr>
          </a:p>
          <a:p>
            <a:pPr>
              <a:spcBef>
                <a:spcPts val="100"/>
              </a:spcBef>
            </a:pPr>
            <a:r>
              <a:rPr lang="en-US" sz="700" b="1" dirty="0" smtClean="0">
                <a:solidFill>
                  <a:schemeClr val="tx1"/>
                </a:solidFill>
              </a:rPr>
              <a:t>Ignite Conference May 2015 – On Demand Sessions: </a:t>
            </a:r>
            <a:r>
              <a:rPr lang="en-US" sz="700" dirty="0">
                <a:solidFill>
                  <a:schemeClr val="tx1"/>
                </a:solidFill>
                <a:hlinkClick r:id="rId84"/>
              </a:rPr>
              <a:t>https://myignite.microsoft.com/#/</a:t>
            </a:r>
            <a:r>
              <a:rPr lang="en-US" sz="700" dirty="0" smtClean="0">
                <a:solidFill>
                  <a:schemeClr val="tx1"/>
                </a:solidFill>
                <a:hlinkClick r:id="rId84"/>
              </a:rPr>
              <a:t>videos</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Cloud Roadshow</a:t>
            </a:r>
            <a:r>
              <a:rPr lang="en-US" sz="700" dirty="0">
                <a:solidFill>
                  <a:schemeClr val="tx1"/>
                </a:solidFill>
              </a:rPr>
              <a:t>: </a:t>
            </a:r>
            <a:r>
              <a:rPr lang="en-US" sz="700" dirty="0">
                <a:solidFill>
                  <a:schemeClr val="tx1"/>
                </a:solidFill>
                <a:hlinkClick r:id="rId85"/>
              </a:rPr>
              <a:t>https://</a:t>
            </a:r>
            <a:r>
              <a:rPr lang="en-US" sz="700" dirty="0" smtClean="0">
                <a:solidFill>
                  <a:schemeClr val="tx1"/>
                </a:solidFill>
                <a:hlinkClick r:id="rId85"/>
              </a:rPr>
              <a:t>microsoftcloudroadshow.com/cities</a:t>
            </a:r>
            <a:endParaRPr lang="en-US" sz="700" dirty="0" smtClean="0">
              <a:solidFill>
                <a:schemeClr val="tx1"/>
              </a:solidFill>
            </a:endParaRPr>
          </a:p>
          <a:p>
            <a:pPr algn="ctr">
              <a:spcBef>
                <a:spcPts val="100"/>
              </a:spcBef>
            </a:pPr>
            <a:r>
              <a:rPr lang="en-US" sz="900" b="1" dirty="0" smtClean="0">
                <a:solidFill>
                  <a:schemeClr val="tx1"/>
                </a:solidFill>
              </a:rPr>
              <a:t>BLOGS </a:t>
            </a:r>
            <a:r>
              <a:rPr lang="en-US" sz="900" b="1" dirty="0" smtClean="0">
                <a:solidFill>
                  <a:schemeClr val="tx1"/>
                </a:solidFill>
              </a:rPr>
              <a:t>and COMMUNITY</a:t>
            </a:r>
            <a:endParaRPr lang="en-US" sz="1050" b="1"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Customer Stories: </a:t>
            </a:r>
            <a:r>
              <a:rPr lang="en-US" sz="700" dirty="0">
                <a:solidFill>
                  <a:schemeClr val="tx1"/>
                </a:solidFill>
                <a:hlinkClick r:id="rId86"/>
              </a:rPr>
              <a:t>https://</a:t>
            </a:r>
            <a:r>
              <a:rPr lang="en-US" sz="700" dirty="0" smtClean="0">
                <a:solidFill>
                  <a:schemeClr val="tx1"/>
                </a:solidFill>
                <a:hlinkClick r:id="rId86"/>
              </a:rPr>
              <a:t>customers.microsoft.com/Pages/Home.aspx</a:t>
            </a:r>
            <a:endParaRPr lang="en-US" sz="700" dirty="0" smtClean="0">
              <a:solidFill>
                <a:schemeClr val="tx1"/>
              </a:solidFill>
            </a:endParaRPr>
          </a:p>
          <a:p>
            <a:pPr>
              <a:spcBef>
                <a:spcPts val="100"/>
              </a:spcBef>
            </a:pPr>
            <a:r>
              <a:rPr lang="en-US" sz="700" b="1" dirty="0" smtClean="0">
                <a:solidFill>
                  <a:schemeClr val="tx1"/>
                </a:solidFill>
              </a:rPr>
              <a:t>MSDN </a:t>
            </a:r>
            <a:r>
              <a:rPr lang="en-US" sz="700" b="1" dirty="0">
                <a:solidFill>
                  <a:schemeClr val="tx1"/>
                </a:solidFill>
              </a:rPr>
              <a:t>Magazine: </a:t>
            </a:r>
            <a:r>
              <a:rPr lang="en-US" sz="700" dirty="0">
                <a:solidFill>
                  <a:schemeClr val="tx1"/>
                </a:solidFill>
                <a:hlinkClick r:id="rId87"/>
              </a:rPr>
              <a:t>http://</a:t>
            </a:r>
            <a:r>
              <a:rPr lang="en-US" sz="700" dirty="0" smtClean="0">
                <a:solidFill>
                  <a:schemeClr val="tx1"/>
                </a:solidFill>
                <a:hlinkClick r:id="rId87"/>
              </a:rPr>
              <a:t>msdn.microsoft.com/magazine</a:t>
            </a:r>
            <a:endParaRPr lang="en-US" sz="700" dirty="0" smtClean="0">
              <a:solidFill>
                <a:schemeClr val="tx1"/>
              </a:solidFill>
            </a:endParaRPr>
          </a:p>
          <a:p>
            <a:pPr>
              <a:spcBef>
                <a:spcPts val="100"/>
              </a:spcBef>
            </a:pPr>
            <a:r>
              <a:rPr lang="en-US" sz="700" b="1" dirty="0" smtClean="0">
                <a:solidFill>
                  <a:schemeClr val="tx1"/>
                </a:solidFill>
              </a:rPr>
              <a:t>MSDN </a:t>
            </a:r>
            <a:r>
              <a:rPr lang="en-US" sz="700" b="1" dirty="0" smtClean="0">
                <a:solidFill>
                  <a:schemeClr val="tx1"/>
                </a:solidFill>
              </a:rPr>
              <a:t>Subscr. Admin Guide</a:t>
            </a:r>
            <a:r>
              <a:rPr lang="en-US" sz="700" b="1" dirty="0" smtClean="0">
                <a:solidFill>
                  <a:schemeClr val="tx1"/>
                </a:solidFill>
              </a:rPr>
              <a:t>: </a:t>
            </a:r>
            <a:r>
              <a:rPr lang="en-US" sz="700" dirty="0" smtClean="0">
                <a:solidFill>
                  <a:schemeClr val="tx1"/>
                </a:solidFill>
                <a:hlinkClick r:id="rId88"/>
              </a:rPr>
              <a:t>http://www.microsoft.com/en-us/download/details.aspx?id=44947</a:t>
            </a:r>
            <a:endParaRPr lang="en-US" sz="700" dirty="0" smtClean="0">
              <a:solidFill>
                <a:schemeClr val="tx1"/>
              </a:solidFill>
            </a:endParaRPr>
          </a:p>
          <a:p>
            <a:pPr>
              <a:spcBef>
                <a:spcPts val="100"/>
              </a:spcBef>
            </a:pPr>
            <a:r>
              <a:rPr lang="en-US" sz="700" b="1" dirty="0" smtClean="0">
                <a:solidFill>
                  <a:schemeClr val="tx1"/>
                </a:solidFill>
              </a:rPr>
              <a:t>PFE Technical Notes from the Field Blogs: </a:t>
            </a:r>
            <a:r>
              <a:rPr lang="en-US" sz="700" dirty="0" smtClean="0">
                <a:solidFill>
                  <a:schemeClr val="tx1"/>
                </a:solidFill>
                <a:hlinkClick r:id="rId89"/>
              </a:rPr>
              <a:t>http</a:t>
            </a:r>
            <a:r>
              <a:rPr lang="en-US" sz="700" dirty="0">
                <a:solidFill>
                  <a:schemeClr val="tx1"/>
                </a:solidFill>
                <a:hlinkClick r:id="rId89"/>
              </a:rPr>
              <a:t>://blogs.technet.com/b/mspfe/</a:t>
            </a:r>
            <a:endParaRPr lang="en-US" sz="700" dirty="0">
              <a:solidFill>
                <a:schemeClr val="tx1"/>
              </a:solidFill>
            </a:endParaRPr>
          </a:p>
          <a:p>
            <a:pPr>
              <a:spcBef>
                <a:spcPts val="100"/>
              </a:spcBef>
            </a:pPr>
            <a:r>
              <a:rPr lang="en-US" sz="700" b="1" dirty="0" smtClean="0">
                <a:solidFill>
                  <a:schemeClr val="tx1"/>
                </a:solidFill>
              </a:rPr>
              <a:t>Premier </a:t>
            </a:r>
            <a:r>
              <a:rPr lang="en-US" sz="700" b="1" dirty="0">
                <a:solidFill>
                  <a:schemeClr val="tx1"/>
                </a:solidFill>
              </a:rPr>
              <a:t>Developer Blog: </a:t>
            </a:r>
            <a:r>
              <a:rPr lang="en-US" sz="700" dirty="0">
                <a:solidFill>
                  <a:schemeClr val="tx1"/>
                </a:solidFill>
                <a:hlinkClick r:id="rId90"/>
              </a:rPr>
              <a:t>http://</a:t>
            </a:r>
            <a:r>
              <a:rPr lang="en-US" sz="700" dirty="0" smtClean="0">
                <a:solidFill>
                  <a:schemeClr val="tx1"/>
                </a:solidFill>
                <a:hlinkClick r:id="rId90"/>
              </a:rPr>
              <a:t>blogs.msdn.com/b/premier_developer</a:t>
            </a:r>
            <a:endParaRPr lang="en-US" sz="700" dirty="0" smtClean="0">
              <a:solidFill>
                <a:schemeClr val="tx1"/>
              </a:solidFill>
            </a:endParaRPr>
          </a:p>
          <a:p>
            <a:pPr>
              <a:spcBef>
                <a:spcPts val="100"/>
              </a:spcBef>
            </a:pPr>
            <a:r>
              <a:rPr lang="en-US" sz="700" b="1" dirty="0" smtClean="0">
                <a:solidFill>
                  <a:schemeClr val="tx1"/>
                </a:solidFill>
              </a:rPr>
              <a:t>BlogMS – Official Microsoft Team Blogs: </a:t>
            </a:r>
            <a:r>
              <a:rPr lang="en-US" sz="700" dirty="0" smtClean="0">
                <a:solidFill>
                  <a:schemeClr val="tx1"/>
                </a:solidFill>
                <a:hlinkClick r:id="rId91"/>
              </a:rPr>
              <a:t>http</a:t>
            </a:r>
            <a:r>
              <a:rPr lang="en-US" sz="700" dirty="0">
                <a:solidFill>
                  <a:schemeClr val="tx1"/>
                </a:solidFill>
                <a:hlinkClick r:id="rId91"/>
              </a:rPr>
              <a:t>://blogs.technet.com/b/blogms</a:t>
            </a:r>
            <a:r>
              <a:rPr lang="en-US" sz="700" dirty="0" smtClean="0">
                <a:solidFill>
                  <a:schemeClr val="tx1"/>
                </a:solidFill>
                <a:hlinkClick r:id="rId91"/>
              </a:rPr>
              <a:t>/</a:t>
            </a:r>
            <a:endParaRPr lang="en-US" sz="700" dirty="0" smtClean="0">
              <a:solidFill>
                <a:schemeClr val="tx1"/>
              </a:solidFill>
            </a:endParaRPr>
          </a:p>
          <a:p>
            <a:pPr>
              <a:spcBef>
                <a:spcPts val="100"/>
              </a:spcBef>
            </a:pPr>
            <a:r>
              <a:rPr lang="en-US" sz="700" b="1" dirty="0" smtClean="0">
                <a:solidFill>
                  <a:schemeClr val="tx1"/>
                </a:solidFill>
              </a:rPr>
              <a:t>Born to Learn Training and </a:t>
            </a:r>
            <a:r>
              <a:rPr lang="en-US" sz="700" b="1" dirty="0">
                <a:solidFill>
                  <a:schemeClr val="tx1"/>
                </a:solidFill>
              </a:rPr>
              <a:t>Certification Community: </a:t>
            </a:r>
            <a:r>
              <a:rPr lang="en-US" sz="700" dirty="0">
                <a:solidFill>
                  <a:schemeClr val="tx1"/>
                </a:solidFill>
                <a:hlinkClick r:id="rId92"/>
              </a:rPr>
              <a:t>http://borntolearn.mslearn.net/btl/b</a:t>
            </a:r>
            <a:r>
              <a:rPr lang="en-US" sz="700" dirty="0" smtClean="0">
                <a:solidFill>
                  <a:schemeClr val="tx1"/>
                </a:solidFill>
                <a:hlinkClick r:id="rId92"/>
              </a:rPr>
              <a:t>/</a:t>
            </a:r>
            <a:endParaRPr lang="en-US" sz="700" dirty="0" smtClean="0">
              <a:solidFill>
                <a:schemeClr val="tx1"/>
              </a:solidFill>
            </a:endParaRPr>
          </a:p>
          <a:p>
            <a:pPr>
              <a:spcBef>
                <a:spcPts val="100"/>
              </a:spcBef>
            </a:pPr>
            <a:r>
              <a:rPr lang="en-US" sz="700" b="1" dirty="0" smtClean="0">
                <a:solidFill>
                  <a:schemeClr val="tx1"/>
                </a:solidFill>
              </a:rPr>
              <a:t>Curah (to collect and share technical </a:t>
            </a:r>
            <a:r>
              <a:rPr lang="en-US" sz="700" b="1" dirty="0">
                <a:solidFill>
                  <a:schemeClr val="tx1"/>
                </a:solidFill>
              </a:rPr>
              <a:t>content):  </a:t>
            </a:r>
            <a:r>
              <a:rPr lang="en-US" sz="700" dirty="0">
                <a:solidFill>
                  <a:schemeClr val="tx1"/>
                </a:solidFill>
                <a:hlinkClick r:id="rId93"/>
              </a:rPr>
              <a:t>http://</a:t>
            </a:r>
            <a:r>
              <a:rPr lang="en-US" sz="700" dirty="0" smtClean="0">
                <a:solidFill>
                  <a:schemeClr val="tx1"/>
                </a:solidFill>
                <a:hlinkClick r:id="rId93"/>
              </a:rPr>
              <a:t>curah.microsoft.com</a:t>
            </a:r>
            <a:endParaRPr lang="en-US" sz="700" dirty="0" smtClean="0">
              <a:solidFill>
                <a:schemeClr val="tx1"/>
              </a:solidFill>
            </a:endParaRPr>
          </a:p>
          <a:p>
            <a:pPr>
              <a:spcBef>
                <a:spcPts val="100"/>
              </a:spcBef>
            </a:pPr>
            <a:r>
              <a:rPr lang="en-US" sz="700" b="1" dirty="0">
                <a:solidFill>
                  <a:schemeClr val="tx1"/>
                </a:solidFill>
              </a:rPr>
              <a:t>TechNet Technology News Feed:</a:t>
            </a:r>
            <a:r>
              <a:rPr lang="en-US" sz="700" dirty="0">
                <a:solidFill>
                  <a:schemeClr val="tx1"/>
                </a:solidFill>
              </a:rPr>
              <a:t> </a:t>
            </a:r>
            <a:r>
              <a:rPr lang="en-US" sz="700" dirty="0">
                <a:solidFill>
                  <a:schemeClr val="tx1"/>
                </a:solidFill>
                <a:hlinkClick r:id="rId94"/>
              </a:rPr>
              <a:t>http://</a:t>
            </a:r>
            <a:r>
              <a:rPr lang="en-US" sz="700" dirty="0" smtClean="0">
                <a:solidFill>
                  <a:schemeClr val="tx1"/>
                </a:solidFill>
                <a:hlinkClick r:id="rId94"/>
              </a:rPr>
              <a:t>sxp.microsoft.com/feeds/technet/news</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Technical </a:t>
            </a:r>
            <a:r>
              <a:rPr lang="en-US" sz="700" b="1" dirty="0" smtClean="0">
                <a:solidFill>
                  <a:schemeClr val="tx1"/>
                </a:solidFill>
              </a:rPr>
              <a:t>Communities Home: </a:t>
            </a:r>
            <a:r>
              <a:rPr lang="en-US" sz="700" dirty="0">
                <a:solidFill>
                  <a:schemeClr val="tx1"/>
                </a:solidFill>
                <a:hlinkClick r:id="rId95"/>
              </a:rPr>
              <a:t>https://</a:t>
            </a:r>
            <a:r>
              <a:rPr lang="en-US" sz="700" dirty="0" smtClean="0">
                <a:solidFill>
                  <a:schemeClr val="tx1"/>
                </a:solidFill>
                <a:hlinkClick r:id="rId95"/>
              </a:rPr>
              <a:t>www.technicalcommunity.com/default.aspx</a:t>
            </a:r>
            <a:endParaRPr lang="en-US" sz="700" dirty="0" smtClean="0">
              <a:solidFill>
                <a:schemeClr val="tx1"/>
              </a:solidFill>
            </a:endParaRPr>
          </a:p>
          <a:p>
            <a:pPr>
              <a:spcBef>
                <a:spcPts val="100"/>
              </a:spcBef>
            </a:pPr>
            <a:r>
              <a:rPr lang="en-US" sz="700" b="1" dirty="0" smtClean="0">
                <a:solidFill>
                  <a:schemeClr val="tx1"/>
                </a:solidFill>
              </a:rPr>
              <a:t>IT Pro Blog </a:t>
            </a:r>
            <a:r>
              <a:rPr lang="en-US" sz="700" b="1" dirty="0">
                <a:solidFill>
                  <a:schemeClr val="tx1"/>
                </a:solidFill>
              </a:rPr>
              <a:t>on TechNet: </a:t>
            </a:r>
            <a:r>
              <a:rPr lang="en-US" sz="700" dirty="0">
                <a:solidFill>
                  <a:schemeClr val="tx1"/>
                </a:solidFill>
                <a:hlinkClick r:id="rId96"/>
              </a:rPr>
              <a:t>http://</a:t>
            </a:r>
            <a:r>
              <a:rPr lang="en-US" sz="700" dirty="0" smtClean="0">
                <a:solidFill>
                  <a:schemeClr val="tx1"/>
                </a:solidFill>
                <a:hlinkClick r:id="rId96"/>
              </a:rPr>
              <a:t>blogs.technet.com/b/it_pro</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Press Blog:</a:t>
            </a:r>
            <a:r>
              <a:rPr lang="en-US" sz="700" dirty="0">
                <a:solidFill>
                  <a:schemeClr val="tx1"/>
                </a:solidFill>
              </a:rPr>
              <a:t> </a:t>
            </a:r>
            <a:r>
              <a:rPr lang="en-US" sz="700" dirty="0">
                <a:solidFill>
                  <a:schemeClr val="tx1"/>
                </a:solidFill>
                <a:hlinkClick r:id="rId97"/>
              </a:rPr>
              <a:t>http://</a:t>
            </a:r>
            <a:r>
              <a:rPr lang="en-US" sz="700" dirty="0" smtClean="0">
                <a:solidFill>
                  <a:schemeClr val="tx1"/>
                </a:solidFill>
                <a:hlinkClick r:id="rId97"/>
              </a:rPr>
              <a:t>blogs.msdn.com/b/microsoft_press</a:t>
            </a:r>
            <a:endParaRPr lang="en-US" sz="700" dirty="0" smtClean="0">
              <a:solidFill>
                <a:schemeClr val="tx1"/>
              </a:solidFill>
            </a:endParaRPr>
          </a:p>
          <a:p>
            <a:pPr>
              <a:spcBef>
                <a:spcPts val="100"/>
              </a:spcBef>
            </a:pPr>
            <a:r>
              <a:rPr lang="en-US" sz="700" b="1" dirty="0" smtClean="0">
                <a:solidFill>
                  <a:schemeClr val="tx1"/>
                </a:solidFill>
              </a:rPr>
              <a:t>Official Microsoft </a:t>
            </a:r>
            <a:r>
              <a:rPr lang="en-US" sz="700" b="1" dirty="0">
                <a:solidFill>
                  <a:schemeClr val="tx1"/>
                </a:solidFill>
              </a:rPr>
              <a:t>Blog: </a:t>
            </a:r>
            <a:r>
              <a:rPr lang="en-US" sz="700" dirty="0">
                <a:solidFill>
                  <a:schemeClr val="tx1"/>
                </a:solidFill>
                <a:hlinkClick r:id="rId98"/>
              </a:rPr>
              <a:t>http://</a:t>
            </a:r>
            <a:r>
              <a:rPr lang="en-US" sz="700" dirty="0" smtClean="0">
                <a:solidFill>
                  <a:schemeClr val="tx1"/>
                </a:solidFill>
                <a:hlinkClick r:id="rId98"/>
              </a:rPr>
              <a:t>blogs.microsoft.com</a:t>
            </a:r>
            <a:endParaRPr lang="en-US" sz="700" dirty="0" smtClean="0">
              <a:solidFill>
                <a:schemeClr val="tx1"/>
              </a:solidFill>
            </a:endParaRPr>
          </a:p>
          <a:p>
            <a:pPr>
              <a:spcBef>
                <a:spcPts val="100"/>
              </a:spcBef>
            </a:pPr>
            <a:r>
              <a:rPr lang="en-US" sz="700" b="1" dirty="0" smtClean="0">
                <a:solidFill>
                  <a:schemeClr val="tx1"/>
                </a:solidFill>
              </a:rPr>
              <a:t>Microsoft Accessibility Centers</a:t>
            </a:r>
            <a:r>
              <a:rPr lang="en-US" sz="700" b="1" dirty="0">
                <a:solidFill>
                  <a:schemeClr val="tx1"/>
                </a:solidFill>
              </a:rPr>
              <a:t>:</a:t>
            </a:r>
            <a:r>
              <a:rPr lang="en-US" sz="700" dirty="0">
                <a:solidFill>
                  <a:schemeClr val="tx1"/>
                </a:solidFill>
              </a:rPr>
              <a:t> </a:t>
            </a:r>
            <a:r>
              <a:rPr lang="en-US" sz="700" dirty="0">
                <a:solidFill>
                  <a:schemeClr val="tx1"/>
                </a:solidFill>
                <a:hlinkClick r:id="rId99"/>
              </a:rPr>
              <a:t>http://www.microsoft.com/enable/centers</a:t>
            </a:r>
            <a:r>
              <a:rPr lang="en-US" sz="700" dirty="0" smtClean="0">
                <a:solidFill>
                  <a:schemeClr val="tx1"/>
                </a:solidFill>
                <a:hlinkClick r:id="rId99"/>
              </a:rPr>
              <a:t>/</a:t>
            </a:r>
            <a:endParaRPr lang="en-US" sz="700" dirty="0" smtClean="0">
              <a:solidFill>
                <a:schemeClr val="tx1"/>
              </a:solidFill>
            </a:endParaRPr>
          </a:p>
          <a:p>
            <a:pPr>
              <a:spcBef>
                <a:spcPts val="100"/>
              </a:spcBef>
            </a:pPr>
            <a:r>
              <a:rPr lang="en-US" sz="700" b="1" dirty="0">
                <a:solidFill>
                  <a:schemeClr val="tx1"/>
                </a:solidFill>
              </a:rPr>
              <a:t>Microsoft News Site:</a:t>
            </a:r>
            <a:r>
              <a:rPr lang="en-US" sz="700" dirty="0">
                <a:solidFill>
                  <a:schemeClr val="tx1"/>
                </a:solidFill>
              </a:rPr>
              <a:t> </a:t>
            </a:r>
            <a:r>
              <a:rPr lang="en-US" sz="700" dirty="0">
                <a:solidFill>
                  <a:schemeClr val="tx1"/>
                </a:solidFill>
                <a:hlinkClick r:id="rId100"/>
              </a:rPr>
              <a:t>http://microsoft-news.com</a:t>
            </a:r>
            <a:r>
              <a:rPr lang="en-US" sz="700" dirty="0" smtClean="0">
                <a:solidFill>
                  <a:schemeClr val="tx1"/>
                </a:solidFill>
                <a:hlinkClick r:id="rId100"/>
              </a:rPr>
              <a:t>/</a:t>
            </a:r>
            <a:endParaRPr lang="en-US" sz="700" dirty="0" smtClean="0">
              <a:solidFill>
                <a:schemeClr val="tx1"/>
              </a:solidFill>
            </a:endParaRPr>
          </a:p>
          <a:p>
            <a:pPr>
              <a:spcBef>
                <a:spcPts val="100"/>
              </a:spcBef>
            </a:pPr>
            <a:r>
              <a:rPr lang="en-US" sz="700" b="1" dirty="0" smtClean="0">
                <a:solidFill>
                  <a:schemeClr val="tx1"/>
                </a:solidFill>
              </a:rPr>
              <a:t>Microsoft </a:t>
            </a:r>
            <a:r>
              <a:rPr lang="en-US" sz="700" b="1" dirty="0">
                <a:solidFill>
                  <a:schemeClr val="tx1"/>
                </a:solidFill>
              </a:rPr>
              <a:t>Open Technologies:</a:t>
            </a:r>
            <a:r>
              <a:rPr lang="en-US" sz="700" dirty="0">
                <a:solidFill>
                  <a:schemeClr val="tx1"/>
                </a:solidFill>
              </a:rPr>
              <a:t> </a:t>
            </a:r>
            <a:r>
              <a:rPr lang="en-US" sz="700" dirty="0">
                <a:solidFill>
                  <a:schemeClr val="tx1"/>
                </a:solidFill>
                <a:hlinkClick r:id="rId101"/>
              </a:rPr>
              <a:t>http://</a:t>
            </a:r>
            <a:r>
              <a:rPr lang="en-US" sz="700" dirty="0" smtClean="0">
                <a:solidFill>
                  <a:schemeClr val="tx1"/>
                </a:solidFill>
                <a:hlinkClick r:id="rId101"/>
              </a:rPr>
              <a:t>msopentech.com</a:t>
            </a:r>
            <a:endParaRPr lang="en-US" sz="700" dirty="0" smtClean="0">
              <a:solidFill>
                <a:schemeClr val="tx1"/>
              </a:solidFill>
            </a:endParaRPr>
          </a:p>
          <a:p>
            <a:pPr>
              <a:spcBef>
                <a:spcPts val="100"/>
              </a:spcBef>
            </a:pPr>
            <a:r>
              <a:rPr lang="en-US" sz="700" b="1" dirty="0" smtClean="0">
                <a:solidFill>
                  <a:schemeClr val="tx1"/>
                </a:solidFill>
              </a:rPr>
              <a:t>Inside </a:t>
            </a:r>
            <a:r>
              <a:rPr lang="en-US" sz="700" b="1" dirty="0">
                <a:solidFill>
                  <a:schemeClr val="tx1"/>
                </a:solidFill>
              </a:rPr>
              <a:t>Microsoft Research:</a:t>
            </a:r>
            <a:r>
              <a:rPr lang="en-US" sz="700" dirty="0">
                <a:solidFill>
                  <a:schemeClr val="tx1"/>
                </a:solidFill>
              </a:rPr>
              <a:t> </a:t>
            </a:r>
            <a:r>
              <a:rPr lang="en-US" sz="700" dirty="0">
                <a:solidFill>
                  <a:schemeClr val="tx1"/>
                </a:solidFill>
                <a:hlinkClick r:id="rId102"/>
              </a:rPr>
              <a:t>http://blogs.technet.com/b/inside_microsoft_research</a:t>
            </a:r>
            <a:r>
              <a:rPr lang="en-US" sz="700" dirty="0" smtClean="0">
                <a:solidFill>
                  <a:schemeClr val="tx1"/>
                </a:solidFill>
                <a:hlinkClick r:id="rId102"/>
              </a:rPr>
              <a:t>/</a:t>
            </a:r>
            <a:endParaRPr lang="en-US" sz="700" dirty="0" smtClean="0">
              <a:solidFill>
                <a:schemeClr val="tx1"/>
              </a:solidFill>
            </a:endParaRPr>
          </a:p>
          <a:p>
            <a:pPr>
              <a:spcBef>
                <a:spcPts val="100"/>
              </a:spcBef>
            </a:pPr>
            <a:r>
              <a:rPr lang="en-US" sz="700" b="1" dirty="0">
                <a:solidFill>
                  <a:schemeClr val="tx1"/>
                </a:solidFill>
              </a:rPr>
              <a:t>Skype Blog:</a:t>
            </a:r>
            <a:r>
              <a:rPr lang="en-US" sz="700" dirty="0">
                <a:solidFill>
                  <a:schemeClr val="tx1"/>
                </a:solidFill>
              </a:rPr>
              <a:t> </a:t>
            </a:r>
            <a:r>
              <a:rPr lang="en-US" sz="700" dirty="0">
                <a:solidFill>
                  <a:schemeClr val="tx1"/>
                </a:solidFill>
                <a:hlinkClick r:id="rId103"/>
              </a:rPr>
              <a:t>http://blogs.skype.com/category/big-blog</a:t>
            </a:r>
            <a:r>
              <a:rPr lang="en-US" sz="700" dirty="0" smtClean="0">
                <a:solidFill>
                  <a:schemeClr val="tx1"/>
                </a:solidFill>
                <a:hlinkClick r:id="rId103"/>
              </a:rPr>
              <a:t>/</a:t>
            </a:r>
            <a:endParaRPr lang="en-US" sz="700" dirty="0" smtClean="0">
              <a:solidFill>
                <a:schemeClr val="tx1"/>
              </a:solidFill>
            </a:endParaRPr>
          </a:p>
          <a:p>
            <a:pPr>
              <a:spcBef>
                <a:spcPts val="100"/>
              </a:spcBef>
            </a:pPr>
            <a:r>
              <a:rPr lang="en-US" sz="700" b="1" dirty="0">
                <a:solidFill>
                  <a:schemeClr val="tx1"/>
                </a:solidFill>
              </a:rPr>
              <a:t>Intune Blog: </a:t>
            </a:r>
            <a:r>
              <a:rPr lang="en-US" sz="700" dirty="0">
                <a:solidFill>
                  <a:schemeClr val="tx1"/>
                </a:solidFill>
                <a:hlinkClick r:id="rId104"/>
              </a:rPr>
              <a:t>http://</a:t>
            </a:r>
            <a:r>
              <a:rPr lang="en-US" sz="700" dirty="0" smtClean="0">
                <a:solidFill>
                  <a:schemeClr val="tx1"/>
                </a:solidFill>
                <a:hlinkClick r:id="rId104"/>
              </a:rPr>
              <a:t>blogs.technet.com/b/microsoftintune/rss.aspx</a:t>
            </a:r>
            <a:endParaRPr lang="en-US" sz="700" dirty="0" smtClean="0">
              <a:solidFill>
                <a:schemeClr val="tx1"/>
              </a:solidFill>
            </a:endParaRPr>
          </a:p>
          <a:p>
            <a:pPr>
              <a:spcBef>
                <a:spcPts val="100"/>
              </a:spcBef>
            </a:pPr>
            <a:r>
              <a:rPr lang="en-US" sz="700" b="1" dirty="0" smtClean="0">
                <a:solidFill>
                  <a:schemeClr val="tx1"/>
                </a:solidFill>
              </a:rPr>
              <a:t>IT Pro Guru Blog</a:t>
            </a:r>
            <a:r>
              <a:rPr lang="en-US" sz="700" b="1" dirty="0">
                <a:solidFill>
                  <a:schemeClr val="tx1"/>
                </a:solidFill>
              </a:rPr>
              <a:t>: </a:t>
            </a:r>
            <a:r>
              <a:rPr lang="en-US" sz="700" dirty="0">
                <a:solidFill>
                  <a:schemeClr val="tx1"/>
                </a:solidFill>
                <a:hlinkClick r:id="rId105"/>
              </a:rPr>
              <a:t>http://</a:t>
            </a:r>
            <a:r>
              <a:rPr lang="en-US" sz="700" dirty="0" smtClean="0">
                <a:solidFill>
                  <a:schemeClr val="tx1"/>
                </a:solidFill>
                <a:hlinkClick r:id="rId105"/>
              </a:rPr>
              <a:t>itproguru.com</a:t>
            </a:r>
            <a:endParaRPr lang="en-US" sz="700" dirty="0" smtClean="0">
              <a:solidFill>
                <a:schemeClr val="tx1"/>
              </a:solidFill>
            </a:endParaRPr>
          </a:p>
          <a:p>
            <a:pPr algn="ctr">
              <a:spcBef>
                <a:spcPts val="100"/>
              </a:spcBef>
            </a:pPr>
            <a:r>
              <a:rPr lang="en-US" sz="900" b="1" dirty="0" smtClean="0">
                <a:solidFill>
                  <a:schemeClr val="tx1"/>
                </a:solidFill>
              </a:rPr>
              <a:t>PRODUCT TEAMS and MICROSOFT PROGRAMS</a:t>
            </a:r>
            <a:endParaRPr lang="en-US" sz="900" b="1" dirty="0">
              <a:solidFill>
                <a:schemeClr val="tx1"/>
              </a:solidFill>
            </a:endParaRPr>
          </a:p>
          <a:p>
            <a:pPr>
              <a:spcBef>
                <a:spcPts val="100"/>
              </a:spcBef>
            </a:pPr>
            <a:r>
              <a:rPr lang="en-US" sz="700" b="1" dirty="0" smtClean="0">
                <a:solidFill>
                  <a:schemeClr val="tx1"/>
                </a:solidFill>
              </a:rPr>
              <a:t>Software Assurance for Volume Licensing (Quick Start Guide):</a:t>
            </a:r>
          </a:p>
          <a:p>
            <a:pPr>
              <a:spcBef>
                <a:spcPts val="100"/>
              </a:spcBef>
            </a:pPr>
            <a:r>
              <a:rPr lang="en-US" sz="700" dirty="0">
                <a:solidFill>
                  <a:schemeClr val="tx1"/>
                </a:solidFill>
                <a:hlinkClick r:id="rId106"/>
              </a:rPr>
              <a:t>http://</a:t>
            </a:r>
            <a:r>
              <a:rPr lang="en-US" sz="700" dirty="0" smtClean="0">
                <a:solidFill>
                  <a:schemeClr val="tx1"/>
                </a:solidFill>
                <a:hlinkClick r:id="rId106"/>
              </a:rPr>
              <a:t>www.microsoft.com/licensing/software-assurance/default.aspx</a:t>
            </a:r>
            <a:endParaRPr lang="en-US" sz="700" dirty="0" smtClean="0">
              <a:solidFill>
                <a:schemeClr val="tx1"/>
              </a:solidFill>
            </a:endParaRPr>
          </a:p>
          <a:p>
            <a:pPr>
              <a:spcBef>
                <a:spcPts val="100"/>
              </a:spcBef>
            </a:pPr>
            <a:r>
              <a:rPr lang="en-US" sz="700" b="1" dirty="0">
                <a:solidFill>
                  <a:schemeClr val="tx1"/>
                </a:solidFill>
              </a:rPr>
              <a:t>Volume </a:t>
            </a:r>
            <a:r>
              <a:rPr lang="en-US" sz="700" b="1" dirty="0" smtClean="0">
                <a:solidFill>
                  <a:schemeClr val="tx1"/>
                </a:solidFill>
              </a:rPr>
              <a:t>Licensing </a:t>
            </a:r>
            <a:r>
              <a:rPr lang="en-US" sz="700" b="1" dirty="0">
                <a:solidFill>
                  <a:schemeClr val="tx1"/>
                </a:solidFill>
              </a:rPr>
              <a:t>Site Product </a:t>
            </a:r>
            <a:r>
              <a:rPr lang="en-US" sz="700" b="1" dirty="0" smtClean="0">
                <a:solidFill>
                  <a:schemeClr val="tx1"/>
                </a:solidFill>
              </a:rPr>
              <a:t>List: </a:t>
            </a:r>
            <a:r>
              <a:rPr lang="en-US" sz="700" dirty="0" smtClean="0">
                <a:solidFill>
                  <a:schemeClr val="tx1"/>
                </a:solidFill>
                <a:hlinkClick r:id="rId107"/>
              </a:rPr>
              <a:t>http</a:t>
            </a:r>
            <a:r>
              <a:rPr lang="en-US" sz="700" dirty="0">
                <a:solidFill>
                  <a:schemeClr val="tx1"/>
                </a:solidFill>
                <a:hlinkClick r:id="rId107"/>
              </a:rPr>
              <a:t>://</a:t>
            </a:r>
            <a:r>
              <a:rPr lang="en-US" sz="700" dirty="0" smtClean="0">
                <a:solidFill>
                  <a:schemeClr val="tx1"/>
                </a:solidFill>
                <a:hlinkClick r:id="rId107"/>
              </a:rPr>
              <a:t>www.microsoft.com/licensing/products/products.aspx</a:t>
            </a:r>
            <a:endParaRPr lang="en-US" sz="700" dirty="0" smtClean="0">
              <a:solidFill>
                <a:schemeClr val="tx1"/>
              </a:solidFill>
            </a:endParaRPr>
          </a:p>
          <a:p>
            <a:pPr>
              <a:spcBef>
                <a:spcPts val="100"/>
              </a:spcBef>
            </a:pPr>
            <a:r>
              <a:rPr lang="en-US" sz="700" b="1" dirty="0" smtClean="0">
                <a:solidFill>
                  <a:schemeClr val="tx1"/>
                </a:solidFill>
              </a:rPr>
              <a:t>Volume Licensing Program Guides</a:t>
            </a:r>
            <a:r>
              <a:rPr lang="en-US" sz="700" b="1" dirty="0">
                <a:solidFill>
                  <a:schemeClr val="tx1"/>
                </a:solidFill>
              </a:rPr>
              <a:t>, Datasheets, and FAQs: </a:t>
            </a:r>
            <a:r>
              <a:rPr lang="en-US" sz="700" dirty="0">
                <a:solidFill>
                  <a:schemeClr val="tx1"/>
                </a:solidFill>
                <a:hlinkClick r:id="rId108"/>
              </a:rPr>
              <a:t>https://</a:t>
            </a:r>
            <a:r>
              <a:rPr lang="en-US" sz="700" dirty="0" smtClean="0">
                <a:solidFill>
                  <a:schemeClr val="tx1"/>
                </a:solidFill>
                <a:hlinkClick r:id="rId108"/>
              </a:rPr>
              <a:t>www.microsoft.com/en-us/download/details.aspx?id=5778</a:t>
            </a:r>
            <a:endParaRPr lang="en-US" sz="700" dirty="0" smtClean="0">
              <a:solidFill>
                <a:schemeClr val="tx1"/>
              </a:solidFill>
            </a:endParaRPr>
          </a:p>
          <a:p>
            <a:pPr>
              <a:spcBef>
                <a:spcPts val="100"/>
              </a:spcBef>
            </a:pPr>
            <a:r>
              <a:rPr lang="en-US" sz="700" b="1" dirty="0" smtClean="0">
                <a:solidFill>
                  <a:schemeClr val="tx1"/>
                </a:solidFill>
              </a:rPr>
              <a:t>CodePlex – Microsoft’s Free Open Source Project Hosting Site: </a:t>
            </a:r>
            <a:r>
              <a:rPr lang="en-US" sz="700" dirty="0" smtClean="0">
                <a:solidFill>
                  <a:schemeClr val="tx1"/>
                </a:solidFill>
                <a:hlinkClick r:id="rId109"/>
              </a:rPr>
              <a:t>http</a:t>
            </a:r>
            <a:r>
              <a:rPr lang="en-US" sz="700" dirty="0">
                <a:solidFill>
                  <a:schemeClr val="tx1"/>
                </a:solidFill>
                <a:hlinkClick r:id="rId109"/>
              </a:rPr>
              <a:t>://</a:t>
            </a:r>
            <a:r>
              <a:rPr lang="en-US" sz="700" dirty="0" smtClean="0">
                <a:solidFill>
                  <a:schemeClr val="tx1"/>
                </a:solidFill>
                <a:hlinkClick r:id="rId109"/>
              </a:rPr>
              <a:t>www.codeplex.com</a:t>
            </a:r>
            <a:endParaRPr lang="en-US" sz="700" dirty="0" smtClean="0">
              <a:solidFill>
                <a:schemeClr val="tx1"/>
              </a:solidFill>
            </a:endParaRPr>
          </a:p>
          <a:p>
            <a:pPr>
              <a:spcBef>
                <a:spcPts val="100"/>
              </a:spcBef>
            </a:pPr>
            <a:r>
              <a:rPr lang="en-US" sz="700" b="1" dirty="0">
                <a:solidFill>
                  <a:schemeClr val="tx1"/>
                </a:solidFill>
              </a:rPr>
              <a:t>Hour of Code with TouchDevelop: </a:t>
            </a:r>
            <a:r>
              <a:rPr lang="en-US" sz="700" dirty="0">
                <a:solidFill>
                  <a:schemeClr val="tx1"/>
                </a:solidFill>
                <a:hlinkClick r:id="rId110"/>
              </a:rPr>
              <a:t>https://</a:t>
            </a:r>
            <a:r>
              <a:rPr lang="en-US" sz="700" dirty="0" smtClean="0">
                <a:solidFill>
                  <a:schemeClr val="tx1"/>
                </a:solidFill>
                <a:hlinkClick r:id="rId110"/>
              </a:rPr>
              <a:t>www.touchdevelop.com/hourofcode2</a:t>
            </a:r>
            <a:endParaRPr lang="en-US" sz="700" dirty="0" smtClean="0">
              <a:solidFill>
                <a:schemeClr val="tx1"/>
              </a:solidFill>
            </a:endParaRPr>
          </a:p>
          <a:p>
            <a:pPr>
              <a:spcBef>
                <a:spcPts val="100"/>
              </a:spcBef>
            </a:pPr>
            <a:r>
              <a:rPr lang="en-US" sz="700" b="1" dirty="0" smtClean="0">
                <a:solidFill>
                  <a:schemeClr val="tx1"/>
                </a:solidFill>
              </a:rPr>
              <a:t>Whitepaper</a:t>
            </a:r>
            <a:r>
              <a:rPr lang="en-US" sz="700" b="1" dirty="0">
                <a:solidFill>
                  <a:schemeClr val="tx1"/>
                </a:solidFill>
              </a:rPr>
              <a:t>: Navigate the DevOps Journey: </a:t>
            </a:r>
            <a:r>
              <a:rPr lang="en-US" sz="700" dirty="0">
                <a:solidFill>
                  <a:schemeClr val="tx1"/>
                </a:solidFill>
                <a:hlinkClick r:id="rId111"/>
              </a:rPr>
              <a:t>http://</a:t>
            </a:r>
            <a:r>
              <a:rPr lang="en-US" sz="700" dirty="0" smtClean="0">
                <a:solidFill>
                  <a:schemeClr val="tx1"/>
                </a:solidFill>
                <a:hlinkClick r:id="rId111"/>
              </a:rPr>
              <a:t>www.microsoft.com/en-us/download/details.aspx?id=47599</a:t>
            </a:r>
            <a:endParaRPr lang="en-US" sz="700" dirty="0" smtClean="0">
              <a:solidFill>
                <a:schemeClr val="tx1"/>
              </a:solidFill>
            </a:endParaRPr>
          </a:p>
          <a:p>
            <a:pPr algn="ctr">
              <a:spcBef>
                <a:spcPts val="100"/>
              </a:spcBef>
            </a:pPr>
            <a:r>
              <a:rPr lang="en-US" sz="900" b="1" dirty="0" smtClean="0">
                <a:solidFill>
                  <a:schemeClr val="tx1"/>
                </a:solidFill>
              </a:rPr>
              <a:t>SOCIAL MEDIA</a:t>
            </a:r>
          </a:p>
          <a:p>
            <a:pPr>
              <a:spcBef>
                <a:spcPts val="100"/>
              </a:spcBef>
            </a:pPr>
            <a:r>
              <a:rPr lang="en-US" sz="700" b="1" dirty="0" smtClean="0">
                <a:solidFill>
                  <a:schemeClr val="tx1"/>
                </a:solidFill>
              </a:rPr>
              <a:t>Enterprise </a:t>
            </a:r>
            <a:r>
              <a:rPr lang="en-US" sz="700" b="1" dirty="0">
                <a:solidFill>
                  <a:schemeClr val="tx1"/>
                </a:solidFill>
              </a:rPr>
              <a:t>Social Resources: </a:t>
            </a:r>
            <a:r>
              <a:rPr lang="en-US" sz="700" dirty="0">
                <a:solidFill>
                  <a:schemeClr val="tx1"/>
                </a:solidFill>
                <a:hlinkClick r:id="rId112"/>
              </a:rPr>
              <a:t>http://</a:t>
            </a:r>
            <a:r>
              <a:rPr lang="en-US" sz="700" dirty="0" smtClean="0">
                <a:solidFill>
                  <a:schemeClr val="tx1"/>
                </a:solidFill>
                <a:hlinkClick r:id="rId112"/>
              </a:rPr>
              <a:t>www.microsoft.com/enterprise/enterprise-social/default.aspx</a:t>
            </a:r>
            <a:endParaRPr lang="en-US" sz="700" dirty="0" smtClean="0">
              <a:solidFill>
                <a:schemeClr val="tx1"/>
              </a:solidFill>
            </a:endParaRPr>
          </a:p>
          <a:p>
            <a:pPr>
              <a:spcBef>
                <a:spcPts val="100"/>
              </a:spcBef>
            </a:pPr>
            <a:r>
              <a:rPr lang="en-US" sz="700" b="1" dirty="0" smtClean="0">
                <a:solidFill>
                  <a:schemeClr val="tx1"/>
                </a:solidFill>
              </a:rPr>
              <a:t>Microsoft Services on Twitter: </a:t>
            </a:r>
            <a:r>
              <a:rPr lang="en-US" sz="700" dirty="0">
                <a:solidFill>
                  <a:schemeClr val="tx1"/>
                </a:solidFill>
                <a:hlinkClick r:id="rId113"/>
              </a:rPr>
              <a:t>https://</a:t>
            </a:r>
            <a:r>
              <a:rPr lang="en-US" sz="700" dirty="0" smtClean="0">
                <a:solidFill>
                  <a:schemeClr val="tx1"/>
                </a:solidFill>
                <a:hlinkClick r:id="rId113"/>
              </a:rPr>
              <a:t>twitter.com/MSServicesUS</a:t>
            </a:r>
            <a:endParaRPr lang="en-US" sz="700" dirty="0" smtClean="0">
              <a:solidFill>
                <a:schemeClr val="tx1"/>
              </a:solidFill>
            </a:endParaRPr>
          </a:p>
          <a:p>
            <a:pPr>
              <a:spcBef>
                <a:spcPts val="100"/>
              </a:spcBef>
            </a:pPr>
            <a:r>
              <a:rPr lang="en-US" sz="700" b="1" dirty="0">
                <a:solidFill>
                  <a:schemeClr val="tx1"/>
                </a:solidFill>
              </a:rPr>
              <a:t>Microsoft Services Premier Support on Facebook: </a:t>
            </a:r>
            <a:r>
              <a:rPr lang="en-US" sz="700" dirty="0">
                <a:solidFill>
                  <a:schemeClr val="tx1"/>
                </a:solidFill>
                <a:hlinkClick r:id="rId114"/>
              </a:rPr>
              <a:t>https://www.facebook.com/PremierSupport</a:t>
            </a:r>
            <a:endParaRPr lang="en-US" sz="700" dirty="0">
              <a:solidFill>
                <a:schemeClr val="tx1"/>
              </a:solidFill>
            </a:endParaRPr>
          </a:p>
          <a:p>
            <a:pPr>
              <a:spcBef>
                <a:spcPts val="100"/>
              </a:spcBef>
            </a:pPr>
            <a:r>
              <a:rPr lang="en-US" sz="700" b="1" dirty="0" smtClean="0">
                <a:solidFill>
                  <a:schemeClr val="tx1"/>
                </a:solidFill>
              </a:rPr>
              <a:t>Microsoft </a:t>
            </a:r>
            <a:r>
              <a:rPr lang="en-US" sz="700" b="1" dirty="0" smtClean="0">
                <a:solidFill>
                  <a:schemeClr val="tx1"/>
                </a:solidFill>
              </a:rPr>
              <a:t>Premier Support Page </a:t>
            </a:r>
            <a:r>
              <a:rPr lang="en-US" sz="700" b="1" dirty="0">
                <a:solidFill>
                  <a:schemeClr val="tx1"/>
                </a:solidFill>
              </a:rPr>
              <a:t>on LinkedIn: </a:t>
            </a:r>
            <a:r>
              <a:rPr lang="en-US" sz="700" dirty="0">
                <a:solidFill>
                  <a:schemeClr val="tx1"/>
                </a:solidFill>
                <a:hlinkClick r:id="rId115"/>
              </a:rPr>
              <a:t>http://</a:t>
            </a:r>
            <a:r>
              <a:rPr lang="en-US" sz="700" dirty="0" smtClean="0">
                <a:solidFill>
                  <a:schemeClr val="tx1"/>
                </a:solidFill>
                <a:hlinkClick r:id="rId115"/>
              </a:rPr>
              <a:t>www.linkedin.com/groups/Microsoft-Premier-Support-4419940</a:t>
            </a:r>
            <a:endParaRPr lang="en-US" sz="700" dirty="0" smtClean="0">
              <a:solidFill>
                <a:schemeClr val="tx1"/>
              </a:solidFill>
            </a:endParaRPr>
          </a:p>
        </p:txBody>
      </p:sp>
      <p:pic>
        <p:nvPicPr>
          <p:cNvPr id="13" name="Picture 12"/>
          <p:cNvPicPr>
            <a:picLocks noChangeAspect="1"/>
          </p:cNvPicPr>
          <p:nvPr/>
        </p:nvPicPr>
        <p:blipFill>
          <a:blip r:embed="rId116"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117"/>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26554459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2741" y="26354"/>
            <a:ext cx="10982690" cy="633182"/>
          </a:xfrm>
        </p:spPr>
        <p:txBody>
          <a:bodyPr/>
          <a:lstStyle/>
          <a:p>
            <a:r>
              <a:rPr lang="en-US" sz="4400" b="1" dirty="0" smtClean="0">
                <a:solidFill>
                  <a:schemeClr val="bg1"/>
                </a:solidFill>
              </a:rPr>
              <a:t>Slide Updates in SEPTEMBER 2015</a:t>
            </a:r>
            <a:endParaRPr lang="en-US" sz="4400" b="1" dirty="0">
              <a:solidFill>
                <a:schemeClr val="bg1"/>
              </a:solidFill>
            </a:endParaRPr>
          </a:p>
        </p:txBody>
      </p:sp>
      <p:sp>
        <p:nvSpPr>
          <p:cNvPr id="4" name="Text Placeholder 2"/>
          <p:cNvSpPr>
            <a:spLocks noGrp="1"/>
          </p:cNvSpPr>
          <p:nvPr>
            <p:ph type="body" sz="quarter" idx="11"/>
          </p:nvPr>
        </p:nvSpPr>
        <p:spPr>
          <a:xfrm>
            <a:off x="268941" y="659536"/>
            <a:ext cx="11618259" cy="5713832"/>
          </a:xfrm>
        </p:spPr>
        <p:txBody>
          <a:bodyPr numCol="3" spcCol="274320"/>
          <a:lstStyle/>
          <a:p>
            <a:r>
              <a:rPr lang="en-US" sz="1200" b="1" dirty="0">
                <a:solidFill>
                  <a:schemeClr val="bg1"/>
                </a:solidFill>
                <a:latin typeface="Calibri" panose="020F0502020204030204" pitchFamily="34" charset="0"/>
              </a:rPr>
              <a:t>AZURE SLIDE:</a:t>
            </a:r>
          </a:p>
          <a:p>
            <a:pPr marL="171450" indent="-171450">
              <a:buFont typeface="Arial" panose="020B0604020202020204" pitchFamily="34" charset="0"/>
              <a:buChar char="•"/>
            </a:pPr>
            <a:r>
              <a:rPr lang="en-US" sz="1200" dirty="0">
                <a:solidFill>
                  <a:schemeClr val="bg1"/>
                </a:solidFill>
                <a:latin typeface="Calibri" panose="020F0502020204030204" pitchFamily="34" charset="0"/>
              </a:rPr>
              <a:t>Added a product link for </a:t>
            </a:r>
            <a:r>
              <a:rPr lang="en-US" sz="1200" dirty="0" smtClean="0">
                <a:solidFill>
                  <a:schemeClr val="bg1"/>
                </a:solidFill>
                <a:latin typeface="Calibri" panose="020F0502020204030204" pitchFamily="34" charset="0"/>
              </a:rPr>
              <a:t>the Whitepaper</a:t>
            </a:r>
            <a:r>
              <a:rPr lang="en-US" sz="1200" dirty="0">
                <a:solidFill>
                  <a:schemeClr val="bg1"/>
                </a:solidFill>
                <a:latin typeface="Calibri" panose="020F0502020204030204" pitchFamily="34" charset="0"/>
              </a:rPr>
              <a:t>: Business Continuity and Disaster Recovery</a:t>
            </a:r>
            <a:endParaRPr lang="en-US" sz="1200" dirty="0" smtClean="0">
              <a:solidFill>
                <a:schemeClr val="bg1"/>
              </a:solidFill>
              <a:latin typeface="Calibri" panose="020F0502020204030204" pitchFamily="34" charset="0"/>
            </a:endParaRPr>
          </a:p>
          <a:p>
            <a:r>
              <a:rPr lang="en-US" sz="1200" b="1" dirty="0" smtClean="0">
                <a:solidFill>
                  <a:schemeClr val="bg1"/>
                </a:solidFill>
                <a:latin typeface="Calibri" panose="020F0502020204030204" pitchFamily="34" charset="0"/>
              </a:rPr>
              <a:t>DYNAMICS </a:t>
            </a:r>
            <a:r>
              <a:rPr lang="en-US" sz="1200" b="1" dirty="0">
                <a:solidFill>
                  <a:schemeClr val="bg1"/>
                </a:solidFill>
                <a:latin typeface="Calibri" panose="020F0502020204030204" pitchFamily="34" charset="0"/>
              </a:rPr>
              <a:t>CRM SLIDE:</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product link for Sign Up for Dynamics CRM Fall 2015 Preview Programs</a:t>
            </a:r>
            <a:endParaRPr lang="en-US" sz="1200" b="1" dirty="0" smtClean="0">
              <a:solidFill>
                <a:schemeClr val="bg1"/>
              </a:solidFill>
              <a:latin typeface="Calibri" panose="020F0502020204030204" pitchFamily="34" charset="0"/>
            </a:endParaRPr>
          </a:p>
          <a:p>
            <a:r>
              <a:rPr lang="en-US" sz="1200" b="1" dirty="0" smtClean="0">
                <a:solidFill>
                  <a:schemeClr val="bg1"/>
                </a:solidFill>
                <a:latin typeface="Calibri" panose="020F0502020204030204" pitchFamily="34" charset="0"/>
              </a:rPr>
              <a:t>EXCHANGE </a:t>
            </a:r>
            <a:r>
              <a:rPr lang="en-US" sz="1200" b="1" dirty="0">
                <a:solidFill>
                  <a:schemeClr val="bg1"/>
                </a:solidFill>
                <a:latin typeface="Calibri" panose="020F0502020204030204" pitchFamily="34" charset="0"/>
              </a:rPr>
              <a:t>SLIDE</a:t>
            </a:r>
            <a:r>
              <a:rPr lang="en-US" sz="1200" b="1" dirty="0" smtClean="0">
                <a:solidFill>
                  <a:schemeClr val="bg1"/>
                </a:solidFill>
                <a:latin typeface="Calibri" panose="020F0502020204030204" pitchFamily="34" charset="0"/>
              </a:rPr>
              <a:t>:</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Exchange Online </a:t>
            </a:r>
            <a:r>
              <a:rPr lang="en-US" sz="1200" dirty="0" smtClean="0">
                <a:solidFill>
                  <a:schemeClr val="bg1"/>
                </a:solidFill>
                <a:latin typeface="Calibri" panose="020F0502020204030204" pitchFamily="34" charset="0"/>
              </a:rPr>
              <a:t>Limits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a:t>
            </a:r>
            <a:r>
              <a:rPr lang="en-US" sz="1200" dirty="0" smtClean="0">
                <a:solidFill>
                  <a:schemeClr val="bg1"/>
                </a:solidFill>
                <a:latin typeface="Calibri" panose="020F0502020204030204" pitchFamily="34" charset="0"/>
              </a:rPr>
              <a:t>the Default </a:t>
            </a:r>
            <a:r>
              <a:rPr lang="en-US" sz="1200" dirty="0">
                <a:solidFill>
                  <a:schemeClr val="bg1"/>
                </a:solidFill>
                <a:latin typeface="Calibri" panose="020F0502020204030204" pitchFamily="34" charset="0"/>
              </a:rPr>
              <a:t>Retention Policy in Exchange Online and Exchange </a:t>
            </a:r>
            <a:r>
              <a:rPr lang="en-US" sz="1200" dirty="0" smtClean="0">
                <a:solidFill>
                  <a:schemeClr val="bg1"/>
                </a:solidFill>
                <a:latin typeface="Calibri" panose="020F0502020204030204" pitchFamily="34" charset="0"/>
              </a:rPr>
              <a:t>Server</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Archive Mailboxes in Exchange </a:t>
            </a:r>
            <a:r>
              <a:rPr lang="en-US" sz="1200" dirty="0" smtClean="0">
                <a:solidFill>
                  <a:schemeClr val="bg1"/>
                </a:solidFill>
                <a:latin typeface="Calibri" panose="020F0502020204030204" pitchFamily="34" charset="0"/>
              </a:rPr>
              <a:t>Online</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Exchange 2013 and EXO: Using the Recoverable Items </a:t>
            </a:r>
            <a:r>
              <a:rPr lang="en-US" sz="1200" dirty="0" smtClean="0">
                <a:solidFill>
                  <a:schemeClr val="bg1"/>
                </a:solidFill>
                <a:latin typeface="Calibri" panose="020F0502020204030204" pitchFamily="34" charset="0"/>
              </a:rPr>
              <a:t>folder</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Exchange 2013 and EXO: In-Place Hold and Litigation </a:t>
            </a:r>
            <a:r>
              <a:rPr lang="en-US" sz="1200" dirty="0" smtClean="0">
                <a:solidFill>
                  <a:schemeClr val="bg1"/>
                </a:solidFill>
                <a:latin typeface="Calibri" panose="020F0502020204030204" pitchFamily="34" charset="0"/>
              </a:rPr>
              <a:t>Hold</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Exchange 2013 and EXO: Place a Mailbox on Litigation </a:t>
            </a:r>
            <a:r>
              <a:rPr lang="en-US" sz="1200" dirty="0" smtClean="0">
                <a:solidFill>
                  <a:schemeClr val="bg1"/>
                </a:solidFill>
                <a:latin typeface="Calibri" panose="020F0502020204030204" pitchFamily="34" charset="0"/>
              </a:rPr>
              <a:t>Hold</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product link for Exchange 2016 Cmdlet Reference Topic Delivery and Updates</a:t>
            </a:r>
          </a:p>
          <a:p>
            <a:r>
              <a:rPr lang="en-US" sz="1200" b="1" dirty="0" smtClean="0">
                <a:solidFill>
                  <a:schemeClr val="bg1"/>
                </a:solidFill>
                <a:latin typeface="Calibri" panose="020F0502020204030204" pitchFamily="34" charset="0"/>
              </a:rPr>
              <a:t>MISCELLANEOUS </a:t>
            </a:r>
            <a:r>
              <a:rPr lang="en-US" sz="1200" b="1" dirty="0">
                <a:solidFill>
                  <a:schemeClr val="bg1"/>
                </a:solidFill>
                <a:latin typeface="Calibri" panose="020F0502020204030204" pitchFamily="34" charset="0"/>
              </a:rPr>
              <a:t>SLIDE: </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a:t>
            </a:r>
            <a:r>
              <a:rPr lang="en-US" sz="1200" dirty="0" smtClean="0">
                <a:solidFill>
                  <a:schemeClr val="bg1"/>
                </a:solidFill>
                <a:latin typeface="Calibri" panose="020F0502020204030204" pitchFamily="34" charset="0"/>
              </a:rPr>
              <a:t>an </a:t>
            </a:r>
            <a:r>
              <a:rPr lang="en-US" sz="1200" dirty="0">
                <a:solidFill>
                  <a:schemeClr val="bg1"/>
                </a:solidFill>
                <a:latin typeface="Calibri" panose="020F0502020204030204" pitchFamily="34" charset="0"/>
              </a:rPr>
              <a:t>Intune 30 Day </a:t>
            </a:r>
            <a:r>
              <a:rPr lang="en-US" sz="1200" dirty="0" smtClean="0">
                <a:solidFill>
                  <a:schemeClr val="bg1"/>
                </a:solidFill>
                <a:latin typeface="Calibri" panose="020F0502020204030204" pitchFamily="34" charset="0"/>
              </a:rPr>
              <a:t>Trial</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an </a:t>
            </a:r>
            <a:r>
              <a:rPr lang="en-US" sz="1200" dirty="0">
                <a:solidFill>
                  <a:schemeClr val="bg1"/>
                </a:solidFill>
                <a:latin typeface="Calibri" panose="020F0502020204030204" pitchFamily="34" charset="0"/>
              </a:rPr>
              <a:t>events link for </a:t>
            </a:r>
            <a:r>
              <a:rPr lang="en-US" sz="1200" dirty="0" smtClean="0">
                <a:solidFill>
                  <a:schemeClr val="bg1"/>
                </a:solidFill>
                <a:latin typeface="Calibri" panose="020F0502020204030204" pitchFamily="34" charset="0"/>
              </a:rPr>
              <a:t>the Microsoft </a:t>
            </a:r>
            <a:r>
              <a:rPr lang="en-US" sz="1200" dirty="0">
                <a:solidFill>
                  <a:schemeClr val="bg1"/>
                </a:solidFill>
                <a:latin typeface="Calibri" panose="020F0502020204030204" pitchFamily="34" charset="0"/>
              </a:rPr>
              <a:t>Cloud </a:t>
            </a:r>
            <a:r>
              <a:rPr lang="en-US" sz="1200" dirty="0" smtClean="0">
                <a:solidFill>
                  <a:schemeClr val="bg1"/>
                </a:solidFill>
                <a:latin typeface="Calibri" panose="020F0502020204030204" pitchFamily="34" charset="0"/>
              </a:rPr>
              <a:t>Roadshow</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program link for </a:t>
            </a:r>
            <a:r>
              <a:rPr lang="en-US" sz="1200" dirty="0" smtClean="0">
                <a:solidFill>
                  <a:schemeClr val="bg1"/>
                </a:solidFill>
                <a:latin typeface="Calibri" panose="020F0502020204030204" pitchFamily="34" charset="0"/>
              </a:rPr>
              <a:t>Volume </a:t>
            </a:r>
            <a:r>
              <a:rPr lang="en-US" sz="1200" dirty="0">
                <a:solidFill>
                  <a:schemeClr val="bg1"/>
                </a:solidFill>
                <a:latin typeface="Calibri" panose="020F0502020204030204" pitchFamily="34" charset="0"/>
              </a:rPr>
              <a:t>Licensing Program Guides, Datasheets, and FAQs</a:t>
            </a:r>
            <a:endParaRPr lang="en-US" sz="1200" dirty="0" smtClean="0">
              <a:solidFill>
                <a:schemeClr val="bg1"/>
              </a:solidFill>
              <a:latin typeface="Calibri" panose="020F0502020204030204" pitchFamily="34" charset="0"/>
            </a:endParaRPr>
          </a:p>
          <a:p>
            <a:r>
              <a:rPr lang="en-US" sz="1200" b="1" dirty="0" smtClean="0">
                <a:solidFill>
                  <a:schemeClr val="bg1"/>
                </a:solidFill>
                <a:latin typeface="Calibri" panose="020F0502020204030204" pitchFamily="34" charset="0"/>
              </a:rPr>
              <a:t>OFFICE 365 SLIDE: </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support link for </a:t>
            </a:r>
            <a:r>
              <a:rPr lang="en-US" sz="1200" dirty="0" smtClean="0">
                <a:solidFill>
                  <a:schemeClr val="bg1"/>
                </a:solidFill>
                <a:latin typeface="Calibri" panose="020F0502020204030204" pitchFamily="34" charset="0"/>
              </a:rPr>
              <a:t>the Online </a:t>
            </a:r>
            <a:r>
              <a:rPr lang="en-US" sz="1200" dirty="0">
                <a:solidFill>
                  <a:schemeClr val="bg1"/>
                </a:solidFill>
                <a:latin typeface="Calibri" panose="020F0502020204030204" pitchFamily="34" charset="0"/>
              </a:rPr>
              <a:t>Services Support Lifecycle </a:t>
            </a:r>
            <a:r>
              <a:rPr lang="en-US" sz="1200" dirty="0" smtClean="0">
                <a:solidFill>
                  <a:schemeClr val="bg1"/>
                </a:solidFill>
                <a:latin typeface="Calibri" panose="020F0502020204030204" pitchFamily="34" charset="0"/>
              </a:rPr>
              <a:t>Policy</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support link for the Online Services Support Lifecycle Policy </a:t>
            </a:r>
            <a:r>
              <a:rPr lang="en-US" sz="1200" dirty="0" smtClean="0">
                <a:solidFill>
                  <a:schemeClr val="bg1"/>
                </a:solidFill>
                <a:latin typeface="Calibri" panose="020F0502020204030204" pitchFamily="34" charset="0"/>
              </a:rPr>
              <a:t>FAQ</a:t>
            </a:r>
          </a:p>
          <a:p>
            <a:endParaRPr lang="en-US" sz="1200" b="1" dirty="0" smtClean="0">
              <a:solidFill>
                <a:schemeClr val="bg1"/>
              </a:solidFill>
              <a:latin typeface="Calibri" panose="020F0502020204030204" pitchFamily="34" charset="0"/>
            </a:endParaRPr>
          </a:p>
          <a:p>
            <a:endParaRPr lang="en-US" sz="1200" b="1" dirty="0">
              <a:solidFill>
                <a:schemeClr val="bg1"/>
              </a:solidFill>
              <a:latin typeface="Calibri" panose="020F0502020204030204" pitchFamily="34" charset="0"/>
            </a:endParaRPr>
          </a:p>
          <a:p>
            <a:r>
              <a:rPr lang="en-US" sz="1200" b="1" dirty="0" smtClean="0">
                <a:solidFill>
                  <a:schemeClr val="bg1"/>
                </a:solidFill>
                <a:latin typeface="Calibri" panose="020F0502020204030204" pitchFamily="34" charset="0"/>
              </a:rPr>
              <a:t>OFFICE SLIDE:</a:t>
            </a:r>
            <a:endParaRPr lang="en-US" sz="1200" dirty="0" smtClean="0">
              <a:solidFill>
                <a:schemeClr val="bg1"/>
              </a:solidFill>
              <a:latin typeface="Calibri" panose="020F0502020204030204" pitchFamily="34" charset="0"/>
            </a:endParaRP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Office Developer </a:t>
            </a:r>
            <a:r>
              <a:rPr lang="en-US" sz="1200" dirty="0" smtClean="0">
                <a:solidFill>
                  <a:schemeClr val="bg1"/>
                </a:solidFill>
                <a:latin typeface="Calibri" panose="020F0502020204030204" pitchFamily="34" charset="0"/>
              </a:rPr>
              <a:t>Docs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tool link for the Office 2016 Deployment </a:t>
            </a:r>
            <a:r>
              <a:rPr lang="en-US" sz="1200" dirty="0" smtClean="0">
                <a:solidFill>
                  <a:schemeClr val="bg1"/>
                </a:solidFill>
                <a:latin typeface="Calibri" panose="020F0502020204030204" pitchFamily="34" charset="0"/>
              </a:rPr>
              <a:t>Tool</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What’s New and Improved in Office </a:t>
            </a:r>
            <a:r>
              <a:rPr lang="en-US" sz="1200" dirty="0" smtClean="0">
                <a:solidFill>
                  <a:schemeClr val="bg1"/>
                </a:solidFill>
                <a:latin typeface="Calibri" panose="020F0502020204030204" pitchFamily="34" charset="0"/>
              </a:rPr>
              <a:t>2016</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product link for Office Deployment Scripts for IT </a:t>
            </a:r>
            <a:r>
              <a:rPr lang="en-US" sz="1200" dirty="0" smtClean="0">
                <a:solidFill>
                  <a:schemeClr val="bg1"/>
                </a:solidFill>
                <a:latin typeface="Calibri" panose="020F0502020204030204" pitchFamily="34" charset="0"/>
              </a:rPr>
              <a:t>Pros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training link for the Office Training </a:t>
            </a:r>
            <a:r>
              <a:rPr lang="en-US" sz="1200" dirty="0" smtClean="0">
                <a:solidFill>
                  <a:schemeClr val="bg1"/>
                </a:solidFill>
                <a:latin typeface="Calibri" panose="020F0502020204030204" pitchFamily="34" charset="0"/>
              </a:rPr>
              <a:t>Center</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a:t>
            </a:r>
            <a:r>
              <a:rPr lang="en-US" sz="1200" dirty="0" smtClean="0">
                <a:solidFill>
                  <a:schemeClr val="bg1"/>
                </a:solidFill>
                <a:latin typeface="Calibri" panose="020F0502020204030204" pitchFamily="34" charset="0"/>
              </a:rPr>
              <a:t>the Office </a:t>
            </a:r>
            <a:r>
              <a:rPr lang="en-US" sz="1200" dirty="0">
                <a:solidFill>
                  <a:schemeClr val="bg1"/>
                </a:solidFill>
                <a:latin typeface="Calibri" panose="020F0502020204030204" pitchFamily="34" charset="0"/>
              </a:rPr>
              <a:t>2013 Deployment Tool for </a:t>
            </a:r>
            <a:r>
              <a:rPr lang="en-US" sz="1200" dirty="0" smtClean="0">
                <a:solidFill>
                  <a:schemeClr val="bg1"/>
                </a:solidFill>
                <a:latin typeface="Calibri" panose="020F0502020204030204" pitchFamily="34" charset="0"/>
              </a:rPr>
              <a:t>Click-to-Run</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product link </a:t>
            </a:r>
            <a:r>
              <a:rPr lang="en-US" sz="1200" dirty="0">
                <a:solidFill>
                  <a:schemeClr val="bg1"/>
                </a:solidFill>
                <a:latin typeface="Calibri" panose="020F0502020204030204" pitchFamily="34" charset="0"/>
              </a:rPr>
              <a:t>for the Office 2016 Deployment Tool for Click-to-Run</a:t>
            </a:r>
            <a:endParaRPr lang="en-US" sz="1200" dirty="0" smtClean="0">
              <a:solidFill>
                <a:schemeClr val="bg1"/>
              </a:solidFill>
              <a:latin typeface="Calibri" panose="020F0502020204030204" pitchFamily="34" charset="0"/>
            </a:endParaRPr>
          </a:p>
          <a:p>
            <a:r>
              <a:rPr lang="en-US" sz="1200" b="1" dirty="0">
                <a:solidFill>
                  <a:schemeClr val="bg1"/>
                </a:solidFill>
                <a:latin typeface="Calibri" panose="020F0502020204030204" pitchFamily="34" charset="0"/>
              </a:rPr>
              <a:t>PROJECT SLIDE:</a:t>
            </a:r>
          </a:p>
          <a:p>
            <a:pPr marL="171450" indent="-171450">
              <a:buFont typeface="Arial" panose="020B0604020202020204" pitchFamily="34" charset="0"/>
              <a:buChar char="•"/>
            </a:pPr>
            <a:r>
              <a:rPr lang="en-US" sz="1200" dirty="0">
                <a:solidFill>
                  <a:schemeClr val="bg1"/>
                </a:solidFill>
                <a:latin typeface="Calibri" panose="020F0502020204030204" pitchFamily="34" charset="0"/>
              </a:rPr>
              <a:t>Added a product link for What's New for IT pros in Project Server 2016 Preview</a:t>
            </a:r>
          </a:p>
          <a:p>
            <a:r>
              <a:rPr lang="en-US" sz="1200" b="1" dirty="0" smtClean="0">
                <a:solidFill>
                  <a:schemeClr val="bg1"/>
                </a:solidFill>
                <a:latin typeface="Calibri" panose="020F0502020204030204" pitchFamily="34" charset="0"/>
              </a:rPr>
              <a:t>SECURITY </a:t>
            </a:r>
            <a:r>
              <a:rPr lang="en-US" sz="1200" b="1" dirty="0">
                <a:solidFill>
                  <a:schemeClr val="bg1"/>
                </a:solidFill>
                <a:latin typeface="Calibri" panose="020F0502020204030204" pitchFamily="34" charset="0"/>
              </a:rPr>
              <a:t>SLIDE:</a:t>
            </a:r>
          </a:p>
          <a:p>
            <a:pPr marL="171450" indent="-171450">
              <a:buFont typeface="Arial" panose="020B0604020202020204" pitchFamily="34" charset="0"/>
              <a:buChar char="•"/>
            </a:pPr>
            <a:r>
              <a:rPr lang="en-US" sz="1200" dirty="0">
                <a:solidFill>
                  <a:schemeClr val="bg1"/>
                </a:solidFill>
                <a:latin typeface="Calibri" panose="020F0502020204030204" pitchFamily="34" charset="0"/>
              </a:rPr>
              <a:t>Added a support link for Microsoft Advanced Threat Analytics Available</a:t>
            </a:r>
          </a:p>
          <a:p>
            <a:r>
              <a:rPr lang="en-US" sz="1200" b="1" dirty="0" smtClean="0">
                <a:solidFill>
                  <a:schemeClr val="bg1"/>
                </a:solidFill>
                <a:latin typeface="Calibri" panose="020F0502020204030204" pitchFamily="34" charset="0"/>
              </a:rPr>
              <a:t>SHAREPOINT </a:t>
            </a:r>
            <a:r>
              <a:rPr lang="en-US" sz="1200" b="1" dirty="0">
                <a:solidFill>
                  <a:schemeClr val="bg1"/>
                </a:solidFill>
                <a:latin typeface="Calibri" panose="020F0502020204030204" pitchFamily="34" charset="0"/>
              </a:rPr>
              <a:t>SLIDE:</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a:t>
            </a:r>
            <a:r>
              <a:rPr lang="en-US" sz="1200" dirty="0" smtClean="0">
                <a:solidFill>
                  <a:schemeClr val="bg1"/>
                </a:solidFill>
                <a:latin typeface="Calibri" panose="020F0502020204030204" pitchFamily="34" charset="0"/>
              </a:rPr>
              <a:t>the SharePoint </a:t>
            </a:r>
            <a:r>
              <a:rPr lang="en-US" sz="1200" dirty="0">
                <a:solidFill>
                  <a:schemeClr val="bg1"/>
                </a:solidFill>
                <a:latin typeface="Calibri" panose="020F0502020204030204" pitchFamily="34" charset="0"/>
              </a:rPr>
              <a:t>Server 2016 </a:t>
            </a:r>
            <a:r>
              <a:rPr lang="en-US" sz="1200" dirty="0" smtClean="0">
                <a:solidFill>
                  <a:schemeClr val="bg1"/>
                </a:solidFill>
                <a:latin typeface="Calibri" panose="020F0502020204030204" pitchFamily="34" charset="0"/>
              </a:rPr>
              <a:t>Preview</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product link for </a:t>
            </a:r>
            <a:r>
              <a:rPr lang="en-US" sz="1200" dirty="0">
                <a:solidFill>
                  <a:schemeClr val="bg1"/>
                </a:solidFill>
                <a:latin typeface="Calibri" panose="020F0502020204030204" pitchFamily="34" charset="0"/>
              </a:rPr>
              <a:t>the SharePoint Server 2016 IT Preview Quick Start </a:t>
            </a:r>
            <a:r>
              <a:rPr lang="en-US" sz="1200" dirty="0" smtClean="0">
                <a:solidFill>
                  <a:schemeClr val="bg1"/>
                </a:solidFill>
                <a:latin typeface="Calibri" panose="020F0502020204030204" pitchFamily="34" charset="0"/>
              </a:rPr>
              <a:t>Guide</a:t>
            </a:r>
            <a:endParaRPr lang="en-US" sz="1200" dirty="0">
              <a:solidFill>
                <a:schemeClr val="bg1"/>
              </a:solidFill>
              <a:latin typeface="Calibri" panose="020F0502020204030204" pitchFamily="34" charset="0"/>
            </a:endParaRPr>
          </a:p>
          <a:p>
            <a:r>
              <a:rPr lang="en-US" sz="1200" b="1" dirty="0" smtClean="0">
                <a:solidFill>
                  <a:schemeClr val="bg1"/>
                </a:solidFill>
                <a:latin typeface="Calibri" panose="020F0502020204030204" pitchFamily="34" charset="0"/>
              </a:rPr>
              <a:t>SQL SERVER SLIDE</a:t>
            </a:r>
            <a:r>
              <a:rPr lang="en-US" sz="1200" b="1" dirty="0">
                <a:solidFill>
                  <a:schemeClr val="bg1"/>
                </a:solidFill>
                <a:latin typeface="Calibri" panose="020F0502020204030204" pitchFamily="34" charset="0"/>
              </a:rPr>
              <a:t>:</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the Upgrade from SQL Server 2005 PDF</a:t>
            </a:r>
          </a:p>
          <a:p>
            <a:r>
              <a:rPr lang="en-US" sz="1200" b="1" dirty="0" smtClean="0">
                <a:solidFill>
                  <a:schemeClr val="bg1"/>
                </a:solidFill>
                <a:latin typeface="Calibri" panose="020F0502020204030204" pitchFamily="34" charset="0"/>
              </a:rPr>
              <a:t>SURFACE SLIDE:</a:t>
            </a:r>
          </a:p>
          <a:p>
            <a:pPr marL="171450" indent="-171450">
              <a:buFont typeface="Arial" panose="020B0604020202020204" pitchFamily="34" charset="0"/>
              <a:buChar char="•"/>
            </a:pPr>
            <a:r>
              <a:rPr lang="en-US" sz="1200" dirty="0">
                <a:solidFill>
                  <a:schemeClr val="bg1"/>
                </a:solidFill>
                <a:latin typeface="Calibri" panose="020F0502020204030204" pitchFamily="34" charset="0"/>
              </a:rPr>
              <a:t>Updated </a:t>
            </a:r>
            <a:r>
              <a:rPr lang="en-US" sz="1200" dirty="0" smtClean="0">
                <a:solidFill>
                  <a:schemeClr val="bg1"/>
                </a:solidFill>
                <a:latin typeface="Calibri" panose="020F0502020204030204" pitchFamily="34" charset="0"/>
              </a:rPr>
              <a:t>a support link for Surface </a:t>
            </a:r>
            <a:r>
              <a:rPr lang="en-US" sz="1200" dirty="0">
                <a:solidFill>
                  <a:schemeClr val="bg1"/>
                </a:solidFill>
                <a:latin typeface="Calibri" panose="020F0502020204030204" pitchFamily="34" charset="0"/>
              </a:rPr>
              <a:t>Pro 3: All Current Software, Firmware, and Drivers (including optional WinTab </a:t>
            </a:r>
            <a:r>
              <a:rPr lang="en-US" sz="1200" dirty="0" smtClean="0">
                <a:solidFill>
                  <a:schemeClr val="bg1"/>
                </a:solidFill>
                <a:latin typeface="Calibri" panose="020F0502020204030204" pitchFamily="34" charset="0"/>
              </a:rPr>
              <a:t>drivers)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3: All Current Software, Firmware, and Drivers (including optional WinTab drivers</a:t>
            </a:r>
            <a:r>
              <a:rPr lang="en-US" sz="1200" dirty="0" smtClean="0">
                <a:solidFill>
                  <a:schemeClr val="bg1"/>
                </a:solidFill>
                <a:latin typeface="Calibri" panose="020F0502020204030204" pitchFamily="34" charset="0"/>
              </a:rPr>
              <a:t>)</a:t>
            </a:r>
            <a:endParaRPr lang="en-US" sz="1200" dirty="0">
              <a:solidFill>
                <a:schemeClr val="bg1"/>
              </a:solidFill>
              <a:latin typeface="Calibri" panose="020F0502020204030204" pitchFamily="34" charset="0"/>
            </a:endParaRP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3 LTE ATT: All Current Software, Firmware, and Drivers (including optional </a:t>
            </a:r>
            <a:r>
              <a:rPr lang="en-US" sz="1200" dirty="0" smtClean="0">
                <a:solidFill>
                  <a:schemeClr val="bg1"/>
                </a:solidFill>
                <a:latin typeface="Calibri" panose="020F0502020204030204" pitchFamily="34" charset="0"/>
              </a:rPr>
              <a:t>WinTab drivers)</a:t>
            </a:r>
            <a:endParaRPr lang="en-US" sz="1200" dirty="0">
              <a:solidFill>
                <a:schemeClr val="bg1"/>
              </a:solidFill>
              <a:latin typeface="Calibri" panose="020F0502020204030204" pitchFamily="34" charset="0"/>
            </a:endParaRP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3 LTE North America Carrier Unlocked: All Current Software, Firmware, and Drivers (including optional WinTab drivers</a:t>
            </a:r>
            <a:r>
              <a:rPr lang="en-US" sz="1200" dirty="0" smtClean="0">
                <a:solidFill>
                  <a:schemeClr val="bg1"/>
                </a:solidFill>
                <a:latin typeface="Calibri" panose="020F0502020204030204" pitchFamily="34" charset="0"/>
              </a:rPr>
              <a:t>)</a:t>
            </a:r>
            <a:endParaRPr lang="en-US" sz="1200" dirty="0">
              <a:solidFill>
                <a:schemeClr val="bg1"/>
              </a:solidFill>
              <a:latin typeface="Calibri" panose="020F0502020204030204" pitchFamily="34" charset="0"/>
            </a:endParaRP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3 LTE Outside of North America: All Current Software, Firmware, and Drivers (including optional WinTab </a:t>
            </a:r>
            <a:r>
              <a:rPr lang="en-US" sz="1200" dirty="0" smtClean="0">
                <a:solidFill>
                  <a:schemeClr val="bg1"/>
                </a:solidFill>
                <a:latin typeface="Calibri" panose="020F0502020204030204" pitchFamily="34" charset="0"/>
              </a:rPr>
              <a:t>drivers)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Pro 2: All Current Software, Firmware, and </a:t>
            </a:r>
            <a:r>
              <a:rPr lang="en-US" sz="1200" dirty="0" smtClean="0">
                <a:solidFill>
                  <a:schemeClr val="bg1"/>
                </a:solidFill>
                <a:latin typeface="Calibri" panose="020F0502020204030204" pitchFamily="34" charset="0"/>
              </a:rPr>
              <a:t>Drivers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support link for Surface </a:t>
            </a:r>
            <a:r>
              <a:rPr lang="en-US" sz="1200" dirty="0">
                <a:solidFill>
                  <a:schemeClr val="bg1"/>
                </a:solidFill>
                <a:latin typeface="Calibri" panose="020F0502020204030204" pitchFamily="34" charset="0"/>
              </a:rPr>
              <a:t>Pro: All Current Software, Firmware, and </a:t>
            </a:r>
            <a:r>
              <a:rPr lang="en-US" sz="1200" dirty="0" smtClean="0">
                <a:solidFill>
                  <a:schemeClr val="bg1"/>
                </a:solidFill>
                <a:latin typeface="Calibri" panose="020F0502020204030204" pitchFamily="34" charset="0"/>
              </a:rPr>
              <a:t>Drivers</a:t>
            </a:r>
            <a:endParaRPr lang="en-US" sz="1200" dirty="0">
              <a:solidFill>
                <a:schemeClr val="bg1"/>
              </a:solidFill>
              <a:latin typeface="Calibri" panose="020F0502020204030204" pitchFamily="34" charset="0"/>
            </a:endParaRPr>
          </a:p>
          <a:p>
            <a:r>
              <a:rPr lang="en-US" sz="1200" b="1" dirty="0">
                <a:solidFill>
                  <a:schemeClr val="bg1"/>
                </a:solidFill>
                <a:latin typeface="Calibri" panose="020F0502020204030204" pitchFamily="34" charset="0"/>
              </a:rPr>
              <a:t>SYSTEM CENTER SLIDE:</a:t>
            </a:r>
          </a:p>
          <a:p>
            <a:pPr marL="171450" indent="-171450">
              <a:buFont typeface="Arial" panose="020B0604020202020204" pitchFamily="34" charset="0"/>
              <a:buChar char="•"/>
            </a:pPr>
            <a:r>
              <a:rPr lang="en-US" sz="1200" dirty="0">
                <a:solidFill>
                  <a:schemeClr val="bg1"/>
                </a:solidFill>
                <a:latin typeface="Calibri" panose="020F0502020204030204" pitchFamily="34" charset="0"/>
              </a:rPr>
              <a:t>Updated </a:t>
            </a:r>
            <a:r>
              <a:rPr lang="en-US" sz="1200" dirty="0" smtClean="0">
                <a:solidFill>
                  <a:schemeClr val="bg1"/>
                </a:solidFill>
                <a:latin typeface="Calibri" panose="020F0502020204030204" pitchFamily="34" charset="0"/>
              </a:rPr>
              <a:t>the product </a:t>
            </a:r>
            <a:r>
              <a:rPr lang="en-US" sz="1200" dirty="0">
                <a:solidFill>
                  <a:schemeClr val="bg1"/>
                </a:solidFill>
                <a:latin typeface="Calibri" panose="020F0502020204030204" pitchFamily="34" charset="0"/>
              </a:rPr>
              <a:t>link for the System Center 2016 Technical Preview 3 and SCCM/Endpoint Tech Preview</a:t>
            </a:r>
          </a:p>
          <a:p>
            <a:r>
              <a:rPr lang="en-US" sz="1200" b="1" dirty="0" smtClean="0">
                <a:solidFill>
                  <a:schemeClr val="bg1"/>
                </a:solidFill>
                <a:latin typeface="Calibri" panose="020F0502020204030204" pitchFamily="34" charset="0"/>
              </a:rPr>
              <a:t>WINDOWS </a:t>
            </a:r>
            <a:r>
              <a:rPr lang="en-US" sz="1200" b="1" dirty="0">
                <a:solidFill>
                  <a:schemeClr val="bg1"/>
                </a:solidFill>
                <a:latin typeface="Calibri" panose="020F0502020204030204" pitchFamily="34" charset="0"/>
              </a:rPr>
              <a:t>SLIDE: </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support link for Need Help with Win 10? </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product link for the Windows Compatibility Center</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tool link for Remote Server Admin Tools for </a:t>
            </a:r>
            <a:r>
              <a:rPr lang="en-US" sz="1200" dirty="0" smtClean="0">
                <a:solidFill>
                  <a:schemeClr val="bg1"/>
                </a:solidFill>
                <a:latin typeface="Calibri" panose="020F0502020204030204" pitchFamily="34" charset="0"/>
              </a:rPr>
              <a:t>Windows 10</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product </a:t>
            </a:r>
            <a:r>
              <a:rPr lang="en-US" sz="1200" dirty="0">
                <a:solidFill>
                  <a:schemeClr val="bg1"/>
                </a:solidFill>
                <a:latin typeface="Calibri" panose="020F0502020204030204" pitchFamily="34" charset="0"/>
              </a:rPr>
              <a:t>link for What’s New in Windows </a:t>
            </a:r>
            <a:r>
              <a:rPr lang="en-US" sz="1200" dirty="0" smtClean="0">
                <a:solidFill>
                  <a:schemeClr val="bg1"/>
                </a:solidFill>
                <a:latin typeface="Calibri" panose="020F0502020204030204" pitchFamily="34" charset="0"/>
              </a:rPr>
              <a:t>10</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t>
            </a:r>
            <a:r>
              <a:rPr lang="en-US" sz="1200" dirty="0">
                <a:solidFill>
                  <a:schemeClr val="bg1"/>
                </a:solidFill>
                <a:latin typeface="Calibri" panose="020F0502020204030204" pitchFamily="34" charset="0"/>
              </a:rPr>
              <a:t>a product link for the Windows 10 Enterprise </a:t>
            </a:r>
            <a:r>
              <a:rPr lang="en-US" sz="1200" dirty="0" smtClean="0">
                <a:solidFill>
                  <a:schemeClr val="bg1"/>
                </a:solidFill>
                <a:latin typeface="Calibri" panose="020F0502020204030204" pitchFamily="34" charset="0"/>
              </a:rPr>
              <a:t>FAQ</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training link for Windows 10: Update for IT </a:t>
            </a:r>
            <a:r>
              <a:rPr lang="en-US" sz="1200" dirty="0" smtClean="0">
                <a:solidFill>
                  <a:schemeClr val="bg1"/>
                </a:solidFill>
                <a:latin typeface="Calibri" panose="020F0502020204030204" pitchFamily="34" charset="0"/>
              </a:rPr>
              <a:t>Pros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Windows 10 Servicing </a:t>
            </a:r>
            <a:r>
              <a:rPr lang="en-US" sz="1200" dirty="0" smtClean="0">
                <a:solidFill>
                  <a:schemeClr val="bg1"/>
                </a:solidFill>
                <a:latin typeface="Calibri" panose="020F0502020204030204" pitchFamily="34" charset="0"/>
              </a:rPr>
              <a:t>Options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tools link </a:t>
            </a:r>
            <a:r>
              <a:rPr lang="en-US" sz="1200" dirty="0">
                <a:solidFill>
                  <a:schemeClr val="bg1"/>
                </a:solidFill>
                <a:latin typeface="Calibri" panose="020F0502020204030204" pitchFamily="34" charset="0"/>
              </a:rPr>
              <a:t>for Windows 10 Deployment Tools</a:t>
            </a:r>
          </a:p>
          <a:p>
            <a:r>
              <a:rPr lang="en-US" sz="1200" b="1" dirty="0" smtClean="0">
                <a:solidFill>
                  <a:schemeClr val="bg1"/>
                </a:solidFill>
                <a:latin typeface="Calibri" panose="020F0502020204030204" pitchFamily="34" charset="0"/>
              </a:rPr>
              <a:t>WINDOWS SERVER SLIDE: </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product link for the Windows Server 2016 Containers </a:t>
            </a:r>
            <a:r>
              <a:rPr lang="en-US" sz="1200" dirty="0" smtClean="0">
                <a:solidFill>
                  <a:schemeClr val="bg1"/>
                </a:solidFill>
                <a:latin typeface="Calibri" panose="020F0502020204030204" pitchFamily="34" charset="0"/>
              </a:rPr>
              <a:t>Preview</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product </a:t>
            </a:r>
            <a:r>
              <a:rPr lang="en-US" sz="1200" dirty="0">
                <a:solidFill>
                  <a:schemeClr val="bg1"/>
                </a:solidFill>
                <a:latin typeface="Calibri" panose="020F0502020204030204" pitchFamily="34" charset="0"/>
              </a:rPr>
              <a:t>link for How the AD Replication Model </a:t>
            </a:r>
            <a:r>
              <a:rPr lang="en-US" sz="1200" dirty="0" smtClean="0">
                <a:solidFill>
                  <a:schemeClr val="bg1"/>
                </a:solidFill>
                <a:latin typeface="Calibri" panose="020F0502020204030204" pitchFamily="34" charset="0"/>
              </a:rPr>
              <a:t>Works</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training link </a:t>
            </a:r>
            <a:r>
              <a:rPr lang="en-US" sz="1200" dirty="0">
                <a:solidFill>
                  <a:schemeClr val="bg1"/>
                </a:solidFill>
                <a:latin typeface="Calibri" panose="020F0502020204030204" pitchFamily="34" charset="0"/>
              </a:rPr>
              <a:t>for 17 Hours of PowerShell DSC Video </a:t>
            </a:r>
            <a:r>
              <a:rPr lang="en-US" sz="1200" dirty="0" smtClean="0">
                <a:solidFill>
                  <a:schemeClr val="bg1"/>
                </a:solidFill>
                <a:latin typeface="Calibri" panose="020F0502020204030204" pitchFamily="34" charset="0"/>
              </a:rPr>
              <a:t>Training</a:t>
            </a:r>
          </a:p>
          <a:p>
            <a:pPr marL="171450" indent="-171450">
              <a:buFont typeface="Arial" panose="020B0604020202020204" pitchFamily="34" charset="0"/>
              <a:buChar char="•"/>
            </a:pPr>
            <a:r>
              <a:rPr lang="en-US" sz="1200" dirty="0" smtClean="0">
                <a:solidFill>
                  <a:schemeClr val="bg1"/>
                </a:solidFill>
                <a:latin typeface="Calibri" panose="020F0502020204030204" pitchFamily="34" charset="0"/>
              </a:rPr>
              <a:t>Added a </a:t>
            </a:r>
            <a:r>
              <a:rPr lang="en-US" sz="1200" dirty="0">
                <a:solidFill>
                  <a:schemeClr val="bg1"/>
                </a:solidFill>
                <a:latin typeface="Calibri" panose="020F0502020204030204" pitchFamily="34" charset="0"/>
              </a:rPr>
              <a:t>community link for the PowerShell Script Center</a:t>
            </a:r>
          </a:p>
        </p:txBody>
      </p:sp>
      <p:pic>
        <p:nvPicPr>
          <p:cNvPr id="5" name="Picture 4">
            <a:hlinkClick r:id="" action="ppaction://hlinkshowjump?jump=firstslide"/>
          </p:cNvPr>
          <p:cNvPicPr>
            <a:picLocks noChangeAspect="1"/>
          </p:cNvPicPr>
          <p:nvPr/>
        </p:nvPicPr>
        <p:blipFill>
          <a:blip r:embed="rId3"/>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3194469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257" y="0"/>
            <a:ext cx="11992310" cy="276999"/>
          </a:xfrm>
          <a:solidFill>
            <a:srgbClr val="FFFF00"/>
          </a:solidFill>
        </p:spPr>
        <p:txBody>
          <a:bodyPr/>
          <a:lstStyle/>
          <a:p>
            <a:pPr algn="ctr"/>
            <a:r>
              <a:rPr lang="en-US" sz="2000" dirty="0" smtClean="0">
                <a:solidFill>
                  <a:schemeClr val="tx1"/>
                </a:solidFill>
                <a:latin typeface="Bookman Old Style" panose="02050604050505020204" pitchFamily="18" charset="0"/>
              </a:rPr>
              <a:t>Office 365 Training, Support, </a:t>
            </a:r>
            <a:r>
              <a:rPr lang="en-US" sz="2000" dirty="0">
                <a:solidFill>
                  <a:schemeClr val="tx1"/>
                </a:solidFill>
                <a:latin typeface="Bookman Old Style" panose="02050604050505020204" pitchFamily="18" charset="0"/>
              </a:rPr>
              <a:t>Technical </a:t>
            </a:r>
            <a:r>
              <a:rPr lang="en-US" sz="2000" dirty="0" smtClean="0">
                <a:solidFill>
                  <a:schemeClr val="tx1"/>
                </a:solidFill>
                <a:latin typeface="Bookman Old Style" panose="02050604050505020204" pitchFamily="18" charset="0"/>
              </a:rPr>
              <a:t>and Community Resources</a:t>
            </a:r>
            <a:endParaRPr lang="en-US" sz="2000" dirty="0">
              <a:solidFill>
                <a:schemeClr val="tx1"/>
              </a:solidFill>
              <a:latin typeface="Bookman Old Style" panose="02050604050505020204" pitchFamily="18" charset="0"/>
            </a:endParaRPr>
          </a:p>
        </p:txBody>
      </p:sp>
      <p:sp>
        <p:nvSpPr>
          <p:cNvPr id="21" name="Rectangle 20"/>
          <p:cNvSpPr/>
          <p:nvPr/>
        </p:nvSpPr>
        <p:spPr bwMode="auto">
          <a:xfrm>
            <a:off x="0" y="271824"/>
            <a:ext cx="12188825" cy="656607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defTabSz="466298">
              <a:buClr>
                <a:schemeClr val="tx1"/>
              </a:buClr>
            </a:pPr>
            <a:r>
              <a:rPr lang="en-US" sz="1050" b="1" dirty="0" smtClean="0">
                <a:solidFill>
                  <a:schemeClr val="tx1"/>
                </a:solidFill>
                <a:latin typeface="Calibri" panose="020F0502020204030204" pitchFamily="34" charset="0"/>
              </a:rPr>
              <a:t>TRAINING</a:t>
            </a:r>
          </a:p>
          <a:p>
            <a:pPr defTabSz="466298">
              <a:buClr>
                <a:schemeClr val="tx1"/>
              </a:buClr>
            </a:pPr>
            <a:r>
              <a:rPr lang="en-US" sz="800" b="1" dirty="0" smtClean="0">
                <a:solidFill>
                  <a:schemeClr val="tx1"/>
                </a:solidFill>
                <a:latin typeface="Calibri" panose="020F0502020204030204" pitchFamily="34" charset="0"/>
              </a:rPr>
              <a:t>Free O365 eBooks:</a:t>
            </a:r>
          </a:p>
          <a:p>
            <a:pPr indent="-285750" defTabSz="466298">
              <a:buClr>
                <a:schemeClr val="tx1"/>
              </a:buClr>
              <a:buFont typeface="Arial" panose="020B0604020202020204" pitchFamily="34" charset="0"/>
              <a:buChar char="•"/>
            </a:pPr>
            <a:r>
              <a:rPr lang="en-US" sz="800" dirty="0" smtClean="0">
                <a:solidFill>
                  <a:schemeClr val="tx1"/>
                </a:solidFill>
                <a:latin typeface="Calibri" panose="020F0502020204030204" pitchFamily="34" charset="0"/>
                <a:hlinkClick r:id="rId3"/>
              </a:rPr>
              <a:t>Rethinking </a:t>
            </a:r>
            <a:r>
              <a:rPr lang="en-US" sz="800" dirty="0">
                <a:solidFill>
                  <a:schemeClr val="tx1"/>
                </a:solidFill>
                <a:latin typeface="Calibri" panose="020F0502020204030204" pitchFamily="34" charset="0"/>
                <a:hlinkClick r:id="rId3"/>
              </a:rPr>
              <a:t>Enterprise Storage – A Hybrid Cloud </a:t>
            </a:r>
            <a:r>
              <a:rPr lang="en-US" sz="800" dirty="0" smtClean="0">
                <a:solidFill>
                  <a:schemeClr val="tx1"/>
                </a:solidFill>
                <a:latin typeface="Calibri" panose="020F0502020204030204" pitchFamily="34" charset="0"/>
                <a:hlinkClick r:id="rId3"/>
              </a:rPr>
              <a:t>Model</a:t>
            </a:r>
            <a:endParaRPr lang="en-US" sz="800" dirty="0" smtClean="0">
              <a:solidFill>
                <a:schemeClr val="tx1"/>
              </a:solidFill>
              <a:latin typeface="Calibri" panose="020F0502020204030204" pitchFamily="34" charset="0"/>
            </a:endParaRPr>
          </a:p>
          <a:p>
            <a:pPr indent="-285750" defTabSz="466298">
              <a:buClr>
                <a:schemeClr val="tx1"/>
              </a:buClr>
              <a:buFont typeface="Arial" panose="020B0604020202020204" pitchFamily="34" charset="0"/>
              <a:buChar char="•"/>
            </a:pPr>
            <a:r>
              <a:rPr lang="en-US" sz="800" dirty="0">
                <a:solidFill>
                  <a:schemeClr val="tx1"/>
                </a:solidFill>
                <a:latin typeface="Calibri" panose="020F0502020204030204" pitchFamily="34" charset="0"/>
                <a:hlinkClick r:id="rId4"/>
              </a:rPr>
              <a:t>Cloud Design </a:t>
            </a:r>
            <a:r>
              <a:rPr lang="en-US" sz="800" dirty="0" smtClean="0">
                <a:solidFill>
                  <a:schemeClr val="tx1"/>
                </a:solidFill>
                <a:latin typeface="Calibri" panose="020F0502020204030204" pitchFamily="34" charset="0"/>
                <a:hlinkClick r:id="rId4"/>
              </a:rPr>
              <a:t>Patterns</a:t>
            </a:r>
            <a:r>
              <a:rPr lang="en-US" sz="800" dirty="0">
                <a:solidFill>
                  <a:schemeClr val="tx1"/>
                </a:solidFill>
                <a:latin typeface="Calibri" panose="020F0502020204030204" pitchFamily="34" charset="0"/>
              </a:rPr>
              <a:t> </a:t>
            </a:r>
            <a:r>
              <a:rPr lang="en-US" sz="800" dirty="0" smtClean="0">
                <a:solidFill>
                  <a:schemeClr val="tx1"/>
                </a:solidFill>
                <a:latin typeface="Calibri" panose="020F0502020204030204" pitchFamily="34" charset="0"/>
              </a:rPr>
              <a:t>and </a:t>
            </a:r>
            <a:r>
              <a:rPr lang="en-US" sz="800" dirty="0" smtClean="0">
                <a:solidFill>
                  <a:schemeClr val="tx1"/>
                </a:solidFill>
                <a:latin typeface="Calibri" panose="020F0502020204030204" pitchFamily="34" charset="0"/>
                <a:hlinkClick r:id="rId5"/>
              </a:rPr>
              <a:t>Sample Code Examples</a:t>
            </a:r>
            <a:endParaRPr lang="en-US" sz="800" dirty="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Free O365 </a:t>
            </a:r>
            <a:r>
              <a:rPr lang="en-US" sz="800" b="1" dirty="0">
                <a:solidFill>
                  <a:schemeClr val="tx1"/>
                </a:solidFill>
                <a:latin typeface="Calibri" panose="020F0502020204030204" pitchFamily="34" charset="0"/>
              </a:rPr>
              <a:t>Resources, Training, Virtual Courses, and More: </a:t>
            </a:r>
            <a:r>
              <a:rPr lang="en-US" sz="800" dirty="0">
                <a:solidFill>
                  <a:schemeClr val="tx1"/>
                </a:solidFill>
                <a:latin typeface="Calibri" panose="020F0502020204030204" pitchFamily="34" charset="0"/>
                <a:hlinkClick r:id="rId6"/>
              </a:rPr>
              <a:t>http://</a:t>
            </a:r>
            <a:r>
              <a:rPr lang="en-US" sz="800" dirty="0" smtClean="0">
                <a:solidFill>
                  <a:schemeClr val="tx1"/>
                </a:solidFill>
                <a:latin typeface="Calibri" panose="020F0502020204030204" pitchFamily="34" charset="0"/>
                <a:hlinkClick r:id="rId6"/>
              </a:rPr>
              <a:t>blogs.msdn.com/b/mssmallbiz/archive/2014/03/17/how-to-get-free-microsoft-office-365-resources-training-virtual-courses-and-more.aspx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Training Courses for </a:t>
            </a:r>
            <a:r>
              <a:rPr lang="en-US" sz="800" b="1" dirty="0" smtClean="0">
                <a:solidFill>
                  <a:schemeClr val="tx1"/>
                </a:solidFill>
                <a:latin typeface="Calibri" panose="020F0502020204030204" pitchFamily="34" charset="0"/>
              </a:rPr>
              <a:t>End-users on TechNet: </a:t>
            </a:r>
            <a:r>
              <a:rPr lang="en-US" sz="800" dirty="0">
                <a:solidFill>
                  <a:schemeClr val="tx1"/>
                </a:solidFill>
                <a:latin typeface="Calibri" panose="020F0502020204030204" pitchFamily="34" charset="0"/>
                <a:hlinkClick r:id="rId7"/>
              </a:rPr>
              <a:t>http://technet.microsoft.com/en-us/library/jj871004.aspx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Training Courses for IT Pros on TechNet: </a:t>
            </a:r>
          </a:p>
          <a:p>
            <a:r>
              <a:rPr lang="en-US" sz="800" dirty="0">
                <a:solidFill>
                  <a:schemeClr val="tx1"/>
                </a:solidFill>
                <a:latin typeface="Calibri" panose="020F0502020204030204" pitchFamily="34" charset="0"/>
                <a:hlinkClick r:id="rId8"/>
              </a:rPr>
              <a:t>http://technet.microsoft.com/en-us/library/office-365-help-and-training.aspx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Training </a:t>
            </a:r>
            <a:r>
              <a:rPr lang="en-US" sz="800" b="1" dirty="0" smtClean="0">
                <a:solidFill>
                  <a:schemeClr val="tx1"/>
                </a:solidFill>
                <a:latin typeface="Calibri" panose="020F0502020204030204" pitchFamily="34" charset="0"/>
              </a:rPr>
              <a:t>on MVA: </a:t>
            </a:r>
            <a:r>
              <a:rPr lang="en-US" sz="800" dirty="0" smtClean="0">
                <a:solidFill>
                  <a:schemeClr val="tx1"/>
                </a:solidFill>
                <a:latin typeface="Calibri" panose="020F0502020204030204" pitchFamily="34" charset="0"/>
                <a:hlinkClick r:id="rId9"/>
              </a:rPr>
              <a:t>http</a:t>
            </a:r>
            <a:r>
              <a:rPr lang="en-US" sz="800" dirty="0">
                <a:solidFill>
                  <a:schemeClr val="tx1"/>
                </a:solidFill>
                <a:latin typeface="Calibri" panose="020F0502020204030204" pitchFamily="34" charset="0"/>
                <a:hlinkClick r:id="rId9"/>
              </a:rPr>
              <a:t>://</a:t>
            </a:r>
            <a:r>
              <a:rPr lang="en-US" sz="800" dirty="0" smtClean="0">
                <a:solidFill>
                  <a:schemeClr val="tx1"/>
                </a:solidFill>
                <a:latin typeface="Calibri" panose="020F0502020204030204" pitchFamily="34" charset="0"/>
                <a:hlinkClick r:id="rId9"/>
              </a:rPr>
              <a:t>www.microsoftvirtualacademy.com/product-training/office-365</a:t>
            </a:r>
            <a:endParaRPr lang="en-US" sz="800" dirty="0" smtClean="0">
              <a:solidFill>
                <a:schemeClr val="tx1"/>
              </a:solidFill>
              <a:latin typeface="Calibri" panose="020F0502020204030204" pitchFamily="34" charset="0"/>
            </a:endParaRPr>
          </a:p>
          <a:p>
            <a:pPr indent="-171450">
              <a:buFont typeface="Arial" panose="020B0604020202020204" pitchFamily="34" charset="0"/>
              <a:buChar char="•"/>
            </a:pPr>
            <a:r>
              <a:rPr lang="en-US" sz="800" dirty="0" smtClean="0">
                <a:solidFill>
                  <a:schemeClr val="tx1"/>
                </a:solidFill>
                <a:latin typeface="Calibri" panose="020F0502020204030204" pitchFamily="34" charset="0"/>
                <a:hlinkClick r:id="rId10"/>
              </a:rPr>
              <a:t>Intune Core Skills Jump Start</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for </a:t>
            </a:r>
            <a:r>
              <a:rPr lang="en-US" sz="800" b="1" dirty="0" smtClean="0">
                <a:solidFill>
                  <a:schemeClr val="tx1"/>
                </a:solidFill>
                <a:latin typeface="Calibri" panose="020F0502020204030204" pitchFamily="34" charset="0"/>
              </a:rPr>
              <a:t>Biz Training</a:t>
            </a:r>
            <a:r>
              <a:rPr lang="en-US" sz="800" b="1"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11"/>
              </a:rPr>
              <a:t>http://</a:t>
            </a:r>
            <a:r>
              <a:rPr lang="en-US" sz="800" dirty="0" smtClean="0">
                <a:solidFill>
                  <a:schemeClr val="tx1"/>
                </a:solidFill>
                <a:latin typeface="Calibri" panose="020F0502020204030204" pitchFamily="34" charset="0"/>
                <a:hlinkClick r:id="rId11"/>
              </a:rPr>
              <a:t>www.microsoft.com/en-us/download/details.aspx?id=44275</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Ignite Webcast Series on YouTube:</a:t>
            </a:r>
          </a:p>
          <a:p>
            <a:r>
              <a:rPr lang="en-US" sz="800" dirty="0">
                <a:solidFill>
                  <a:schemeClr val="tx1"/>
                </a:solidFill>
                <a:latin typeface="Calibri" panose="020F0502020204030204" pitchFamily="34" charset="0"/>
                <a:hlinkClick r:id="rId12"/>
              </a:rPr>
              <a:t>https://www.youtube.com/playlist?list=PL_BmUqQrmneYR68U0rkIDuYxdUlEvPyD8</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Videos </a:t>
            </a:r>
            <a:r>
              <a:rPr lang="en-US" sz="800" b="1" dirty="0">
                <a:solidFill>
                  <a:schemeClr val="tx1"/>
                </a:solidFill>
                <a:latin typeface="Calibri" panose="020F0502020204030204" pitchFamily="34" charset="0"/>
              </a:rPr>
              <a:t>on YouTube: </a:t>
            </a:r>
            <a:r>
              <a:rPr lang="en-US" sz="800" dirty="0">
                <a:solidFill>
                  <a:schemeClr val="tx1"/>
                </a:solidFill>
                <a:latin typeface="Calibri" panose="020F0502020204030204" pitchFamily="34" charset="0"/>
                <a:hlinkClick r:id="rId13"/>
              </a:rPr>
              <a:t>https://</a:t>
            </a:r>
            <a:r>
              <a:rPr lang="en-US" sz="800" dirty="0" smtClean="0">
                <a:solidFill>
                  <a:schemeClr val="tx1"/>
                </a:solidFill>
                <a:latin typeface="Calibri" panose="020F0502020204030204" pitchFamily="34" charset="0"/>
                <a:hlinkClick r:id="rId13"/>
              </a:rPr>
              <a:t>www.youtube.com/MicrosoftOffice365</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Garage Series: </a:t>
            </a:r>
            <a:r>
              <a:rPr lang="en-US" sz="800" dirty="0">
                <a:solidFill>
                  <a:schemeClr val="tx1"/>
                </a:solidFill>
                <a:latin typeface="Calibri" panose="020F0502020204030204" pitchFamily="34" charset="0"/>
                <a:hlinkClick r:id="rId14"/>
              </a:rPr>
              <a:t>http://</a:t>
            </a:r>
            <a:r>
              <a:rPr lang="en-US" sz="800" dirty="0" smtClean="0">
                <a:solidFill>
                  <a:schemeClr val="tx1"/>
                </a:solidFill>
                <a:latin typeface="Calibri" panose="020F0502020204030204" pitchFamily="34" charset="0"/>
                <a:hlinkClick r:id="rId14"/>
              </a:rPr>
              <a:t>www.youtube.com/playlist?list=PLXtHYVsvn_b-ChQPB_3vo0TJs_LffcOrJ</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Introduction to </a:t>
            </a:r>
            <a:r>
              <a:rPr lang="en-US" sz="800" b="1" dirty="0">
                <a:solidFill>
                  <a:schemeClr val="tx1"/>
                </a:solidFill>
                <a:latin typeface="Calibri" panose="020F0502020204030204" pitchFamily="34" charset="0"/>
              </a:rPr>
              <a:t>O365 Development: </a:t>
            </a:r>
            <a:r>
              <a:rPr lang="en-US" sz="800" dirty="0">
                <a:solidFill>
                  <a:schemeClr val="tx1"/>
                </a:solidFill>
                <a:latin typeface="Calibri" panose="020F0502020204030204" pitchFamily="34" charset="0"/>
                <a:hlinkClick r:id="rId15"/>
              </a:rPr>
              <a:t>http://</a:t>
            </a:r>
            <a:r>
              <a:rPr lang="en-US" sz="800" dirty="0" smtClean="0">
                <a:solidFill>
                  <a:schemeClr val="tx1"/>
                </a:solidFill>
                <a:latin typeface="Calibri" panose="020F0502020204030204" pitchFamily="34" charset="0"/>
                <a:hlinkClick r:id="rId15"/>
              </a:rPr>
              <a:t>dev.office.com/training</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Dev Presentations &amp; Training </a:t>
            </a:r>
            <a:r>
              <a:rPr lang="en-US" sz="800" b="1" dirty="0">
                <a:solidFill>
                  <a:schemeClr val="tx1"/>
                </a:solidFill>
                <a:latin typeface="Calibri" panose="020F0502020204030204" pitchFamily="34" charset="0"/>
              </a:rPr>
              <a:t>Content: </a:t>
            </a:r>
            <a:r>
              <a:rPr lang="en-US" sz="800" dirty="0">
                <a:solidFill>
                  <a:schemeClr val="tx1"/>
                </a:solidFill>
                <a:latin typeface="Calibri" panose="020F0502020204030204" pitchFamily="34" charset="0"/>
                <a:hlinkClick r:id="rId16"/>
              </a:rPr>
              <a:t>https://</a:t>
            </a:r>
            <a:r>
              <a:rPr lang="en-US" sz="800" dirty="0" smtClean="0">
                <a:solidFill>
                  <a:schemeClr val="tx1"/>
                </a:solidFill>
                <a:latin typeface="Calibri" panose="020F0502020204030204" pitchFamily="34" charset="0"/>
                <a:hlinkClick r:id="rId16"/>
              </a:rPr>
              <a:t>github.com/OfficeDev/TrainingContent</a:t>
            </a:r>
            <a:endParaRPr lang="en-US" sz="800" dirty="0" smtClean="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O365 </a:t>
            </a:r>
            <a:r>
              <a:rPr lang="en-US" sz="800" b="1" dirty="0" smtClean="0">
                <a:solidFill>
                  <a:schemeClr val="tx1"/>
                </a:solidFill>
                <a:latin typeface="Calibri" panose="020F0502020204030204" pitchFamily="34" charset="0"/>
              </a:rPr>
              <a:t>Fundamentals on Curah: </a:t>
            </a:r>
            <a:r>
              <a:rPr lang="en-US" sz="800" dirty="0" smtClean="0">
                <a:solidFill>
                  <a:schemeClr val="tx1"/>
                </a:solidFill>
                <a:latin typeface="Calibri" panose="020F0502020204030204" pitchFamily="34" charset="0"/>
                <a:hlinkClick r:id="rId17"/>
              </a:rPr>
              <a:t>https</a:t>
            </a:r>
            <a:r>
              <a:rPr lang="en-US" sz="800" dirty="0">
                <a:solidFill>
                  <a:schemeClr val="tx1"/>
                </a:solidFill>
                <a:latin typeface="Calibri" panose="020F0502020204030204" pitchFamily="34" charset="0"/>
                <a:hlinkClick r:id="rId17"/>
              </a:rPr>
              <a:t>://</a:t>
            </a:r>
            <a:r>
              <a:rPr lang="en-US" sz="800" dirty="0" smtClean="0">
                <a:solidFill>
                  <a:schemeClr val="tx1"/>
                </a:solidFill>
                <a:latin typeface="Calibri" panose="020F0502020204030204" pitchFamily="34" charset="0"/>
                <a:hlinkClick r:id="rId17"/>
              </a:rPr>
              <a:t>curah.microsoft.com/254864/office-365-fundamentals</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Learning Center for Biz: </a:t>
            </a:r>
            <a:r>
              <a:rPr lang="en-US" sz="800" dirty="0">
                <a:solidFill>
                  <a:schemeClr val="tx1"/>
                </a:solidFill>
                <a:latin typeface="Calibri" panose="020F0502020204030204" pitchFamily="34" charset="0"/>
                <a:hlinkClick r:id="rId18"/>
              </a:rPr>
              <a:t>https://</a:t>
            </a:r>
            <a:r>
              <a:rPr lang="en-US" sz="800" dirty="0" smtClean="0">
                <a:solidFill>
                  <a:schemeClr val="tx1"/>
                </a:solidFill>
                <a:latin typeface="Calibri" panose="020F0502020204030204" pitchFamily="34" charset="0"/>
                <a:hlinkClick r:id="rId18"/>
              </a:rPr>
              <a:t>support.office.com/en-US/learn/office365-for-business</a:t>
            </a:r>
            <a:endParaRPr lang="en-US" sz="800" dirty="0" smtClean="0">
              <a:solidFill>
                <a:schemeClr val="tx1"/>
              </a:solidFill>
              <a:latin typeface="Calibri" panose="020F0502020204030204" pitchFamily="34" charset="0"/>
            </a:endParaRPr>
          </a:p>
          <a:p>
            <a:pPr defTabSz="466298">
              <a:buClr>
                <a:schemeClr val="tx1"/>
              </a:buClr>
            </a:pPr>
            <a:r>
              <a:rPr lang="en-US" sz="800" b="1" dirty="0">
                <a:solidFill>
                  <a:schemeClr val="tx1"/>
                </a:solidFill>
                <a:latin typeface="Calibri" panose="020F0502020204030204" pitchFamily="34" charset="0"/>
              </a:rPr>
              <a:t>OneDrive How-To: </a:t>
            </a:r>
            <a:r>
              <a:rPr lang="en-US" sz="800" dirty="0">
                <a:solidFill>
                  <a:schemeClr val="tx1"/>
                </a:solidFill>
                <a:latin typeface="Calibri" panose="020F0502020204030204" pitchFamily="34" charset="0"/>
                <a:hlinkClick r:id="rId19"/>
              </a:rPr>
              <a:t>https://onedrive.live.com/about/en-us/support</a:t>
            </a:r>
            <a:endParaRPr lang="en-US" sz="800" dirty="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OneDrive </a:t>
            </a:r>
            <a:r>
              <a:rPr lang="en-US" sz="800" b="1" dirty="0">
                <a:solidFill>
                  <a:schemeClr val="tx1"/>
                </a:solidFill>
                <a:latin typeface="Calibri" panose="020F0502020204030204" pitchFamily="34" charset="0"/>
              </a:rPr>
              <a:t>for Business Training on </a:t>
            </a:r>
            <a:r>
              <a:rPr lang="en-US" sz="800" b="1" dirty="0" smtClean="0">
                <a:solidFill>
                  <a:schemeClr val="tx1"/>
                </a:solidFill>
                <a:latin typeface="Calibri" panose="020F0502020204030204" pitchFamily="34" charset="0"/>
              </a:rPr>
              <a:t>Microsoft Virtual Academy: </a:t>
            </a:r>
            <a:r>
              <a:rPr lang="en-US" sz="800" dirty="0">
                <a:solidFill>
                  <a:schemeClr val="tx1"/>
                </a:solidFill>
                <a:latin typeface="Calibri" panose="020F0502020204030204" pitchFamily="34" charset="0"/>
                <a:hlinkClick r:id="rId20"/>
              </a:rPr>
              <a:t>http://www.microsoftvirtualacademy.com/training-courses/onedrive-for-business-store-sync-and-share-your-work-files</a:t>
            </a:r>
            <a:endParaRPr lang="en-US" sz="800" dirty="0">
              <a:solidFill>
                <a:schemeClr val="tx1"/>
              </a:solidFill>
              <a:latin typeface="Calibri" panose="020F0502020204030204" pitchFamily="34" charset="0"/>
            </a:endParaRPr>
          </a:p>
          <a:p>
            <a:pPr algn="ctr" defTabSz="466298">
              <a:buClr>
                <a:schemeClr val="tx1"/>
              </a:buClr>
            </a:pPr>
            <a:r>
              <a:rPr lang="en-US" sz="1050" b="1" dirty="0" smtClean="0">
                <a:solidFill>
                  <a:schemeClr val="tx1"/>
                </a:solidFill>
                <a:latin typeface="Calibri" panose="020F0502020204030204" pitchFamily="34" charset="0"/>
              </a:rPr>
              <a:t>SUPPORT and TOOLS</a:t>
            </a:r>
            <a:endParaRPr lang="en-US" sz="1050" b="1" dirty="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Online Services Support </a:t>
            </a:r>
            <a:r>
              <a:rPr lang="en-US" sz="800" b="1" dirty="0">
                <a:solidFill>
                  <a:schemeClr val="tx1"/>
                </a:solidFill>
                <a:latin typeface="Calibri" panose="020F0502020204030204" pitchFamily="34" charset="0"/>
              </a:rPr>
              <a:t>Lifecycle Policy: </a:t>
            </a:r>
            <a:r>
              <a:rPr lang="en-US" sz="800" dirty="0">
                <a:solidFill>
                  <a:schemeClr val="tx1"/>
                </a:solidFill>
                <a:latin typeface="Calibri" panose="020F0502020204030204" pitchFamily="34" charset="0"/>
                <a:hlinkClick r:id="rId21"/>
              </a:rPr>
              <a:t>https://</a:t>
            </a:r>
            <a:r>
              <a:rPr lang="en-US" sz="800" dirty="0" smtClean="0">
                <a:solidFill>
                  <a:schemeClr val="tx1"/>
                </a:solidFill>
                <a:latin typeface="Calibri" panose="020F0502020204030204" pitchFamily="34" charset="0"/>
                <a:hlinkClick r:id="rId21"/>
              </a:rPr>
              <a:t>support.microsoft.com/en-us/lifecycle#gp/osslpolicy</a:t>
            </a:r>
            <a:endParaRPr lang="en-US" sz="800" dirty="0" smtClean="0">
              <a:solidFill>
                <a:schemeClr val="tx1"/>
              </a:solidFill>
              <a:latin typeface="Calibri" panose="020F0502020204030204" pitchFamily="34" charset="0"/>
            </a:endParaRPr>
          </a:p>
          <a:p>
            <a:pPr defTabSz="466298">
              <a:buClr>
                <a:schemeClr val="tx1"/>
              </a:buClr>
            </a:pPr>
            <a:r>
              <a:rPr lang="en-US" sz="800" b="1" dirty="0">
                <a:solidFill>
                  <a:schemeClr val="tx1"/>
                </a:solidFill>
                <a:latin typeface="Calibri" panose="020F0502020204030204" pitchFamily="34" charset="0"/>
              </a:rPr>
              <a:t>Online Services Support Lifecycle Policy FAQ: </a:t>
            </a:r>
            <a:r>
              <a:rPr lang="en-US" sz="800" dirty="0">
                <a:solidFill>
                  <a:schemeClr val="tx1"/>
                </a:solidFill>
                <a:latin typeface="Calibri" panose="020F0502020204030204" pitchFamily="34" charset="0"/>
                <a:hlinkClick r:id="rId22"/>
              </a:rPr>
              <a:t>https://</a:t>
            </a:r>
            <a:r>
              <a:rPr lang="en-US" sz="800" dirty="0" smtClean="0">
                <a:solidFill>
                  <a:schemeClr val="tx1"/>
                </a:solidFill>
                <a:latin typeface="Calibri" panose="020F0502020204030204" pitchFamily="34" charset="0"/>
                <a:hlinkClick r:id="rId22"/>
              </a:rPr>
              <a:t>support.microsoft.com/en-us/lifecycle#gp/OsslFaq</a:t>
            </a:r>
            <a:endParaRPr lang="en-US" sz="800" dirty="0" smtClean="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Microsoft Customer on </a:t>
            </a:r>
            <a:r>
              <a:rPr lang="en-US" sz="800" b="1" dirty="0">
                <a:solidFill>
                  <a:schemeClr val="tx1"/>
                </a:solidFill>
                <a:latin typeface="Calibri" panose="020F0502020204030204" pitchFamily="34" charset="0"/>
              </a:rPr>
              <a:t>Demand Diagnostics Tool: </a:t>
            </a:r>
            <a:r>
              <a:rPr lang="en-US" sz="800" dirty="0">
                <a:solidFill>
                  <a:schemeClr val="tx1"/>
                </a:solidFill>
                <a:latin typeface="Calibri" panose="020F0502020204030204" pitchFamily="34" charset="0"/>
                <a:hlinkClick r:id="rId23"/>
              </a:rPr>
              <a:t>http://</a:t>
            </a:r>
            <a:r>
              <a:rPr lang="en-US" sz="800" dirty="0" smtClean="0">
                <a:solidFill>
                  <a:schemeClr val="tx1"/>
                </a:solidFill>
                <a:latin typeface="Calibri" panose="020F0502020204030204" pitchFamily="34" charset="0"/>
                <a:hlinkClick r:id="rId23"/>
              </a:rPr>
              <a:t>www.microsoft.com/en-us/download/details.aspx?id=47588</a:t>
            </a:r>
            <a:endParaRPr lang="en-US" sz="800" dirty="0" smtClean="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FAQs </a:t>
            </a:r>
            <a:r>
              <a:rPr lang="en-US" sz="800" b="1" dirty="0">
                <a:solidFill>
                  <a:schemeClr val="tx1"/>
                </a:solidFill>
                <a:latin typeface="Calibri" panose="020F0502020204030204" pitchFamily="34" charset="0"/>
              </a:rPr>
              <a:t>about MDM for O365</a:t>
            </a:r>
            <a:r>
              <a:rPr lang="en-US" sz="8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24"/>
              </a:rPr>
              <a:t>https://support.office.com/en-us/article/Frequently-asked-questions-about-Mobile-Device-Management-for-Office-365-3871f99c-c9db-4a23-86f9-902c1b02f58d</a:t>
            </a:r>
            <a:endParaRPr lang="en-US" sz="800" dirty="0">
              <a:solidFill>
                <a:schemeClr val="tx1"/>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O365 KB Library of Support </a:t>
            </a:r>
            <a:r>
              <a:rPr lang="en-US" sz="800" b="1" dirty="0">
                <a:solidFill>
                  <a:schemeClr val="tx1"/>
                </a:solidFill>
                <a:latin typeface="Calibri" panose="020F0502020204030204" pitchFamily="34" charset="0"/>
              </a:rPr>
              <a:t>and </a:t>
            </a:r>
            <a:r>
              <a:rPr lang="en-US" sz="800" b="1" dirty="0" smtClean="0">
                <a:solidFill>
                  <a:schemeClr val="tx1"/>
                </a:solidFill>
                <a:latin typeface="Calibri" panose="020F0502020204030204" pitchFamily="34" charset="0"/>
              </a:rPr>
              <a:t>Help Articles: </a:t>
            </a:r>
            <a:r>
              <a:rPr lang="en-US" sz="800" dirty="0" smtClean="0">
                <a:solidFill>
                  <a:schemeClr val="tx1"/>
                </a:solidFill>
                <a:latin typeface="Calibri" panose="020F0502020204030204" pitchFamily="34" charset="0"/>
                <a:hlinkClick r:id="rId25"/>
              </a:rPr>
              <a:t>http</a:t>
            </a:r>
            <a:r>
              <a:rPr lang="en-US" sz="800" dirty="0">
                <a:solidFill>
                  <a:schemeClr val="tx1"/>
                </a:solidFill>
                <a:latin typeface="Calibri" panose="020F0502020204030204" pitchFamily="34" charset="0"/>
                <a:hlinkClick r:id="rId25"/>
              </a:rPr>
              <a:t>://</a:t>
            </a:r>
            <a:r>
              <a:rPr lang="en-US" sz="800" dirty="0" smtClean="0">
                <a:solidFill>
                  <a:schemeClr val="tx1"/>
                </a:solidFill>
                <a:latin typeface="Calibri" panose="020F0502020204030204" pitchFamily="34" charset="0"/>
                <a:hlinkClick r:id="rId25"/>
              </a:rPr>
              <a:t>social.technet.microsoft.com/wiki/contents/articles/13276.office-365-knowledge-base-library.aspx</a:t>
            </a:r>
            <a:endParaRPr lang="en-US" sz="800" dirty="0" smtClean="0">
              <a:solidFill>
                <a:schemeClr val="tx1"/>
              </a:solidFill>
              <a:latin typeface="Calibri" panose="020F0502020204030204" pitchFamily="34" charset="0"/>
            </a:endParaRPr>
          </a:p>
          <a:p>
            <a:pPr>
              <a:buClr>
                <a:schemeClr val="tx1"/>
              </a:buClr>
            </a:pPr>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Support Top Solutions: </a:t>
            </a:r>
            <a:r>
              <a:rPr lang="en-US" sz="800" dirty="0">
                <a:solidFill>
                  <a:schemeClr val="tx1"/>
                </a:solidFill>
                <a:latin typeface="Calibri" panose="020F0502020204030204" pitchFamily="34" charset="0"/>
                <a:hlinkClick r:id="rId26"/>
              </a:rPr>
              <a:t>http://</a:t>
            </a:r>
            <a:r>
              <a:rPr lang="en-US" sz="800" dirty="0" smtClean="0">
                <a:solidFill>
                  <a:schemeClr val="tx1"/>
                </a:solidFill>
                <a:latin typeface="Calibri" panose="020F0502020204030204" pitchFamily="34" charset="0"/>
                <a:hlinkClick r:id="rId26"/>
              </a:rPr>
              <a:t>community.office365.com/en-us/w/do_more_with_office_365/default.aspx</a:t>
            </a:r>
            <a:endParaRPr lang="en-US" sz="800" dirty="0" smtClean="0">
              <a:solidFill>
                <a:schemeClr val="tx1"/>
              </a:solidFill>
              <a:latin typeface="Calibri" panose="020F0502020204030204" pitchFamily="34" charset="0"/>
            </a:endParaRPr>
          </a:p>
          <a:p>
            <a:pPr>
              <a:buClr>
                <a:schemeClr val="tx1"/>
              </a:buClr>
            </a:pPr>
            <a:r>
              <a:rPr lang="en-US" sz="800" b="1" dirty="0" smtClean="0">
                <a:solidFill>
                  <a:schemeClr val="tx1"/>
                </a:solidFill>
                <a:latin typeface="Calibri" panose="020F0502020204030204" pitchFamily="34" charset="0"/>
              </a:rPr>
              <a:t>O365 DIY Troubleshooter</a:t>
            </a:r>
            <a:r>
              <a:rPr lang="en-US" sz="800" dirty="0" smtClean="0">
                <a:solidFill>
                  <a:schemeClr val="tx1"/>
                </a:solidFill>
                <a:latin typeface="Calibri" panose="020F0502020204030204" pitchFamily="34" charset="0"/>
              </a:rPr>
              <a:t>: </a:t>
            </a:r>
            <a:r>
              <a:rPr lang="en-US" sz="800" dirty="0" smtClean="0">
                <a:solidFill>
                  <a:schemeClr val="tx1"/>
                </a:solidFill>
                <a:latin typeface="Calibri" panose="020F0502020204030204" pitchFamily="34" charset="0"/>
                <a:hlinkClick r:id="rId27"/>
              </a:rPr>
              <a:t>http</a:t>
            </a:r>
            <a:r>
              <a:rPr lang="en-US" sz="800" dirty="0">
                <a:solidFill>
                  <a:schemeClr val="tx1"/>
                </a:solidFill>
                <a:latin typeface="Calibri" panose="020F0502020204030204" pitchFamily="34" charset="0"/>
                <a:hlinkClick r:id="rId27"/>
              </a:rPr>
              <a:t>://</a:t>
            </a:r>
            <a:r>
              <a:rPr lang="en-US" sz="800" dirty="0" smtClean="0">
                <a:solidFill>
                  <a:schemeClr val="tx1"/>
                </a:solidFill>
                <a:latin typeface="Calibri" panose="020F0502020204030204" pitchFamily="34" charset="0"/>
                <a:hlinkClick r:id="rId27"/>
              </a:rPr>
              <a:t>community.office365.com/en-us/p/troubleshooting.aspx</a:t>
            </a:r>
            <a:endParaRPr lang="en-US" sz="800" dirty="0" smtClean="0">
              <a:solidFill>
                <a:schemeClr val="tx1"/>
              </a:solidFill>
              <a:latin typeface="Calibri" panose="020F0502020204030204" pitchFamily="34" charset="0"/>
            </a:endParaRPr>
          </a:p>
          <a:p>
            <a:r>
              <a:rPr lang="en-US" sz="800" b="1" dirty="0" smtClean="0">
                <a:solidFill>
                  <a:srgbClr val="000000"/>
                </a:solidFill>
                <a:latin typeface="Calibri" panose="020F0502020204030204" pitchFamily="34" charset="0"/>
              </a:rPr>
              <a:t>O365 </a:t>
            </a:r>
            <a:r>
              <a:rPr lang="en-US" sz="800" b="1" dirty="0">
                <a:solidFill>
                  <a:srgbClr val="000000"/>
                </a:solidFill>
                <a:latin typeface="Calibri" panose="020F0502020204030204" pitchFamily="34" charset="0"/>
              </a:rPr>
              <a:t>Planned </a:t>
            </a:r>
            <a:r>
              <a:rPr lang="en-US" sz="800" b="1" dirty="0" smtClean="0">
                <a:solidFill>
                  <a:srgbClr val="000000"/>
                </a:solidFill>
                <a:latin typeface="Calibri" panose="020F0502020204030204" pitchFamily="34" charset="0"/>
              </a:rPr>
              <a:t>Maintenance (account needed for access): </a:t>
            </a:r>
            <a:r>
              <a:rPr lang="en-US" sz="800" dirty="0">
                <a:solidFill>
                  <a:srgbClr val="000000"/>
                </a:solidFill>
                <a:latin typeface="Calibri" panose="020F0502020204030204" pitchFamily="34" charset="0"/>
                <a:hlinkClick r:id="rId28"/>
              </a:rPr>
              <a:t>https://</a:t>
            </a:r>
            <a:r>
              <a:rPr lang="en-US" sz="800" dirty="0" smtClean="0">
                <a:solidFill>
                  <a:srgbClr val="000000"/>
                </a:solidFill>
                <a:latin typeface="Calibri" panose="020F0502020204030204" pitchFamily="34" charset="0"/>
                <a:hlinkClick r:id="rId28"/>
              </a:rPr>
              <a:t>portal.office.com/ServiceStatus/ScheduledMaintenance.aspx</a:t>
            </a:r>
            <a:endParaRPr lang="en-US" sz="800" dirty="0" smtClean="0">
              <a:solidFill>
                <a:srgbClr val="000000"/>
              </a:solidFill>
              <a:latin typeface="Calibri" panose="020F0502020204030204" pitchFamily="34" charset="0"/>
            </a:endParaRPr>
          </a:p>
          <a:p>
            <a:r>
              <a:rPr lang="en-US" sz="800" b="1" dirty="0" smtClean="0">
                <a:solidFill>
                  <a:srgbClr val="000000"/>
                </a:solidFill>
                <a:latin typeface="Calibri" panose="020F0502020204030204" pitchFamily="34" charset="0"/>
              </a:rPr>
              <a:t>O365 </a:t>
            </a:r>
            <a:r>
              <a:rPr lang="en-US" sz="800" b="1" dirty="0">
                <a:solidFill>
                  <a:srgbClr val="000000"/>
                </a:solidFill>
                <a:latin typeface="Calibri" panose="020F0502020204030204" pitchFamily="34" charset="0"/>
              </a:rPr>
              <a:t>Service Health </a:t>
            </a:r>
            <a:r>
              <a:rPr lang="en-US" sz="800" b="1" dirty="0" smtClean="0">
                <a:solidFill>
                  <a:srgbClr val="000000"/>
                </a:solidFill>
                <a:latin typeface="Calibri" panose="020F0502020204030204" pitchFamily="34" charset="0"/>
              </a:rPr>
              <a:t>Dashboard </a:t>
            </a:r>
            <a:r>
              <a:rPr lang="en-US" sz="800" b="1" dirty="0">
                <a:solidFill>
                  <a:srgbClr val="000000"/>
                </a:solidFill>
                <a:latin typeface="Calibri" panose="020F0502020204030204" pitchFamily="34" charset="0"/>
              </a:rPr>
              <a:t>(account needed for access)</a:t>
            </a:r>
            <a:r>
              <a:rPr lang="en-US" sz="800" b="1" dirty="0" smtClean="0">
                <a:solidFill>
                  <a:srgbClr val="000000"/>
                </a:solidFill>
                <a:latin typeface="Calibri" panose="020F0502020204030204" pitchFamily="34" charset="0"/>
              </a:rPr>
              <a:t>: </a:t>
            </a:r>
            <a:endParaRPr lang="en-US" sz="800" b="1" dirty="0">
              <a:solidFill>
                <a:srgbClr val="000000"/>
              </a:solidFill>
              <a:latin typeface="Calibri" panose="020F0502020204030204" pitchFamily="34" charset="0"/>
            </a:endParaRPr>
          </a:p>
          <a:p>
            <a:r>
              <a:rPr lang="en-US" sz="800" dirty="0">
                <a:solidFill>
                  <a:srgbClr val="000000"/>
                </a:solidFill>
                <a:latin typeface="Calibri" panose="020F0502020204030204" pitchFamily="34" charset="0"/>
                <a:hlinkClick r:id="rId29"/>
              </a:rPr>
              <a:t>https://</a:t>
            </a:r>
            <a:r>
              <a:rPr lang="en-US" sz="800" dirty="0" smtClean="0">
                <a:solidFill>
                  <a:srgbClr val="000000"/>
                </a:solidFill>
                <a:latin typeface="Calibri" panose="020F0502020204030204" pitchFamily="34" charset="0"/>
                <a:hlinkClick r:id="rId29"/>
              </a:rPr>
              <a:t>portal.office.com/ServiceStatus/ServiceStatus.aspx</a:t>
            </a:r>
            <a:endParaRPr lang="en-US" sz="800" dirty="0" smtClean="0">
              <a:solidFill>
                <a:srgbClr val="000000"/>
              </a:solidFill>
              <a:latin typeface="Calibri" panose="020F0502020204030204" pitchFamily="34" charset="0"/>
            </a:endParaRPr>
          </a:p>
          <a:p>
            <a:r>
              <a:rPr lang="en-US" sz="800" b="1" dirty="0">
                <a:solidFill>
                  <a:srgbClr val="000000"/>
                </a:solidFill>
                <a:latin typeface="Calibri" panose="020F0502020204030204" pitchFamily="34" charset="0"/>
              </a:rPr>
              <a:t>O365 Service Health RSS </a:t>
            </a:r>
            <a:r>
              <a:rPr lang="en-US" sz="800" b="1" dirty="0" smtClean="0">
                <a:solidFill>
                  <a:srgbClr val="000000"/>
                </a:solidFill>
                <a:latin typeface="Calibri" panose="020F0502020204030204" pitchFamily="34" charset="0"/>
              </a:rPr>
              <a:t>Notifications: </a:t>
            </a:r>
            <a:r>
              <a:rPr lang="en-US" sz="800" dirty="0">
                <a:solidFill>
                  <a:srgbClr val="000000"/>
                </a:solidFill>
                <a:latin typeface="Calibri" panose="020F0502020204030204" pitchFamily="34" charset="0"/>
                <a:hlinkClick r:id="rId30"/>
              </a:rPr>
              <a:t>http://rss.servicehealth.microsoftonline.com/feed/en-US/63B577856C034F947F561249C145A48F/pqt52y/gk1n7d/c8mfak/n-dbvo/x9duf_/</a:t>
            </a:r>
            <a:r>
              <a:rPr lang="en-US" sz="800" dirty="0" smtClean="0">
                <a:solidFill>
                  <a:srgbClr val="000000"/>
                </a:solidFill>
                <a:latin typeface="Calibri" panose="020F0502020204030204" pitchFamily="34" charset="0"/>
                <a:hlinkClick r:id="rId30"/>
              </a:rPr>
              <a:t>r3f9z6/ab5tly</a:t>
            </a:r>
            <a:endParaRPr lang="en-US" sz="800" dirty="0" smtClean="0">
              <a:solidFill>
                <a:srgbClr val="000000"/>
              </a:solidFill>
              <a:latin typeface="Calibri" panose="020F0502020204030204" pitchFamily="34" charset="0"/>
            </a:endParaRPr>
          </a:p>
          <a:p>
            <a:r>
              <a:rPr lang="en-US" sz="800" b="1" dirty="0" smtClean="0">
                <a:solidFill>
                  <a:srgbClr val="000000"/>
                </a:solidFill>
                <a:latin typeface="Calibri" panose="020F0502020204030204" pitchFamily="34" charset="0"/>
              </a:rPr>
              <a:t>O365 Message Center (account needed for access): </a:t>
            </a:r>
            <a:r>
              <a:rPr lang="en-US" sz="800" dirty="0" smtClean="0">
                <a:solidFill>
                  <a:srgbClr val="000000"/>
                </a:solidFill>
                <a:latin typeface="Calibri" panose="020F0502020204030204" pitchFamily="34" charset="0"/>
                <a:hlinkClick r:id="rId31"/>
              </a:rPr>
              <a:t>https</a:t>
            </a:r>
            <a:r>
              <a:rPr lang="en-US" sz="800" dirty="0">
                <a:solidFill>
                  <a:srgbClr val="000000"/>
                </a:solidFill>
                <a:latin typeface="Calibri" panose="020F0502020204030204" pitchFamily="34" charset="0"/>
                <a:hlinkClick r:id="rId31"/>
              </a:rPr>
              <a:t>://</a:t>
            </a:r>
            <a:r>
              <a:rPr lang="en-US" sz="800" dirty="0" smtClean="0">
                <a:solidFill>
                  <a:srgbClr val="000000"/>
                </a:solidFill>
                <a:latin typeface="Calibri" panose="020F0502020204030204" pitchFamily="34" charset="0"/>
                <a:hlinkClick r:id="rId31"/>
              </a:rPr>
              <a:t>portal.office.com/MessageCenter/MessageCenter.aspx</a:t>
            </a:r>
            <a:endParaRPr lang="en-US" sz="800" dirty="0" smtClean="0">
              <a:solidFill>
                <a:srgbClr val="000000"/>
              </a:solidFill>
              <a:latin typeface="Calibri" panose="020F0502020204030204" pitchFamily="34" charset="0"/>
            </a:endParaRPr>
          </a:p>
          <a:p>
            <a:pPr defTabSz="466298">
              <a:buClr>
                <a:schemeClr val="tx1"/>
              </a:buClr>
            </a:pPr>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Tools and </a:t>
            </a:r>
            <a:r>
              <a:rPr lang="en-US" sz="800" b="1" dirty="0" smtClean="0">
                <a:solidFill>
                  <a:schemeClr val="tx1"/>
                </a:solidFill>
                <a:latin typeface="Calibri" panose="020F0502020204030204" pitchFamily="34" charset="0"/>
              </a:rPr>
              <a:t>Diagnostics:</a:t>
            </a:r>
            <a:endParaRPr lang="en-US" sz="800" b="1" dirty="0">
              <a:solidFill>
                <a:schemeClr val="tx1"/>
              </a:solidFill>
              <a:latin typeface="Calibri" panose="020F0502020204030204" pitchFamily="34" charset="0"/>
            </a:endParaRPr>
          </a:p>
          <a:p>
            <a:pPr defTabSz="466298">
              <a:buClr>
                <a:schemeClr val="tx1"/>
              </a:buClr>
            </a:pPr>
            <a:r>
              <a:rPr lang="en-US" sz="800" dirty="0">
                <a:solidFill>
                  <a:schemeClr val="tx1"/>
                </a:solidFill>
                <a:latin typeface="Calibri" panose="020F0502020204030204" pitchFamily="34" charset="0"/>
                <a:hlinkClick r:id="rId32"/>
              </a:rPr>
              <a:t>http://community.office365.com/en-us/w/diagnostic_tools/default.aspx#top</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Outlook Connectivity Troubleshooting Guided Walkthrough:</a:t>
            </a:r>
          </a:p>
          <a:p>
            <a:r>
              <a:rPr lang="en-US" sz="800" u="sng" dirty="0">
                <a:solidFill>
                  <a:schemeClr val="tx1"/>
                </a:solidFill>
                <a:latin typeface="Calibri" panose="020F0502020204030204" pitchFamily="34" charset="0"/>
                <a:hlinkClick r:id="rId33"/>
              </a:rPr>
              <a:t>http://blogs.technet.com/b/uspartner_ts2team/archive/2013/07/31/office-365-outlook-connectivity-troubleshooting-guided-walkthrough.aspx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Status (AKA Emergency Broadcast System): </a:t>
            </a:r>
            <a:r>
              <a:rPr lang="en-US" sz="800" dirty="0" smtClean="0">
                <a:solidFill>
                  <a:schemeClr val="tx1"/>
                </a:solidFill>
                <a:latin typeface="Calibri" panose="020F0502020204030204" pitchFamily="34" charset="0"/>
                <a:hlinkClick r:id="rId34"/>
              </a:rPr>
              <a:t>http://status.office365.com</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Support </a:t>
            </a:r>
            <a:r>
              <a:rPr lang="en-US" sz="800" b="1" dirty="0">
                <a:solidFill>
                  <a:schemeClr val="tx1"/>
                </a:solidFill>
                <a:latin typeface="Calibri" panose="020F0502020204030204" pitchFamily="34" charset="0"/>
              </a:rPr>
              <a:t>and Services: </a:t>
            </a:r>
            <a:r>
              <a:rPr lang="en-US" sz="800" dirty="0">
                <a:solidFill>
                  <a:schemeClr val="tx1"/>
                </a:solidFill>
                <a:latin typeface="Calibri" panose="020F0502020204030204" pitchFamily="34" charset="0"/>
                <a:hlinkClick r:id="rId35"/>
              </a:rPr>
              <a:t>http://</a:t>
            </a:r>
            <a:r>
              <a:rPr lang="en-US" sz="800" dirty="0" smtClean="0">
                <a:solidFill>
                  <a:schemeClr val="tx1"/>
                </a:solidFill>
                <a:latin typeface="Calibri" panose="020F0502020204030204" pitchFamily="34" charset="0"/>
                <a:hlinkClick r:id="rId35"/>
              </a:rPr>
              <a:t>products.office.com/en-us/business/office-365-for-business-support-options</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Integration w/ On-Premises Environments: </a:t>
            </a:r>
            <a:r>
              <a:rPr lang="en-US" sz="800" dirty="0">
                <a:solidFill>
                  <a:schemeClr val="tx1"/>
                </a:solidFill>
                <a:latin typeface="Calibri" panose="020F0502020204030204" pitchFamily="34" charset="0"/>
                <a:hlinkClick r:id="rId36"/>
              </a:rPr>
              <a:t>https://support.office.com/en-us/article/Office-365-integration-with-on-premises-environments-263faf8d-aa21-428b-aed3-2021837a4b65</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How to Switch to a Different O365 Plan or Subscription: </a:t>
            </a:r>
            <a:r>
              <a:rPr lang="en-US" sz="800" dirty="0">
                <a:solidFill>
                  <a:schemeClr val="tx1"/>
                </a:solidFill>
                <a:latin typeface="Calibri" panose="020F0502020204030204" pitchFamily="34" charset="0"/>
                <a:hlinkClick r:id="rId37"/>
              </a:rPr>
              <a:t>https://support.office.com/en-us/article/Switch-to-a-different-Office-365-plan-or-subscription-73318661-8f33-478b-bcc7-fb8d69dbb22a?ui=en-US&amp;rs=en-US&amp;ad=US</a:t>
            </a:r>
            <a:endParaRPr lang="en-US" sz="800" dirty="0">
              <a:solidFill>
                <a:schemeClr val="tx1"/>
              </a:solidFill>
              <a:latin typeface="Calibri" panose="020F0502020204030204" pitchFamily="34" charset="0"/>
            </a:endParaRPr>
          </a:p>
          <a:p>
            <a:pPr marL="0" lvl="1"/>
            <a:r>
              <a:rPr lang="en-US" sz="800" b="1" dirty="0">
                <a:solidFill>
                  <a:schemeClr val="tx1"/>
                </a:solidFill>
                <a:latin typeface="Calibri" panose="020F0502020204030204" pitchFamily="34" charset="0"/>
              </a:rPr>
              <a:t>Set Up My Current Office for Mac Apps with O365 for Business: </a:t>
            </a:r>
            <a:r>
              <a:rPr lang="en-US" sz="800" dirty="0">
                <a:solidFill>
                  <a:srgbClr val="FF0000"/>
                </a:solidFill>
                <a:latin typeface="Calibri" panose="020F0502020204030204" pitchFamily="34" charset="0"/>
                <a:hlinkClick r:id="rId38"/>
              </a:rPr>
              <a:t>https://support.office.com/en-us/article/Set-up-my-current-Office-for-Mac-apps-with-Office-365-for-business-c113166e-9491-46ef-aadb-9ca75112baff?ui=en-US&amp;rs=en-US&amp;ad=US</a:t>
            </a:r>
            <a:endParaRPr lang="en-US" sz="800" dirty="0">
              <a:solidFill>
                <a:srgbClr val="FF0000"/>
              </a:solidFill>
              <a:latin typeface="Calibri" panose="020F0502020204030204" pitchFamily="34" charset="0"/>
            </a:endParaRPr>
          </a:p>
          <a:p>
            <a:r>
              <a:rPr lang="en-US" sz="800" b="1" dirty="0">
                <a:solidFill>
                  <a:schemeClr val="tx1"/>
                </a:solidFill>
                <a:latin typeface="Calibri" panose="020F0502020204030204" pitchFamily="34" charset="0"/>
              </a:rPr>
              <a:t>Meet O365 Video: </a:t>
            </a:r>
            <a:r>
              <a:rPr lang="en-US" sz="800" dirty="0">
                <a:solidFill>
                  <a:schemeClr val="tx1"/>
                </a:solidFill>
                <a:latin typeface="Calibri" panose="020F0502020204030204" pitchFamily="34" charset="0"/>
                <a:hlinkClick r:id="rId39"/>
              </a:rPr>
              <a:t>https://support.office.com/en-us/article/Meet-Office-365-Video-ca1cc1a9-a615-46e1-b6a3-40dbd99939a6?ui=en-US&amp;rs=en-US&amp;ad=US</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View and Download Reports about Service Usage in O365: </a:t>
            </a:r>
            <a:r>
              <a:rPr lang="en-US" sz="800" dirty="0">
                <a:solidFill>
                  <a:schemeClr val="tx1"/>
                </a:solidFill>
                <a:latin typeface="Calibri" panose="020F0502020204030204" pitchFamily="34" charset="0"/>
                <a:hlinkClick r:id="rId40"/>
              </a:rPr>
              <a:t>https://support.office.com/en-US/Article/View-and-download-reports-about-service-usage-in-Office-365-30e5558f-d3c0-4a3b-a0d5-58fc7750c0ad?ui=en-US&amp;rs=en-US&amp;ad=US</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Deploy </a:t>
            </a:r>
            <a:r>
              <a:rPr lang="en-US" sz="800" b="1" dirty="0">
                <a:solidFill>
                  <a:schemeClr val="tx1"/>
                </a:solidFill>
                <a:latin typeface="Calibri" panose="020F0502020204030204" pitchFamily="34" charset="0"/>
              </a:rPr>
              <a:t>Click-to-Run for O365 Products by Using the Office Deployment Tool:</a:t>
            </a:r>
          </a:p>
          <a:p>
            <a:r>
              <a:rPr lang="en-US" sz="800" dirty="0">
                <a:solidFill>
                  <a:schemeClr val="tx1"/>
                </a:solidFill>
                <a:latin typeface="Calibri" panose="020F0502020204030204" pitchFamily="34" charset="0"/>
                <a:hlinkClick r:id="rId41"/>
              </a:rPr>
              <a:t>http://technet.microsoft.com/en-us/library/jj219423(v=office.15).aspx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10 Tips for Optimizing and Troubleshooting Your O365 </a:t>
            </a:r>
            <a:r>
              <a:rPr lang="en-US" sz="800" b="1" dirty="0">
                <a:solidFill>
                  <a:schemeClr val="tx1"/>
                </a:solidFill>
                <a:latin typeface="Calibri" panose="020F0502020204030204" pitchFamily="34" charset="0"/>
              </a:rPr>
              <a:t>Network Connectivity:</a:t>
            </a:r>
            <a:r>
              <a:rPr lang="en-US" sz="7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42"/>
              </a:rPr>
              <a:t>http://</a:t>
            </a:r>
            <a:r>
              <a:rPr lang="en-US" sz="800" dirty="0" smtClean="0">
                <a:solidFill>
                  <a:schemeClr val="tx1"/>
                </a:solidFill>
                <a:latin typeface="Calibri" panose="020F0502020204030204" pitchFamily="34" charset="0"/>
                <a:hlinkClick r:id="rId42"/>
              </a:rPr>
              <a:t>blogs.technet.com/b/onthewire/archive/2014/06/18/top-10-tips-for-optimising-amp-troubleshooting-your-office-365-network-connectivity.aspx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Find </a:t>
            </a:r>
            <a:r>
              <a:rPr lang="en-US" sz="800" b="1" dirty="0">
                <a:solidFill>
                  <a:schemeClr val="tx1"/>
                </a:solidFill>
                <a:latin typeface="Calibri" panose="020F0502020204030204" pitchFamily="34" charset="0"/>
              </a:rPr>
              <a:t>Help About Groups in O365: </a:t>
            </a:r>
            <a:r>
              <a:rPr lang="en-US" sz="800" dirty="0">
                <a:solidFill>
                  <a:schemeClr val="tx1"/>
                </a:solidFill>
                <a:latin typeface="Calibri" panose="020F0502020204030204" pitchFamily="34" charset="0"/>
                <a:hlinkClick r:id="rId43"/>
              </a:rPr>
              <a:t>https://</a:t>
            </a:r>
            <a:r>
              <a:rPr lang="en-US" sz="800" dirty="0" smtClean="0">
                <a:solidFill>
                  <a:schemeClr val="tx1"/>
                </a:solidFill>
                <a:latin typeface="Calibri" panose="020F0502020204030204" pitchFamily="34" charset="0"/>
                <a:hlinkClick r:id="rId43"/>
              </a:rPr>
              <a:t>support.office.com/en-US/Article/Find-help-about-groups-in-Office-365-7a9b321f-b76a-4d53-b98b-a2b0b7946de1</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Find </a:t>
            </a:r>
            <a:r>
              <a:rPr lang="en-US" sz="800" b="1" dirty="0">
                <a:solidFill>
                  <a:schemeClr val="tx1"/>
                </a:solidFill>
                <a:latin typeface="Calibri" panose="020F0502020204030204" pitchFamily="34" charset="0"/>
              </a:rPr>
              <a:t>Help About O365 Video: </a:t>
            </a:r>
            <a:r>
              <a:rPr lang="en-US" sz="800" dirty="0">
                <a:solidFill>
                  <a:schemeClr val="tx1"/>
                </a:solidFill>
                <a:latin typeface="Calibri" panose="020F0502020204030204" pitchFamily="34" charset="0"/>
                <a:hlinkClick r:id="rId44"/>
              </a:rPr>
              <a:t>https://</a:t>
            </a:r>
            <a:r>
              <a:rPr lang="en-US" sz="800" dirty="0" smtClean="0">
                <a:solidFill>
                  <a:schemeClr val="tx1"/>
                </a:solidFill>
                <a:latin typeface="Calibri" panose="020F0502020204030204" pitchFamily="34" charset="0"/>
                <a:hlinkClick r:id="rId44"/>
              </a:rPr>
              <a:t>support.office.com/en-us/article/Find-help-about-Office-365-Video-b435f99a-f47e-4ebd-a946-f5c965844f50</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Support Community: </a:t>
            </a:r>
            <a:r>
              <a:rPr lang="en-US" sz="800" b="1" dirty="0">
                <a:solidFill>
                  <a:schemeClr val="tx1"/>
                </a:solidFill>
                <a:latin typeface="Calibri" panose="020F0502020204030204" pitchFamily="34" charset="0"/>
              </a:rPr>
              <a:t>O365 for Business: </a:t>
            </a:r>
            <a:r>
              <a:rPr lang="en-US" sz="800" u="sng" dirty="0">
                <a:solidFill>
                  <a:schemeClr val="tx1"/>
                </a:solidFill>
                <a:latin typeface="Calibri" panose="020F0502020204030204" pitchFamily="34" charset="0"/>
                <a:hlinkClick r:id="rId45"/>
              </a:rPr>
              <a:t>http://</a:t>
            </a:r>
            <a:r>
              <a:rPr lang="en-US" sz="800" u="sng" dirty="0" smtClean="0">
                <a:solidFill>
                  <a:schemeClr val="tx1"/>
                </a:solidFill>
                <a:latin typeface="Calibri" panose="020F0502020204030204" pitchFamily="34" charset="0"/>
                <a:hlinkClick r:id="rId45"/>
              </a:rPr>
              <a:t>community.office365.com</a:t>
            </a:r>
            <a:endParaRPr lang="en-US" sz="800" u="sng"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OneDrive for Business Client </a:t>
            </a:r>
            <a:r>
              <a:rPr lang="en-US" sz="800" b="1" dirty="0">
                <a:solidFill>
                  <a:schemeClr val="tx1"/>
                </a:solidFill>
                <a:latin typeface="Calibri" panose="020F0502020204030204" pitchFamily="34" charset="0"/>
              </a:rPr>
              <a:t>Network Bandwidth </a:t>
            </a:r>
            <a:r>
              <a:rPr lang="en-US" sz="800" b="1" dirty="0" smtClean="0">
                <a:solidFill>
                  <a:schemeClr val="tx1"/>
                </a:solidFill>
                <a:latin typeface="Calibri" panose="020F0502020204030204" pitchFamily="34" charset="0"/>
              </a:rPr>
              <a:t>Calculator: </a:t>
            </a:r>
            <a:r>
              <a:rPr lang="en-US" sz="800" dirty="0">
                <a:solidFill>
                  <a:schemeClr val="tx1"/>
                </a:solidFill>
                <a:latin typeface="Calibri" panose="020F0502020204030204" pitchFamily="34" charset="0"/>
                <a:hlinkClick r:id="rId46"/>
              </a:rPr>
              <a:t>http://</a:t>
            </a:r>
            <a:r>
              <a:rPr lang="en-US" sz="800" dirty="0" smtClean="0">
                <a:solidFill>
                  <a:schemeClr val="tx1"/>
                </a:solidFill>
                <a:latin typeface="Calibri" panose="020F0502020204030204" pitchFamily="34" charset="0"/>
                <a:hlinkClick r:id="rId46"/>
              </a:rPr>
              <a:t>www.microsoft.com/en-us/download/details.aspx?id=44541</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Yammer </a:t>
            </a:r>
            <a:r>
              <a:rPr lang="en-US" sz="800" b="1" dirty="0">
                <a:solidFill>
                  <a:schemeClr val="tx1"/>
                </a:solidFill>
                <a:latin typeface="Calibri" panose="020F0502020204030204" pitchFamily="34" charset="0"/>
              </a:rPr>
              <a:t>Activation Guide</a:t>
            </a:r>
            <a:r>
              <a:rPr lang="en-US" sz="8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47"/>
              </a:rPr>
              <a:t>https://support.office.com/en-us/article/Yammer-activation-guide-4f924c74-87d2-49d0-a4f6-cba3ce2b0e7c</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Yammer </a:t>
            </a:r>
            <a:r>
              <a:rPr lang="en-US" sz="800" b="1" dirty="0">
                <a:solidFill>
                  <a:schemeClr val="tx1"/>
                </a:solidFill>
                <a:latin typeface="Calibri" panose="020F0502020204030204" pitchFamily="34" charset="0"/>
              </a:rPr>
              <a:t>Support Resources: </a:t>
            </a:r>
            <a:r>
              <a:rPr lang="en-US" sz="800" dirty="0">
                <a:solidFill>
                  <a:schemeClr val="tx1"/>
                </a:solidFill>
                <a:latin typeface="Calibri" panose="020F0502020204030204" pitchFamily="34" charset="0"/>
                <a:hlinkClick r:id="rId48"/>
              </a:rPr>
              <a:t>http://community.office365.com/en-us/w/yammer/default.aspx</a:t>
            </a:r>
            <a:endParaRPr lang="en-US" sz="800" dirty="0">
              <a:solidFill>
                <a:schemeClr val="tx1"/>
              </a:solidFill>
              <a:latin typeface="Calibri" panose="020F0502020204030204" pitchFamily="34" charset="0"/>
            </a:endParaRPr>
          </a:p>
          <a:p>
            <a:pPr algn="ctr" defTabSz="466298">
              <a:buClr>
                <a:schemeClr val="tx1"/>
              </a:buClr>
            </a:pPr>
            <a:r>
              <a:rPr lang="en-US" sz="1050" b="1" dirty="0" smtClean="0">
                <a:solidFill>
                  <a:schemeClr val="tx1"/>
                </a:solidFill>
                <a:latin typeface="Calibri" panose="020F0502020204030204" pitchFamily="34" charset="0"/>
              </a:rPr>
              <a:t>PRODUCT and TECHNICAL</a:t>
            </a:r>
          </a:p>
          <a:p>
            <a:r>
              <a:rPr lang="en-US" sz="800" b="1" dirty="0" smtClean="0">
                <a:solidFill>
                  <a:schemeClr val="tx1"/>
                </a:solidFill>
                <a:latin typeface="Calibri" panose="020F0502020204030204" pitchFamily="34" charset="0"/>
              </a:rPr>
              <a:t>Overview </a:t>
            </a:r>
            <a:r>
              <a:rPr lang="en-US" sz="800" b="1" dirty="0">
                <a:solidFill>
                  <a:schemeClr val="tx1"/>
                </a:solidFill>
                <a:latin typeface="Calibri" panose="020F0502020204030204" pitchFamily="34" charset="0"/>
              </a:rPr>
              <a:t>Built-in MDM for O365: </a:t>
            </a:r>
            <a:r>
              <a:rPr lang="en-US" sz="800" dirty="0">
                <a:solidFill>
                  <a:schemeClr val="tx1"/>
                </a:solidFill>
                <a:latin typeface="Calibri" panose="020F0502020204030204" pitchFamily="34" charset="0"/>
                <a:hlinkClick r:id="rId49"/>
              </a:rPr>
              <a:t>https://</a:t>
            </a:r>
            <a:r>
              <a:rPr lang="en-US" sz="800" dirty="0" smtClean="0">
                <a:solidFill>
                  <a:schemeClr val="tx1"/>
                </a:solidFill>
                <a:latin typeface="Calibri" panose="020F0502020204030204" pitchFamily="34" charset="0"/>
                <a:hlinkClick r:id="rId49"/>
              </a:rPr>
              <a:t>technet.microsoft.com/en-US/library/ms.o365.cc.devicepolicy.aspx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PowerShell </a:t>
            </a:r>
            <a:r>
              <a:rPr lang="en-US" sz="800" b="1" dirty="0">
                <a:solidFill>
                  <a:schemeClr val="tx1"/>
                </a:solidFill>
                <a:latin typeface="Calibri" panose="020F0502020204030204" pitchFamily="34" charset="0"/>
              </a:rPr>
              <a:t>for O365: </a:t>
            </a:r>
            <a:r>
              <a:rPr lang="en-US" sz="800" dirty="0">
                <a:solidFill>
                  <a:schemeClr val="tx1"/>
                </a:solidFill>
                <a:latin typeface="Calibri" panose="020F0502020204030204" pitchFamily="34" charset="0"/>
                <a:hlinkClick r:id="rId50"/>
              </a:rPr>
              <a:t>http://</a:t>
            </a:r>
            <a:r>
              <a:rPr lang="en-US" sz="800" dirty="0" smtClean="0">
                <a:solidFill>
                  <a:schemeClr val="tx1"/>
                </a:solidFill>
                <a:latin typeface="Calibri" panose="020F0502020204030204" pitchFamily="34" charset="0"/>
                <a:hlinkClick r:id="rId50"/>
              </a:rPr>
              <a:t>powershell.office.com</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New Way to </a:t>
            </a:r>
            <a:r>
              <a:rPr lang="en-US" sz="800" b="1" dirty="0">
                <a:solidFill>
                  <a:schemeClr val="tx1"/>
                </a:solidFill>
                <a:latin typeface="Calibri" panose="020F0502020204030204" pitchFamily="34" charset="0"/>
              </a:rPr>
              <a:t>Create Connectors in O365: </a:t>
            </a:r>
            <a:r>
              <a:rPr lang="en-US" sz="800" dirty="0">
                <a:solidFill>
                  <a:schemeClr val="tx1"/>
                </a:solidFill>
                <a:latin typeface="Calibri" panose="020F0502020204030204" pitchFamily="34" charset="0"/>
                <a:hlinkClick r:id="rId51"/>
              </a:rPr>
              <a:t>http://</a:t>
            </a:r>
            <a:r>
              <a:rPr lang="en-US" sz="800" dirty="0" smtClean="0">
                <a:solidFill>
                  <a:schemeClr val="tx1"/>
                </a:solidFill>
                <a:latin typeface="Calibri" panose="020F0502020204030204" pitchFamily="34" charset="0"/>
                <a:hlinkClick r:id="rId51"/>
              </a:rPr>
              <a:t>blogs.office.com/2015/05/22/announcing-a-new-way-to-create-connectors-in-office-365</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Free O365 for </a:t>
            </a:r>
            <a:r>
              <a:rPr lang="en-US" sz="800" b="1" dirty="0">
                <a:solidFill>
                  <a:schemeClr val="tx1"/>
                </a:solidFill>
                <a:latin typeface="Calibri" panose="020F0502020204030204" pitchFamily="34" charset="0"/>
              </a:rPr>
              <a:t>Education Program: </a:t>
            </a:r>
            <a:r>
              <a:rPr lang="en-US" sz="800" dirty="0">
                <a:solidFill>
                  <a:schemeClr val="tx1"/>
                </a:solidFill>
                <a:latin typeface="Calibri" panose="020F0502020204030204" pitchFamily="34" charset="0"/>
                <a:hlinkClick r:id="rId52"/>
              </a:rPr>
              <a:t>http://</a:t>
            </a:r>
            <a:r>
              <a:rPr lang="en-US" sz="800" dirty="0" smtClean="0">
                <a:solidFill>
                  <a:schemeClr val="tx1"/>
                </a:solidFill>
                <a:latin typeface="Calibri" panose="020F0502020204030204" pitchFamily="34" charset="0"/>
                <a:hlinkClick r:id="rId52"/>
              </a:rPr>
              <a:t>products.office.com/en-US/student</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Release Programs:</a:t>
            </a:r>
            <a:r>
              <a:rPr lang="en-US" sz="900" b="1"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53"/>
              </a:rPr>
              <a:t>https://</a:t>
            </a:r>
            <a:r>
              <a:rPr lang="en-US" sz="800" dirty="0" smtClean="0">
                <a:solidFill>
                  <a:schemeClr val="tx1"/>
                </a:solidFill>
                <a:latin typeface="Calibri" panose="020F0502020204030204" pitchFamily="34" charset="0"/>
                <a:hlinkClick r:id="rId53"/>
              </a:rPr>
              <a:t>support.office.com/en-US/Article/Office-365-release-programs-3b3adfa4-1777-4ff0-b606-fb8732101f47</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Plan </a:t>
            </a:r>
            <a:r>
              <a:rPr lang="en-US" sz="800" b="1" dirty="0">
                <a:solidFill>
                  <a:schemeClr val="tx1"/>
                </a:solidFill>
                <a:latin typeface="Calibri" panose="020F0502020204030204" pitchFamily="34" charset="0"/>
              </a:rPr>
              <a:t>for Internet Bandwidth Usage for O365: </a:t>
            </a:r>
            <a:r>
              <a:rPr lang="en-US" sz="800" dirty="0">
                <a:solidFill>
                  <a:schemeClr val="tx1"/>
                </a:solidFill>
                <a:latin typeface="Calibri" panose="020F0502020204030204" pitchFamily="34" charset="0"/>
                <a:hlinkClick r:id="rId54"/>
              </a:rPr>
              <a:t>http://technet.microsoft.com/en-us/library/hh852542.aspx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O65 </a:t>
            </a:r>
            <a:r>
              <a:rPr lang="en-US" sz="800" b="1" dirty="0">
                <a:solidFill>
                  <a:schemeClr val="tx1"/>
                </a:solidFill>
                <a:latin typeface="Calibri" panose="020F0502020204030204" pitchFamily="34" charset="0"/>
              </a:rPr>
              <a:t>Network Planning and Performance Tuning: </a:t>
            </a:r>
            <a:r>
              <a:rPr lang="en-US" sz="800" dirty="0">
                <a:solidFill>
                  <a:schemeClr val="tx1"/>
                </a:solidFill>
                <a:latin typeface="Calibri" panose="020F0502020204030204" pitchFamily="34" charset="0"/>
                <a:hlinkClick r:id="rId55"/>
              </a:rPr>
              <a:t>http://technet.microsoft.com/library/f97c2f06-0426-443d-8a16-d98abb0da252</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for IT Pros: </a:t>
            </a:r>
            <a:r>
              <a:rPr lang="en-US" sz="800" dirty="0">
                <a:solidFill>
                  <a:schemeClr val="tx1"/>
                </a:solidFill>
                <a:latin typeface="Calibri" panose="020F0502020204030204" pitchFamily="34" charset="0"/>
                <a:hlinkClick r:id="rId56"/>
              </a:rPr>
              <a:t>https://</a:t>
            </a:r>
            <a:r>
              <a:rPr lang="en-US" sz="800" dirty="0" smtClean="0">
                <a:solidFill>
                  <a:schemeClr val="tx1"/>
                </a:solidFill>
                <a:latin typeface="Calibri" panose="020F0502020204030204" pitchFamily="34" charset="0"/>
                <a:hlinkClick r:id="rId56"/>
              </a:rPr>
              <a:t>technet.microsoft.com/en-us/office/dn788774</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Service Descriptions: </a:t>
            </a:r>
            <a:r>
              <a:rPr lang="en-US" sz="800" dirty="0" smtClean="0">
                <a:solidFill>
                  <a:schemeClr val="tx1"/>
                </a:solidFill>
                <a:latin typeface="Calibri" panose="020F0502020204030204" pitchFamily="34" charset="0"/>
                <a:hlinkClick r:id="rId57"/>
              </a:rPr>
              <a:t>http</a:t>
            </a:r>
            <a:r>
              <a:rPr lang="en-US" sz="800" dirty="0">
                <a:solidFill>
                  <a:schemeClr val="tx1"/>
                </a:solidFill>
                <a:latin typeface="Calibri" panose="020F0502020204030204" pitchFamily="34" charset="0"/>
                <a:hlinkClick r:id="rId57"/>
              </a:rPr>
              <a:t>://</a:t>
            </a:r>
            <a:r>
              <a:rPr lang="en-US" sz="800" dirty="0" smtClean="0">
                <a:solidFill>
                  <a:schemeClr val="tx1"/>
                </a:solidFill>
                <a:latin typeface="Calibri" panose="020F0502020204030204" pitchFamily="34" charset="0"/>
                <a:hlinkClick r:id="rId57"/>
              </a:rPr>
              <a:t>technet.microsoft.com/en-us/library/jj819284.aspx</a:t>
            </a:r>
            <a:endParaRPr lang="en-US" sz="800" dirty="0" smtClean="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O365 Service Comparison: </a:t>
            </a:r>
            <a:r>
              <a:rPr lang="en-US" sz="800" dirty="0">
                <a:solidFill>
                  <a:schemeClr val="tx1"/>
                </a:solidFill>
                <a:latin typeface="Calibri" panose="020F0502020204030204" pitchFamily="34" charset="0"/>
                <a:hlinkClick r:id="rId58"/>
              </a:rPr>
              <a:t>https://technet.microsoft.com/en-us/office/dn788955</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System Requirements on TechNet: </a:t>
            </a:r>
          </a:p>
          <a:p>
            <a:r>
              <a:rPr lang="en-US" sz="800" dirty="0">
                <a:solidFill>
                  <a:schemeClr val="tx1"/>
                </a:solidFill>
                <a:latin typeface="Calibri" panose="020F0502020204030204" pitchFamily="34" charset="0"/>
                <a:hlinkClick r:id="rId59"/>
              </a:rPr>
              <a:t>http://</a:t>
            </a:r>
            <a:r>
              <a:rPr lang="en-US" sz="800" dirty="0" smtClean="0">
                <a:solidFill>
                  <a:schemeClr val="tx1"/>
                </a:solidFill>
                <a:latin typeface="Calibri" panose="020F0502020204030204" pitchFamily="34" charset="0"/>
                <a:hlinkClick r:id="rId59"/>
              </a:rPr>
              <a:t>technet.microsoft.com/en-us/library/office-365-system-requirements.aspx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Roadmap: </a:t>
            </a:r>
            <a:r>
              <a:rPr lang="en-US" sz="800" dirty="0" smtClean="0">
                <a:solidFill>
                  <a:schemeClr val="tx1"/>
                </a:solidFill>
                <a:latin typeface="Calibri" panose="020F0502020204030204" pitchFamily="34" charset="0"/>
                <a:hlinkClick r:id="rId60"/>
              </a:rPr>
              <a:t>http</a:t>
            </a:r>
            <a:r>
              <a:rPr lang="en-US" sz="800" dirty="0">
                <a:solidFill>
                  <a:schemeClr val="tx1"/>
                </a:solidFill>
                <a:latin typeface="Calibri" panose="020F0502020204030204" pitchFamily="34" charset="0"/>
                <a:hlinkClick r:id="rId60"/>
              </a:rPr>
              <a:t>://</a:t>
            </a:r>
            <a:r>
              <a:rPr lang="en-US" sz="800" dirty="0" smtClean="0">
                <a:solidFill>
                  <a:schemeClr val="tx1"/>
                </a:solidFill>
                <a:latin typeface="Calibri" panose="020F0502020204030204" pitchFamily="34" charset="0"/>
                <a:hlinkClick r:id="rId60"/>
              </a:rPr>
              <a:t>roadmap.office.com</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URLs and IP Address Ranges: </a:t>
            </a:r>
            <a:r>
              <a:rPr lang="en-US" sz="800" dirty="0">
                <a:solidFill>
                  <a:schemeClr val="tx1"/>
                </a:solidFill>
                <a:latin typeface="Calibri" panose="020F0502020204030204" pitchFamily="34" charset="0"/>
                <a:hlinkClick r:id="rId61"/>
              </a:rPr>
              <a:t>http://technet.microsoft.com/en-us/library/hh373144.aspx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Quick </a:t>
            </a:r>
            <a:r>
              <a:rPr lang="en-US" sz="800" b="1" dirty="0">
                <a:solidFill>
                  <a:schemeClr val="tx1"/>
                </a:solidFill>
                <a:latin typeface="Calibri" panose="020F0502020204030204" pitchFamily="34" charset="0"/>
              </a:rPr>
              <a:t>Start to O365 for Small to Medium Businesses:</a:t>
            </a:r>
          </a:p>
          <a:p>
            <a:r>
              <a:rPr lang="en-US" sz="800" dirty="0">
                <a:solidFill>
                  <a:schemeClr val="tx1"/>
                </a:solidFill>
                <a:latin typeface="Calibri" panose="020F0502020204030204" pitchFamily="34" charset="0"/>
                <a:hlinkClick r:id="rId62"/>
              </a:rPr>
              <a:t>http://www.microsoft.com/en-us/download/details.aspx?id=40156 </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Trust Center: </a:t>
            </a:r>
            <a:r>
              <a:rPr lang="en-US" sz="800" dirty="0">
                <a:solidFill>
                  <a:schemeClr val="tx1"/>
                </a:solidFill>
                <a:latin typeface="Calibri" panose="020F0502020204030204" pitchFamily="34" charset="0"/>
                <a:hlinkClick r:id="rId63"/>
              </a:rPr>
              <a:t>https://</a:t>
            </a:r>
            <a:r>
              <a:rPr lang="en-US" sz="800" dirty="0" smtClean="0">
                <a:solidFill>
                  <a:schemeClr val="tx1"/>
                </a:solidFill>
                <a:latin typeface="Calibri" panose="020F0502020204030204" pitchFamily="34" charset="0"/>
                <a:hlinkClick r:id="rId63"/>
              </a:rPr>
              <a:t>products.office.com/en-us/business/office-365-trust-center-cloud-computing-security</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Compliance Center </a:t>
            </a:r>
            <a:r>
              <a:rPr lang="en-US" sz="800" b="1" dirty="0">
                <a:solidFill>
                  <a:schemeClr val="tx1"/>
                </a:solidFill>
                <a:latin typeface="Calibri" panose="020F0502020204030204" pitchFamily="34" charset="0"/>
              </a:rPr>
              <a:t>on TechNet: </a:t>
            </a:r>
            <a:r>
              <a:rPr lang="en-US" sz="800" dirty="0">
                <a:solidFill>
                  <a:schemeClr val="tx1"/>
                </a:solidFill>
                <a:latin typeface="Calibri" panose="020F0502020204030204" pitchFamily="34" charset="0"/>
                <a:hlinkClick r:id="rId64"/>
              </a:rPr>
              <a:t>https://</a:t>
            </a:r>
            <a:r>
              <a:rPr lang="en-US" sz="800" dirty="0" smtClean="0">
                <a:solidFill>
                  <a:schemeClr val="tx1"/>
                </a:solidFill>
                <a:latin typeface="Calibri" panose="020F0502020204030204" pitchFamily="34" charset="0"/>
                <a:hlinkClick r:id="rId64"/>
              </a:rPr>
              <a:t>technet.microsoft.com/en-us/library/dn876574.aspx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Customer Success </a:t>
            </a:r>
            <a:r>
              <a:rPr lang="en-US" sz="800" b="1" dirty="0" smtClean="0">
                <a:solidFill>
                  <a:schemeClr val="tx1"/>
                </a:solidFill>
                <a:latin typeface="Calibri" panose="020F0502020204030204" pitchFamily="34" charset="0"/>
              </a:rPr>
              <a:t>and Deployment Center</a:t>
            </a:r>
            <a:r>
              <a:rPr lang="en-US" sz="800" b="1"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65"/>
              </a:rPr>
              <a:t>http://</a:t>
            </a:r>
            <a:r>
              <a:rPr lang="en-US" sz="800" dirty="0" smtClean="0">
                <a:solidFill>
                  <a:schemeClr val="tx1"/>
                </a:solidFill>
                <a:latin typeface="Calibri" panose="020F0502020204030204" pitchFamily="34" charset="0"/>
                <a:hlinkClick r:id="rId65"/>
              </a:rPr>
              <a:t>success.office.com</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O365 Onboarding Benefit: </a:t>
            </a:r>
            <a:r>
              <a:rPr lang="en-US" sz="800" dirty="0">
                <a:solidFill>
                  <a:schemeClr val="tx1"/>
                </a:solidFill>
                <a:latin typeface="Calibri" panose="020F0502020204030204" pitchFamily="34" charset="0"/>
                <a:hlinkClick r:id="rId66"/>
              </a:rPr>
              <a:t>http://technet.microsoft.com/en-us/library/office-365-onboarding-benefit.aspx</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Introducing </a:t>
            </a:r>
            <a:r>
              <a:rPr lang="en-US" sz="800" b="1" dirty="0">
                <a:solidFill>
                  <a:schemeClr val="tx1"/>
                </a:solidFill>
                <a:latin typeface="Calibri" panose="020F0502020204030204" pitchFamily="34" charset="0"/>
              </a:rPr>
              <a:t>O365 Video: </a:t>
            </a:r>
            <a:r>
              <a:rPr lang="en-US" sz="800" dirty="0">
                <a:solidFill>
                  <a:schemeClr val="tx1"/>
                </a:solidFill>
                <a:latin typeface="Calibri" panose="020F0502020204030204" pitchFamily="34" charset="0"/>
                <a:hlinkClick r:id="rId67"/>
              </a:rPr>
              <a:t>http://blogs.office.com/2014/11/18/introducing-office-365-video</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a:t>
            </a:r>
            <a:r>
              <a:rPr lang="en-US" sz="800" b="1" dirty="0">
                <a:solidFill>
                  <a:schemeClr val="tx1"/>
                </a:solidFill>
                <a:latin typeface="Calibri" panose="020F0502020204030204" pitchFamily="34" charset="0"/>
              </a:rPr>
              <a:t>: Where is my Data?: </a:t>
            </a:r>
            <a:r>
              <a:rPr lang="en-US" sz="800" dirty="0">
                <a:solidFill>
                  <a:schemeClr val="tx1"/>
                </a:solidFill>
                <a:latin typeface="Calibri" panose="020F0502020204030204" pitchFamily="34" charset="0"/>
                <a:hlinkClick r:id="rId68"/>
              </a:rPr>
              <a:t>http://www.microsoft.com/online/legal/v2/?docid=25</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Whitepapers: O365 </a:t>
            </a:r>
            <a:r>
              <a:rPr lang="en-US" sz="800" b="1" dirty="0">
                <a:solidFill>
                  <a:schemeClr val="tx1"/>
                </a:solidFill>
                <a:latin typeface="Calibri" panose="020F0502020204030204" pitchFamily="34" charset="0"/>
              </a:rPr>
              <a:t>Mapping of CSA Security, Compliance, and Privacy Cloud Control Matrix Requirements: </a:t>
            </a:r>
            <a:r>
              <a:rPr lang="en-US" sz="800" dirty="0">
                <a:solidFill>
                  <a:schemeClr val="tx1"/>
                </a:solidFill>
                <a:latin typeface="Calibri" panose="020F0502020204030204" pitchFamily="34" charset="0"/>
                <a:hlinkClick r:id="rId69"/>
              </a:rPr>
              <a:t>https://www.microsoft.com/en-us/download/details.aspx?id=26647</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Whitepaper: An </a:t>
            </a:r>
            <a:r>
              <a:rPr lang="en-US" sz="800" b="1" dirty="0">
                <a:solidFill>
                  <a:schemeClr val="tx1"/>
                </a:solidFill>
                <a:latin typeface="Calibri" panose="020F0502020204030204" pitchFamily="34" charset="0"/>
              </a:rPr>
              <a:t>End-to-End Experience with O365 Groups:</a:t>
            </a:r>
            <a:r>
              <a:rPr lang="en-US" sz="8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70"/>
              </a:rPr>
              <a:t>http://www.microsoft.com/en-us/download/details.aspx?id=45873</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Whitepaper: Info </a:t>
            </a:r>
            <a:r>
              <a:rPr lang="en-US" sz="800" b="1" dirty="0">
                <a:solidFill>
                  <a:schemeClr val="tx1"/>
                </a:solidFill>
                <a:latin typeface="Calibri" panose="020F0502020204030204" pitchFamily="34" charset="0"/>
              </a:rPr>
              <a:t>Protection and Control (IPC) in </a:t>
            </a:r>
            <a:r>
              <a:rPr lang="en-US" sz="800" b="1" dirty="0" smtClean="0">
                <a:solidFill>
                  <a:schemeClr val="tx1"/>
                </a:solidFill>
                <a:latin typeface="Calibri" panose="020F0502020204030204" pitchFamily="34" charset="0"/>
              </a:rPr>
              <a:t>O365 </a:t>
            </a:r>
            <a:r>
              <a:rPr lang="en-US" sz="800" b="1" dirty="0">
                <a:solidFill>
                  <a:schemeClr val="tx1"/>
                </a:solidFill>
                <a:latin typeface="Calibri" panose="020F0502020204030204" pitchFamily="34" charset="0"/>
              </a:rPr>
              <a:t>with Microsoft Rights Management Service (RMS</a:t>
            </a:r>
            <a:r>
              <a:rPr lang="en-US" sz="800" b="1" dirty="0" smtClean="0">
                <a:solidFill>
                  <a:schemeClr val="tx1"/>
                </a:solidFill>
                <a:latin typeface="Calibri" panose="020F0502020204030204" pitchFamily="34" charset="0"/>
              </a:rPr>
              <a:t>):</a:t>
            </a:r>
            <a:r>
              <a:rPr lang="en-US" sz="700" b="1" dirty="0" smtClean="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71"/>
              </a:rPr>
              <a:t>http://www.microsoft.com/en-us/download/details.aspx?id=34768</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Getting Started Guide for Deploying O365 ProPlus:</a:t>
            </a:r>
          </a:p>
          <a:p>
            <a:r>
              <a:rPr lang="en-US" sz="800" dirty="0">
                <a:solidFill>
                  <a:schemeClr val="tx1"/>
                </a:solidFill>
                <a:latin typeface="Calibri" panose="020F0502020204030204" pitchFamily="34" charset="0"/>
                <a:hlinkClick r:id="rId72"/>
              </a:rPr>
              <a:t>http://technet.microsoft.com/en-us/library/jj839718(v=office.15).</a:t>
            </a:r>
            <a:r>
              <a:rPr lang="en-US" sz="800" dirty="0" smtClean="0">
                <a:solidFill>
                  <a:schemeClr val="tx1"/>
                </a:solidFill>
                <a:latin typeface="Calibri" panose="020F0502020204030204" pitchFamily="34" charset="0"/>
                <a:hlinkClick r:id="rId72"/>
              </a:rPr>
              <a:t>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OneDrive </a:t>
            </a:r>
            <a:r>
              <a:rPr lang="en-US" sz="800" b="1" dirty="0">
                <a:solidFill>
                  <a:schemeClr val="tx1"/>
                </a:solidFill>
                <a:latin typeface="Calibri" panose="020F0502020204030204" pitchFamily="34" charset="0"/>
              </a:rPr>
              <a:t>for Business Service Description:</a:t>
            </a:r>
          </a:p>
          <a:p>
            <a:r>
              <a:rPr lang="en-US" sz="800" dirty="0">
                <a:solidFill>
                  <a:schemeClr val="tx1"/>
                </a:solidFill>
                <a:latin typeface="Calibri" panose="020F0502020204030204" pitchFamily="34" charset="0"/>
                <a:hlinkClick r:id="rId73"/>
              </a:rPr>
              <a:t>https://</a:t>
            </a:r>
            <a:r>
              <a:rPr lang="en-US" sz="800" dirty="0" smtClean="0">
                <a:solidFill>
                  <a:schemeClr val="tx1"/>
                </a:solidFill>
                <a:latin typeface="Calibri" panose="020F0502020204030204" pitchFamily="34" charset="0"/>
                <a:hlinkClick r:id="rId73"/>
              </a:rPr>
              <a:t>technet.microsoft.com/en-us/library/onedrive-for-business-service-description.aspx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OneDrive for Business Library </a:t>
            </a:r>
            <a:r>
              <a:rPr lang="en-US" sz="800" b="1" dirty="0">
                <a:solidFill>
                  <a:schemeClr val="tx1"/>
                </a:solidFill>
                <a:latin typeface="Calibri" panose="020F0502020204030204" pitchFamily="34" charset="0"/>
              </a:rPr>
              <a:t>on TechNet: </a:t>
            </a:r>
            <a:r>
              <a:rPr lang="en-US" sz="800" dirty="0">
                <a:solidFill>
                  <a:schemeClr val="tx1"/>
                </a:solidFill>
                <a:latin typeface="Calibri" panose="020F0502020204030204" pitchFamily="34" charset="0"/>
                <a:hlinkClick r:id="rId74"/>
              </a:rPr>
              <a:t>https://</a:t>
            </a:r>
            <a:r>
              <a:rPr lang="en-US" sz="800" dirty="0" smtClean="0">
                <a:solidFill>
                  <a:schemeClr val="tx1"/>
                </a:solidFill>
                <a:latin typeface="Calibri" panose="020F0502020204030204" pitchFamily="34" charset="0"/>
                <a:hlinkClick r:id="rId74"/>
              </a:rPr>
              <a:t>technet.microsoft.com/en-us/library/dn889837.aspx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Office </a:t>
            </a:r>
            <a:r>
              <a:rPr lang="en-US" sz="800" b="1" dirty="0">
                <a:solidFill>
                  <a:schemeClr val="tx1"/>
                </a:solidFill>
                <a:latin typeface="Calibri" panose="020F0502020204030204" pitchFamily="34" charset="0"/>
              </a:rPr>
              <a:t>Online Service Description on TechNet:</a:t>
            </a:r>
          </a:p>
          <a:p>
            <a:r>
              <a:rPr lang="en-US" sz="800" dirty="0">
                <a:solidFill>
                  <a:schemeClr val="tx1"/>
                </a:solidFill>
                <a:latin typeface="Calibri" panose="020F0502020204030204" pitchFamily="34" charset="0"/>
                <a:hlinkClick r:id="rId75"/>
              </a:rPr>
              <a:t>http://technet.microsoft.com/en-us/library/office-online-service-description.aspx</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Microsoft Volume Licensing Online Services SLA:</a:t>
            </a:r>
          </a:p>
          <a:p>
            <a:r>
              <a:rPr lang="en-US" sz="800" dirty="0">
                <a:solidFill>
                  <a:schemeClr val="tx1"/>
                </a:solidFill>
                <a:latin typeface="Calibri" panose="020F0502020204030204" pitchFamily="34" charset="0"/>
                <a:hlinkClick r:id="rId76"/>
              </a:rPr>
              <a:t>http://microsoftvolumelicensing.com/DocumentSearch.aspx?Mode=3&amp;DocumentTypeId=37</a:t>
            </a:r>
            <a:endParaRPr lang="en-US" sz="800" dirty="0">
              <a:solidFill>
                <a:schemeClr val="tx1"/>
              </a:solidFill>
              <a:latin typeface="Calibri" panose="020F0502020204030204" pitchFamily="34" charset="0"/>
            </a:endParaRPr>
          </a:p>
          <a:p>
            <a:r>
              <a:rPr lang="en-US" sz="800" dirty="0" smtClean="0">
                <a:solidFill>
                  <a:schemeClr val="tx1"/>
                </a:solidFill>
                <a:latin typeface="Calibri" panose="020F0502020204030204" pitchFamily="34" charset="0"/>
                <a:hlinkClick r:id="rId77"/>
              </a:rPr>
              <a:t>ry/onedrive-for-business-service-description.aspx</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Yammer </a:t>
            </a:r>
            <a:r>
              <a:rPr lang="en-US" sz="800" b="1" dirty="0">
                <a:solidFill>
                  <a:schemeClr val="tx1"/>
                </a:solidFill>
                <a:latin typeface="Calibri" panose="020F0502020204030204" pitchFamily="34" charset="0"/>
              </a:rPr>
              <a:t>Resource Center: </a:t>
            </a:r>
            <a:r>
              <a:rPr lang="en-US" sz="800" dirty="0">
                <a:solidFill>
                  <a:schemeClr val="tx1"/>
                </a:solidFill>
                <a:latin typeface="Calibri" panose="020F0502020204030204" pitchFamily="34" charset="0"/>
                <a:hlinkClick r:id="rId78"/>
              </a:rPr>
              <a:t>https://about.yammer.com/why-yammer/resources</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Yammer </a:t>
            </a:r>
            <a:r>
              <a:rPr lang="en-US" sz="800" b="1" dirty="0">
                <a:solidFill>
                  <a:schemeClr val="tx1"/>
                </a:solidFill>
                <a:latin typeface="Calibri" panose="020F0502020204030204" pitchFamily="34" charset="0"/>
              </a:rPr>
              <a:t>Admin Center:</a:t>
            </a:r>
            <a:r>
              <a:rPr lang="en-US" sz="8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79"/>
              </a:rPr>
              <a:t>https://support.office.com/en-sg/article/Yammer-admin-center-e1464355-1f97-49ac-b2aa-dd320b179dbe</a:t>
            </a:r>
            <a:endParaRPr lang="en-US" sz="800" dirty="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eDiscovery </a:t>
            </a:r>
            <a:r>
              <a:rPr lang="en-US" sz="800" b="1" dirty="0">
                <a:solidFill>
                  <a:schemeClr val="tx1"/>
                </a:solidFill>
                <a:latin typeface="Calibri" panose="020F0502020204030204" pitchFamily="34" charset="0"/>
              </a:rPr>
              <a:t>FAQ:</a:t>
            </a:r>
            <a:r>
              <a:rPr lang="en-US" sz="800" dirty="0">
                <a:solidFill>
                  <a:schemeClr val="tx1"/>
                </a:solidFill>
                <a:latin typeface="Calibri" panose="020F0502020204030204" pitchFamily="34" charset="0"/>
              </a:rPr>
              <a:t> </a:t>
            </a:r>
            <a:r>
              <a:rPr lang="en-US" sz="700" dirty="0">
                <a:solidFill>
                  <a:schemeClr val="tx1"/>
                </a:solidFill>
                <a:latin typeface="Calibri" panose="020F0502020204030204" pitchFamily="34" charset="0"/>
                <a:hlinkClick r:id="rId80"/>
              </a:rPr>
              <a:t>http://</a:t>
            </a:r>
            <a:r>
              <a:rPr lang="en-US" sz="700" dirty="0" smtClean="0">
                <a:solidFill>
                  <a:schemeClr val="tx1"/>
                </a:solidFill>
                <a:latin typeface="Calibri" panose="020F0502020204030204" pitchFamily="34" charset="0"/>
                <a:hlinkClick r:id="rId80"/>
              </a:rPr>
              <a:t>social.technet.microsoft.com/wiki/contents/articles/19485.ediscovery-faq.aspx</a:t>
            </a:r>
            <a:endParaRPr lang="en-US" sz="7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Compliance Search:</a:t>
            </a:r>
            <a:r>
              <a:rPr lang="en-US" sz="700" b="1" dirty="0" smtClean="0">
                <a:solidFill>
                  <a:schemeClr val="tx1"/>
                </a:solidFill>
                <a:latin typeface="Calibri" panose="020F0502020204030204" pitchFamily="34" charset="0"/>
              </a:rPr>
              <a:t> </a:t>
            </a:r>
            <a:r>
              <a:rPr lang="en-US" sz="700" dirty="0" smtClean="0">
                <a:solidFill>
                  <a:schemeClr val="tx1"/>
                </a:solidFill>
                <a:latin typeface="Calibri" panose="020F0502020204030204" pitchFamily="34" charset="0"/>
                <a:hlinkClick r:id="rId81"/>
              </a:rPr>
              <a:t>https://technet.microsoft.com/en-US/library/ms.o365.cc.ComplianceSearch.aspx</a:t>
            </a:r>
            <a:endParaRPr lang="en-US" sz="7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Cortana for O365:</a:t>
            </a:r>
            <a:r>
              <a:rPr lang="en-US" sz="800" dirty="0" smtClean="0">
                <a:solidFill>
                  <a:schemeClr val="tx1"/>
                </a:solidFill>
                <a:latin typeface="Calibri" panose="020F0502020204030204" pitchFamily="34" charset="0"/>
              </a:rPr>
              <a:t> </a:t>
            </a:r>
            <a:r>
              <a:rPr lang="en-US" sz="800" dirty="0" smtClean="0">
                <a:solidFill>
                  <a:schemeClr val="tx1"/>
                </a:solidFill>
                <a:latin typeface="Calibri" panose="020F0502020204030204" pitchFamily="34" charset="0"/>
                <a:hlinkClick r:id="rId82"/>
              </a:rPr>
              <a:t>https://support.office.com/en-us/article/Cortana-for-Office-365-7257cb50-0d5c-4f7a-ac2e-9fe5d13bb5cb</a:t>
            </a:r>
            <a:endParaRPr lang="en-US" sz="800" dirty="0" smtClean="0">
              <a:solidFill>
                <a:schemeClr val="tx1"/>
              </a:solidFill>
              <a:latin typeface="Calibri" panose="020F0502020204030204" pitchFamily="34" charset="0"/>
            </a:endParaRPr>
          </a:p>
          <a:p>
            <a:pPr algn="ctr" defTabSz="466298">
              <a:buClr>
                <a:schemeClr val="tx1"/>
              </a:buClr>
            </a:pPr>
            <a:r>
              <a:rPr lang="en-US" sz="1050" b="1" dirty="0" smtClean="0">
                <a:solidFill>
                  <a:schemeClr val="tx1"/>
                </a:solidFill>
                <a:latin typeface="Calibri" panose="020F0502020204030204" pitchFamily="34" charset="0"/>
              </a:rPr>
              <a:t>COMMUNITY and </a:t>
            </a:r>
            <a:r>
              <a:rPr lang="en-US" sz="1050" b="1" dirty="0">
                <a:solidFill>
                  <a:schemeClr val="tx1"/>
                </a:solidFill>
                <a:latin typeface="Calibri" panose="020F0502020204030204" pitchFamily="34" charset="0"/>
              </a:rPr>
              <a:t>BLOGS </a:t>
            </a:r>
            <a:r>
              <a:rPr lang="en-US" sz="1050" b="1" dirty="0" smtClean="0">
                <a:solidFill>
                  <a:schemeClr val="tx1"/>
                </a:solidFill>
                <a:latin typeface="Calibri" panose="020F0502020204030204" pitchFamily="34" charset="0"/>
              </a:rPr>
              <a:t>and </a:t>
            </a:r>
            <a:r>
              <a:rPr lang="en-US" sz="1050" b="1" dirty="0">
                <a:solidFill>
                  <a:schemeClr val="tx1"/>
                </a:solidFill>
                <a:latin typeface="Calibri" panose="020F0502020204030204" pitchFamily="34" charset="0"/>
              </a:rPr>
              <a:t>SOCIAL MEDIA</a:t>
            </a:r>
          </a:p>
          <a:p>
            <a:r>
              <a:rPr lang="en-US" sz="800" b="1" dirty="0">
                <a:solidFill>
                  <a:schemeClr val="tx1"/>
                </a:solidFill>
                <a:latin typeface="Calibri" panose="020F0502020204030204" pitchFamily="34" charset="0"/>
              </a:rPr>
              <a:t>O365 Community </a:t>
            </a:r>
            <a:r>
              <a:rPr lang="en-US" sz="800" b="1" dirty="0" smtClean="0">
                <a:solidFill>
                  <a:schemeClr val="tx1"/>
                </a:solidFill>
                <a:latin typeface="Calibri" panose="020F0502020204030204" pitchFamily="34" charset="0"/>
              </a:rPr>
              <a:t>Blog: </a:t>
            </a:r>
            <a:r>
              <a:rPr lang="en-US" sz="800" dirty="0" smtClean="0">
                <a:solidFill>
                  <a:schemeClr val="tx1"/>
                </a:solidFill>
                <a:latin typeface="Calibri" panose="020F0502020204030204" pitchFamily="34" charset="0"/>
                <a:hlinkClick r:id="rId83"/>
              </a:rPr>
              <a:t>http://community.office365.com/en-us/b</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O365 Technology Blog:</a:t>
            </a:r>
            <a:r>
              <a:rPr lang="en-US" sz="800" dirty="0" smtClean="0">
                <a:solidFill>
                  <a:schemeClr val="tx1"/>
                </a:solidFill>
                <a:latin typeface="Calibri" panose="020F0502020204030204" pitchFamily="34" charset="0"/>
              </a:rPr>
              <a:t> </a:t>
            </a:r>
            <a:r>
              <a:rPr lang="en-US" sz="800" dirty="0" smtClean="0">
                <a:solidFill>
                  <a:schemeClr val="tx1"/>
                </a:solidFill>
                <a:latin typeface="Calibri" panose="020F0502020204030204" pitchFamily="34" charset="0"/>
                <a:hlinkClick r:id="rId84"/>
              </a:rPr>
              <a:t>http://blogs.office.com/office365updates/</a:t>
            </a:r>
            <a:endParaRPr lang="en-US" sz="800" dirty="0" smtClean="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Office Updates </a:t>
            </a:r>
            <a:r>
              <a:rPr lang="en-US" sz="800" b="1" dirty="0" smtClean="0">
                <a:solidFill>
                  <a:schemeClr val="tx1"/>
                </a:solidFill>
                <a:latin typeface="Calibri" panose="020F0502020204030204" pitchFamily="34" charset="0"/>
              </a:rPr>
              <a:t>from Prod </a:t>
            </a:r>
            <a:r>
              <a:rPr lang="en-US" sz="800" b="1" dirty="0">
                <a:solidFill>
                  <a:schemeClr val="tx1"/>
                </a:solidFill>
                <a:latin typeface="Calibri" panose="020F0502020204030204" pitchFamily="34" charset="0"/>
              </a:rPr>
              <a:t>Team: </a:t>
            </a:r>
            <a:r>
              <a:rPr lang="en-US" sz="800" dirty="0" smtClean="0">
                <a:solidFill>
                  <a:schemeClr val="tx1"/>
                </a:solidFill>
                <a:latin typeface="Calibri" panose="020F0502020204030204" pitchFamily="34" charset="0"/>
                <a:hlinkClick r:id="rId85"/>
              </a:rPr>
              <a:t>http</a:t>
            </a:r>
            <a:r>
              <a:rPr lang="en-US" sz="800" dirty="0">
                <a:solidFill>
                  <a:schemeClr val="tx1"/>
                </a:solidFill>
                <a:latin typeface="Calibri" panose="020F0502020204030204" pitchFamily="34" charset="0"/>
                <a:hlinkClick r:id="rId85"/>
              </a:rPr>
              <a:t>://</a:t>
            </a:r>
            <a:r>
              <a:rPr lang="en-US" sz="800" dirty="0" smtClean="0">
                <a:solidFill>
                  <a:schemeClr val="tx1"/>
                </a:solidFill>
                <a:latin typeface="Calibri" panose="020F0502020204030204" pitchFamily="34" charset="0"/>
                <a:hlinkClick r:id="rId85"/>
              </a:rPr>
              <a:t>blogs.technet.com/b/office_sustained_engineering</a:t>
            </a:r>
            <a:endParaRPr lang="en-US" sz="800" dirty="0" smtClean="0">
              <a:solidFill>
                <a:schemeClr val="tx1"/>
              </a:solidFill>
              <a:latin typeface="Calibri" panose="020F0502020204030204" pitchFamily="34" charset="0"/>
            </a:endParaRPr>
          </a:p>
          <a:p>
            <a:r>
              <a:rPr lang="en-US" sz="800" b="1" dirty="0" smtClean="0">
                <a:solidFill>
                  <a:schemeClr val="tx1"/>
                </a:solidFill>
                <a:latin typeface="Calibri" panose="020F0502020204030204" pitchFamily="34" charset="0"/>
              </a:rPr>
              <a:t>Office </a:t>
            </a:r>
            <a:r>
              <a:rPr lang="en-US" sz="800" b="1" dirty="0">
                <a:solidFill>
                  <a:schemeClr val="tx1"/>
                </a:solidFill>
                <a:latin typeface="Calibri" panose="020F0502020204030204" pitchFamily="34" charset="0"/>
              </a:rPr>
              <a:t>Blog Filtered on O365 for Business: </a:t>
            </a:r>
            <a:r>
              <a:rPr lang="en-US" sz="800" dirty="0">
                <a:solidFill>
                  <a:schemeClr val="tx1"/>
                </a:solidFill>
                <a:latin typeface="Calibri" panose="020F0502020204030204" pitchFamily="34" charset="0"/>
                <a:hlinkClick r:id="rId86"/>
              </a:rPr>
              <a:t>http://blogs.office.com/office365forbusiness</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O365 Twitter Site: </a:t>
            </a:r>
            <a:r>
              <a:rPr lang="en-US" sz="800" dirty="0">
                <a:solidFill>
                  <a:srgbClr val="000000"/>
                </a:solidFill>
                <a:latin typeface="Calibri" panose="020F0502020204030204" pitchFamily="34" charset="0"/>
                <a:hlinkClick r:id="rId87"/>
              </a:rPr>
              <a:t>http://www.twitter.com/office365</a:t>
            </a:r>
            <a:endParaRPr lang="en-US" sz="800" dirty="0">
              <a:solidFill>
                <a:srgbClr val="000000"/>
              </a:solidFill>
              <a:latin typeface="Calibri" panose="020F0502020204030204" pitchFamily="34" charset="0"/>
            </a:endParaRPr>
          </a:p>
          <a:p>
            <a:r>
              <a:rPr lang="en-US" sz="800" b="1" dirty="0">
                <a:solidFill>
                  <a:schemeClr val="tx1"/>
                </a:solidFill>
                <a:latin typeface="Calibri" panose="020F0502020204030204" pitchFamily="34" charset="0"/>
              </a:rPr>
              <a:t>O365 Facebook Site: </a:t>
            </a:r>
            <a:r>
              <a:rPr lang="en-US" sz="800" dirty="0">
                <a:solidFill>
                  <a:srgbClr val="000000"/>
                </a:solidFill>
                <a:latin typeface="Calibri" panose="020F0502020204030204" pitchFamily="34" charset="0"/>
                <a:hlinkClick r:id="rId88"/>
              </a:rPr>
              <a:t>http://www.facebook.com/office365</a:t>
            </a:r>
            <a:endParaRPr lang="en-US" sz="800" dirty="0">
              <a:solidFill>
                <a:srgbClr val="000000"/>
              </a:solidFill>
              <a:latin typeface="Calibri" panose="020F0502020204030204" pitchFamily="34" charset="0"/>
            </a:endParaRPr>
          </a:p>
          <a:p>
            <a:r>
              <a:rPr lang="en-US" sz="800" b="1" dirty="0">
                <a:solidFill>
                  <a:schemeClr val="tx1"/>
                </a:solidFill>
                <a:latin typeface="Calibri" panose="020F0502020204030204" pitchFamily="34" charset="0"/>
              </a:rPr>
              <a:t>O365 Technical Network on Yammer: </a:t>
            </a:r>
            <a:r>
              <a:rPr lang="en-US" sz="800" dirty="0">
                <a:solidFill>
                  <a:schemeClr val="tx1"/>
                </a:solidFill>
                <a:latin typeface="Calibri" panose="020F0502020204030204" pitchFamily="34" charset="0"/>
                <a:hlinkClick r:id="rId89"/>
              </a:rPr>
              <a:t>https://www.yammer.com/itpronetwork/</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O365 on YouTube: </a:t>
            </a:r>
            <a:r>
              <a:rPr lang="en-US" sz="800" dirty="0">
                <a:solidFill>
                  <a:schemeClr val="tx1"/>
                </a:solidFill>
                <a:latin typeface="Calibri" panose="020F0502020204030204" pitchFamily="34" charset="0"/>
                <a:hlinkClick r:id="rId90"/>
              </a:rPr>
              <a:t>https://www.youtube.com/user/MicrosoftOffice365/playlists</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OneDrive Blog: </a:t>
            </a:r>
            <a:r>
              <a:rPr lang="en-US" sz="800" dirty="0">
                <a:solidFill>
                  <a:schemeClr val="tx1"/>
                </a:solidFill>
                <a:latin typeface="Calibri" panose="020F0502020204030204" pitchFamily="34" charset="0"/>
                <a:hlinkClick r:id="rId91"/>
              </a:rPr>
              <a:t>https://blog.onedrive.com/</a:t>
            </a:r>
            <a:endParaRPr lang="en-US" sz="800" dirty="0">
              <a:solidFill>
                <a:schemeClr val="tx1"/>
              </a:solidFill>
              <a:latin typeface="Calibri" panose="020F0502020204030204" pitchFamily="34" charset="0"/>
            </a:endParaRPr>
          </a:p>
          <a:p>
            <a:r>
              <a:rPr lang="en-US" sz="800" b="1" dirty="0">
                <a:solidFill>
                  <a:schemeClr val="tx1"/>
                </a:solidFill>
                <a:latin typeface="Calibri" panose="020F0502020204030204" pitchFamily="34" charset="0"/>
              </a:rPr>
              <a:t>Yammer Blog:</a:t>
            </a:r>
            <a:r>
              <a:rPr lang="en-US" sz="800" dirty="0">
                <a:solidFill>
                  <a:schemeClr val="tx1"/>
                </a:solidFill>
                <a:latin typeface="Calibri" panose="020F0502020204030204" pitchFamily="34" charset="0"/>
              </a:rPr>
              <a:t> </a:t>
            </a:r>
            <a:r>
              <a:rPr lang="en-US" sz="800" dirty="0">
                <a:solidFill>
                  <a:schemeClr val="tx1"/>
                </a:solidFill>
                <a:latin typeface="Calibri" panose="020F0502020204030204" pitchFamily="34" charset="0"/>
                <a:hlinkClick r:id="rId92"/>
              </a:rPr>
              <a:t>https://about.yammer.com/yammer-blog</a:t>
            </a:r>
            <a:r>
              <a:rPr lang="en-US" sz="800" dirty="0" smtClean="0">
                <a:solidFill>
                  <a:schemeClr val="tx1"/>
                </a:solidFill>
                <a:latin typeface="Calibri" panose="020F0502020204030204" pitchFamily="34" charset="0"/>
                <a:hlinkClick r:id="rId92"/>
              </a:rPr>
              <a:t>/</a:t>
            </a:r>
            <a:endParaRPr lang="en-US" sz="800" dirty="0">
              <a:solidFill>
                <a:schemeClr val="tx1"/>
              </a:solidFill>
              <a:latin typeface="Calibri" panose="020F0502020204030204" pitchFamily="34" charset="0"/>
            </a:endParaRPr>
          </a:p>
        </p:txBody>
      </p:sp>
      <p:pic>
        <p:nvPicPr>
          <p:cNvPr id="9" name="Picture 8">
            <a:hlinkClick r:id="" action="ppaction://hlinkshowjump?jump=firstslide"/>
          </p:cNvPr>
          <p:cNvPicPr>
            <a:picLocks noChangeAspect="1"/>
          </p:cNvPicPr>
          <p:nvPr/>
        </p:nvPicPr>
        <p:blipFill>
          <a:blip r:embed="rId93"/>
          <a:stretch>
            <a:fillRect/>
          </a:stretch>
        </p:blipFill>
        <p:spPr>
          <a:xfrm>
            <a:off x="11672351" y="6587738"/>
            <a:ext cx="516474" cy="281713"/>
          </a:xfrm>
          <a:prstGeom prst="rect">
            <a:avLst/>
          </a:prstGeom>
        </p:spPr>
      </p:pic>
      <p:pic>
        <p:nvPicPr>
          <p:cNvPr id="8" name="Picture 7"/>
          <p:cNvPicPr>
            <a:picLocks noChangeAspect="1"/>
          </p:cNvPicPr>
          <p:nvPr/>
        </p:nvPicPr>
        <p:blipFill>
          <a:blip r:embed="rId94"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spTree>
    <p:extLst>
      <p:ext uri="{BB962C8B-B14F-4D97-AF65-F5344CB8AC3E}">
        <p14:creationId xmlns:p14="http://schemas.microsoft.com/office/powerpoint/2010/main" val="121981349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921" y="107444"/>
            <a:ext cx="12019354" cy="387798"/>
          </a:xfrm>
          <a:solidFill>
            <a:srgbClr val="FFFF00"/>
          </a:solidFill>
        </p:spPr>
        <p:txBody>
          <a:bodyPr/>
          <a:lstStyle/>
          <a:p>
            <a:pPr algn="ctr"/>
            <a:r>
              <a:rPr lang="en-US" sz="2800" dirty="0" smtClean="0">
                <a:solidFill>
                  <a:schemeClr val="tx1"/>
                </a:solidFill>
                <a:latin typeface="Bookman Old Style" panose="02050604050505020204" pitchFamily="18" charset="0"/>
              </a:rPr>
              <a:t>Office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b="1" dirty="0">
              <a:solidFill>
                <a:srgbClr val="00A600"/>
              </a:solidFill>
              <a:latin typeface="Bookman Old Style" panose="02050604050505020204" pitchFamily="18" charset="0"/>
            </a:endParaRPr>
          </a:p>
        </p:txBody>
      </p:sp>
      <p:sp>
        <p:nvSpPr>
          <p:cNvPr id="21" name="Rectangle 20"/>
          <p:cNvSpPr/>
          <p:nvPr/>
        </p:nvSpPr>
        <p:spPr bwMode="auto">
          <a:xfrm>
            <a:off x="86921" y="535709"/>
            <a:ext cx="12101904" cy="6166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a:spcBef>
                <a:spcPts val="200"/>
              </a:spcBef>
            </a:pPr>
            <a:r>
              <a:rPr lang="en-US" sz="1050" b="1" dirty="0" smtClean="0">
                <a:solidFill>
                  <a:schemeClr val="tx1"/>
                </a:solidFill>
              </a:rPr>
              <a:t>TRAINING and LABS</a:t>
            </a:r>
            <a:endParaRPr lang="en-US" sz="1050" b="1" dirty="0">
              <a:solidFill>
                <a:schemeClr val="tx1"/>
              </a:solidFill>
            </a:endParaRPr>
          </a:p>
          <a:p>
            <a:pPr>
              <a:spcBef>
                <a:spcPts val="200"/>
              </a:spcBef>
            </a:pPr>
            <a:r>
              <a:rPr lang="en-US" sz="900" b="1" dirty="0" smtClean="0">
                <a:solidFill>
                  <a:schemeClr val="tx1"/>
                </a:solidFill>
              </a:rPr>
              <a:t>EBook: Deployment Guide </a:t>
            </a:r>
            <a:r>
              <a:rPr lang="en-US" sz="900" b="1" dirty="0">
                <a:solidFill>
                  <a:schemeClr val="tx1"/>
                </a:solidFill>
              </a:rPr>
              <a:t>for Office 2013: </a:t>
            </a:r>
            <a:r>
              <a:rPr lang="en-US" sz="800" dirty="0">
                <a:solidFill>
                  <a:schemeClr val="tx1"/>
                </a:solidFill>
                <a:hlinkClick r:id="rId3"/>
              </a:rPr>
              <a:t>http://</a:t>
            </a:r>
            <a:r>
              <a:rPr lang="en-US" sz="800" dirty="0" smtClean="0">
                <a:solidFill>
                  <a:schemeClr val="tx1"/>
                </a:solidFill>
                <a:hlinkClick r:id="rId3"/>
              </a:rPr>
              <a:t>blogs.msdn.com/b/mssmallbiz/archive/2012/10/22/free-microsoft-ebook-deployment-guide-for-microsoft-office-2013.aspx</a:t>
            </a:r>
            <a:endParaRPr lang="en-US" sz="800" dirty="0" smtClean="0">
              <a:solidFill>
                <a:schemeClr val="tx1"/>
              </a:solidFill>
            </a:endParaRPr>
          </a:p>
          <a:p>
            <a:pPr>
              <a:spcBef>
                <a:spcPts val="200"/>
              </a:spcBef>
            </a:pPr>
            <a:r>
              <a:rPr lang="en-US" sz="900" b="1" dirty="0" smtClean="0">
                <a:solidFill>
                  <a:schemeClr val="tx1"/>
                </a:solidFill>
              </a:rPr>
              <a:t>Free </a:t>
            </a:r>
            <a:r>
              <a:rPr lang="en-US" sz="900" b="1" dirty="0">
                <a:solidFill>
                  <a:schemeClr val="tx1"/>
                </a:solidFill>
              </a:rPr>
              <a:t>Virtual Academy </a:t>
            </a:r>
            <a:r>
              <a:rPr lang="en-US" sz="900" b="1" dirty="0" smtClean="0">
                <a:solidFill>
                  <a:schemeClr val="tx1"/>
                </a:solidFill>
              </a:rPr>
              <a:t>Training: </a:t>
            </a:r>
            <a:r>
              <a:rPr lang="en-US" sz="800" u="sng" dirty="0" smtClean="0">
                <a:solidFill>
                  <a:schemeClr val="tx1"/>
                </a:solidFill>
                <a:ea typeface="Calibri" panose="020F0502020204030204" pitchFamily="34" charset="0"/>
                <a:cs typeface="Times New Roman" panose="02020603050405020304" pitchFamily="18" charset="0"/>
                <a:hlinkClick r:id="rId4"/>
              </a:rPr>
              <a:t>http</a:t>
            </a:r>
            <a:r>
              <a:rPr lang="en-US" sz="800" u="sng" dirty="0">
                <a:solidFill>
                  <a:schemeClr val="tx1"/>
                </a:solidFill>
                <a:ea typeface="Calibri" panose="020F0502020204030204" pitchFamily="34" charset="0"/>
                <a:cs typeface="Times New Roman" panose="02020603050405020304" pitchFamily="18" charset="0"/>
                <a:hlinkClick r:id="rId4"/>
              </a:rPr>
              <a:t>://</a:t>
            </a:r>
            <a:r>
              <a:rPr lang="en-US" sz="800" u="sng" dirty="0" smtClean="0">
                <a:solidFill>
                  <a:schemeClr val="tx1"/>
                </a:solidFill>
                <a:ea typeface="Calibri" panose="020F0502020204030204" pitchFamily="34" charset="0"/>
                <a:cs typeface="Times New Roman" panose="02020603050405020304" pitchFamily="18" charset="0"/>
                <a:hlinkClick r:id="rId4"/>
              </a:rPr>
              <a:t>www.microsoftvirtualacademy.com/Studies/SearchResult.aspx?q=office%2b2013</a:t>
            </a:r>
            <a:endParaRPr lang="en-US" sz="800" u="sng" dirty="0" smtClean="0">
              <a:solidFill>
                <a:schemeClr val="tx1"/>
              </a:solidFill>
              <a:ea typeface="Calibri" panose="020F0502020204030204" pitchFamily="34" charset="0"/>
              <a:cs typeface="Times New Roman" panose="02020603050405020304" pitchFamily="18" charset="0"/>
            </a:endParaRPr>
          </a:p>
          <a:p>
            <a:pPr marL="171450" indent="-171450">
              <a:spcBef>
                <a:spcPts val="200"/>
              </a:spcBef>
              <a:buFont typeface="Arial" panose="020B0604020202020204" pitchFamily="34" charset="0"/>
              <a:buChar char="•"/>
            </a:pPr>
            <a:r>
              <a:rPr lang="en-US" sz="800" u="sng" dirty="0" smtClean="0">
                <a:solidFill>
                  <a:schemeClr val="tx1"/>
                </a:solidFill>
                <a:ea typeface="Calibri" panose="020F0502020204030204" pitchFamily="34" charset="0"/>
                <a:cs typeface="Times New Roman" panose="02020603050405020304" pitchFamily="18" charset="0"/>
                <a:hlinkClick r:id="rId5"/>
              </a:rPr>
              <a:t>Becoming a Visio 2013 Power User (3 parts)</a:t>
            </a:r>
            <a:endParaRPr lang="en-US" sz="800" u="sng" dirty="0" smtClean="0">
              <a:solidFill>
                <a:schemeClr val="tx1"/>
              </a:solidFill>
              <a:ea typeface="Calibri" panose="020F0502020204030204" pitchFamily="34" charset="0"/>
              <a:cs typeface="Times New Roman" panose="02020603050405020304" pitchFamily="18" charset="0"/>
            </a:endParaRPr>
          </a:p>
          <a:p>
            <a:pPr>
              <a:spcBef>
                <a:spcPts val="200"/>
              </a:spcBef>
            </a:pPr>
            <a:r>
              <a:rPr lang="en-US" sz="900" b="1" dirty="0" smtClean="0">
                <a:solidFill>
                  <a:schemeClr val="tx1"/>
                </a:solidFill>
              </a:rPr>
              <a:t>Microsoft </a:t>
            </a:r>
            <a:r>
              <a:rPr lang="en-US" sz="900" b="1" dirty="0">
                <a:solidFill>
                  <a:schemeClr val="tx1"/>
                </a:solidFill>
              </a:rPr>
              <a:t>Learning </a:t>
            </a:r>
            <a:r>
              <a:rPr lang="en-US" sz="900" b="1" dirty="0" smtClean="0">
                <a:solidFill>
                  <a:schemeClr val="tx1"/>
                </a:solidFill>
              </a:rPr>
              <a:t>– Office Certifications:</a:t>
            </a:r>
          </a:p>
          <a:p>
            <a:pPr>
              <a:spcBef>
                <a:spcPts val="200"/>
              </a:spcBef>
            </a:pPr>
            <a:r>
              <a:rPr lang="en-US" sz="800" dirty="0">
                <a:solidFill>
                  <a:schemeClr val="tx1"/>
                </a:solidFill>
                <a:hlinkClick r:id="rId6"/>
              </a:rPr>
              <a:t>https://</a:t>
            </a:r>
            <a:r>
              <a:rPr lang="en-US" sz="800" dirty="0" smtClean="0">
                <a:solidFill>
                  <a:schemeClr val="tx1"/>
                </a:solidFill>
                <a:hlinkClick r:id="rId6"/>
              </a:rPr>
              <a:t>www.microsoft.com/learning/en-us/office-certification.aspx</a:t>
            </a:r>
            <a:endParaRPr lang="en-US" sz="800" dirty="0" smtClean="0">
              <a:solidFill>
                <a:schemeClr val="tx1"/>
              </a:solidFill>
            </a:endParaRPr>
          </a:p>
          <a:p>
            <a:pPr>
              <a:spcBef>
                <a:spcPts val="200"/>
              </a:spcBef>
            </a:pPr>
            <a:r>
              <a:rPr lang="en-US" sz="900" b="1" dirty="0" smtClean="0">
                <a:solidFill>
                  <a:schemeClr val="tx1"/>
                </a:solidFill>
              </a:rPr>
              <a:t>Microsoft </a:t>
            </a:r>
            <a:r>
              <a:rPr lang="en-US" sz="900" b="1" dirty="0">
                <a:solidFill>
                  <a:schemeClr val="tx1"/>
                </a:solidFill>
              </a:rPr>
              <a:t>Learning Training </a:t>
            </a:r>
            <a:r>
              <a:rPr lang="en-US" sz="900" b="1" dirty="0" smtClean="0">
                <a:solidFill>
                  <a:schemeClr val="tx1"/>
                </a:solidFill>
              </a:rPr>
              <a:t>Catalog: </a:t>
            </a:r>
          </a:p>
          <a:p>
            <a:pPr>
              <a:spcBef>
                <a:spcPts val="200"/>
              </a:spcBef>
            </a:pPr>
            <a:r>
              <a:rPr lang="en-US" sz="800" dirty="0">
                <a:solidFill>
                  <a:schemeClr val="tx1"/>
                </a:solidFill>
                <a:hlinkClick r:id="rId7"/>
              </a:rPr>
              <a:t>http://</a:t>
            </a:r>
            <a:r>
              <a:rPr lang="en-US" sz="800" dirty="0" smtClean="0">
                <a:solidFill>
                  <a:schemeClr val="tx1"/>
                </a:solidFill>
                <a:hlinkClick r:id="rId7"/>
              </a:rPr>
              <a:t>learning.microsoft.com/Manager/BrowseResults.aspx?browseval=pt&amp;pid=90&amp;cid=90&amp;nav=productandtechnology%3aProducts+and+Technologies%2fOffice</a:t>
            </a:r>
            <a:endParaRPr lang="en-US" sz="800" dirty="0" smtClean="0">
              <a:solidFill>
                <a:schemeClr val="tx1"/>
              </a:solidFill>
            </a:endParaRPr>
          </a:p>
          <a:p>
            <a:pPr>
              <a:spcBef>
                <a:spcPts val="200"/>
              </a:spcBef>
            </a:pPr>
            <a:r>
              <a:rPr lang="en-US" sz="900" b="1" dirty="0" smtClean="0">
                <a:solidFill>
                  <a:schemeClr val="tx1"/>
                </a:solidFill>
              </a:rPr>
              <a:t>Free Office Webinars Every Tuesday (Watch </a:t>
            </a:r>
            <a:r>
              <a:rPr lang="en-US" sz="900" b="1" dirty="0">
                <a:solidFill>
                  <a:schemeClr val="tx1"/>
                </a:solidFill>
              </a:rPr>
              <a:t>Videos Anytime): </a:t>
            </a:r>
            <a:r>
              <a:rPr lang="en-US" sz="800" dirty="0">
                <a:solidFill>
                  <a:schemeClr val="tx1"/>
                </a:solidFill>
                <a:hlinkClick r:id="rId8"/>
              </a:rPr>
              <a:t>http://blogs.office.com/2013/03/19/free-office-webinars-every-tuesday-watch-videos-anytime</a:t>
            </a:r>
            <a:r>
              <a:rPr lang="en-US" sz="800" dirty="0" smtClean="0">
                <a:solidFill>
                  <a:schemeClr val="tx1"/>
                </a:solidFill>
                <a:hlinkClick r:id="rId8"/>
              </a:rPr>
              <a:t>/</a:t>
            </a:r>
            <a:endParaRPr lang="en-US" sz="800" dirty="0" smtClean="0">
              <a:solidFill>
                <a:schemeClr val="tx1"/>
              </a:solidFill>
            </a:endParaRPr>
          </a:p>
          <a:p>
            <a:pPr>
              <a:spcBef>
                <a:spcPts val="200"/>
              </a:spcBef>
            </a:pPr>
            <a:r>
              <a:rPr lang="en-US" sz="900" b="1" dirty="0" smtClean="0">
                <a:solidFill>
                  <a:schemeClr val="tx1"/>
                </a:solidFill>
              </a:rPr>
              <a:t>Office Training Site (2013, 2010, 2007, </a:t>
            </a:r>
            <a:r>
              <a:rPr lang="en-US" sz="900" b="1" dirty="0">
                <a:solidFill>
                  <a:schemeClr val="tx1"/>
                </a:solidFill>
              </a:rPr>
              <a:t>O365): </a:t>
            </a:r>
            <a:r>
              <a:rPr lang="en-US" sz="800" dirty="0">
                <a:solidFill>
                  <a:schemeClr val="tx1"/>
                </a:solidFill>
                <a:hlinkClick r:id="rId9"/>
              </a:rPr>
              <a:t>http://</a:t>
            </a:r>
            <a:r>
              <a:rPr lang="en-US" sz="800" dirty="0" smtClean="0">
                <a:solidFill>
                  <a:schemeClr val="tx1"/>
                </a:solidFill>
                <a:hlinkClick r:id="rId9"/>
              </a:rPr>
              <a:t>office.com/training</a:t>
            </a:r>
            <a:endParaRPr lang="en-US" sz="900" dirty="0" smtClean="0">
              <a:solidFill>
                <a:schemeClr val="tx1"/>
              </a:solidFill>
            </a:endParaRPr>
          </a:p>
          <a:p>
            <a:pPr>
              <a:spcBef>
                <a:spcPts val="200"/>
              </a:spcBef>
            </a:pPr>
            <a:r>
              <a:rPr lang="en-US" sz="900" b="1" dirty="0" smtClean="0">
                <a:solidFill>
                  <a:schemeClr val="tx1"/>
                </a:solidFill>
              </a:rPr>
              <a:t>Webinar - Prepare </a:t>
            </a:r>
            <a:r>
              <a:rPr lang="en-US" sz="900" b="1" dirty="0">
                <a:solidFill>
                  <a:schemeClr val="tx1"/>
                </a:solidFill>
              </a:rPr>
              <a:t>for a </a:t>
            </a:r>
            <a:r>
              <a:rPr lang="en-US" sz="900" b="1" dirty="0" smtClean="0">
                <a:solidFill>
                  <a:schemeClr val="tx1"/>
                </a:solidFill>
              </a:rPr>
              <a:t>Waterfall </a:t>
            </a:r>
            <a:r>
              <a:rPr lang="en-US" sz="900" b="1" dirty="0">
                <a:solidFill>
                  <a:schemeClr val="tx1"/>
                </a:solidFill>
              </a:rPr>
              <a:t>of Office Tips: </a:t>
            </a:r>
            <a:r>
              <a:rPr lang="en-US" sz="800" dirty="0">
                <a:solidFill>
                  <a:schemeClr val="tx1"/>
                </a:solidFill>
                <a:hlinkClick r:id="rId10"/>
              </a:rPr>
              <a:t>http://</a:t>
            </a:r>
            <a:r>
              <a:rPr lang="en-US" sz="800" dirty="0" smtClean="0">
                <a:solidFill>
                  <a:schemeClr val="tx1"/>
                </a:solidFill>
                <a:hlinkClick r:id="rId10"/>
              </a:rPr>
              <a:t>blogs.office.com/2013/08/12/webinar-prepare-for-a-waterfall-of-office-tips</a:t>
            </a:r>
            <a:endParaRPr lang="en-US" sz="800" dirty="0">
              <a:solidFill>
                <a:schemeClr val="tx1"/>
              </a:solidFill>
            </a:endParaRPr>
          </a:p>
          <a:p>
            <a:pPr>
              <a:spcBef>
                <a:spcPts val="200"/>
              </a:spcBef>
            </a:pPr>
            <a:r>
              <a:rPr lang="en-US" sz="900" b="1" dirty="0" smtClean="0">
                <a:solidFill>
                  <a:schemeClr val="tx1"/>
                </a:solidFill>
              </a:rPr>
              <a:t>Office Training Center:</a:t>
            </a:r>
            <a:r>
              <a:rPr lang="en-US" sz="1050" b="1" dirty="0">
                <a:solidFill>
                  <a:schemeClr val="tx1"/>
                </a:solidFill>
              </a:rPr>
              <a:t> </a:t>
            </a:r>
            <a:r>
              <a:rPr lang="en-US" sz="800" dirty="0">
                <a:solidFill>
                  <a:schemeClr val="tx1"/>
                </a:solidFill>
                <a:hlinkClick r:id="rId11"/>
              </a:rPr>
              <a:t>https://</a:t>
            </a:r>
            <a:r>
              <a:rPr lang="en-US" sz="800" dirty="0" smtClean="0">
                <a:solidFill>
                  <a:schemeClr val="tx1"/>
                </a:solidFill>
                <a:hlinkClick r:id="rId11"/>
              </a:rPr>
              <a:t>support.office.com/en-us/article/Office-Training-Center-b8f02f81-ec85-4493-a39b-4c48e6bc4bfb</a:t>
            </a:r>
            <a:endParaRPr lang="en-US" sz="800" dirty="0" smtClean="0">
              <a:solidFill>
                <a:schemeClr val="tx1"/>
              </a:solidFill>
            </a:endParaRPr>
          </a:p>
          <a:p>
            <a:pPr algn="ctr">
              <a:spcBef>
                <a:spcPts val="200"/>
              </a:spcBef>
            </a:pPr>
            <a:r>
              <a:rPr lang="en-US" sz="1050" b="1" dirty="0" smtClean="0">
                <a:solidFill>
                  <a:schemeClr val="tx1"/>
                </a:solidFill>
              </a:rPr>
              <a:t>SUPPORT </a:t>
            </a:r>
            <a:r>
              <a:rPr lang="en-US" sz="1050" b="1" dirty="0">
                <a:solidFill>
                  <a:schemeClr val="tx1"/>
                </a:solidFill>
              </a:rPr>
              <a:t>and </a:t>
            </a:r>
            <a:r>
              <a:rPr lang="en-US" sz="1050" b="1" dirty="0" smtClean="0">
                <a:solidFill>
                  <a:schemeClr val="tx1"/>
                </a:solidFill>
              </a:rPr>
              <a:t>TOOLS</a:t>
            </a:r>
          </a:p>
          <a:p>
            <a:pPr>
              <a:spcBef>
                <a:spcPts val="200"/>
              </a:spcBef>
            </a:pPr>
            <a:r>
              <a:rPr lang="en-US" sz="900" b="1" dirty="0" smtClean="0">
                <a:solidFill>
                  <a:schemeClr val="tx1"/>
                </a:solidFill>
              </a:rPr>
              <a:t>Office </a:t>
            </a:r>
            <a:r>
              <a:rPr lang="en-US" sz="900" b="1" dirty="0">
                <a:solidFill>
                  <a:schemeClr val="tx1"/>
                </a:solidFill>
              </a:rPr>
              <a:t>2013 or O365 Click 2 Run Update Page: </a:t>
            </a:r>
            <a:r>
              <a:rPr lang="en-US" sz="800" dirty="0">
                <a:solidFill>
                  <a:schemeClr val="tx1"/>
                </a:solidFill>
                <a:hlinkClick r:id="rId12"/>
              </a:rPr>
              <a:t>https://</a:t>
            </a:r>
            <a:r>
              <a:rPr lang="en-US" sz="800" dirty="0" smtClean="0">
                <a:solidFill>
                  <a:schemeClr val="tx1"/>
                </a:solidFill>
                <a:hlinkClick r:id="rId12"/>
              </a:rPr>
              <a:t>support.microsoft.com/en-us/gp/office-2013-365-update</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App Compatibility Kit: </a:t>
            </a:r>
            <a:r>
              <a:rPr lang="en-US" sz="800" dirty="0">
                <a:solidFill>
                  <a:schemeClr val="tx1"/>
                </a:solidFill>
                <a:hlinkClick r:id="rId13"/>
              </a:rPr>
              <a:t>http://www.microsoft.com/en-us/download/details.aspx?id=46831</a:t>
            </a:r>
            <a:endParaRPr lang="en-US" sz="800" dirty="0">
              <a:solidFill>
                <a:schemeClr val="tx1"/>
              </a:solidFill>
            </a:endParaRPr>
          </a:p>
          <a:p>
            <a:pPr>
              <a:spcBef>
                <a:spcPts val="200"/>
              </a:spcBef>
            </a:pPr>
            <a:r>
              <a:rPr lang="en-US" sz="900" b="1" dirty="0">
                <a:solidFill>
                  <a:schemeClr val="tx1"/>
                </a:solidFill>
                <a:ea typeface="Calibri" panose="020F0502020204030204" pitchFamily="34" charset="0"/>
                <a:cs typeface="Times New Roman" panose="02020603050405020304" pitchFamily="18" charset="0"/>
              </a:rPr>
              <a:t>Office Configuration Analyzer Tool </a:t>
            </a:r>
            <a:r>
              <a:rPr lang="en-US" sz="900" b="1" dirty="0" smtClean="0">
                <a:solidFill>
                  <a:schemeClr val="tx1"/>
                </a:solidFill>
                <a:ea typeface="Calibri" panose="020F0502020204030204" pitchFamily="34" charset="0"/>
                <a:cs typeface="Times New Roman" panose="02020603050405020304" pitchFamily="18" charset="0"/>
              </a:rPr>
              <a:t>2.1: </a:t>
            </a:r>
            <a:r>
              <a:rPr lang="en-US" sz="800" dirty="0">
                <a:solidFill>
                  <a:schemeClr val="tx1"/>
                </a:solidFill>
                <a:ea typeface="Calibri" panose="020F0502020204030204" pitchFamily="34" charset="0"/>
                <a:cs typeface="Times New Roman" panose="02020603050405020304" pitchFamily="18" charset="0"/>
                <a:hlinkClick r:id="rId14"/>
              </a:rPr>
              <a:t>http://www.microsoft.com/en-us/download/details.aspx?id=36852</a:t>
            </a:r>
            <a:endParaRPr lang="en-US" sz="800" dirty="0">
              <a:solidFill>
                <a:schemeClr val="tx1"/>
              </a:solidFill>
              <a:ea typeface="Calibri" panose="020F0502020204030204" pitchFamily="34" charset="0"/>
              <a:cs typeface="Times New Roman" panose="02020603050405020304" pitchFamily="18" charset="0"/>
            </a:endParaRPr>
          </a:p>
          <a:p>
            <a:pPr>
              <a:spcBef>
                <a:spcPts val="200"/>
              </a:spcBef>
            </a:pPr>
            <a:r>
              <a:rPr lang="en-US" sz="900" b="1" dirty="0">
                <a:solidFill>
                  <a:schemeClr val="tx1"/>
                </a:solidFill>
              </a:rPr>
              <a:t>Robust Office Inventory Scan Tool (ROISCAN): </a:t>
            </a:r>
            <a:r>
              <a:rPr lang="en-US" sz="800" dirty="0">
                <a:solidFill>
                  <a:schemeClr val="tx1"/>
                </a:solidFill>
                <a:hlinkClick r:id="rId15"/>
              </a:rPr>
              <a:t>https://gallery.technet.microsoft.com/office/68b80aba-130d-4ad4-aa45-832b1ee49602</a:t>
            </a:r>
            <a:endParaRPr lang="en-US" sz="800" dirty="0">
              <a:solidFill>
                <a:schemeClr val="tx1"/>
              </a:solidFill>
            </a:endParaRPr>
          </a:p>
          <a:p>
            <a:pPr>
              <a:spcBef>
                <a:spcPts val="200"/>
              </a:spcBef>
            </a:pPr>
            <a:r>
              <a:rPr lang="en-US" sz="900" b="1" dirty="0">
                <a:solidFill>
                  <a:schemeClr val="tx1"/>
                </a:solidFill>
                <a:ea typeface="Calibri" panose="020F0502020204030204" pitchFamily="34" charset="0"/>
                <a:cs typeface="Times New Roman" panose="02020603050405020304" pitchFamily="18" charset="0"/>
              </a:rPr>
              <a:t>Office Support</a:t>
            </a:r>
            <a:r>
              <a:rPr lang="en-US" sz="800" b="1" dirty="0">
                <a:solidFill>
                  <a:schemeClr val="tx1"/>
                </a:solidFill>
                <a:ea typeface="Calibri" panose="020F0502020204030204" pitchFamily="34" charset="0"/>
                <a:cs typeface="Times New Roman" panose="02020603050405020304" pitchFamily="18" charset="0"/>
              </a:rPr>
              <a:t>:</a:t>
            </a:r>
            <a:r>
              <a:rPr lang="en-US" sz="800" dirty="0">
                <a:solidFill>
                  <a:schemeClr val="tx1"/>
                </a:solidFill>
                <a:ea typeface="Calibri" panose="020F0502020204030204" pitchFamily="34" charset="0"/>
                <a:cs typeface="Times New Roman" panose="02020603050405020304" pitchFamily="18" charset="0"/>
              </a:rPr>
              <a:t> </a:t>
            </a:r>
            <a:r>
              <a:rPr lang="en-US" sz="800" dirty="0">
                <a:solidFill>
                  <a:schemeClr val="tx1"/>
                </a:solidFill>
                <a:ea typeface="Calibri" panose="020F0502020204030204" pitchFamily="34" charset="0"/>
                <a:cs typeface="Times New Roman" panose="02020603050405020304" pitchFamily="18" charset="0"/>
                <a:hlinkClick r:id="rId16"/>
              </a:rPr>
              <a:t>https://support.office.com</a:t>
            </a:r>
            <a:endParaRPr lang="en-US" sz="800" dirty="0">
              <a:solidFill>
                <a:schemeClr val="tx1"/>
              </a:solidFill>
              <a:ea typeface="Calibri" panose="020F0502020204030204" pitchFamily="34" charset="0"/>
              <a:cs typeface="Times New Roman" panose="02020603050405020304" pitchFamily="18" charset="0"/>
            </a:endParaRPr>
          </a:p>
          <a:p>
            <a:pPr>
              <a:spcBef>
                <a:spcPts val="200"/>
              </a:spcBef>
            </a:pPr>
            <a:r>
              <a:rPr lang="en-US" sz="900" b="1" dirty="0">
                <a:solidFill>
                  <a:schemeClr val="tx1"/>
                </a:solidFill>
              </a:rPr>
              <a:t>Most Recent KBs for Microsoft Outlook: </a:t>
            </a:r>
            <a:r>
              <a:rPr lang="en-US" sz="800" dirty="0">
                <a:solidFill>
                  <a:schemeClr val="tx1"/>
                </a:solidFill>
                <a:hlinkClick r:id="rId17"/>
              </a:rPr>
              <a:t>https://</a:t>
            </a:r>
            <a:r>
              <a:rPr lang="en-US" sz="800" dirty="0" smtClean="0">
                <a:solidFill>
                  <a:schemeClr val="tx1"/>
                </a:solidFill>
                <a:hlinkClick r:id="rId17"/>
              </a:rPr>
              <a:t>support2.microsoft.com/common/rss.aspx?rssid=928</a:t>
            </a:r>
            <a:endParaRPr lang="en-US" sz="700" dirty="0" smtClean="0">
              <a:solidFill>
                <a:schemeClr val="tx1"/>
              </a:solidFill>
            </a:endParaRPr>
          </a:p>
          <a:p>
            <a:pPr>
              <a:spcBef>
                <a:spcPts val="200"/>
              </a:spcBef>
            </a:pPr>
            <a:r>
              <a:rPr lang="en-US" sz="900" b="1" dirty="0" smtClean="0">
                <a:solidFill>
                  <a:schemeClr val="tx1"/>
                </a:solidFill>
              </a:rPr>
              <a:t>Most </a:t>
            </a:r>
            <a:r>
              <a:rPr lang="en-US" sz="900" b="1" dirty="0">
                <a:solidFill>
                  <a:schemeClr val="tx1"/>
                </a:solidFill>
              </a:rPr>
              <a:t>Recent KBs for Microsoft Office 2010 Suites:</a:t>
            </a:r>
          </a:p>
          <a:p>
            <a:pPr>
              <a:spcBef>
                <a:spcPts val="200"/>
              </a:spcBef>
            </a:pPr>
            <a:r>
              <a:rPr lang="en-US" sz="800" dirty="0">
                <a:solidFill>
                  <a:schemeClr val="tx1"/>
                </a:solidFill>
                <a:hlinkClick r:id="rId18"/>
              </a:rPr>
              <a:t>https://support2.microsoft.com/common/rss.aspx?rssid=13615</a:t>
            </a:r>
            <a:endParaRPr lang="en-US" sz="800" dirty="0">
              <a:solidFill>
                <a:schemeClr val="tx1"/>
              </a:solidFill>
            </a:endParaRPr>
          </a:p>
          <a:p>
            <a:pPr>
              <a:spcBef>
                <a:spcPts val="200"/>
              </a:spcBef>
            </a:pPr>
            <a:r>
              <a:rPr lang="en-US" sz="900" b="1" dirty="0">
                <a:solidFill>
                  <a:schemeClr val="tx1"/>
                </a:solidFill>
              </a:rPr>
              <a:t>Most Recent KBs for Microsoft Office 2013 Suites: </a:t>
            </a:r>
            <a:r>
              <a:rPr lang="en-US" sz="800" dirty="0">
                <a:solidFill>
                  <a:schemeClr val="tx1"/>
                </a:solidFill>
                <a:hlinkClick r:id="rId19"/>
              </a:rPr>
              <a:t>https://support2.microsoft.com/common/rss.aspx?rssid=16674</a:t>
            </a:r>
            <a:endParaRPr lang="en-US" sz="700" dirty="0">
              <a:solidFill>
                <a:schemeClr val="tx1"/>
              </a:solidFill>
            </a:endParaRPr>
          </a:p>
          <a:p>
            <a:pPr>
              <a:spcBef>
                <a:spcPts val="200"/>
              </a:spcBef>
            </a:pPr>
            <a:r>
              <a:rPr lang="en-US" sz="900" b="1" dirty="0">
                <a:solidFill>
                  <a:schemeClr val="tx1"/>
                </a:solidFill>
              </a:rPr>
              <a:t>Microsoft Support Lifecycle for Office:  </a:t>
            </a:r>
            <a:r>
              <a:rPr lang="en-US" sz="800" dirty="0">
                <a:solidFill>
                  <a:schemeClr val="tx1"/>
                </a:solidFill>
                <a:hlinkClick r:id="rId20"/>
              </a:rPr>
              <a:t>http://</a:t>
            </a:r>
            <a:r>
              <a:rPr lang="en-US" sz="800" dirty="0" smtClean="0">
                <a:solidFill>
                  <a:schemeClr val="tx1"/>
                </a:solidFill>
                <a:hlinkClick r:id="rId20"/>
              </a:rPr>
              <a:t>support2.microsoft.com/gp/lifeselectoff</a:t>
            </a:r>
            <a:endParaRPr lang="en-US" sz="700" dirty="0" smtClean="0">
              <a:solidFill>
                <a:schemeClr val="tx1"/>
              </a:solidFill>
            </a:endParaRPr>
          </a:p>
          <a:p>
            <a:pPr>
              <a:spcBef>
                <a:spcPts val="200"/>
              </a:spcBef>
            </a:pPr>
            <a:r>
              <a:rPr lang="en-US" sz="900" b="1" dirty="0" smtClean="0">
                <a:solidFill>
                  <a:schemeClr val="tx1"/>
                </a:solidFill>
              </a:rPr>
              <a:t>Update Office 2013 – Security and Critical </a:t>
            </a:r>
            <a:r>
              <a:rPr lang="en-US" sz="900" b="1" dirty="0">
                <a:solidFill>
                  <a:schemeClr val="tx1"/>
                </a:solidFill>
              </a:rPr>
              <a:t>Updates Available: </a:t>
            </a:r>
            <a:r>
              <a:rPr lang="en-US" sz="800" dirty="0">
                <a:solidFill>
                  <a:schemeClr val="tx1"/>
                </a:solidFill>
                <a:hlinkClick r:id="rId12"/>
              </a:rPr>
              <a:t>https://</a:t>
            </a:r>
            <a:r>
              <a:rPr lang="en-US" sz="800" dirty="0" smtClean="0">
                <a:solidFill>
                  <a:schemeClr val="tx1"/>
                </a:solidFill>
                <a:hlinkClick r:id="rId12"/>
              </a:rPr>
              <a:t>support.microsoft.com/en-us/gp/office-2013-365-update</a:t>
            </a:r>
            <a:endParaRPr lang="en-US" sz="1000" dirty="0" smtClean="0">
              <a:solidFill>
                <a:schemeClr val="tx1"/>
              </a:solidFill>
            </a:endParaRPr>
          </a:p>
          <a:p>
            <a:pPr>
              <a:spcBef>
                <a:spcPts val="200"/>
              </a:spcBef>
            </a:pPr>
            <a:r>
              <a:rPr lang="en-US" sz="900" b="1" dirty="0">
                <a:solidFill>
                  <a:schemeClr val="tx1"/>
                </a:solidFill>
              </a:rPr>
              <a:t>Update Office </a:t>
            </a:r>
            <a:r>
              <a:rPr lang="en-US" sz="900" b="1" dirty="0" smtClean="0">
                <a:solidFill>
                  <a:schemeClr val="tx1"/>
                </a:solidFill>
              </a:rPr>
              <a:t>2010 – C2R Security </a:t>
            </a:r>
            <a:r>
              <a:rPr lang="en-US" sz="900" b="1" dirty="0">
                <a:solidFill>
                  <a:schemeClr val="tx1"/>
                </a:solidFill>
              </a:rPr>
              <a:t>and Critical Updates </a:t>
            </a:r>
            <a:r>
              <a:rPr lang="en-US" sz="900" b="1" dirty="0" smtClean="0">
                <a:solidFill>
                  <a:schemeClr val="tx1"/>
                </a:solidFill>
              </a:rPr>
              <a:t>Available</a:t>
            </a:r>
            <a:r>
              <a:rPr lang="en-US" sz="900" b="1" dirty="0">
                <a:solidFill>
                  <a:schemeClr val="tx1"/>
                </a:solidFill>
              </a:rPr>
              <a:t>: </a:t>
            </a:r>
            <a:r>
              <a:rPr lang="en-US" sz="800" dirty="0">
                <a:solidFill>
                  <a:schemeClr val="tx1"/>
                </a:solidFill>
                <a:hlinkClick r:id="rId21"/>
              </a:rPr>
              <a:t>https://</a:t>
            </a:r>
            <a:r>
              <a:rPr lang="en-US" sz="800" dirty="0" smtClean="0">
                <a:solidFill>
                  <a:schemeClr val="tx1"/>
                </a:solidFill>
                <a:hlinkClick r:id="rId21"/>
              </a:rPr>
              <a:t>support2.microsoft.com/default.aspx?scid=gp;en-us;clicktoruninformation</a:t>
            </a:r>
            <a:endParaRPr lang="en-US" sz="800" dirty="0" smtClean="0">
              <a:solidFill>
                <a:schemeClr val="tx1"/>
              </a:solidFill>
            </a:endParaRPr>
          </a:p>
          <a:p>
            <a:pPr>
              <a:spcBef>
                <a:spcPts val="200"/>
              </a:spcBef>
            </a:pPr>
            <a:r>
              <a:rPr lang="en-US" sz="900" b="1" dirty="0">
                <a:solidFill>
                  <a:schemeClr val="tx1"/>
                </a:solidFill>
              </a:rPr>
              <a:t>Office 2016 Deployment Tool:</a:t>
            </a:r>
            <a:r>
              <a:rPr lang="en-US" sz="800" b="1" dirty="0">
                <a:solidFill>
                  <a:schemeClr val="tx1"/>
                </a:solidFill>
              </a:rPr>
              <a:t> </a:t>
            </a:r>
            <a:r>
              <a:rPr lang="en-US" sz="800" dirty="0">
                <a:solidFill>
                  <a:schemeClr val="tx1"/>
                </a:solidFill>
                <a:hlinkClick r:id="rId22"/>
              </a:rPr>
              <a:t>http://</a:t>
            </a:r>
            <a:r>
              <a:rPr lang="en-US" sz="800" dirty="0" smtClean="0">
                <a:solidFill>
                  <a:schemeClr val="tx1"/>
                </a:solidFill>
                <a:hlinkClick r:id="rId22"/>
              </a:rPr>
              <a:t>www.microsoft.com/en-us/download/details.aspx?id=49117</a:t>
            </a:r>
            <a:endParaRPr lang="en-US" sz="800" dirty="0" smtClean="0">
              <a:solidFill>
                <a:schemeClr val="tx1"/>
              </a:solidFill>
            </a:endParaRPr>
          </a:p>
          <a:p>
            <a:pPr>
              <a:spcBef>
                <a:spcPts val="200"/>
              </a:spcBef>
            </a:pPr>
            <a:r>
              <a:rPr lang="en-US" sz="900" b="1" dirty="0">
                <a:solidFill>
                  <a:schemeClr val="tx1"/>
                </a:solidFill>
              </a:rPr>
              <a:t>Outlook 2016 for Mac Help:</a:t>
            </a:r>
            <a:r>
              <a:rPr lang="en-US" sz="700" dirty="0">
                <a:solidFill>
                  <a:schemeClr val="tx1"/>
                </a:solidFill>
              </a:rPr>
              <a:t> </a:t>
            </a:r>
            <a:r>
              <a:rPr lang="en-US" sz="800" dirty="0">
                <a:solidFill>
                  <a:schemeClr val="tx1"/>
                </a:solidFill>
                <a:hlinkClick r:id="rId23"/>
              </a:rPr>
              <a:t>https://support.office.com/en-CA/article/Outlook-2016-for-Mac-Help-6dd15f3c-b096-436f-95dc-6f4ad08e1980</a:t>
            </a:r>
            <a:endParaRPr lang="en-US" sz="800" dirty="0">
              <a:solidFill>
                <a:schemeClr val="tx1"/>
              </a:solidFill>
            </a:endParaRPr>
          </a:p>
          <a:p>
            <a:pPr>
              <a:spcBef>
                <a:spcPts val="200"/>
              </a:spcBef>
            </a:pPr>
            <a:r>
              <a:rPr lang="en-US" sz="900" b="1" dirty="0">
                <a:solidFill>
                  <a:schemeClr val="tx1"/>
                </a:solidFill>
              </a:rPr>
              <a:t>Word 2016 for Mac Help: </a:t>
            </a:r>
            <a:r>
              <a:rPr lang="en-US" sz="800" dirty="0">
                <a:solidFill>
                  <a:schemeClr val="tx1"/>
                </a:solidFill>
                <a:hlinkClick r:id="rId24"/>
              </a:rPr>
              <a:t>https://support.office.com/en-CA/article/Word-2016-for-Mac-Help-c3292414-89c0-46e5-82a7-d55a1720f3bd</a:t>
            </a:r>
            <a:endParaRPr lang="en-US" sz="800" dirty="0">
              <a:solidFill>
                <a:schemeClr val="tx1"/>
              </a:solidFill>
            </a:endParaRPr>
          </a:p>
          <a:p>
            <a:pPr>
              <a:spcBef>
                <a:spcPts val="200"/>
              </a:spcBef>
            </a:pPr>
            <a:r>
              <a:rPr lang="en-US" sz="900" b="1" dirty="0">
                <a:solidFill>
                  <a:schemeClr val="tx1"/>
                </a:solidFill>
              </a:rPr>
              <a:t>Excel 2016 for Mac Help: </a:t>
            </a:r>
            <a:r>
              <a:rPr lang="en-US" sz="800" dirty="0">
                <a:solidFill>
                  <a:schemeClr val="tx1"/>
                </a:solidFill>
                <a:hlinkClick r:id="rId25"/>
              </a:rPr>
              <a:t>https://support.office.com/en-CA/article/Excel-2016-for-Mac-Help-2010f16b-aec0-4da7-b381-9cc1b9b47745</a:t>
            </a:r>
            <a:endParaRPr lang="en-US" sz="800" dirty="0">
              <a:solidFill>
                <a:schemeClr val="tx1"/>
              </a:solidFill>
            </a:endParaRPr>
          </a:p>
          <a:p>
            <a:pPr>
              <a:spcBef>
                <a:spcPts val="200"/>
              </a:spcBef>
            </a:pPr>
            <a:r>
              <a:rPr lang="en-US" sz="900" b="1" dirty="0">
                <a:solidFill>
                  <a:schemeClr val="tx1"/>
                </a:solidFill>
              </a:rPr>
              <a:t>PowerPoint 2016 for Mac Help: </a:t>
            </a:r>
            <a:r>
              <a:rPr lang="en-US" sz="800" dirty="0">
                <a:solidFill>
                  <a:schemeClr val="tx1"/>
                </a:solidFill>
                <a:hlinkClick r:id="rId26"/>
              </a:rPr>
              <a:t>https://support.office.com/en-CA/article/PowerPoint-2016-for-Mac-Help-89809457-4470-4f79-a4d6-835cd366f7d7</a:t>
            </a:r>
            <a:endParaRPr lang="en-US" sz="800" dirty="0">
              <a:solidFill>
                <a:schemeClr val="tx1"/>
              </a:solidFill>
            </a:endParaRPr>
          </a:p>
          <a:p>
            <a:pPr>
              <a:spcBef>
                <a:spcPts val="200"/>
              </a:spcBef>
            </a:pPr>
            <a:endParaRPr lang="en-US" sz="800" dirty="0" smtClean="0">
              <a:solidFill>
                <a:schemeClr val="tx1"/>
              </a:solidFill>
            </a:endParaRPr>
          </a:p>
          <a:p>
            <a:pPr algn="ctr">
              <a:spcBef>
                <a:spcPts val="200"/>
              </a:spcBef>
            </a:pPr>
            <a:r>
              <a:rPr lang="en-US" sz="1050" b="1" dirty="0" smtClean="0">
                <a:solidFill>
                  <a:schemeClr val="tx1"/>
                </a:solidFill>
              </a:rPr>
              <a:t>PRODUCT</a:t>
            </a:r>
          </a:p>
          <a:p>
            <a:pPr>
              <a:spcBef>
                <a:spcPts val="200"/>
              </a:spcBef>
            </a:pPr>
            <a:r>
              <a:rPr lang="en-US" sz="900" b="1" dirty="0" smtClean="0">
                <a:solidFill>
                  <a:schemeClr val="tx1"/>
                </a:solidFill>
              </a:rPr>
              <a:t>What’s New </a:t>
            </a:r>
            <a:r>
              <a:rPr lang="en-US" sz="900" b="1" dirty="0">
                <a:solidFill>
                  <a:schemeClr val="tx1"/>
                </a:solidFill>
              </a:rPr>
              <a:t>and Improved in Office 2016: </a:t>
            </a:r>
            <a:r>
              <a:rPr lang="en-US" sz="800" dirty="0">
                <a:solidFill>
                  <a:schemeClr val="tx1"/>
                </a:solidFill>
                <a:hlinkClick r:id="rId27"/>
              </a:rPr>
              <a:t>https://</a:t>
            </a:r>
            <a:r>
              <a:rPr lang="en-US" sz="800" dirty="0" smtClean="0">
                <a:solidFill>
                  <a:schemeClr val="tx1"/>
                </a:solidFill>
                <a:hlinkClick r:id="rId27"/>
              </a:rPr>
              <a:t>support.office.com/en-us/article/What-s-New-and-Improved-in-Office-2016-95c8d81d-08ba-42c1-914f-bca4603e1426</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Deployment Scripts for IT Pros: </a:t>
            </a:r>
            <a:r>
              <a:rPr lang="en-US" sz="900" dirty="0">
                <a:solidFill>
                  <a:schemeClr val="tx1"/>
                </a:solidFill>
                <a:hlinkClick r:id="rId28"/>
              </a:rPr>
              <a:t>http://</a:t>
            </a:r>
            <a:r>
              <a:rPr lang="en-US" sz="900" dirty="0" smtClean="0">
                <a:solidFill>
                  <a:schemeClr val="tx1"/>
                </a:solidFill>
                <a:hlinkClick r:id="rId28"/>
              </a:rPr>
              <a:t>officedev.github.io/Office-IT-Pro-Deployment-Scripts</a:t>
            </a:r>
            <a:endParaRPr lang="en-US" sz="9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Developer Docs: </a:t>
            </a:r>
            <a:r>
              <a:rPr lang="en-US" sz="900" dirty="0">
                <a:solidFill>
                  <a:schemeClr val="tx1"/>
                </a:solidFill>
                <a:hlinkClick r:id="rId29"/>
              </a:rPr>
              <a:t>https://</a:t>
            </a:r>
            <a:r>
              <a:rPr lang="en-US" sz="900" dirty="0" smtClean="0">
                <a:solidFill>
                  <a:schemeClr val="tx1"/>
                </a:solidFill>
                <a:hlinkClick r:id="rId29"/>
              </a:rPr>
              <a:t>msdn.microsoft.com/en-us/office</a:t>
            </a:r>
            <a:endParaRPr lang="en-US" sz="900" dirty="0" smtClean="0">
              <a:solidFill>
                <a:schemeClr val="tx1"/>
              </a:solidFill>
            </a:endParaRPr>
          </a:p>
          <a:p>
            <a:pPr>
              <a:spcBef>
                <a:spcPts val="200"/>
              </a:spcBef>
            </a:pPr>
            <a:r>
              <a:rPr lang="en-US" sz="900" b="1" dirty="0" smtClean="0">
                <a:solidFill>
                  <a:schemeClr val="tx1"/>
                </a:solidFill>
              </a:rPr>
              <a:t>Office Mix </a:t>
            </a:r>
            <a:r>
              <a:rPr lang="en-US" sz="900" b="1" dirty="0">
                <a:solidFill>
                  <a:schemeClr val="tx1"/>
                </a:solidFill>
              </a:rPr>
              <a:t>for PowerPoint: </a:t>
            </a:r>
            <a:r>
              <a:rPr lang="en-US" sz="900" dirty="0">
                <a:solidFill>
                  <a:schemeClr val="tx1"/>
                </a:solidFill>
                <a:hlinkClick r:id="rId30"/>
              </a:rPr>
              <a:t>http://</a:t>
            </a:r>
            <a:r>
              <a:rPr lang="en-US" sz="900" dirty="0" smtClean="0">
                <a:solidFill>
                  <a:schemeClr val="tx1"/>
                </a:solidFill>
                <a:hlinkClick r:id="rId30"/>
              </a:rPr>
              <a:t>www.microsoft.com/en-us/download/details.aspx?id=47682</a:t>
            </a:r>
            <a:endParaRPr lang="en-US" sz="900" dirty="0" smtClean="0">
              <a:solidFill>
                <a:schemeClr val="tx1"/>
              </a:solidFill>
            </a:endParaRPr>
          </a:p>
          <a:p>
            <a:pPr>
              <a:spcBef>
                <a:spcPts val="200"/>
              </a:spcBef>
            </a:pPr>
            <a:r>
              <a:rPr lang="en-US" sz="900" b="1" dirty="0" smtClean="0">
                <a:solidFill>
                  <a:schemeClr val="tx1"/>
                </a:solidFill>
              </a:rPr>
              <a:t>Comparing Current </a:t>
            </a:r>
            <a:r>
              <a:rPr lang="en-US" sz="900" b="1" dirty="0">
                <a:solidFill>
                  <a:schemeClr val="tx1"/>
                </a:solidFill>
              </a:rPr>
              <a:t>Office Products</a:t>
            </a:r>
            <a:r>
              <a:rPr lang="en-US" sz="800" b="1" dirty="0">
                <a:solidFill>
                  <a:schemeClr val="tx1"/>
                </a:solidFill>
              </a:rPr>
              <a:t>: </a:t>
            </a:r>
            <a:r>
              <a:rPr lang="en-US" sz="800" dirty="0">
                <a:solidFill>
                  <a:schemeClr val="tx1"/>
                </a:solidFill>
                <a:hlinkClick r:id="rId31"/>
              </a:rPr>
              <a:t>http://</a:t>
            </a:r>
            <a:r>
              <a:rPr lang="en-US" sz="800" dirty="0" smtClean="0">
                <a:solidFill>
                  <a:schemeClr val="tx1"/>
                </a:solidFill>
                <a:hlinkClick r:id="rId31"/>
              </a:rPr>
              <a:t>products.office.com/en-us/buy/compare-microsoft-office-products</a:t>
            </a:r>
            <a:endParaRPr lang="en-US" sz="800" dirty="0" smtClean="0">
              <a:solidFill>
                <a:schemeClr val="tx1"/>
              </a:solidFill>
            </a:endParaRPr>
          </a:p>
          <a:p>
            <a:pPr>
              <a:spcBef>
                <a:spcPts val="200"/>
              </a:spcBef>
            </a:pPr>
            <a:r>
              <a:rPr lang="en-US" sz="900" b="1" dirty="0" smtClean="0">
                <a:solidFill>
                  <a:schemeClr val="tx1"/>
                </a:solidFill>
              </a:rPr>
              <a:t>Video: First Look at Office for </a:t>
            </a:r>
            <a:r>
              <a:rPr lang="en-US" sz="900" b="1" dirty="0">
                <a:solidFill>
                  <a:schemeClr val="tx1"/>
                </a:solidFill>
              </a:rPr>
              <a:t>Windows 10: </a:t>
            </a:r>
            <a:r>
              <a:rPr lang="en-US" sz="800" dirty="0">
                <a:solidFill>
                  <a:schemeClr val="tx1"/>
                </a:solidFill>
                <a:hlinkClick r:id="rId32"/>
              </a:rPr>
              <a:t>https://</a:t>
            </a:r>
            <a:r>
              <a:rPr lang="en-US" sz="800" dirty="0" smtClean="0">
                <a:solidFill>
                  <a:schemeClr val="tx1"/>
                </a:solidFill>
                <a:hlinkClick r:id="rId32"/>
              </a:rPr>
              <a:t>www.youtube.com/watch?v=S5pZ5m1CNcw</a:t>
            </a:r>
            <a:endParaRPr lang="en-US" sz="800" dirty="0" smtClean="0">
              <a:solidFill>
                <a:schemeClr val="tx1"/>
              </a:solidFill>
            </a:endParaRPr>
          </a:p>
          <a:p>
            <a:pPr>
              <a:spcBef>
                <a:spcPts val="200"/>
              </a:spcBef>
            </a:pPr>
            <a:r>
              <a:rPr lang="en-US" sz="900" b="1" dirty="0" smtClean="0">
                <a:solidFill>
                  <a:schemeClr val="tx1"/>
                </a:solidFill>
              </a:rPr>
              <a:t>Video: </a:t>
            </a:r>
            <a:r>
              <a:rPr lang="en-US" sz="900" b="1" dirty="0">
                <a:solidFill>
                  <a:schemeClr val="tx1"/>
                </a:solidFill>
              </a:rPr>
              <a:t>Office 2016 Touch for Windows 10 </a:t>
            </a:r>
            <a:r>
              <a:rPr lang="en-US" sz="900" b="1" dirty="0" smtClean="0">
                <a:solidFill>
                  <a:schemeClr val="tx1"/>
                </a:solidFill>
              </a:rPr>
              <a:t>Desktop:</a:t>
            </a:r>
          </a:p>
          <a:p>
            <a:pPr>
              <a:spcBef>
                <a:spcPts val="200"/>
              </a:spcBef>
            </a:pPr>
            <a:r>
              <a:rPr lang="en-US" sz="800" dirty="0">
                <a:solidFill>
                  <a:schemeClr val="tx1"/>
                </a:solidFill>
                <a:hlinkClick r:id="rId33"/>
              </a:rPr>
              <a:t>https://</a:t>
            </a:r>
            <a:r>
              <a:rPr lang="en-US" sz="800" dirty="0" smtClean="0">
                <a:solidFill>
                  <a:schemeClr val="tx1"/>
                </a:solidFill>
                <a:hlinkClick r:id="rId33"/>
              </a:rPr>
              <a:t>www.youtube.com/watch?v=e9d3e8wNqdo</a:t>
            </a:r>
            <a:endParaRPr lang="en-US" sz="7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2013 Technical Library in Compiled Help:</a:t>
            </a:r>
          </a:p>
          <a:p>
            <a:pPr>
              <a:spcBef>
                <a:spcPts val="200"/>
              </a:spcBef>
            </a:pPr>
            <a:r>
              <a:rPr lang="en-US" sz="800" dirty="0">
                <a:solidFill>
                  <a:schemeClr val="tx1"/>
                </a:solidFill>
                <a:hlinkClick r:id="rId34"/>
              </a:rPr>
              <a:t>http://www.microsoft.com/en-us/download/details.aspx?id=30389</a:t>
            </a:r>
            <a:endParaRPr lang="en-US" sz="800" dirty="0">
              <a:solidFill>
                <a:schemeClr val="tx1"/>
              </a:solidFill>
            </a:endParaRPr>
          </a:p>
          <a:p>
            <a:pPr>
              <a:spcBef>
                <a:spcPts val="200"/>
              </a:spcBef>
            </a:pPr>
            <a:r>
              <a:rPr lang="en-US" sz="900" b="1" dirty="0" smtClean="0">
                <a:solidFill>
                  <a:schemeClr val="tx1"/>
                </a:solidFill>
              </a:rPr>
              <a:t>Office 2013 Deployment Guide Downloadable eBook:</a:t>
            </a:r>
          </a:p>
          <a:p>
            <a:pPr>
              <a:spcBef>
                <a:spcPts val="200"/>
              </a:spcBef>
            </a:pPr>
            <a:r>
              <a:rPr lang="en-US" sz="800" dirty="0">
                <a:solidFill>
                  <a:schemeClr val="tx1"/>
                </a:solidFill>
                <a:hlinkClick r:id="rId3"/>
              </a:rPr>
              <a:t>http://</a:t>
            </a:r>
            <a:r>
              <a:rPr lang="en-US" sz="800" dirty="0" smtClean="0">
                <a:solidFill>
                  <a:schemeClr val="tx1"/>
                </a:solidFill>
                <a:hlinkClick r:id="rId3"/>
              </a:rPr>
              <a:t>blogs.msdn.com/b/mssmallbiz/archive/2012/10/22/free-microsoft-ebook-deployment-guide-for-microsoft-office-2013.aspx</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2013 Deployment Tool for Click-to-Run: </a:t>
            </a:r>
            <a:r>
              <a:rPr lang="en-US" sz="800" dirty="0">
                <a:solidFill>
                  <a:schemeClr val="tx1"/>
                </a:solidFill>
                <a:hlinkClick r:id="rId35"/>
              </a:rPr>
              <a:t>https://</a:t>
            </a:r>
            <a:r>
              <a:rPr lang="en-US" sz="800" dirty="0" smtClean="0">
                <a:solidFill>
                  <a:schemeClr val="tx1"/>
                </a:solidFill>
                <a:hlinkClick r:id="rId35"/>
              </a:rPr>
              <a:t>www.microsoft.com/en-in/download/details.aspx?id=36778</a:t>
            </a:r>
            <a:endParaRPr lang="en-US" sz="900" dirty="0" smtClean="0">
              <a:solidFill>
                <a:schemeClr val="tx1"/>
              </a:solidFill>
            </a:endParaRPr>
          </a:p>
          <a:p>
            <a:pPr>
              <a:spcBef>
                <a:spcPts val="200"/>
              </a:spcBef>
            </a:pPr>
            <a:r>
              <a:rPr lang="en-US" sz="900" b="1" dirty="0">
                <a:solidFill>
                  <a:schemeClr val="tx1"/>
                </a:solidFill>
              </a:rPr>
              <a:t>Office </a:t>
            </a:r>
            <a:r>
              <a:rPr lang="en-US" sz="900" b="1" dirty="0" smtClean="0">
                <a:solidFill>
                  <a:schemeClr val="tx1"/>
                </a:solidFill>
              </a:rPr>
              <a:t>2016 </a:t>
            </a:r>
            <a:r>
              <a:rPr lang="en-US" sz="900" b="1" dirty="0">
                <a:solidFill>
                  <a:schemeClr val="tx1"/>
                </a:solidFill>
              </a:rPr>
              <a:t>Deployment Tool for Click-to-Run: </a:t>
            </a:r>
            <a:r>
              <a:rPr lang="en-US" sz="800" dirty="0">
                <a:solidFill>
                  <a:schemeClr val="tx1"/>
                </a:solidFill>
                <a:hlinkClick r:id="rId22"/>
              </a:rPr>
              <a:t>http://</a:t>
            </a:r>
            <a:r>
              <a:rPr lang="en-US" sz="800" dirty="0" smtClean="0">
                <a:solidFill>
                  <a:schemeClr val="tx1"/>
                </a:solidFill>
                <a:hlinkClick r:id="rId22"/>
              </a:rPr>
              <a:t>www.microsoft.com/en-us/download/details.aspx?id=49117</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 Interactive Content Pivot of TechNet Resources</a:t>
            </a:r>
          </a:p>
          <a:p>
            <a:pPr>
              <a:spcBef>
                <a:spcPts val="200"/>
              </a:spcBef>
            </a:pPr>
            <a:r>
              <a:rPr lang="en-US" sz="800" dirty="0">
                <a:solidFill>
                  <a:schemeClr val="tx1"/>
                </a:solidFill>
                <a:hlinkClick r:id="rId36"/>
              </a:rPr>
              <a:t>http://</a:t>
            </a:r>
            <a:r>
              <a:rPr lang="en-US" sz="800" dirty="0" smtClean="0">
                <a:solidFill>
                  <a:schemeClr val="tx1"/>
                </a:solidFill>
                <a:hlinkClick r:id="rId36"/>
              </a:rPr>
              <a:t>blogs.technet.com/b/tothesharepoint/archive/2013/05/21/introducing-the-microsoft-office-interactive-content-pivot.aspx</a:t>
            </a:r>
            <a:endParaRPr lang="en-US" sz="800" dirty="0" smtClean="0">
              <a:solidFill>
                <a:schemeClr val="tx1"/>
              </a:solidFill>
            </a:endParaRPr>
          </a:p>
          <a:p>
            <a:pPr>
              <a:spcBef>
                <a:spcPts val="200"/>
              </a:spcBef>
            </a:pPr>
            <a:r>
              <a:rPr lang="en-US" sz="900" b="1" dirty="0" smtClean="0">
                <a:solidFill>
                  <a:schemeClr val="tx1"/>
                </a:solidFill>
              </a:rPr>
              <a:t>Office for ITPros on TechNet </a:t>
            </a:r>
            <a:r>
              <a:rPr lang="en-US" sz="900" b="1" dirty="0">
                <a:solidFill>
                  <a:schemeClr val="tx1"/>
                </a:solidFill>
              </a:rPr>
              <a:t>(Training, Docs, Downloads):</a:t>
            </a:r>
          </a:p>
          <a:p>
            <a:pPr>
              <a:spcBef>
                <a:spcPts val="200"/>
              </a:spcBef>
            </a:pPr>
            <a:r>
              <a:rPr lang="en-US" sz="800" dirty="0">
                <a:solidFill>
                  <a:schemeClr val="tx1"/>
                </a:solidFill>
                <a:hlinkClick r:id="rId37"/>
              </a:rPr>
              <a:t>http://technet.microsoft.com/en-us/office/fp160948.aspx</a:t>
            </a:r>
            <a:endParaRPr lang="en-US" sz="800" dirty="0">
              <a:solidFill>
                <a:schemeClr val="tx1"/>
              </a:solidFill>
            </a:endParaRPr>
          </a:p>
          <a:p>
            <a:pPr>
              <a:spcBef>
                <a:spcPts val="200"/>
              </a:spcBef>
            </a:pPr>
            <a:r>
              <a:rPr lang="en-US" sz="900" b="1" dirty="0" smtClean="0">
                <a:solidFill>
                  <a:schemeClr val="tx1"/>
                </a:solidFill>
              </a:rPr>
              <a:t>Benefits and Drawbacks of 64 Bit Editions of Office 2013:</a:t>
            </a:r>
          </a:p>
          <a:p>
            <a:pPr>
              <a:spcBef>
                <a:spcPts val="200"/>
              </a:spcBef>
            </a:pPr>
            <a:r>
              <a:rPr lang="en-US" sz="800" dirty="0">
                <a:solidFill>
                  <a:schemeClr val="tx1"/>
                </a:solidFill>
                <a:hlinkClick r:id="rId38"/>
              </a:rPr>
              <a:t>http://technet.microsoft.com/en-us/library/ee681792(v=office.15).</a:t>
            </a:r>
            <a:r>
              <a:rPr lang="en-US" sz="800" dirty="0" smtClean="0">
                <a:solidFill>
                  <a:schemeClr val="tx1"/>
                </a:solidFill>
                <a:hlinkClick r:id="rId38"/>
              </a:rPr>
              <a:t>aspx</a:t>
            </a:r>
            <a:endParaRPr lang="en-US" sz="800" dirty="0" smtClean="0">
              <a:solidFill>
                <a:schemeClr val="tx1"/>
              </a:solidFill>
            </a:endParaRPr>
          </a:p>
          <a:p>
            <a:pPr>
              <a:spcBef>
                <a:spcPts val="200"/>
              </a:spcBef>
            </a:pPr>
            <a:r>
              <a:rPr lang="en-US" sz="900" b="1" dirty="0" smtClean="0">
                <a:solidFill>
                  <a:schemeClr val="tx1"/>
                </a:solidFill>
              </a:rPr>
              <a:t>Overview of </a:t>
            </a:r>
            <a:r>
              <a:rPr lang="en-US" sz="900" b="1" dirty="0">
                <a:solidFill>
                  <a:schemeClr val="tx1"/>
                </a:solidFill>
              </a:rPr>
              <a:t>Office Telemetry: </a:t>
            </a:r>
            <a:r>
              <a:rPr lang="en-US" sz="800" dirty="0">
                <a:solidFill>
                  <a:schemeClr val="tx1"/>
                </a:solidFill>
                <a:hlinkClick r:id="rId39"/>
              </a:rPr>
              <a:t>http://technet.microsoft.com/en-us/library/jj863580(v=office.15).</a:t>
            </a:r>
            <a:r>
              <a:rPr lang="en-US" sz="800" dirty="0" smtClean="0">
                <a:solidFill>
                  <a:schemeClr val="tx1"/>
                </a:solidFill>
                <a:hlinkClick r:id="rId39"/>
              </a:rPr>
              <a:t>aspx</a:t>
            </a:r>
            <a:endParaRPr lang="en-US" sz="800" dirty="0" smtClean="0">
              <a:solidFill>
                <a:schemeClr val="tx1"/>
              </a:solidFill>
            </a:endParaRPr>
          </a:p>
          <a:p>
            <a:pPr>
              <a:spcBef>
                <a:spcPts val="200"/>
              </a:spcBef>
            </a:pPr>
            <a:r>
              <a:rPr lang="en-US" sz="900" b="1" dirty="0" smtClean="0">
                <a:solidFill>
                  <a:schemeClr val="tx1"/>
                </a:solidFill>
              </a:rPr>
              <a:t>Enable Mobile </a:t>
            </a:r>
            <a:r>
              <a:rPr lang="en-US" sz="900" b="1" dirty="0">
                <a:solidFill>
                  <a:schemeClr val="tx1"/>
                </a:solidFill>
              </a:rPr>
              <a:t>Application Management of Office apps for iOS and Android</a:t>
            </a:r>
            <a:r>
              <a:rPr lang="en-US" sz="700" b="1" dirty="0">
                <a:solidFill>
                  <a:schemeClr val="tx1"/>
                </a:solidFill>
              </a:rPr>
              <a:t>: </a:t>
            </a:r>
            <a:r>
              <a:rPr lang="en-US" sz="800" dirty="0">
                <a:solidFill>
                  <a:schemeClr val="tx1"/>
                </a:solidFill>
                <a:hlinkClick r:id="rId40"/>
              </a:rPr>
              <a:t>http://</a:t>
            </a:r>
            <a:r>
              <a:rPr lang="en-US" sz="800" dirty="0" smtClean="0">
                <a:solidFill>
                  <a:schemeClr val="tx1"/>
                </a:solidFill>
                <a:hlinkClick r:id="rId40"/>
              </a:rPr>
              <a:t>simon-may.com/enable-mobile-application-management-of-office-apps-for-ios-and-android</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2016 for Mac: </a:t>
            </a:r>
            <a:r>
              <a:rPr lang="en-US" sz="800" dirty="0">
                <a:solidFill>
                  <a:schemeClr val="tx1"/>
                </a:solidFill>
                <a:hlinkClick r:id="rId41"/>
              </a:rPr>
              <a:t>https://</a:t>
            </a:r>
            <a:r>
              <a:rPr lang="en-US" sz="800" dirty="0" smtClean="0">
                <a:solidFill>
                  <a:schemeClr val="tx1"/>
                </a:solidFill>
                <a:hlinkClick r:id="rId41"/>
              </a:rPr>
              <a:t>products.office.com/en-US/mac/microsoft-office-for-mac</a:t>
            </a:r>
            <a:endParaRPr lang="en-US" sz="800" dirty="0" smtClean="0">
              <a:solidFill>
                <a:schemeClr val="tx1"/>
              </a:solidFill>
            </a:endParaRPr>
          </a:p>
          <a:p>
            <a:pPr>
              <a:spcBef>
                <a:spcPts val="200"/>
              </a:spcBef>
            </a:pPr>
            <a:r>
              <a:rPr lang="en-US" sz="900" b="1" dirty="0" smtClean="0">
                <a:solidFill>
                  <a:schemeClr val="tx1"/>
                </a:solidFill>
              </a:rPr>
              <a:t>Office </a:t>
            </a:r>
            <a:r>
              <a:rPr lang="en-US" sz="900" b="1" dirty="0" smtClean="0">
                <a:solidFill>
                  <a:schemeClr val="tx1"/>
                </a:solidFill>
              </a:rPr>
              <a:t>for </a:t>
            </a:r>
            <a:r>
              <a:rPr lang="en-US" sz="900" b="1" dirty="0">
                <a:solidFill>
                  <a:schemeClr val="tx1"/>
                </a:solidFill>
              </a:rPr>
              <a:t>Android Phone</a:t>
            </a:r>
            <a:r>
              <a:rPr lang="en-US" sz="800" b="1" dirty="0">
                <a:solidFill>
                  <a:schemeClr val="tx1"/>
                </a:solidFill>
              </a:rPr>
              <a:t>: </a:t>
            </a:r>
            <a:r>
              <a:rPr lang="en-US" sz="800" dirty="0">
                <a:solidFill>
                  <a:schemeClr val="tx1"/>
                </a:solidFill>
                <a:hlinkClick r:id="rId42"/>
              </a:rPr>
              <a:t>https://</a:t>
            </a:r>
            <a:r>
              <a:rPr lang="en-US" sz="800" dirty="0" smtClean="0">
                <a:solidFill>
                  <a:schemeClr val="tx1"/>
                </a:solidFill>
                <a:hlinkClick r:id="rId42"/>
              </a:rPr>
              <a:t>blogs.office.com/2015/06/24/office-for-android-phone-is-here</a:t>
            </a:r>
            <a:endParaRPr lang="en-US" sz="800" dirty="0" smtClean="0">
              <a:solidFill>
                <a:schemeClr val="tx1"/>
              </a:solidFill>
            </a:endParaRPr>
          </a:p>
          <a:p>
            <a:pPr>
              <a:spcBef>
                <a:spcPts val="200"/>
              </a:spcBef>
            </a:pPr>
            <a:r>
              <a:rPr lang="en-US" sz="900" b="1" dirty="0" smtClean="0">
                <a:solidFill>
                  <a:schemeClr val="tx1"/>
                </a:solidFill>
              </a:rPr>
              <a:t>Office for Windows </a:t>
            </a:r>
            <a:r>
              <a:rPr lang="en-US" sz="900" b="1" dirty="0">
                <a:solidFill>
                  <a:schemeClr val="tx1"/>
                </a:solidFill>
              </a:rPr>
              <a:t>Phone Preview: </a:t>
            </a:r>
            <a:r>
              <a:rPr lang="en-US" sz="800" dirty="0">
                <a:solidFill>
                  <a:schemeClr val="tx1"/>
                </a:solidFill>
                <a:hlinkClick r:id="rId43"/>
              </a:rPr>
              <a:t>https://</a:t>
            </a:r>
            <a:r>
              <a:rPr lang="en-US" sz="800" dirty="0" smtClean="0">
                <a:solidFill>
                  <a:schemeClr val="tx1"/>
                </a:solidFill>
                <a:hlinkClick r:id="rId43"/>
              </a:rPr>
              <a:t>blogs.office.com/2015/04/17/modern-productivity-office-on-windows</a:t>
            </a:r>
            <a:endParaRPr lang="en-US" sz="800" dirty="0" smtClean="0">
              <a:solidFill>
                <a:schemeClr val="tx1"/>
              </a:solidFill>
            </a:endParaRPr>
          </a:p>
          <a:p>
            <a:pPr>
              <a:spcBef>
                <a:spcPts val="200"/>
              </a:spcBef>
            </a:pPr>
            <a:r>
              <a:rPr lang="en-US" sz="900" b="1" dirty="0" smtClean="0">
                <a:solidFill>
                  <a:schemeClr val="tx1"/>
                </a:solidFill>
              </a:rPr>
              <a:t>Comparing </a:t>
            </a:r>
            <a:r>
              <a:rPr lang="en-US" sz="900" b="1" dirty="0">
                <a:solidFill>
                  <a:schemeClr val="tx1"/>
                </a:solidFill>
              </a:rPr>
              <a:t>Versions of OWA: </a:t>
            </a:r>
            <a:r>
              <a:rPr lang="en-US" sz="800" dirty="0">
                <a:solidFill>
                  <a:schemeClr val="tx1"/>
                </a:solidFill>
                <a:hlinkClick r:id="rId44"/>
              </a:rPr>
              <a:t>https://</a:t>
            </a:r>
            <a:r>
              <a:rPr lang="en-US" sz="800" dirty="0" smtClean="0">
                <a:solidFill>
                  <a:schemeClr val="tx1"/>
                </a:solidFill>
                <a:hlinkClick r:id="rId44"/>
              </a:rPr>
              <a:t>support.office.com/en-gb/article/Compare-the-standard-and-light-versions-of-Outlook-Web-App-63f3e29e-f076-40f7-a373-6d0cc24550a0</a:t>
            </a:r>
            <a:endParaRPr lang="en-US" sz="800" dirty="0" smtClean="0">
              <a:solidFill>
                <a:schemeClr val="tx1"/>
              </a:solidFill>
            </a:endParaRPr>
          </a:p>
          <a:p>
            <a:pPr>
              <a:spcBef>
                <a:spcPts val="200"/>
              </a:spcBef>
            </a:pPr>
            <a:r>
              <a:rPr lang="en-US" sz="900" b="1" dirty="0" smtClean="0">
                <a:solidFill>
                  <a:schemeClr val="tx1"/>
                </a:solidFill>
              </a:rPr>
              <a:t>PDF of Outlook </a:t>
            </a:r>
            <a:r>
              <a:rPr lang="en-US" sz="900" b="1" dirty="0" smtClean="0">
                <a:solidFill>
                  <a:schemeClr val="tx1"/>
                </a:solidFill>
              </a:rPr>
              <a:t>Comparison Versus Gmail and OWA: </a:t>
            </a:r>
            <a:r>
              <a:rPr lang="en-US" sz="800" u="sng" dirty="0">
                <a:hlinkClick r:id="rId45"/>
              </a:rPr>
              <a:t>http://download.microsoft.com/download/E/2/F/E2F29BBE-B929-4D1E-B737-7DCB47693C75/Outlook-Gmail-Comparison-final.pdf</a:t>
            </a:r>
            <a:r>
              <a:rPr lang="en-US" sz="800" dirty="0"/>
              <a:t> </a:t>
            </a:r>
            <a:endParaRPr lang="en-US" sz="800" b="1" dirty="0" smtClean="0">
              <a:solidFill>
                <a:schemeClr val="tx1"/>
              </a:solidFill>
            </a:endParaRPr>
          </a:p>
          <a:p>
            <a:pPr>
              <a:spcBef>
                <a:spcPts val="200"/>
              </a:spcBef>
            </a:pPr>
            <a:r>
              <a:rPr lang="en-US" sz="900" b="1" dirty="0" smtClean="0">
                <a:solidFill>
                  <a:schemeClr val="tx1"/>
                </a:solidFill>
              </a:rPr>
              <a:t>Outlook for iOS and Android Info for IT Pros: </a:t>
            </a:r>
            <a:r>
              <a:rPr lang="en-US" sz="800" u="sng" dirty="0">
                <a:hlinkClick r:id="rId46" tooltip="http://1drv.ms/1DUoCuN"/>
              </a:rPr>
              <a:t>http://1drv.ms/1DUoCuN</a:t>
            </a:r>
            <a:r>
              <a:rPr lang="en-US" sz="800" dirty="0"/>
              <a:t> </a:t>
            </a:r>
            <a:endParaRPr lang="en-US" sz="800" dirty="0" smtClean="0"/>
          </a:p>
          <a:p>
            <a:pPr algn="ctr">
              <a:spcBef>
                <a:spcPts val="200"/>
              </a:spcBef>
            </a:pPr>
            <a:r>
              <a:rPr lang="en-US" sz="1050" b="1" dirty="0" smtClean="0">
                <a:solidFill>
                  <a:schemeClr val="tx1"/>
                </a:solidFill>
              </a:rPr>
              <a:t>PRODUCT </a:t>
            </a:r>
            <a:r>
              <a:rPr lang="en-US" sz="1050" b="1" dirty="0" smtClean="0">
                <a:solidFill>
                  <a:schemeClr val="tx1"/>
                </a:solidFill>
              </a:rPr>
              <a:t>TEAM</a:t>
            </a:r>
          </a:p>
          <a:p>
            <a:pPr>
              <a:spcBef>
                <a:spcPts val="200"/>
              </a:spcBef>
            </a:pPr>
            <a:r>
              <a:rPr lang="en-US" sz="900" b="1" dirty="0" smtClean="0">
                <a:solidFill>
                  <a:schemeClr val="tx1"/>
                </a:solidFill>
              </a:rPr>
              <a:t>Submit Feedback to PG on </a:t>
            </a:r>
            <a:r>
              <a:rPr lang="en-US" sz="900" b="1" dirty="0">
                <a:solidFill>
                  <a:schemeClr val="tx1"/>
                </a:solidFill>
              </a:rPr>
              <a:t>Word: </a:t>
            </a:r>
            <a:r>
              <a:rPr lang="en-US" sz="900" dirty="0">
                <a:solidFill>
                  <a:schemeClr val="tx1"/>
                </a:solidFill>
                <a:hlinkClick r:id="rId47"/>
              </a:rPr>
              <a:t>https://</a:t>
            </a:r>
            <a:r>
              <a:rPr lang="en-US" sz="900" dirty="0" smtClean="0">
                <a:solidFill>
                  <a:schemeClr val="tx1"/>
                </a:solidFill>
                <a:hlinkClick r:id="rId47"/>
              </a:rPr>
              <a:t>word.uservoice.com</a:t>
            </a:r>
            <a:endParaRPr lang="en-US" sz="900" dirty="0" smtClean="0">
              <a:solidFill>
                <a:schemeClr val="tx1"/>
              </a:solidFill>
            </a:endParaRPr>
          </a:p>
          <a:p>
            <a:pPr>
              <a:spcBef>
                <a:spcPts val="200"/>
              </a:spcBef>
            </a:pPr>
            <a:r>
              <a:rPr lang="en-US" sz="900" b="1" dirty="0">
                <a:solidFill>
                  <a:schemeClr val="tx1"/>
                </a:solidFill>
              </a:rPr>
              <a:t>Submit Feedback to PG on Excel: </a:t>
            </a:r>
            <a:r>
              <a:rPr lang="en-US" sz="900" dirty="0">
                <a:solidFill>
                  <a:schemeClr val="tx1"/>
                </a:solidFill>
                <a:hlinkClick r:id="rId48"/>
              </a:rPr>
              <a:t>https://</a:t>
            </a:r>
            <a:r>
              <a:rPr lang="en-US" sz="900" dirty="0" smtClean="0">
                <a:solidFill>
                  <a:schemeClr val="tx1"/>
                </a:solidFill>
                <a:hlinkClick r:id="rId48"/>
              </a:rPr>
              <a:t>excel.uservoice.com</a:t>
            </a:r>
            <a:endParaRPr lang="en-US" sz="900" dirty="0" smtClean="0">
              <a:solidFill>
                <a:schemeClr val="tx1"/>
              </a:solidFill>
            </a:endParaRPr>
          </a:p>
          <a:p>
            <a:pPr>
              <a:spcBef>
                <a:spcPts val="200"/>
              </a:spcBef>
            </a:pPr>
            <a:r>
              <a:rPr lang="en-US" sz="900" b="1" dirty="0">
                <a:solidFill>
                  <a:schemeClr val="tx1"/>
                </a:solidFill>
              </a:rPr>
              <a:t>Submit Feedback to PG on PowerPoint: </a:t>
            </a:r>
            <a:r>
              <a:rPr lang="en-US" sz="900" dirty="0">
                <a:solidFill>
                  <a:schemeClr val="tx1"/>
                </a:solidFill>
                <a:hlinkClick r:id="rId49"/>
              </a:rPr>
              <a:t>https://</a:t>
            </a:r>
            <a:r>
              <a:rPr lang="en-US" sz="900" dirty="0" smtClean="0">
                <a:solidFill>
                  <a:schemeClr val="tx1"/>
                </a:solidFill>
                <a:hlinkClick r:id="rId49"/>
              </a:rPr>
              <a:t>powerpoint.uservoice.com</a:t>
            </a:r>
            <a:endParaRPr lang="en-US" sz="900" dirty="0" smtClean="0">
              <a:solidFill>
                <a:schemeClr val="tx1"/>
              </a:solidFill>
            </a:endParaRPr>
          </a:p>
          <a:p>
            <a:pPr>
              <a:spcBef>
                <a:spcPts val="200"/>
              </a:spcBef>
            </a:pPr>
            <a:r>
              <a:rPr lang="en-US" sz="900" b="1" dirty="0">
                <a:solidFill>
                  <a:schemeClr val="tx1"/>
                </a:solidFill>
              </a:rPr>
              <a:t>Submit Feedback to PG on Outlook: </a:t>
            </a:r>
            <a:r>
              <a:rPr lang="en-US" sz="900" dirty="0">
                <a:solidFill>
                  <a:schemeClr val="tx1"/>
                </a:solidFill>
                <a:hlinkClick r:id="rId50"/>
              </a:rPr>
              <a:t>https://</a:t>
            </a:r>
            <a:r>
              <a:rPr lang="en-US" sz="900" dirty="0" smtClean="0">
                <a:solidFill>
                  <a:schemeClr val="tx1"/>
                </a:solidFill>
                <a:hlinkClick r:id="rId50"/>
              </a:rPr>
              <a:t>outlook.uservoice.com</a:t>
            </a:r>
            <a:endParaRPr lang="en-US" sz="900" dirty="0" smtClean="0">
              <a:solidFill>
                <a:schemeClr val="tx1"/>
              </a:solidFill>
            </a:endParaRPr>
          </a:p>
          <a:p>
            <a:pPr>
              <a:spcBef>
                <a:spcPts val="200"/>
              </a:spcBef>
            </a:pPr>
            <a:r>
              <a:rPr lang="en-US" sz="900" b="1" dirty="0">
                <a:solidFill>
                  <a:schemeClr val="tx1"/>
                </a:solidFill>
              </a:rPr>
              <a:t>Submit Feedback to PG on OneNote: </a:t>
            </a:r>
            <a:r>
              <a:rPr lang="en-US" sz="900" dirty="0">
                <a:solidFill>
                  <a:schemeClr val="tx1"/>
                </a:solidFill>
                <a:hlinkClick r:id="rId51"/>
              </a:rPr>
              <a:t>https://</a:t>
            </a:r>
            <a:r>
              <a:rPr lang="en-US" sz="900" dirty="0" smtClean="0">
                <a:solidFill>
                  <a:schemeClr val="tx1"/>
                </a:solidFill>
                <a:hlinkClick r:id="rId51"/>
              </a:rPr>
              <a:t>onenote.uservoice.com</a:t>
            </a:r>
            <a:endParaRPr lang="en-US" sz="900" dirty="0" smtClean="0">
              <a:solidFill>
                <a:schemeClr val="tx1"/>
              </a:solidFill>
            </a:endParaRPr>
          </a:p>
          <a:p>
            <a:pPr algn="ctr">
              <a:spcBef>
                <a:spcPts val="200"/>
              </a:spcBef>
            </a:pPr>
            <a:r>
              <a:rPr lang="en-US" sz="1050" b="1" dirty="0" smtClean="0">
                <a:solidFill>
                  <a:schemeClr val="tx1"/>
                </a:solidFill>
              </a:rPr>
              <a:t>BLOGS </a:t>
            </a:r>
            <a:r>
              <a:rPr lang="en-US" sz="1050" b="1" dirty="0">
                <a:solidFill>
                  <a:schemeClr val="tx1"/>
                </a:solidFill>
              </a:rPr>
              <a:t>and COMMUNITY</a:t>
            </a:r>
            <a:endParaRPr lang="en-US" sz="1200" b="1" dirty="0">
              <a:solidFill>
                <a:schemeClr val="tx1"/>
              </a:solidFill>
            </a:endParaRPr>
          </a:p>
          <a:p>
            <a:pPr>
              <a:spcBef>
                <a:spcPts val="200"/>
              </a:spcBef>
            </a:pPr>
            <a:r>
              <a:rPr lang="en-US" sz="900" b="1" dirty="0" smtClean="0">
                <a:solidFill>
                  <a:schemeClr val="tx1"/>
                </a:solidFill>
              </a:rPr>
              <a:t>Office for Mac Support </a:t>
            </a:r>
            <a:r>
              <a:rPr lang="en-US" sz="900" b="1" dirty="0">
                <a:solidFill>
                  <a:schemeClr val="tx1"/>
                </a:solidFill>
              </a:rPr>
              <a:t>Team Blog: </a:t>
            </a:r>
            <a:r>
              <a:rPr lang="en-US" sz="900" dirty="0">
                <a:solidFill>
                  <a:schemeClr val="tx1"/>
                </a:solidFill>
                <a:hlinkClick r:id="rId52"/>
              </a:rPr>
              <a:t>http://</a:t>
            </a:r>
            <a:r>
              <a:rPr lang="en-US" sz="900" dirty="0" smtClean="0">
                <a:solidFill>
                  <a:schemeClr val="tx1"/>
                </a:solidFill>
                <a:hlinkClick r:id="rId52"/>
              </a:rPr>
              <a:t>blogs.technet.com/b/office_for_mac_support_team_blog</a:t>
            </a:r>
            <a:endParaRPr lang="en-US" sz="9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Updates from Office Sustained </a:t>
            </a:r>
            <a:r>
              <a:rPr lang="en-US" sz="900" b="1" dirty="0" smtClean="0">
                <a:solidFill>
                  <a:schemeClr val="tx1"/>
                </a:solidFill>
              </a:rPr>
              <a:t>Engineering </a:t>
            </a:r>
            <a:r>
              <a:rPr lang="en-US" sz="900" b="1" dirty="0">
                <a:solidFill>
                  <a:schemeClr val="tx1"/>
                </a:solidFill>
              </a:rPr>
              <a:t>Team:</a:t>
            </a:r>
          </a:p>
          <a:p>
            <a:pPr>
              <a:spcBef>
                <a:spcPts val="200"/>
              </a:spcBef>
            </a:pPr>
            <a:r>
              <a:rPr lang="en-US" sz="900" dirty="0">
                <a:solidFill>
                  <a:schemeClr val="tx1"/>
                </a:solidFill>
                <a:hlinkClick r:id="rId53"/>
              </a:rPr>
              <a:t>http://blogs.technet.com/b/office_sustained_engineering/</a:t>
            </a:r>
            <a:endParaRPr lang="en-US" sz="900" dirty="0">
              <a:solidFill>
                <a:schemeClr val="tx1"/>
              </a:solidFill>
            </a:endParaRPr>
          </a:p>
          <a:p>
            <a:pPr>
              <a:spcBef>
                <a:spcPts val="200"/>
              </a:spcBef>
            </a:pPr>
            <a:r>
              <a:rPr lang="en-US" sz="900" b="1" dirty="0" smtClean="0">
                <a:solidFill>
                  <a:schemeClr val="tx1"/>
                </a:solidFill>
              </a:rPr>
              <a:t>RSS Feed for </a:t>
            </a:r>
            <a:r>
              <a:rPr lang="en-US" sz="900" b="1" dirty="0">
                <a:solidFill>
                  <a:schemeClr val="tx1"/>
                </a:solidFill>
              </a:rPr>
              <a:t>Office Updates: </a:t>
            </a:r>
            <a:r>
              <a:rPr lang="en-US" sz="900" dirty="0">
                <a:solidFill>
                  <a:schemeClr val="tx1"/>
                </a:solidFill>
                <a:hlinkClick r:id="rId54"/>
              </a:rPr>
              <a:t>http://</a:t>
            </a:r>
            <a:r>
              <a:rPr lang="en-US" sz="900" dirty="0" smtClean="0">
                <a:solidFill>
                  <a:schemeClr val="tx1"/>
                </a:solidFill>
                <a:hlinkClick r:id="rId54"/>
              </a:rPr>
              <a:t>blogs.technet.com/b/office_sustained_engineering/rss.aspx</a:t>
            </a:r>
            <a:endParaRPr lang="en-US" sz="9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Blogs: </a:t>
            </a:r>
            <a:r>
              <a:rPr lang="en-US" sz="900" dirty="0">
                <a:solidFill>
                  <a:schemeClr val="tx1"/>
                </a:solidFill>
                <a:hlinkClick r:id="rId55"/>
              </a:rPr>
              <a:t>http://blogs.office.com</a:t>
            </a:r>
            <a:r>
              <a:rPr lang="en-US" sz="900" dirty="0" smtClean="0">
                <a:solidFill>
                  <a:schemeClr val="tx1"/>
                </a:solidFill>
                <a:hlinkClick r:id="rId55"/>
              </a:rPr>
              <a:t>/</a:t>
            </a:r>
            <a:endParaRPr lang="en-US" sz="900" dirty="0" smtClean="0">
              <a:solidFill>
                <a:schemeClr val="tx1"/>
              </a:solidFill>
            </a:endParaRPr>
          </a:p>
          <a:p>
            <a:pPr>
              <a:spcBef>
                <a:spcPts val="200"/>
              </a:spcBef>
            </a:pPr>
            <a:r>
              <a:rPr lang="en-US" sz="900" b="1" dirty="0" smtClean="0">
                <a:solidFill>
                  <a:schemeClr val="tx1"/>
                </a:solidFill>
              </a:rPr>
              <a:t>Office for </a:t>
            </a:r>
            <a:r>
              <a:rPr lang="en-US" sz="900" b="1" dirty="0">
                <a:solidFill>
                  <a:schemeClr val="tx1"/>
                </a:solidFill>
              </a:rPr>
              <a:t>Mac Blogs:</a:t>
            </a:r>
            <a:r>
              <a:rPr lang="en-US" sz="900" dirty="0">
                <a:solidFill>
                  <a:schemeClr val="tx1"/>
                </a:solidFill>
              </a:rPr>
              <a:t> </a:t>
            </a:r>
            <a:r>
              <a:rPr lang="en-US" sz="900" dirty="0">
                <a:solidFill>
                  <a:schemeClr val="tx1"/>
                </a:solidFill>
                <a:hlinkClick r:id="rId56"/>
              </a:rPr>
              <a:t>http://</a:t>
            </a:r>
            <a:r>
              <a:rPr lang="en-US" sz="900" dirty="0" smtClean="0">
                <a:solidFill>
                  <a:schemeClr val="tx1"/>
                </a:solidFill>
                <a:hlinkClick r:id="rId56"/>
              </a:rPr>
              <a:t>blogs.office.com/mac</a:t>
            </a:r>
            <a:endParaRPr lang="en-US" sz="900" dirty="0">
              <a:solidFill>
                <a:schemeClr val="tx1"/>
              </a:solidFill>
            </a:endParaRPr>
          </a:p>
          <a:p>
            <a:pPr>
              <a:spcBef>
                <a:spcPts val="200"/>
              </a:spcBef>
            </a:pPr>
            <a:r>
              <a:rPr lang="en-US" sz="900" b="1" dirty="0" smtClean="0">
                <a:solidFill>
                  <a:schemeClr val="tx1"/>
                </a:solidFill>
              </a:rPr>
              <a:t>Office Twitter Page: </a:t>
            </a:r>
            <a:r>
              <a:rPr lang="en-US" sz="900" dirty="0">
                <a:solidFill>
                  <a:schemeClr val="tx1"/>
                </a:solidFill>
                <a:hlinkClick r:id="rId57"/>
              </a:rPr>
              <a:t>https://</a:t>
            </a:r>
            <a:r>
              <a:rPr lang="en-US" sz="900" dirty="0" smtClean="0">
                <a:solidFill>
                  <a:schemeClr val="tx1"/>
                </a:solidFill>
                <a:hlinkClick r:id="rId57"/>
              </a:rPr>
              <a:t>twitter.com/Office</a:t>
            </a:r>
            <a:endParaRPr lang="en-US" sz="900" dirty="0" smtClean="0">
              <a:solidFill>
                <a:schemeClr val="tx1"/>
              </a:solidFill>
            </a:endParaRPr>
          </a:p>
          <a:p>
            <a:pPr>
              <a:spcBef>
                <a:spcPts val="200"/>
              </a:spcBef>
            </a:pPr>
            <a:r>
              <a:rPr lang="en-US" sz="900" b="1" dirty="0" smtClean="0">
                <a:solidFill>
                  <a:schemeClr val="tx1"/>
                </a:solidFill>
              </a:rPr>
              <a:t>Office </a:t>
            </a:r>
            <a:r>
              <a:rPr lang="en-US" sz="900" b="1" dirty="0">
                <a:solidFill>
                  <a:schemeClr val="tx1"/>
                </a:solidFill>
              </a:rPr>
              <a:t>Facebook Page:</a:t>
            </a:r>
            <a:r>
              <a:rPr lang="en-US" sz="900" dirty="0">
                <a:solidFill>
                  <a:schemeClr val="tx1"/>
                </a:solidFill>
              </a:rPr>
              <a:t> </a:t>
            </a:r>
            <a:r>
              <a:rPr lang="en-US" sz="900" dirty="0">
                <a:solidFill>
                  <a:schemeClr val="tx1"/>
                </a:solidFill>
                <a:hlinkClick r:id="rId58"/>
              </a:rPr>
              <a:t>https://</a:t>
            </a:r>
            <a:r>
              <a:rPr lang="en-US" sz="900" dirty="0" smtClean="0">
                <a:solidFill>
                  <a:schemeClr val="tx1"/>
                </a:solidFill>
                <a:hlinkClick r:id="rId58"/>
              </a:rPr>
              <a:t>www.facebook.com/Office</a:t>
            </a:r>
            <a:endParaRPr lang="en-US" sz="900" dirty="0" smtClean="0">
              <a:solidFill>
                <a:schemeClr val="tx1"/>
              </a:solidFill>
            </a:endParaRPr>
          </a:p>
          <a:p>
            <a:pPr>
              <a:spcBef>
                <a:spcPts val="200"/>
              </a:spcBef>
            </a:pPr>
            <a:r>
              <a:rPr lang="en-US" sz="900" b="1" dirty="0">
                <a:solidFill>
                  <a:schemeClr val="tx1"/>
                </a:solidFill>
              </a:rPr>
              <a:t>Office for iPad Blog:</a:t>
            </a:r>
          </a:p>
          <a:p>
            <a:pPr>
              <a:spcBef>
                <a:spcPts val="200"/>
              </a:spcBef>
            </a:pPr>
            <a:r>
              <a:rPr lang="en-US" sz="800" dirty="0">
                <a:solidFill>
                  <a:schemeClr val="tx1"/>
                </a:solidFill>
                <a:hlinkClick r:id="rId59"/>
              </a:rPr>
              <a:t>http://blogs.office.com/2014/03/27/announcing-the-office-you-love-now-on-the-ipad/</a:t>
            </a:r>
            <a:endParaRPr lang="en-US" sz="800" b="1" dirty="0">
              <a:solidFill>
                <a:schemeClr val="tx1"/>
              </a:solidFill>
            </a:endParaRPr>
          </a:p>
        </p:txBody>
      </p:sp>
      <p:pic>
        <p:nvPicPr>
          <p:cNvPr id="8" name="Picture 7"/>
          <p:cNvPicPr>
            <a:picLocks noChangeAspect="1"/>
          </p:cNvPicPr>
          <p:nvPr/>
        </p:nvPicPr>
        <p:blipFill>
          <a:blip r:embed="rId60"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61"/>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595551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1059"/>
            <a:ext cx="12188824" cy="332399"/>
          </a:xfrm>
          <a:solidFill>
            <a:srgbClr val="FFFF00"/>
          </a:solidFill>
        </p:spPr>
        <p:txBody>
          <a:bodyPr/>
          <a:lstStyle/>
          <a:p>
            <a:pPr algn="ctr"/>
            <a:r>
              <a:rPr lang="en-US" sz="2400" dirty="0" smtClean="0">
                <a:solidFill>
                  <a:schemeClr val="tx1"/>
                </a:solidFill>
                <a:latin typeface="Bookman Old Style" panose="02050604050505020204" pitchFamily="18" charset="0"/>
              </a:rPr>
              <a:t>Azure </a:t>
            </a:r>
            <a:r>
              <a:rPr lang="en-US" sz="2400" dirty="0">
                <a:solidFill>
                  <a:schemeClr val="tx1"/>
                </a:solidFill>
                <a:latin typeface="Bookman Old Style" panose="02050604050505020204" pitchFamily="18" charset="0"/>
              </a:rPr>
              <a:t>Training, Support, Technical </a:t>
            </a:r>
            <a:r>
              <a:rPr lang="en-US" sz="2400" dirty="0" smtClean="0">
                <a:solidFill>
                  <a:schemeClr val="tx1"/>
                </a:solidFill>
                <a:latin typeface="Bookman Old Style" panose="02050604050505020204" pitchFamily="18" charset="0"/>
              </a:rPr>
              <a:t>and Community Resources</a:t>
            </a:r>
            <a:endParaRPr lang="en-US" sz="2400" dirty="0">
              <a:solidFill>
                <a:schemeClr val="tx1"/>
              </a:solidFill>
              <a:latin typeface="Bookman Old Style" panose="02050604050505020204" pitchFamily="18" charset="0"/>
            </a:endParaRPr>
          </a:p>
        </p:txBody>
      </p:sp>
      <p:sp>
        <p:nvSpPr>
          <p:cNvPr id="21" name="Rectangle 20"/>
          <p:cNvSpPr/>
          <p:nvPr/>
        </p:nvSpPr>
        <p:spPr bwMode="auto">
          <a:xfrm>
            <a:off x="0" y="333457"/>
            <a:ext cx="12188825" cy="65245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defTabSz="466298">
              <a:buClr>
                <a:schemeClr val="tx1"/>
              </a:buClr>
            </a:pPr>
            <a:r>
              <a:rPr lang="en-US" sz="1000" b="1" dirty="0" smtClean="0">
                <a:solidFill>
                  <a:schemeClr val="tx1"/>
                </a:solidFill>
              </a:rPr>
              <a:t>TRAINING</a:t>
            </a:r>
            <a:endParaRPr lang="en-US" sz="800" b="1" dirty="0" smtClean="0">
              <a:solidFill>
                <a:schemeClr val="tx1"/>
              </a:solidFill>
            </a:endParaRPr>
          </a:p>
          <a:p>
            <a:r>
              <a:rPr lang="en-US" sz="800" b="1" dirty="0" smtClean="0">
                <a:solidFill>
                  <a:schemeClr val="tx1"/>
                </a:solidFill>
              </a:rPr>
              <a:t>Free </a:t>
            </a:r>
            <a:r>
              <a:rPr lang="en-US" sz="800" b="1" dirty="0">
                <a:solidFill>
                  <a:schemeClr val="tx1"/>
                </a:solidFill>
              </a:rPr>
              <a:t>Azure </a:t>
            </a:r>
            <a:r>
              <a:rPr lang="en-US" sz="800" b="1" dirty="0" smtClean="0">
                <a:solidFill>
                  <a:schemeClr val="tx1"/>
                </a:solidFill>
              </a:rPr>
              <a:t>eBooks:</a:t>
            </a:r>
          </a:p>
          <a:p>
            <a:pPr marL="171450" indent="-171450">
              <a:buFont typeface="Arial" panose="020B0604020202020204" pitchFamily="34" charset="0"/>
              <a:buChar char="•"/>
            </a:pPr>
            <a:r>
              <a:rPr lang="en-US" sz="800" dirty="0" smtClean="0">
                <a:solidFill>
                  <a:schemeClr val="tx1"/>
                </a:solidFill>
                <a:hlinkClick r:id="rId3"/>
              </a:rPr>
              <a:t>Azure eBooks</a:t>
            </a:r>
            <a:endParaRPr lang="en-US" sz="800" dirty="0" smtClean="0">
              <a:solidFill>
                <a:schemeClr val="tx1"/>
              </a:solidFill>
              <a:hlinkClick r:id=""/>
            </a:endParaRPr>
          </a:p>
          <a:p>
            <a:pPr marL="171450" indent="-171450">
              <a:buFont typeface="Arial" panose="020B0604020202020204" pitchFamily="34" charset="0"/>
              <a:buChar char="•"/>
            </a:pPr>
            <a:r>
              <a:rPr lang="en-US" sz="800" dirty="0" smtClean="0">
                <a:solidFill>
                  <a:schemeClr val="tx1"/>
                </a:solidFill>
                <a:hlinkClick r:id=""/>
              </a:rPr>
              <a:t>Data </a:t>
            </a:r>
            <a:r>
              <a:rPr lang="en-US" sz="800" dirty="0">
                <a:solidFill>
                  <a:schemeClr val="tx1"/>
                </a:solidFill>
                <a:hlinkClick r:id="rId4"/>
              </a:rPr>
              <a:t>Science in the Cloud with Microsoft Azure Machine Learning and R</a:t>
            </a:r>
            <a:endParaRPr lang="en-US" sz="800" dirty="0">
              <a:solidFill>
                <a:schemeClr val="tx1"/>
              </a:solidFill>
              <a:hlinkClick r:id="rId5"/>
            </a:endParaRPr>
          </a:p>
          <a:p>
            <a:pPr marL="169863" indent="-169863">
              <a:buFont typeface="Arial" panose="020B0604020202020204" pitchFamily="34" charset="0"/>
              <a:buChar char="•"/>
            </a:pPr>
            <a:r>
              <a:rPr lang="en-US" sz="800" dirty="0">
                <a:solidFill>
                  <a:schemeClr val="tx1"/>
                </a:solidFill>
                <a:hlinkClick r:id="rId6"/>
              </a:rPr>
              <a:t>Azure </a:t>
            </a:r>
            <a:r>
              <a:rPr lang="en-US" sz="800" dirty="0" smtClean="0">
                <a:solidFill>
                  <a:schemeClr val="tx1"/>
                </a:solidFill>
                <a:hlinkClick r:id="rId6"/>
              </a:rPr>
              <a:t>Essentials - </a:t>
            </a:r>
            <a:r>
              <a:rPr lang="en-US" sz="800" dirty="0">
                <a:solidFill>
                  <a:schemeClr val="tx1"/>
                </a:solidFill>
                <a:hlinkClick r:id="rId6"/>
              </a:rPr>
              <a:t>Azure Automation</a:t>
            </a:r>
            <a:endParaRPr lang="en-US" sz="800" dirty="0">
              <a:solidFill>
                <a:schemeClr val="tx1"/>
              </a:solidFill>
              <a:hlinkClick r:id="rId4"/>
            </a:endParaRPr>
          </a:p>
          <a:p>
            <a:pPr marL="169863" indent="-169863">
              <a:buFont typeface="Arial" panose="020B0604020202020204" pitchFamily="34" charset="0"/>
              <a:buChar char="•"/>
            </a:pPr>
            <a:r>
              <a:rPr lang="en-US" sz="800" dirty="0" smtClean="0">
                <a:solidFill>
                  <a:schemeClr val="tx1"/>
                </a:solidFill>
                <a:hlinkClick r:id="rId5"/>
              </a:rPr>
              <a:t>Azure Essentials - Fundamentals of Azure</a:t>
            </a:r>
            <a:endParaRPr lang="en-US" sz="800" dirty="0" smtClean="0">
              <a:solidFill>
                <a:schemeClr val="tx1"/>
              </a:solidFill>
              <a:hlinkClick r:id="rId7"/>
            </a:endParaRPr>
          </a:p>
          <a:p>
            <a:pPr marL="169863" indent="-169863">
              <a:buFont typeface="Arial" panose="020B0604020202020204" pitchFamily="34" charset="0"/>
              <a:buChar char="•"/>
            </a:pPr>
            <a:r>
              <a:rPr lang="en-US" sz="800" dirty="0" smtClean="0">
                <a:solidFill>
                  <a:schemeClr val="tx1"/>
                </a:solidFill>
                <a:hlinkClick r:id="rId8"/>
              </a:rPr>
              <a:t>Azure Essentials – Azure Machine Learning</a:t>
            </a:r>
            <a:endParaRPr lang="en-US" sz="800" dirty="0" smtClean="0">
              <a:solidFill>
                <a:schemeClr val="tx1"/>
              </a:solidFill>
            </a:endParaRPr>
          </a:p>
          <a:p>
            <a:pPr marL="169863" indent="-169863">
              <a:buFont typeface="Arial" panose="020B0604020202020204" pitchFamily="34" charset="0"/>
              <a:buChar char="•"/>
            </a:pPr>
            <a:r>
              <a:rPr lang="en-US" sz="800" dirty="0" smtClean="0">
                <a:solidFill>
                  <a:schemeClr val="tx1"/>
                </a:solidFill>
                <a:hlinkClick r:id="rId9"/>
              </a:rPr>
              <a:t>Azure Essentials – Azure Web Apps for Developers</a:t>
            </a:r>
            <a:endParaRPr lang="en-US" sz="800" dirty="0" smtClean="0">
              <a:solidFill>
                <a:schemeClr val="tx1"/>
              </a:solidFill>
              <a:hlinkClick r:id="rId7"/>
            </a:endParaRPr>
          </a:p>
          <a:p>
            <a:pPr marL="169863" indent="-169863">
              <a:buFont typeface="Arial" panose="020B0604020202020204" pitchFamily="34" charset="0"/>
              <a:buChar char="•"/>
            </a:pPr>
            <a:r>
              <a:rPr lang="en-US" sz="800" dirty="0" smtClean="0">
                <a:solidFill>
                  <a:schemeClr val="tx1"/>
                </a:solidFill>
                <a:hlinkClick r:id="rId10"/>
              </a:rPr>
              <a:t>Introducing </a:t>
            </a:r>
            <a:r>
              <a:rPr lang="en-US" sz="800" dirty="0">
                <a:solidFill>
                  <a:schemeClr val="tx1"/>
                </a:solidFill>
                <a:hlinkClick r:id="rId10"/>
              </a:rPr>
              <a:t>Microsoft Azure </a:t>
            </a:r>
            <a:r>
              <a:rPr lang="en-US" sz="800" dirty="0" smtClean="0">
                <a:solidFill>
                  <a:schemeClr val="tx1"/>
                </a:solidFill>
                <a:hlinkClick r:id="rId10"/>
              </a:rPr>
              <a:t>HDInsight</a:t>
            </a:r>
            <a:endParaRPr lang="en-US" sz="800" dirty="0" smtClean="0">
              <a:solidFill>
                <a:schemeClr val="tx1"/>
              </a:solidFill>
            </a:endParaRPr>
          </a:p>
          <a:p>
            <a:pPr marL="169863" indent="-169863">
              <a:buFont typeface="Arial" panose="020B0604020202020204" pitchFamily="34" charset="0"/>
              <a:buChar char="•"/>
            </a:pPr>
            <a:r>
              <a:rPr lang="en-US" sz="800" dirty="0" smtClean="0">
                <a:solidFill>
                  <a:schemeClr val="tx1"/>
                </a:solidFill>
                <a:hlinkClick r:id="rId11"/>
              </a:rPr>
              <a:t>Developing Big Data Solutions on Microsoft Azure HDInsight</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Video </a:t>
            </a:r>
            <a:r>
              <a:rPr lang="en-US" sz="800" b="1" dirty="0" smtClean="0">
                <a:solidFill>
                  <a:schemeClr val="tx1"/>
                </a:solidFill>
              </a:rPr>
              <a:t>Center: </a:t>
            </a:r>
            <a:r>
              <a:rPr lang="en-US" sz="800" dirty="0" smtClean="0">
                <a:solidFill>
                  <a:schemeClr val="tx1"/>
                </a:solidFill>
                <a:hlinkClick r:id="rId12"/>
              </a:rPr>
              <a:t>http</a:t>
            </a:r>
            <a:r>
              <a:rPr lang="en-US" sz="800" dirty="0">
                <a:solidFill>
                  <a:schemeClr val="tx1"/>
                </a:solidFill>
                <a:hlinkClick r:id="rId12"/>
              </a:rPr>
              <a:t>://</a:t>
            </a:r>
            <a:r>
              <a:rPr lang="en-US" sz="800" dirty="0" smtClean="0">
                <a:solidFill>
                  <a:schemeClr val="tx1"/>
                </a:solidFill>
                <a:hlinkClick r:id="rId12"/>
              </a:rPr>
              <a:t>azure.microsoft.com/en-us/documentation/videos/home</a:t>
            </a:r>
            <a:endParaRPr lang="en-US" sz="800" dirty="0" smtClean="0">
              <a:solidFill>
                <a:schemeClr val="tx1"/>
              </a:solidFill>
            </a:endParaRPr>
          </a:p>
          <a:p>
            <a:r>
              <a:rPr lang="en-US" sz="800" b="1" dirty="0" smtClean="0">
                <a:solidFill>
                  <a:schemeClr val="tx1"/>
                </a:solidFill>
              </a:rPr>
              <a:t>Free </a:t>
            </a:r>
            <a:r>
              <a:rPr lang="en-US" sz="800" b="1" dirty="0">
                <a:solidFill>
                  <a:schemeClr val="tx1"/>
                </a:solidFill>
              </a:rPr>
              <a:t>MVA Training and Technical </a:t>
            </a:r>
            <a:r>
              <a:rPr lang="en-US" sz="800" b="1" dirty="0" smtClean="0">
                <a:solidFill>
                  <a:schemeClr val="tx1"/>
                </a:solidFill>
              </a:rPr>
              <a:t>Resources: </a:t>
            </a:r>
            <a:r>
              <a:rPr lang="en-US" sz="800" dirty="0" smtClean="0">
                <a:solidFill>
                  <a:schemeClr val="tx1"/>
                </a:solidFill>
                <a:hlinkClick r:id="rId13"/>
              </a:rPr>
              <a:t>Azure Courses</a:t>
            </a:r>
            <a:endParaRPr lang="en-US" sz="800" dirty="0" smtClean="0">
              <a:solidFill>
                <a:schemeClr val="tx1"/>
              </a:solidFill>
            </a:endParaRPr>
          </a:p>
          <a:p>
            <a:pPr defTabSz="466298">
              <a:buClr>
                <a:schemeClr val="tx1"/>
              </a:buClr>
            </a:pPr>
            <a:r>
              <a:rPr lang="en-US" sz="800" b="1" dirty="0" smtClean="0">
                <a:solidFill>
                  <a:schemeClr val="tx1"/>
                </a:solidFill>
              </a:rPr>
              <a:t>Poster </a:t>
            </a:r>
            <a:r>
              <a:rPr lang="en-US" sz="800" b="1" dirty="0">
                <a:solidFill>
                  <a:schemeClr val="tx1"/>
                </a:solidFill>
              </a:rPr>
              <a:t>– What is </a:t>
            </a:r>
            <a:r>
              <a:rPr lang="en-US" sz="800" b="1" dirty="0" smtClean="0">
                <a:solidFill>
                  <a:schemeClr val="tx1"/>
                </a:solidFill>
              </a:rPr>
              <a:t>Azure</a:t>
            </a:r>
            <a:r>
              <a:rPr lang="en-US" sz="800" b="1" dirty="0">
                <a:solidFill>
                  <a:schemeClr val="tx1"/>
                </a:solidFill>
              </a:rPr>
              <a:t>: </a:t>
            </a:r>
            <a:r>
              <a:rPr lang="en-US" sz="800" dirty="0">
                <a:solidFill>
                  <a:schemeClr val="tx1"/>
                </a:solidFill>
                <a:hlinkClick r:id="rId14"/>
              </a:rPr>
              <a:t>http://go.microsoft.com/fwlink/?linkid=397969&amp;clcid=0x409</a:t>
            </a:r>
            <a:endParaRPr lang="en-US" sz="800" dirty="0">
              <a:solidFill>
                <a:schemeClr val="tx1"/>
              </a:solidFill>
            </a:endParaRPr>
          </a:p>
          <a:p>
            <a:pPr defTabSz="466298">
              <a:buClr>
                <a:schemeClr val="tx1"/>
              </a:buClr>
            </a:pPr>
            <a:r>
              <a:rPr lang="en-US" sz="800" b="1" dirty="0">
                <a:solidFill>
                  <a:schemeClr val="tx1"/>
                </a:solidFill>
              </a:rPr>
              <a:t>Poster - Cloud Ecosystem of Azure, </a:t>
            </a:r>
            <a:r>
              <a:rPr lang="pt-BR" sz="800" b="1" dirty="0">
                <a:solidFill>
                  <a:schemeClr val="tx1"/>
                </a:solidFill>
              </a:rPr>
              <a:t>Win Server 2012 R2, System Center 2012 R2: </a:t>
            </a:r>
            <a:r>
              <a:rPr lang="pt-BR" sz="800" dirty="0">
                <a:solidFill>
                  <a:schemeClr val="tx1"/>
                </a:solidFill>
                <a:hlinkClick r:id="rId15"/>
              </a:rPr>
              <a:t>http://www.microsoft.com/en-us/download/details.aspx?id=43718</a:t>
            </a:r>
            <a:endParaRPr lang="pt-BR" sz="800" dirty="0">
              <a:solidFill>
                <a:schemeClr val="tx1"/>
              </a:solidFill>
            </a:endParaRPr>
          </a:p>
          <a:p>
            <a:r>
              <a:rPr lang="en-US" sz="800" b="1" dirty="0" smtClean="0">
                <a:solidFill>
                  <a:schemeClr val="tx1"/>
                </a:solidFill>
              </a:rPr>
              <a:t>Poster - Azure </a:t>
            </a:r>
            <a:r>
              <a:rPr lang="en-US" sz="800" b="1" dirty="0">
                <a:solidFill>
                  <a:schemeClr val="tx1"/>
                </a:solidFill>
              </a:rPr>
              <a:t>Learning Poster:</a:t>
            </a:r>
          </a:p>
          <a:p>
            <a:r>
              <a:rPr lang="en-US" sz="800" dirty="0">
                <a:solidFill>
                  <a:schemeClr val="tx1"/>
                </a:solidFill>
                <a:hlinkClick r:id="rId16"/>
              </a:rPr>
              <a:t>https://onedrive.live.com/view.aspx?resid=42B7A8FC4C2E7EE6!6150&amp;app=PowerPoint&amp;wdo=2&amp;authkey=!AAyO3PIRFtRedpg</a:t>
            </a:r>
            <a:endParaRPr lang="en-US" sz="800" dirty="0">
              <a:solidFill>
                <a:schemeClr val="tx1"/>
              </a:solidFill>
            </a:endParaRPr>
          </a:p>
          <a:p>
            <a:r>
              <a:rPr lang="en-US" sz="800" b="1" dirty="0" smtClean="0">
                <a:solidFill>
                  <a:schemeClr val="tx1"/>
                </a:solidFill>
              </a:rPr>
              <a:t>Poster - Learning </a:t>
            </a:r>
            <a:r>
              <a:rPr lang="en-US" sz="800" b="1" dirty="0">
                <a:solidFill>
                  <a:schemeClr val="tx1"/>
                </a:solidFill>
              </a:rPr>
              <a:t>Overview </a:t>
            </a:r>
            <a:r>
              <a:rPr lang="en-US" sz="800" b="1" dirty="0" smtClean="0">
                <a:solidFill>
                  <a:schemeClr val="tx1"/>
                </a:solidFill>
              </a:rPr>
              <a:t>with </a:t>
            </a:r>
            <a:r>
              <a:rPr lang="en-US" sz="800" b="1" dirty="0">
                <a:solidFill>
                  <a:schemeClr val="tx1"/>
                </a:solidFill>
              </a:rPr>
              <a:t>Features, Services, and Common Uses:</a:t>
            </a:r>
          </a:p>
          <a:p>
            <a:r>
              <a:rPr lang="en-US" sz="800" dirty="0">
                <a:solidFill>
                  <a:schemeClr val="tx1"/>
                </a:solidFill>
                <a:hlinkClick r:id="rId17"/>
              </a:rPr>
              <a:t>http://www.microsoft.com/en-us/download/details.aspx?id=35473</a:t>
            </a:r>
            <a:endParaRPr lang="en-US" sz="800" dirty="0">
              <a:solidFill>
                <a:schemeClr val="tx1"/>
              </a:solidFill>
            </a:endParaRPr>
          </a:p>
          <a:p>
            <a:r>
              <a:rPr lang="en-US" sz="800" b="1" dirty="0" smtClean="0">
                <a:solidFill>
                  <a:schemeClr val="tx1"/>
                </a:solidFill>
              </a:rPr>
              <a:t>Introducing </a:t>
            </a:r>
            <a:r>
              <a:rPr lang="en-US" sz="800" b="1" dirty="0">
                <a:solidFill>
                  <a:schemeClr val="tx1"/>
                </a:solidFill>
              </a:rPr>
              <a:t>Azure – Fundamentals of Azure</a:t>
            </a:r>
          </a:p>
          <a:p>
            <a:r>
              <a:rPr lang="en-US" sz="700" dirty="0">
                <a:solidFill>
                  <a:schemeClr val="tx1"/>
                </a:solidFill>
                <a:hlinkClick r:id="rId18"/>
              </a:rPr>
              <a:t>http://azure.microsoft.com/en-us/documentation/articles/fundamentals-introduction-to-azure/</a:t>
            </a:r>
            <a:endParaRPr lang="en-US" sz="700" dirty="0">
              <a:solidFill>
                <a:schemeClr val="tx1"/>
              </a:solidFill>
            </a:endParaRPr>
          </a:p>
          <a:p>
            <a:r>
              <a:rPr lang="en-US" sz="800" b="1" dirty="0" smtClean="0">
                <a:solidFill>
                  <a:schemeClr val="tx1"/>
                </a:solidFill>
              </a:rPr>
              <a:t>Azure Readiness Content on </a:t>
            </a:r>
            <a:r>
              <a:rPr lang="en-US" sz="800" b="1" dirty="0">
                <a:solidFill>
                  <a:schemeClr val="tx1"/>
                </a:solidFill>
              </a:rPr>
              <a:t>Microsoft.com Download Center:</a:t>
            </a:r>
          </a:p>
          <a:p>
            <a:r>
              <a:rPr lang="en-US" sz="800" dirty="0">
                <a:solidFill>
                  <a:schemeClr val="tx1"/>
                </a:solidFill>
                <a:hlinkClick r:id="rId19"/>
              </a:rPr>
              <a:t>http://www.microsoft.com/en-us/download/details.aspx?id=8396</a:t>
            </a:r>
            <a:endParaRPr lang="en-US" sz="800" dirty="0">
              <a:solidFill>
                <a:schemeClr val="tx1"/>
              </a:solidFill>
            </a:endParaRPr>
          </a:p>
          <a:p>
            <a:r>
              <a:rPr lang="en-US" sz="800" b="1" dirty="0" smtClean="0">
                <a:solidFill>
                  <a:schemeClr val="tx1"/>
                </a:solidFill>
              </a:rPr>
              <a:t>Azure Content on Channel 9 of MSDN: </a:t>
            </a:r>
            <a:r>
              <a:rPr lang="en-US" sz="800" dirty="0" smtClean="0">
                <a:solidFill>
                  <a:schemeClr val="tx1"/>
                </a:solidFill>
                <a:hlinkClick r:id="rId20"/>
              </a:rPr>
              <a:t>http</a:t>
            </a:r>
            <a:r>
              <a:rPr lang="en-US" sz="800" dirty="0">
                <a:solidFill>
                  <a:schemeClr val="tx1"/>
                </a:solidFill>
                <a:hlinkClick r:id="rId20"/>
              </a:rPr>
              <a:t>://</a:t>
            </a:r>
            <a:r>
              <a:rPr lang="en-US" sz="800" dirty="0" smtClean="0">
                <a:solidFill>
                  <a:schemeClr val="tx1"/>
                </a:solidFill>
                <a:hlinkClick r:id="rId20"/>
              </a:rPr>
              <a:t>channel9.msdn.com/Azure</a:t>
            </a:r>
            <a:endParaRPr lang="en-US" sz="800" dirty="0" smtClean="0">
              <a:solidFill>
                <a:schemeClr val="tx1"/>
              </a:solidFill>
            </a:endParaRPr>
          </a:p>
          <a:p>
            <a:r>
              <a:rPr lang="en-US" sz="800" b="1" dirty="0" smtClean="0">
                <a:solidFill>
                  <a:schemeClr val="tx1"/>
                </a:solidFill>
              </a:rPr>
              <a:t>Azure Infographics (Technical pictures/diagrams):</a:t>
            </a:r>
          </a:p>
          <a:p>
            <a:r>
              <a:rPr lang="en-US" sz="800" dirty="0">
                <a:solidFill>
                  <a:schemeClr val="tx1"/>
                </a:solidFill>
                <a:hlinkClick r:id="rId21"/>
              </a:rPr>
              <a:t>https://</a:t>
            </a:r>
            <a:r>
              <a:rPr lang="en-US" sz="800" dirty="0" smtClean="0">
                <a:solidFill>
                  <a:schemeClr val="tx1"/>
                </a:solidFill>
                <a:hlinkClick r:id="rId21"/>
              </a:rPr>
              <a:t>azure.microsoft.com/en-us/documentation/infographics</a:t>
            </a:r>
            <a:endParaRPr lang="en-US" sz="800" dirty="0">
              <a:solidFill>
                <a:schemeClr val="tx1"/>
              </a:solidFill>
            </a:endParaRPr>
          </a:p>
          <a:p>
            <a:r>
              <a:rPr lang="en-US" sz="800" b="1" dirty="0" smtClean="0">
                <a:solidFill>
                  <a:schemeClr val="tx1"/>
                </a:solidFill>
              </a:rPr>
              <a:t>Microsoft Enterprise Mobility Suite </a:t>
            </a:r>
            <a:r>
              <a:rPr lang="en-US" sz="800" b="1" dirty="0">
                <a:solidFill>
                  <a:schemeClr val="tx1"/>
                </a:solidFill>
              </a:rPr>
              <a:t>Webcast </a:t>
            </a:r>
            <a:r>
              <a:rPr lang="en-US" sz="800" b="1" dirty="0" smtClean="0">
                <a:solidFill>
                  <a:schemeClr val="tx1"/>
                </a:solidFill>
              </a:rPr>
              <a:t>Series:</a:t>
            </a:r>
          </a:p>
          <a:p>
            <a:r>
              <a:rPr lang="en-US" sz="800" dirty="0" smtClean="0">
                <a:solidFill>
                  <a:schemeClr val="tx1"/>
                </a:solidFill>
                <a:hlinkClick r:id="rId22"/>
              </a:rPr>
              <a:t>https</a:t>
            </a:r>
            <a:r>
              <a:rPr lang="en-US" sz="800" dirty="0">
                <a:solidFill>
                  <a:schemeClr val="tx1"/>
                </a:solidFill>
                <a:hlinkClick r:id="rId22"/>
              </a:rPr>
              <a:t>://azureinfo.microsoft.com/EMS-Series-US.html</a:t>
            </a:r>
            <a:endParaRPr lang="en-US" sz="300" dirty="0">
              <a:solidFill>
                <a:schemeClr val="tx1"/>
              </a:solidFill>
            </a:endParaRPr>
          </a:p>
          <a:p>
            <a:r>
              <a:rPr lang="en-US" sz="800" b="1" dirty="0" smtClean="0">
                <a:solidFill>
                  <a:schemeClr val="tx1"/>
                </a:solidFill>
              </a:rPr>
              <a:t>Resources for Exam </a:t>
            </a:r>
            <a:r>
              <a:rPr lang="en-US" sz="800" b="1" dirty="0">
                <a:solidFill>
                  <a:schemeClr val="tx1"/>
                </a:solidFill>
              </a:rPr>
              <a:t>70-532: </a:t>
            </a:r>
            <a:r>
              <a:rPr lang="en-US" sz="800" b="1" dirty="0" smtClean="0">
                <a:solidFill>
                  <a:schemeClr val="tx1"/>
                </a:solidFill>
              </a:rPr>
              <a:t>Dev Microsoft </a:t>
            </a:r>
            <a:r>
              <a:rPr lang="en-US" sz="800" b="1" dirty="0">
                <a:solidFill>
                  <a:schemeClr val="tx1"/>
                </a:solidFill>
              </a:rPr>
              <a:t>Azure Solutions Test Solutions: </a:t>
            </a:r>
            <a:r>
              <a:rPr lang="en-US" sz="800" dirty="0">
                <a:solidFill>
                  <a:schemeClr val="tx1"/>
                </a:solidFill>
                <a:hlinkClick r:id="rId23"/>
              </a:rPr>
              <a:t>http://</a:t>
            </a:r>
            <a:r>
              <a:rPr lang="en-US" sz="800" dirty="0" smtClean="0">
                <a:solidFill>
                  <a:schemeClr val="tx1"/>
                </a:solidFill>
                <a:hlinkClick r:id="rId23"/>
              </a:rPr>
              <a:t>blogs.msdn.com/b/christinematheney/archive/2015/01/14/microsoft-exam-70-532-developing-microsoft-azure-solutions-test-resources.aspx</a:t>
            </a:r>
            <a:endParaRPr lang="en-US" sz="800" dirty="0" smtClean="0">
              <a:solidFill>
                <a:schemeClr val="tx1"/>
              </a:solidFill>
            </a:endParaRPr>
          </a:p>
          <a:p>
            <a:r>
              <a:rPr lang="fr-FR" sz="800" b="1" dirty="0" smtClean="0">
                <a:solidFill>
                  <a:schemeClr val="tx1"/>
                </a:solidFill>
              </a:rPr>
              <a:t>Resources for Exam 70-533</a:t>
            </a:r>
            <a:r>
              <a:rPr lang="fr-FR" sz="800" b="1" dirty="0">
                <a:solidFill>
                  <a:schemeClr val="tx1"/>
                </a:solidFill>
              </a:rPr>
              <a:t>: </a:t>
            </a:r>
            <a:r>
              <a:rPr lang="en-US" sz="800" b="1" dirty="0" smtClean="0">
                <a:solidFill>
                  <a:schemeClr val="tx1"/>
                </a:solidFill>
              </a:rPr>
              <a:t>Impl</a:t>
            </a:r>
            <a:r>
              <a:rPr lang="fr-FR" sz="800" b="1" dirty="0" smtClean="0">
                <a:solidFill>
                  <a:schemeClr val="tx1"/>
                </a:solidFill>
              </a:rPr>
              <a:t> Microsoft Azure Infrastructure Solutions</a:t>
            </a:r>
            <a:r>
              <a:rPr lang="fr-FR" sz="800" b="1" dirty="0">
                <a:solidFill>
                  <a:schemeClr val="tx1"/>
                </a:solidFill>
              </a:rPr>
              <a:t>: </a:t>
            </a:r>
            <a:r>
              <a:rPr lang="fr-FR" sz="800" dirty="0">
                <a:solidFill>
                  <a:schemeClr val="tx1"/>
                </a:solidFill>
                <a:hlinkClick r:id="rId24"/>
              </a:rPr>
              <a:t>https://</a:t>
            </a:r>
            <a:r>
              <a:rPr lang="fr-FR" sz="800" dirty="0" smtClean="0">
                <a:solidFill>
                  <a:schemeClr val="tx1"/>
                </a:solidFill>
                <a:hlinkClick r:id="rId24"/>
              </a:rPr>
              <a:t>curah.microsoft.com/303527/exam-ref-70533-implementing-microsoft-azure-infrastructure-solutions</a:t>
            </a:r>
            <a:endParaRPr lang="fr-FR" sz="800" dirty="0" smtClean="0">
              <a:solidFill>
                <a:schemeClr val="tx1"/>
              </a:solidFill>
            </a:endParaRPr>
          </a:p>
          <a:p>
            <a:r>
              <a:rPr lang="fr-FR" sz="800" b="1" dirty="0" smtClean="0">
                <a:solidFill>
                  <a:schemeClr val="tx1"/>
                </a:solidFill>
              </a:rPr>
              <a:t>Resources </a:t>
            </a:r>
            <a:r>
              <a:rPr lang="fr-FR" sz="800" b="1" dirty="0">
                <a:solidFill>
                  <a:schemeClr val="tx1"/>
                </a:solidFill>
              </a:rPr>
              <a:t>for Exam </a:t>
            </a:r>
            <a:r>
              <a:rPr lang="fr-FR" sz="800" b="1" dirty="0" smtClean="0">
                <a:solidFill>
                  <a:schemeClr val="tx1"/>
                </a:solidFill>
              </a:rPr>
              <a:t>70-534</a:t>
            </a:r>
            <a:r>
              <a:rPr lang="fr-FR" sz="800" b="1" dirty="0">
                <a:solidFill>
                  <a:schemeClr val="tx1"/>
                </a:solidFill>
              </a:rPr>
              <a:t>: </a:t>
            </a:r>
            <a:r>
              <a:rPr lang="fr-FR" sz="800" b="1" dirty="0" smtClean="0">
                <a:solidFill>
                  <a:schemeClr val="tx1"/>
                </a:solidFill>
              </a:rPr>
              <a:t>Architecting Azure Solutions </a:t>
            </a:r>
            <a:r>
              <a:rPr lang="fr-FR" sz="800" dirty="0" smtClean="0">
                <a:solidFill>
                  <a:schemeClr val="tx1"/>
                </a:solidFill>
                <a:hlinkClick r:id="rId25"/>
              </a:rPr>
              <a:t>http</a:t>
            </a:r>
            <a:r>
              <a:rPr lang="fr-FR" sz="800" dirty="0">
                <a:solidFill>
                  <a:schemeClr val="tx1"/>
                </a:solidFill>
                <a:hlinkClick r:id="rId25"/>
              </a:rPr>
              <a:t>://</a:t>
            </a:r>
            <a:r>
              <a:rPr lang="fr-FR" sz="800" dirty="0" smtClean="0">
                <a:solidFill>
                  <a:schemeClr val="tx1"/>
                </a:solidFill>
                <a:hlinkClick r:id="rId25"/>
              </a:rPr>
              <a:t>blogs.technet.com/b/tangent_thoughts/archive/2015/05/03/ready-for-this-quot-architecting-microsoft-azure-solutions-quot-exam-70-534.aspx</a:t>
            </a:r>
            <a:endParaRPr lang="fr-FR" sz="800" dirty="0" smtClean="0">
              <a:solidFill>
                <a:schemeClr val="tx1"/>
              </a:solidFill>
            </a:endParaRPr>
          </a:p>
          <a:p>
            <a:r>
              <a:rPr lang="fr-FR" sz="800" b="1" dirty="0" smtClean="0">
                <a:solidFill>
                  <a:schemeClr val="tx1"/>
                </a:solidFill>
              </a:rPr>
              <a:t>Azure How-To Video Series</a:t>
            </a:r>
            <a:r>
              <a:rPr lang="fr-FR" sz="800" b="1" dirty="0">
                <a:solidFill>
                  <a:schemeClr val="tx1"/>
                </a:solidFill>
              </a:rPr>
              <a:t>: </a:t>
            </a:r>
            <a:r>
              <a:rPr lang="fr-FR" sz="800" dirty="0">
                <a:solidFill>
                  <a:schemeClr val="tx1"/>
                </a:solidFill>
                <a:hlinkClick r:id="rId26"/>
              </a:rPr>
              <a:t>https://</a:t>
            </a:r>
            <a:r>
              <a:rPr lang="fr-FR" sz="800" dirty="0" smtClean="0">
                <a:solidFill>
                  <a:schemeClr val="tx1"/>
                </a:solidFill>
                <a:hlinkClick r:id="rId26"/>
              </a:rPr>
              <a:t>technet.microsoft.com/en-ca/dn914507.aspx</a:t>
            </a:r>
            <a:endParaRPr lang="fr-FR" sz="800" dirty="0" smtClean="0">
              <a:solidFill>
                <a:schemeClr val="tx1"/>
              </a:solidFill>
            </a:endParaRPr>
          </a:p>
          <a:p>
            <a:pPr algn="ctr"/>
            <a:r>
              <a:rPr lang="en-US" sz="1000" b="1" dirty="0" smtClean="0">
                <a:solidFill>
                  <a:schemeClr val="tx1"/>
                </a:solidFill>
              </a:rPr>
              <a:t>SUPPORT and TOOLS</a:t>
            </a:r>
            <a:endParaRPr lang="en-US" sz="800" b="1" dirty="0" smtClean="0">
              <a:solidFill>
                <a:schemeClr val="tx1"/>
              </a:solidFill>
            </a:endParaRPr>
          </a:p>
          <a:p>
            <a:r>
              <a:rPr lang="en-US" sz="800" b="1" dirty="0" smtClean="0">
                <a:solidFill>
                  <a:schemeClr val="tx1"/>
                </a:solidFill>
              </a:rPr>
              <a:t>Azure </a:t>
            </a:r>
            <a:r>
              <a:rPr lang="en-US" sz="800" b="1" dirty="0">
                <a:solidFill>
                  <a:schemeClr val="tx1"/>
                </a:solidFill>
              </a:rPr>
              <a:t>AD Connect </a:t>
            </a:r>
            <a:r>
              <a:rPr lang="en-US" sz="800" b="1" dirty="0" smtClean="0">
                <a:solidFill>
                  <a:schemeClr val="tx1"/>
                </a:solidFill>
              </a:rPr>
              <a:t>Tool:</a:t>
            </a:r>
            <a:r>
              <a:rPr lang="en-US" sz="800" dirty="0" smtClean="0">
                <a:solidFill>
                  <a:schemeClr val="tx1"/>
                </a:solidFill>
              </a:rPr>
              <a:t> </a:t>
            </a:r>
            <a:r>
              <a:rPr lang="en-US" sz="800" dirty="0">
                <a:solidFill>
                  <a:schemeClr val="tx1"/>
                </a:solidFill>
                <a:hlinkClick r:id="rId27"/>
              </a:rPr>
              <a:t>http://</a:t>
            </a:r>
            <a:r>
              <a:rPr lang="en-US" sz="800" dirty="0" smtClean="0">
                <a:solidFill>
                  <a:schemeClr val="tx1"/>
                </a:solidFill>
                <a:hlinkClick r:id="rId27"/>
              </a:rPr>
              <a:t>www.microsoft.com/en-us/download/details.aspx?id=47594</a:t>
            </a:r>
            <a:endParaRPr lang="en-US" sz="800" dirty="0" smtClean="0">
              <a:solidFill>
                <a:schemeClr val="tx1"/>
              </a:solidFill>
            </a:endParaRPr>
          </a:p>
          <a:p>
            <a:r>
              <a:rPr lang="en-US" sz="800" b="1" dirty="0" smtClean="0">
                <a:solidFill>
                  <a:schemeClr val="tx1"/>
                </a:solidFill>
              </a:rPr>
              <a:t>IDFix Tool for Azure AD</a:t>
            </a:r>
            <a:r>
              <a:rPr lang="en-US" sz="800" b="1" dirty="0">
                <a:solidFill>
                  <a:schemeClr val="tx1"/>
                </a:solidFill>
              </a:rPr>
              <a:t>: </a:t>
            </a:r>
            <a:r>
              <a:rPr lang="en-US" sz="700" dirty="0">
                <a:solidFill>
                  <a:schemeClr val="tx1"/>
                </a:solidFill>
                <a:hlinkClick r:id="rId28"/>
              </a:rPr>
              <a:t>http://</a:t>
            </a:r>
            <a:r>
              <a:rPr lang="en-US" sz="700" dirty="0" smtClean="0">
                <a:solidFill>
                  <a:schemeClr val="tx1"/>
                </a:solidFill>
                <a:hlinkClick r:id="rId28"/>
              </a:rPr>
              <a:t>connect.microsoft.com/site1164/Downloads/DownloadDetails.aspx?DownloadID=58225</a:t>
            </a:r>
            <a:endParaRPr lang="en-US" sz="700" dirty="0" smtClean="0">
              <a:solidFill>
                <a:schemeClr val="tx1"/>
              </a:solidFill>
            </a:endParaRPr>
          </a:p>
          <a:p>
            <a:r>
              <a:rPr lang="en-US" sz="800" b="1" dirty="0" smtClean="0">
                <a:solidFill>
                  <a:schemeClr val="tx1"/>
                </a:solidFill>
              </a:rPr>
              <a:t>Azure </a:t>
            </a:r>
            <a:r>
              <a:rPr lang="en-US" sz="800" b="1" dirty="0">
                <a:solidFill>
                  <a:schemeClr val="tx1"/>
                </a:solidFill>
              </a:rPr>
              <a:t>Cost Estimator Tool: </a:t>
            </a:r>
            <a:r>
              <a:rPr lang="en-US" sz="700" dirty="0">
                <a:solidFill>
                  <a:schemeClr val="tx1"/>
                </a:solidFill>
                <a:hlinkClick r:id="rId29"/>
              </a:rPr>
              <a:t>https://</a:t>
            </a:r>
            <a:r>
              <a:rPr lang="en-US" sz="700" dirty="0" smtClean="0">
                <a:solidFill>
                  <a:schemeClr val="tx1"/>
                </a:solidFill>
                <a:hlinkClick r:id="rId29"/>
              </a:rPr>
              <a:t>www.microsoft.com/en-us/download/details.aspx?id=43376</a:t>
            </a:r>
            <a:endParaRPr lang="en-US" sz="700" dirty="0" smtClean="0">
              <a:solidFill>
                <a:schemeClr val="tx1"/>
              </a:solidFill>
            </a:endParaRPr>
          </a:p>
          <a:p>
            <a:r>
              <a:rPr lang="en-US" sz="800" b="1" dirty="0" smtClean="0">
                <a:solidFill>
                  <a:schemeClr val="tx1"/>
                </a:solidFill>
              </a:rPr>
              <a:t>Azure </a:t>
            </a:r>
            <a:r>
              <a:rPr lang="en-US" sz="800" b="1" dirty="0">
                <a:solidFill>
                  <a:schemeClr val="tx1"/>
                </a:solidFill>
              </a:rPr>
              <a:t>AD Connect Tool: </a:t>
            </a:r>
            <a:r>
              <a:rPr lang="en-US" sz="800" dirty="0">
                <a:solidFill>
                  <a:schemeClr val="tx1"/>
                </a:solidFill>
                <a:hlinkClick r:id="rId30"/>
              </a:rPr>
              <a:t>https://</a:t>
            </a:r>
            <a:r>
              <a:rPr lang="en-US" sz="800" dirty="0" smtClean="0">
                <a:solidFill>
                  <a:schemeClr val="tx1"/>
                </a:solidFill>
                <a:hlinkClick r:id="rId30"/>
              </a:rPr>
              <a:t>connect.microsoft.com/site1164/program8612</a:t>
            </a:r>
            <a:endParaRPr lang="en-US" sz="800" dirty="0" smtClean="0">
              <a:solidFill>
                <a:schemeClr val="tx1"/>
              </a:solidFill>
            </a:endParaRPr>
          </a:p>
          <a:p>
            <a:r>
              <a:rPr lang="en-US" sz="800" b="1" dirty="0" smtClean="0">
                <a:solidFill>
                  <a:schemeClr val="tx1"/>
                </a:solidFill>
              </a:rPr>
              <a:t>Azure Support Options: </a:t>
            </a:r>
            <a:r>
              <a:rPr lang="en-US" sz="800" dirty="0" smtClean="0">
                <a:solidFill>
                  <a:schemeClr val="tx1"/>
                </a:solidFill>
                <a:hlinkClick r:id="rId31"/>
              </a:rPr>
              <a:t>http</a:t>
            </a:r>
            <a:r>
              <a:rPr lang="en-US" sz="800" dirty="0">
                <a:solidFill>
                  <a:schemeClr val="tx1"/>
                </a:solidFill>
                <a:hlinkClick r:id="rId31"/>
              </a:rPr>
              <a:t>://www.windowsazure.com/en-us/support/options/</a:t>
            </a:r>
            <a:endParaRPr lang="en-US" sz="800" dirty="0">
              <a:solidFill>
                <a:schemeClr val="tx1"/>
              </a:solidFill>
            </a:endParaRPr>
          </a:p>
          <a:p>
            <a:r>
              <a:rPr lang="en-US" sz="800" b="1" dirty="0" smtClean="0">
                <a:solidFill>
                  <a:schemeClr val="tx1"/>
                </a:solidFill>
              </a:rPr>
              <a:t>AzureTools – Diagnostic </a:t>
            </a:r>
            <a:r>
              <a:rPr lang="en-US" sz="800" b="1" dirty="0">
                <a:solidFill>
                  <a:schemeClr val="tx1"/>
                </a:solidFill>
              </a:rPr>
              <a:t>Utility used by </a:t>
            </a:r>
            <a:r>
              <a:rPr lang="en-US" sz="800" b="1" dirty="0" smtClean="0">
                <a:solidFill>
                  <a:schemeClr val="tx1"/>
                </a:solidFill>
              </a:rPr>
              <a:t>Windows Azure </a:t>
            </a:r>
            <a:r>
              <a:rPr lang="en-US" sz="800" b="1" dirty="0">
                <a:solidFill>
                  <a:schemeClr val="tx1"/>
                </a:solidFill>
              </a:rPr>
              <a:t>Developer Support Team: </a:t>
            </a:r>
            <a:r>
              <a:rPr lang="en-US" sz="800" dirty="0">
                <a:solidFill>
                  <a:schemeClr val="tx1"/>
                </a:solidFill>
                <a:hlinkClick r:id="rId32"/>
              </a:rPr>
              <a:t>https://</a:t>
            </a:r>
            <a:r>
              <a:rPr lang="en-US" sz="800" dirty="0" smtClean="0">
                <a:solidFill>
                  <a:schemeClr val="tx1"/>
                </a:solidFill>
                <a:hlinkClick r:id="rId32"/>
              </a:rPr>
              <a:t>blogs.msdn.com/b/kwill/archive/2013/08/26/azuretools-the-diagnostic-utility-used-by-the-windows-azure-developer-support-team.aspx</a:t>
            </a:r>
            <a:endParaRPr lang="en-US" sz="800" dirty="0" smtClean="0">
              <a:solidFill>
                <a:schemeClr val="tx1"/>
              </a:solidFill>
            </a:endParaRPr>
          </a:p>
          <a:p>
            <a:r>
              <a:rPr lang="en-US" sz="800" b="1" dirty="0" smtClean="0">
                <a:solidFill>
                  <a:schemeClr val="tx1"/>
                </a:solidFill>
              </a:rPr>
              <a:t>Azure </a:t>
            </a:r>
            <a:r>
              <a:rPr lang="en-US" sz="800" b="1" dirty="0">
                <a:solidFill>
                  <a:schemeClr val="tx1"/>
                </a:solidFill>
              </a:rPr>
              <a:t>Service Health </a:t>
            </a:r>
            <a:r>
              <a:rPr lang="en-US" sz="800" b="1" dirty="0" smtClean="0">
                <a:solidFill>
                  <a:schemeClr val="tx1"/>
                </a:solidFill>
              </a:rPr>
              <a:t>Dashboard: </a:t>
            </a:r>
            <a:r>
              <a:rPr lang="en-US" sz="800" u="sng" dirty="0" smtClean="0">
                <a:solidFill>
                  <a:schemeClr val="tx1"/>
                </a:solidFill>
                <a:hlinkClick r:id="rId33"/>
              </a:rPr>
              <a:t>http</a:t>
            </a:r>
            <a:r>
              <a:rPr lang="en-US" sz="800" u="sng" dirty="0">
                <a:solidFill>
                  <a:schemeClr val="tx1"/>
                </a:solidFill>
                <a:hlinkClick r:id="rId33"/>
              </a:rPr>
              <a:t>://status.azure.com</a:t>
            </a:r>
            <a:endParaRPr lang="en-US" sz="800" u="sng" dirty="0">
              <a:solidFill>
                <a:schemeClr val="tx1"/>
              </a:solidFill>
            </a:endParaRPr>
          </a:p>
          <a:p>
            <a:r>
              <a:rPr lang="en-US" sz="800" b="1" dirty="0" smtClean="0">
                <a:solidFill>
                  <a:schemeClr val="tx1"/>
                </a:solidFill>
              </a:rPr>
              <a:t>Azure Pack Explore, Deploy, and Support Info on Microsoft.com:</a:t>
            </a:r>
          </a:p>
          <a:p>
            <a:r>
              <a:rPr lang="en-US" sz="800" dirty="0">
                <a:solidFill>
                  <a:schemeClr val="tx1"/>
                </a:solidFill>
                <a:hlinkClick r:id="rId34"/>
              </a:rPr>
              <a:t>http://</a:t>
            </a:r>
            <a:r>
              <a:rPr lang="en-US" sz="800" dirty="0" smtClean="0">
                <a:solidFill>
                  <a:schemeClr val="tx1"/>
                </a:solidFill>
                <a:hlinkClick r:id="rId34"/>
              </a:rPr>
              <a:t>www.microsoft.com/en-us/server-cloud/products/windows-azure-pack/default.aspx#fbid=lMdHyQuWfN9</a:t>
            </a:r>
            <a:endParaRPr lang="en-US" sz="800" dirty="0" smtClean="0">
              <a:solidFill>
                <a:schemeClr val="tx1"/>
              </a:solidFill>
            </a:endParaRPr>
          </a:p>
          <a:p>
            <a:r>
              <a:rPr lang="en-US" sz="800" b="1" dirty="0" smtClean="0">
                <a:solidFill>
                  <a:schemeClr val="tx1"/>
                </a:solidFill>
              </a:rPr>
              <a:t>Service Updates: </a:t>
            </a:r>
            <a:r>
              <a:rPr lang="en-US" sz="800" dirty="0" smtClean="0">
                <a:solidFill>
                  <a:schemeClr val="tx1"/>
                </a:solidFill>
                <a:hlinkClick r:id="rId35"/>
              </a:rPr>
              <a:t>http</a:t>
            </a:r>
            <a:r>
              <a:rPr lang="en-US" sz="800" dirty="0">
                <a:solidFill>
                  <a:schemeClr val="tx1"/>
                </a:solidFill>
                <a:hlinkClick r:id="rId35"/>
              </a:rPr>
              <a:t>://</a:t>
            </a:r>
            <a:r>
              <a:rPr lang="en-US" sz="800" dirty="0" smtClean="0">
                <a:solidFill>
                  <a:schemeClr val="tx1"/>
                </a:solidFill>
                <a:hlinkClick r:id="rId35"/>
              </a:rPr>
              <a:t>azure.microsoft.com/en-us/updates</a:t>
            </a:r>
            <a:endParaRPr lang="en-US" sz="800" dirty="0">
              <a:solidFill>
                <a:schemeClr val="tx1"/>
              </a:solidFill>
            </a:endParaRPr>
          </a:p>
          <a:p>
            <a:r>
              <a:rPr lang="en-US" sz="800" b="1" dirty="0" smtClean="0">
                <a:solidFill>
                  <a:schemeClr val="tx1"/>
                </a:solidFill>
              </a:rPr>
              <a:t>Keep </a:t>
            </a:r>
            <a:r>
              <a:rPr lang="en-US" sz="800" b="1" dirty="0">
                <a:solidFill>
                  <a:schemeClr val="tx1"/>
                </a:solidFill>
              </a:rPr>
              <a:t>Tabs on Microsoft Azure with Customizable Feeds:</a:t>
            </a:r>
          </a:p>
          <a:p>
            <a:r>
              <a:rPr lang="en-US" sz="800" dirty="0">
                <a:solidFill>
                  <a:schemeClr val="tx1"/>
                </a:solidFill>
                <a:hlinkClick r:id="rId36"/>
              </a:rPr>
              <a:t>http://windowsitpro.com/azure/keep-tabs-microsoft-azure-customizable-feeds</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Cloud Services Support Lifecycle Policy:</a:t>
            </a:r>
            <a:endParaRPr lang="en-US" sz="800" dirty="0">
              <a:solidFill>
                <a:schemeClr val="tx1"/>
              </a:solidFill>
            </a:endParaRPr>
          </a:p>
          <a:p>
            <a:r>
              <a:rPr lang="en-US" sz="800" dirty="0">
                <a:solidFill>
                  <a:schemeClr val="tx1"/>
                </a:solidFill>
                <a:hlinkClick r:id="rId37"/>
              </a:rPr>
              <a:t>http://support.microsoft.com/gp/azure-cloud-lifecycle-faq</a:t>
            </a:r>
            <a:endParaRPr lang="en-US" sz="800" dirty="0">
              <a:solidFill>
                <a:schemeClr val="tx1"/>
              </a:solidFill>
            </a:endParaRPr>
          </a:p>
          <a:p>
            <a:r>
              <a:rPr lang="en-US" sz="800" b="1" dirty="0" smtClean="0">
                <a:solidFill>
                  <a:schemeClr val="tx1"/>
                </a:solidFill>
              </a:rPr>
              <a:t>Top </a:t>
            </a:r>
            <a:r>
              <a:rPr lang="en-US" sz="800" b="1" dirty="0" smtClean="0">
                <a:solidFill>
                  <a:schemeClr val="tx1"/>
                </a:solidFill>
              </a:rPr>
              <a:t>Support Solutions for Windows Azure Web Sites:</a:t>
            </a:r>
          </a:p>
          <a:p>
            <a:r>
              <a:rPr lang="en-US" sz="800" dirty="0">
                <a:solidFill>
                  <a:schemeClr val="tx1"/>
                </a:solidFill>
                <a:hlinkClick r:id="rId38"/>
              </a:rPr>
              <a:t>http://</a:t>
            </a:r>
            <a:r>
              <a:rPr lang="en-US" sz="800" dirty="0" smtClean="0">
                <a:solidFill>
                  <a:schemeClr val="tx1"/>
                </a:solidFill>
                <a:hlinkClick r:id="rId38"/>
              </a:rPr>
              <a:t>blogs.technet.com/b/topsupportsolutions/archive/2014/07/29/top-support-solutions-for-windows-azure-web-sites-2014q2.aspx</a:t>
            </a:r>
            <a:endParaRPr lang="en-US" sz="800" dirty="0" smtClean="0">
              <a:solidFill>
                <a:schemeClr val="tx1"/>
              </a:solidFill>
            </a:endParaRPr>
          </a:p>
          <a:p>
            <a:r>
              <a:rPr lang="en-US" sz="800" b="1" dirty="0" smtClean="0">
                <a:solidFill>
                  <a:schemeClr val="tx1"/>
                </a:solidFill>
              </a:rPr>
              <a:t>Top </a:t>
            </a:r>
            <a:r>
              <a:rPr lang="en-US" sz="800" b="1" dirty="0">
                <a:solidFill>
                  <a:schemeClr val="tx1"/>
                </a:solidFill>
              </a:rPr>
              <a:t>Support Solutions for </a:t>
            </a:r>
            <a:r>
              <a:rPr lang="en-US" sz="800" b="1" dirty="0" smtClean="0">
                <a:solidFill>
                  <a:schemeClr val="tx1"/>
                </a:solidFill>
              </a:rPr>
              <a:t>Azure SQL Database:</a:t>
            </a:r>
          </a:p>
          <a:p>
            <a:r>
              <a:rPr lang="en-US" sz="800" dirty="0">
                <a:solidFill>
                  <a:schemeClr val="tx1"/>
                </a:solidFill>
                <a:hlinkClick r:id="rId39"/>
              </a:rPr>
              <a:t>http://</a:t>
            </a:r>
            <a:r>
              <a:rPr lang="en-US" sz="800" dirty="0" smtClean="0">
                <a:solidFill>
                  <a:schemeClr val="tx1"/>
                </a:solidFill>
                <a:hlinkClick r:id="rId39"/>
              </a:rPr>
              <a:t>blogs.technet.com/b/topsupportsolutions/archive/2014/05/12/top-support-solutions-for-azure-sql-database.aspx</a:t>
            </a:r>
            <a:endParaRPr lang="en-US" sz="800" dirty="0" smtClean="0">
              <a:solidFill>
                <a:schemeClr val="tx1"/>
              </a:solidFill>
            </a:endParaRPr>
          </a:p>
          <a:p>
            <a:r>
              <a:rPr lang="en-US" sz="800" b="1" dirty="0" smtClean="0">
                <a:solidFill>
                  <a:schemeClr val="tx1"/>
                </a:solidFill>
              </a:rPr>
              <a:t>Server Support </a:t>
            </a:r>
            <a:r>
              <a:rPr lang="en-US" sz="800" b="1" dirty="0">
                <a:solidFill>
                  <a:schemeClr val="tx1"/>
                </a:solidFill>
              </a:rPr>
              <a:t>in Azure VMs: </a:t>
            </a:r>
            <a:r>
              <a:rPr lang="en-US" sz="800" dirty="0">
                <a:solidFill>
                  <a:schemeClr val="tx1"/>
                </a:solidFill>
                <a:hlinkClick r:id="rId40"/>
              </a:rPr>
              <a:t>https://</a:t>
            </a:r>
            <a:r>
              <a:rPr lang="en-US" sz="800" dirty="0" smtClean="0">
                <a:solidFill>
                  <a:schemeClr val="tx1"/>
                </a:solidFill>
                <a:hlinkClick r:id="rId40"/>
              </a:rPr>
              <a:t>support.microsoft.com/en-us/kb/2721672</a:t>
            </a:r>
            <a:endParaRPr lang="en-US" sz="800" dirty="0" smtClean="0">
              <a:solidFill>
                <a:schemeClr val="tx1"/>
              </a:solidFill>
            </a:endParaRPr>
          </a:p>
          <a:p>
            <a:r>
              <a:rPr lang="en-US" sz="800" b="1" dirty="0" smtClean="0">
                <a:solidFill>
                  <a:schemeClr val="tx1"/>
                </a:solidFill>
              </a:rPr>
              <a:t>Azure </a:t>
            </a:r>
            <a:r>
              <a:rPr lang="en-US" sz="800" b="1" dirty="0">
                <a:solidFill>
                  <a:schemeClr val="tx1"/>
                </a:solidFill>
              </a:rPr>
              <a:t>Virtual Machine Optimization Assessment</a:t>
            </a:r>
            <a:r>
              <a:rPr lang="en-US" sz="800" dirty="0">
                <a:solidFill>
                  <a:schemeClr val="tx1"/>
                </a:solidFill>
              </a:rPr>
              <a:t>: </a:t>
            </a:r>
            <a:r>
              <a:rPr lang="en-US" sz="800" dirty="0">
                <a:solidFill>
                  <a:schemeClr val="tx1"/>
                </a:solidFill>
                <a:hlinkClick r:id="rId41"/>
              </a:rPr>
              <a:t>http://</a:t>
            </a:r>
            <a:r>
              <a:rPr lang="en-US" sz="800" dirty="0" smtClean="0">
                <a:solidFill>
                  <a:schemeClr val="tx1"/>
                </a:solidFill>
                <a:hlinkClick r:id="rId41"/>
              </a:rPr>
              <a:t>www.microsoft.com/en-us/download/details.aspx?id=43377</a:t>
            </a:r>
            <a:endParaRPr lang="en-US" sz="800" dirty="0" smtClean="0">
              <a:solidFill>
                <a:schemeClr val="tx1"/>
              </a:solidFill>
            </a:endParaRPr>
          </a:p>
          <a:p>
            <a:r>
              <a:rPr lang="en-US" sz="800" b="1" dirty="0" smtClean="0">
                <a:solidFill>
                  <a:schemeClr val="tx1"/>
                </a:solidFill>
              </a:rPr>
              <a:t>Azure (IaaS) </a:t>
            </a:r>
            <a:r>
              <a:rPr lang="en-US" sz="800" b="1" dirty="0">
                <a:solidFill>
                  <a:schemeClr val="tx1"/>
                </a:solidFill>
              </a:rPr>
              <a:t>Cost Estimator Tool: </a:t>
            </a:r>
            <a:r>
              <a:rPr lang="en-US" sz="800" dirty="0">
                <a:solidFill>
                  <a:schemeClr val="tx1"/>
                </a:solidFill>
                <a:hlinkClick r:id="rId42"/>
              </a:rPr>
              <a:t>http://</a:t>
            </a:r>
            <a:r>
              <a:rPr lang="en-US" sz="800" dirty="0" smtClean="0">
                <a:solidFill>
                  <a:schemeClr val="tx1"/>
                </a:solidFill>
                <a:hlinkClick r:id="rId42"/>
              </a:rPr>
              <a:t>www.microsoft.com/en-us/download/details.aspx?id=43376</a:t>
            </a:r>
            <a:endParaRPr lang="en-US" sz="800" dirty="0">
              <a:solidFill>
                <a:schemeClr val="tx1"/>
              </a:solidFill>
            </a:endParaRPr>
          </a:p>
          <a:p>
            <a:r>
              <a:rPr lang="en-US" sz="800" b="1" dirty="0" smtClean="0">
                <a:solidFill>
                  <a:schemeClr val="tx1"/>
                </a:solidFill>
              </a:rPr>
              <a:t>Datacenter </a:t>
            </a:r>
            <a:r>
              <a:rPr lang="en-US" sz="800" b="1" dirty="0">
                <a:solidFill>
                  <a:schemeClr val="tx1"/>
                </a:solidFill>
              </a:rPr>
              <a:t>Extension Reference Architecture Diagram: </a:t>
            </a:r>
            <a:r>
              <a:rPr lang="en-US" sz="800" dirty="0">
                <a:solidFill>
                  <a:schemeClr val="tx1"/>
                </a:solidFill>
                <a:hlinkClick r:id="rId43"/>
              </a:rPr>
              <a:t>https://gallery.technet.microsoft.com/Datacenter-extension-687b1d84</a:t>
            </a:r>
            <a:endParaRPr lang="en-US" sz="800" dirty="0">
              <a:solidFill>
                <a:schemeClr val="tx1"/>
              </a:solidFill>
            </a:endParaRPr>
          </a:p>
          <a:p>
            <a:pPr algn="ctr" defTabSz="466298">
              <a:buClr>
                <a:schemeClr val="tx1"/>
              </a:buClr>
            </a:pPr>
            <a:r>
              <a:rPr lang="en-US" sz="1000" b="1" dirty="0" smtClean="0">
                <a:solidFill>
                  <a:schemeClr val="tx1"/>
                </a:solidFill>
              </a:rPr>
              <a:t>PRODUCT </a:t>
            </a:r>
            <a:r>
              <a:rPr lang="en-US" sz="1000" b="1" dirty="0">
                <a:solidFill>
                  <a:schemeClr val="tx1"/>
                </a:solidFill>
              </a:rPr>
              <a:t>and TECHNICAL</a:t>
            </a:r>
            <a:endParaRPr lang="en-US" sz="900" b="1" dirty="0">
              <a:solidFill>
                <a:schemeClr val="tx1"/>
              </a:solidFill>
            </a:endParaRPr>
          </a:p>
          <a:p>
            <a:r>
              <a:rPr lang="en-US" sz="800" b="1" dirty="0">
                <a:solidFill>
                  <a:schemeClr val="tx1"/>
                </a:solidFill>
              </a:rPr>
              <a:t>Azure Trust Center (Security, Privacy, Compliance, Resources):</a:t>
            </a:r>
          </a:p>
          <a:p>
            <a:r>
              <a:rPr lang="en-US" sz="800" dirty="0">
                <a:solidFill>
                  <a:schemeClr val="tx1"/>
                </a:solidFill>
                <a:hlinkClick r:id="rId44"/>
              </a:rPr>
              <a:t>http://azure.microsoft.com/en-us/support/trust-center/</a:t>
            </a:r>
            <a:endParaRPr lang="en-US" sz="800" dirty="0">
              <a:solidFill>
                <a:schemeClr val="tx1"/>
              </a:solidFill>
            </a:endParaRPr>
          </a:p>
          <a:p>
            <a:r>
              <a:rPr lang="en-US" sz="800" b="1" dirty="0">
                <a:solidFill>
                  <a:schemeClr val="tx1"/>
                </a:solidFill>
              </a:rPr>
              <a:t>Security Resources on Azure Trust Center (scroll down):</a:t>
            </a:r>
          </a:p>
          <a:p>
            <a:r>
              <a:rPr lang="en-US" sz="800" dirty="0">
                <a:solidFill>
                  <a:schemeClr val="tx1"/>
                </a:solidFill>
                <a:hlinkClick r:id="rId45"/>
              </a:rPr>
              <a:t>http://www.windowsazure.com/en-us/support/trust-center/security/</a:t>
            </a:r>
            <a:endParaRPr lang="en-US" sz="800" b="1" dirty="0">
              <a:solidFill>
                <a:schemeClr val="tx1"/>
              </a:solidFill>
            </a:endParaRPr>
          </a:p>
          <a:p>
            <a:pPr defTabSz="466298">
              <a:buClr>
                <a:schemeClr val="tx1"/>
              </a:buClr>
            </a:pPr>
            <a:r>
              <a:rPr lang="en-US" sz="800" b="1" dirty="0" smtClean="0">
                <a:solidFill>
                  <a:schemeClr val="tx1"/>
                </a:solidFill>
              </a:rPr>
              <a:t>Azure </a:t>
            </a:r>
            <a:r>
              <a:rPr lang="en-US" sz="800" b="1" dirty="0" smtClean="0">
                <a:solidFill>
                  <a:schemeClr val="tx1"/>
                </a:solidFill>
              </a:rPr>
              <a:t>App Service Resources on </a:t>
            </a:r>
            <a:r>
              <a:rPr lang="en-US" sz="800" b="1" dirty="0">
                <a:solidFill>
                  <a:schemeClr val="tx1"/>
                </a:solidFill>
              </a:rPr>
              <a:t>TechNet Wiki: </a:t>
            </a:r>
            <a:r>
              <a:rPr lang="en-US" sz="800" dirty="0">
                <a:solidFill>
                  <a:schemeClr val="tx1"/>
                </a:solidFill>
                <a:hlinkClick r:id="rId46"/>
              </a:rPr>
              <a:t>http://</a:t>
            </a:r>
            <a:r>
              <a:rPr lang="en-US" sz="800" dirty="0" smtClean="0">
                <a:solidFill>
                  <a:schemeClr val="tx1"/>
                </a:solidFill>
                <a:hlinkClick r:id="rId46"/>
              </a:rPr>
              <a:t>social.technet.microsoft.com/wiki/contents/articles/31555.microsoft-azure-app-service-resources-on-the-technet-wiki.aspx</a:t>
            </a:r>
            <a:endParaRPr lang="en-US" sz="800" dirty="0" smtClean="0">
              <a:solidFill>
                <a:schemeClr val="tx1"/>
              </a:solidFill>
            </a:endParaRPr>
          </a:p>
          <a:p>
            <a:pPr defTabSz="466298">
              <a:buClr>
                <a:schemeClr val="tx1"/>
              </a:buClr>
            </a:pPr>
            <a:r>
              <a:rPr lang="en-US" sz="800" b="1" dirty="0" smtClean="0">
                <a:solidFill>
                  <a:schemeClr val="tx1"/>
                </a:solidFill>
              </a:rPr>
              <a:t>Azure Mini Case Studies and Datasheets </a:t>
            </a:r>
            <a:r>
              <a:rPr lang="en-US" sz="800" b="1" dirty="0">
                <a:solidFill>
                  <a:schemeClr val="tx1"/>
                </a:solidFill>
              </a:rPr>
              <a:t>Featuring Azure ISVs: </a:t>
            </a:r>
            <a:r>
              <a:rPr lang="en-US" sz="800" dirty="0">
                <a:solidFill>
                  <a:schemeClr val="tx1"/>
                </a:solidFill>
                <a:hlinkClick r:id="rId47"/>
              </a:rPr>
              <a:t>http://</a:t>
            </a:r>
            <a:r>
              <a:rPr lang="en-US" sz="800" dirty="0" smtClean="0">
                <a:solidFill>
                  <a:schemeClr val="tx1"/>
                </a:solidFill>
                <a:hlinkClick r:id="rId47"/>
              </a:rPr>
              <a:t>www.microsoft.com/en-us/download/details.aspx?id=38424</a:t>
            </a:r>
            <a:endParaRPr lang="en-US" sz="800" dirty="0" smtClean="0">
              <a:solidFill>
                <a:schemeClr val="tx1"/>
              </a:solidFill>
            </a:endParaRPr>
          </a:p>
          <a:p>
            <a:pPr defTabSz="466298">
              <a:buClr>
                <a:schemeClr val="tx1"/>
              </a:buClr>
            </a:pPr>
            <a:r>
              <a:rPr lang="en-US" sz="800" b="1" dirty="0" smtClean="0">
                <a:solidFill>
                  <a:schemeClr val="tx1"/>
                </a:solidFill>
              </a:rPr>
              <a:t>Azure Customer Case </a:t>
            </a:r>
            <a:r>
              <a:rPr lang="en-US" sz="800" b="1" dirty="0">
                <a:solidFill>
                  <a:schemeClr val="tx1"/>
                </a:solidFill>
              </a:rPr>
              <a:t>Studies: </a:t>
            </a:r>
            <a:r>
              <a:rPr lang="en-US" sz="800" dirty="0">
                <a:solidFill>
                  <a:schemeClr val="tx1"/>
                </a:solidFill>
                <a:hlinkClick r:id="rId48"/>
              </a:rPr>
              <a:t>http://</a:t>
            </a:r>
            <a:r>
              <a:rPr lang="en-US" sz="800" dirty="0" smtClean="0">
                <a:solidFill>
                  <a:schemeClr val="tx1"/>
                </a:solidFill>
                <a:hlinkClick r:id="rId48"/>
              </a:rPr>
              <a:t>azure.microsoft.com/en-us/case-studies</a:t>
            </a:r>
            <a:endParaRPr lang="en-US" sz="800" dirty="0" smtClean="0">
              <a:solidFill>
                <a:schemeClr val="tx1"/>
              </a:solidFill>
            </a:endParaRPr>
          </a:p>
          <a:p>
            <a:pPr defTabSz="466298">
              <a:buClr>
                <a:schemeClr val="tx1"/>
              </a:buClr>
            </a:pPr>
            <a:r>
              <a:rPr lang="en-US" sz="800" b="1" dirty="0" smtClean="0">
                <a:solidFill>
                  <a:schemeClr val="tx1"/>
                </a:solidFill>
              </a:rPr>
              <a:t>Azure AD Premium</a:t>
            </a:r>
            <a:r>
              <a:rPr lang="en-US" sz="800" b="1" dirty="0">
                <a:solidFill>
                  <a:schemeClr val="tx1"/>
                </a:solidFill>
              </a:rPr>
              <a:t>: </a:t>
            </a:r>
            <a:r>
              <a:rPr lang="en-US" sz="800" dirty="0">
                <a:solidFill>
                  <a:schemeClr val="tx1"/>
                </a:solidFill>
                <a:hlinkClick r:id="rId49"/>
              </a:rPr>
              <a:t>http://</a:t>
            </a:r>
            <a:r>
              <a:rPr lang="en-US" sz="800" dirty="0" smtClean="0">
                <a:solidFill>
                  <a:schemeClr val="tx1"/>
                </a:solidFill>
                <a:hlinkClick r:id="rId49"/>
              </a:rPr>
              <a:t>community.office365.com/en-us/f/148/t/245667.aspx</a:t>
            </a:r>
            <a:endParaRPr lang="en-US" sz="800" dirty="0" smtClean="0">
              <a:solidFill>
                <a:schemeClr val="tx1"/>
              </a:solidFill>
            </a:endParaRPr>
          </a:p>
          <a:p>
            <a:pPr defTabSz="466298">
              <a:buClr>
                <a:schemeClr val="tx1"/>
              </a:buClr>
            </a:pPr>
            <a:r>
              <a:rPr lang="en-US" sz="800" b="1" dirty="0">
                <a:solidFill>
                  <a:schemeClr val="tx1"/>
                </a:solidFill>
              </a:rPr>
              <a:t>Azure AD Marketplace: </a:t>
            </a:r>
            <a:r>
              <a:rPr lang="en-US" sz="800" dirty="0">
                <a:solidFill>
                  <a:schemeClr val="tx1"/>
                </a:solidFill>
                <a:hlinkClick r:id="rId50"/>
              </a:rPr>
              <a:t>http://azure.microsoft.com/en-us/marketplace/active-directory</a:t>
            </a:r>
            <a:endParaRPr lang="en-US" sz="800" dirty="0">
              <a:solidFill>
                <a:schemeClr val="tx1"/>
              </a:solidFill>
            </a:endParaRPr>
          </a:p>
          <a:p>
            <a:pPr defTabSz="466298">
              <a:buClr>
                <a:schemeClr val="tx1"/>
              </a:buClr>
            </a:pPr>
            <a:r>
              <a:rPr lang="en-US" sz="800" b="1" dirty="0" smtClean="0">
                <a:solidFill>
                  <a:schemeClr val="tx1"/>
                </a:solidFill>
              </a:rPr>
              <a:t>Azure AD </a:t>
            </a:r>
            <a:r>
              <a:rPr lang="en-US" sz="800" b="1" dirty="0">
                <a:solidFill>
                  <a:schemeClr val="tx1"/>
                </a:solidFill>
              </a:rPr>
              <a:t>Developer’s Guide: </a:t>
            </a:r>
            <a:r>
              <a:rPr lang="en-US" sz="800" dirty="0">
                <a:solidFill>
                  <a:schemeClr val="tx1"/>
                </a:solidFill>
                <a:hlinkClick r:id="rId51"/>
              </a:rPr>
              <a:t>https://</a:t>
            </a:r>
            <a:r>
              <a:rPr lang="en-US" sz="800" dirty="0" smtClean="0">
                <a:solidFill>
                  <a:schemeClr val="tx1"/>
                </a:solidFill>
                <a:hlinkClick r:id="rId51"/>
              </a:rPr>
              <a:t>azure.microsoft.com/en-us/documentation/articles/active-directory-developers-guide</a:t>
            </a:r>
            <a:endParaRPr lang="en-US" sz="800" dirty="0" smtClean="0">
              <a:solidFill>
                <a:schemeClr val="tx1"/>
              </a:solidFill>
            </a:endParaRPr>
          </a:p>
          <a:p>
            <a:pPr defTabSz="466298">
              <a:buClr>
                <a:schemeClr val="tx1"/>
              </a:buClr>
            </a:pPr>
            <a:r>
              <a:rPr lang="en-US" sz="800" b="1" dirty="0" smtClean="0">
                <a:solidFill>
                  <a:schemeClr val="tx1"/>
                </a:solidFill>
              </a:rPr>
              <a:t>Azure </a:t>
            </a:r>
            <a:r>
              <a:rPr lang="en-US" sz="800" b="1" dirty="0">
                <a:solidFill>
                  <a:schemeClr val="tx1"/>
                </a:solidFill>
              </a:rPr>
              <a:t>Features, Pricing, Documentation, Downloads, Add-ons:</a:t>
            </a:r>
          </a:p>
          <a:p>
            <a:r>
              <a:rPr lang="en-US" sz="800" dirty="0">
                <a:solidFill>
                  <a:schemeClr val="tx1"/>
                </a:solidFill>
                <a:hlinkClick r:id="rId52"/>
              </a:rPr>
              <a:t>http://www.windowsazure.com/en-us/overview/what-is-windows-azure/</a:t>
            </a:r>
            <a:endParaRPr lang="en-US" sz="800" dirty="0">
              <a:solidFill>
                <a:schemeClr val="tx1"/>
              </a:solidFill>
            </a:endParaRPr>
          </a:p>
          <a:p>
            <a:r>
              <a:rPr lang="en-US" sz="800" b="1" dirty="0" smtClean="0">
                <a:solidFill>
                  <a:schemeClr val="tx1"/>
                </a:solidFill>
              </a:rPr>
              <a:t>Free </a:t>
            </a:r>
            <a:r>
              <a:rPr lang="en-US" sz="800" b="1" dirty="0">
                <a:solidFill>
                  <a:schemeClr val="tx1"/>
                </a:solidFill>
              </a:rPr>
              <a:t>Azure </a:t>
            </a:r>
            <a:r>
              <a:rPr lang="en-US" sz="800" b="1" dirty="0" smtClean="0">
                <a:solidFill>
                  <a:schemeClr val="tx1"/>
                </a:solidFill>
              </a:rPr>
              <a:t>Trial: </a:t>
            </a:r>
            <a:r>
              <a:rPr lang="en-US" sz="800" dirty="0" smtClean="0">
                <a:solidFill>
                  <a:schemeClr val="tx1"/>
                </a:solidFill>
                <a:hlinkClick r:id="rId53"/>
              </a:rPr>
              <a:t>http</a:t>
            </a:r>
            <a:r>
              <a:rPr lang="en-US" sz="800" dirty="0">
                <a:solidFill>
                  <a:schemeClr val="tx1"/>
                </a:solidFill>
                <a:hlinkClick r:id="rId53"/>
              </a:rPr>
              <a:t>://</a:t>
            </a:r>
            <a:r>
              <a:rPr lang="en-US" sz="800" dirty="0" smtClean="0">
                <a:solidFill>
                  <a:schemeClr val="tx1"/>
                </a:solidFill>
                <a:hlinkClick r:id="rId53"/>
              </a:rPr>
              <a:t>www.windowsazure.com/en-us/pricing/free-trial</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Pricing </a:t>
            </a:r>
            <a:r>
              <a:rPr lang="en-US" sz="800" b="1" dirty="0" smtClean="0">
                <a:solidFill>
                  <a:schemeClr val="tx1"/>
                </a:solidFill>
              </a:rPr>
              <a:t>Calculator</a:t>
            </a:r>
            <a:r>
              <a:rPr lang="en-US" sz="800" dirty="0" smtClean="0">
                <a:solidFill>
                  <a:schemeClr val="tx1"/>
                </a:solidFill>
              </a:rPr>
              <a:t>: </a:t>
            </a:r>
            <a:r>
              <a:rPr lang="en-US" sz="800" dirty="0" smtClean="0">
                <a:solidFill>
                  <a:schemeClr val="tx1"/>
                </a:solidFill>
                <a:hlinkClick r:id="rId54"/>
              </a:rPr>
              <a:t>http</a:t>
            </a:r>
            <a:r>
              <a:rPr lang="en-US" sz="800" dirty="0">
                <a:solidFill>
                  <a:schemeClr val="tx1"/>
                </a:solidFill>
                <a:hlinkClick r:id="rId54"/>
              </a:rPr>
              <a:t>://www.windowsazure.com/en-us/pricing/calculator/?scenario=full</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Storage Pricing Details: </a:t>
            </a:r>
          </a:p>
          <a:p>
            <a:r>
              <a:rPr lang="en-US" sz="800" dirty="0">
                <a:solidFill>
                  <a:schemeClr val="tx1"/>
                </a:solidFill>
                <a:hlinkClick r:id="rId55"/>
              </a:rPr>
              <a:t>http://www.windowsazure.com/en-us/pricing/details/storage/</a:t>
            </a:r>
            <a:endParaRPr lang="en-US" sz="800" dirty="0">
              <a:solidFill>
                <a:schemeClr val="tx1"/>
              </a:solidFill>
            </a:endParaRPr>
          </a:p>
          <a:p>
            <a:r>
              <a:rPr lang="en-US" sz="800" b="1" dirty="0" smtClean="0">
                <a:solidFill>
                  <a:schemeClr val="tx1"/>
                </a:solidFill>
              </a:rPr>
              <a:t>Azure VM Pricing</a:t>
            </a:r>
            <a:r>
              <a:rPr lang="en-US" sz="800" b="1" dirty="0">
                <a:solidFill>
                  <a:schemeClr val="tx1"/>
                </a:solidFill>
              </a:rPr>
              <a:t>:</a:t>
            </a:r>
            <a:r>
              <a:rPr lang="en-US" sz="800" dirty="0">
                <a:solidFill>
                  <a:schemeClr val="tx1"/>
                </a:solidFill>
              </a:rPr>
              <a:t> </a:t>
            </a:r>
            <a:r>
              <a:rPr lang="en-US" sz="800" dirty="0">
                <a:solidFill>
                  <a:schemeClr val="tx1"/>
                </a:solidFill>
                <a:hlinkClick r:id="rId56"/>
              </a:rPr>
              <a:t>http://</a:t>
            </a:r>
            <a:r>
              <a:rPr lang="en-US" sz="800" dirty="0" smtClean="0">
                <a:solidFill>
                  <a:schemeClr val="tx1"/>
                </a:solidFill>
                <a:hlinkClick r:id="rId56"/>
              </a:rPr>
              <a:t>azure.microsoft.com/pricing/details/virtual-machines</a:t>
            </a:r>
            <a:endParaRPr lang="en-US" sz="800" dirty="0" smtClean="0">
              <a:solidFill>
                <a:schemeClr val="tx1"/>
              </a:solidFill>
            </a:endParaRPr>
          </a:p>
          <a:p>
            <a:r>
              <a:rPr lang="en-US" sz="800" b="1" dirty="0" smtClean="0">
                <a:solidFill>
                  <a:schemeClr val="tx1"/>
                </a:solidFill>
              </a:rPr>
              <a:t>Azure VM Readiness </a:t>
            </a:r>
            <a:r>
              <a:rPr lang="en-US" sz="800" b="1" dirty="0">
                <a:solidFill>
                  <a:schemeClr val="tx1"/>
                </a:solidFill>
              </a:rPr>
              <a:t>Assessment for AD, SharePoint Server and SQL Server:</a:t>
            </a:r>
            <a:endParaRPr lang="en-US" sz="800" dirty="0">
              <a:solidFill>
                <a:schemeClr val="tx1"/>
              </a:solidFill>
            </a:endParaRPr>
          </a:p>
          <a:p>
            <a:r>
              <a:rPr lang="en-US" sz="800" dirty="0">
                <a:solidFill>
                  <a:schemeClr val="tx1"/>
                </a:solidFill>
                <a:hlinkClick r:id="rId57"/>
              </a:rPr>
              <a:t>http://www.microsoft.com/en-us/download/details.aspx?id=40898</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Capabilities by </a:t>
            </a:r>
            <a:r>
              <a:rPr lang="en-US" sz="800" b="1" dirty="0" smtClean="0">
                <a:solidFill>
                  <a:schemeClr val="tx1"/>
                </a:solidFill>
              </a:rPr>
              <a:t>Region: </a:t>
            </a:r>
            <a:r>
              <a:rPr lang="en-US" sz="800" dirty="0" smtClean="0">
                <a:solidFill>
                  <a:schemeClr val="tx1"/>
                </a:solidFill>
                <a:hlinkClick r:id="rId58"/>
              </a:rPr>
              <a:t>http</a:t>
            </a:r>
            <a:r>
              <a:rPr lang="en-US" sz="800" dirty="0">
                <a:solidFill>
                  <a:schemeClr val="tx1"/>
                </a:solidFill>
                <a:hlinkClick r:id="rId58"/>
              </a:rPr>
              <a:t>://azure.microsoft.com/en-us/regions/#services</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Service Level </a:t>
            </a:r>
            <a:r>
              <a:rPr lang="en-US" sz="800" b="1" dirty="0" smtClean="0">
                <a:solidFill>
                  <a:schemeClr val="tx1"/>
                </a:solidFill>
              </a:rPr>
              <a:t>Agreements: </a:t>
            </a:r>
            <a:r>
              <a:rPr lang="en-US" sz="800" dirty="0" smtClean="0">
                <a:solidFill>
                  <a:schemeClr val="tx1"/>
                </a:solidFill>
                <a:hlinkClick r:id="rId59"/>
              </a:rPr>
              <a:t>http</a:t>
            </a:r>
            <a:r>
              <a:rPr lang="en-US" sz="800" dirty="0">
                <a:solidFill>
                  <a:schemeClr val="tx1"/>
                </a:solidFill>
                <a:hlinkClick r:id="rId59"/>
              </a:rPr>
              <a:t>://azure.microsoft.com/en-us/support/legal/sla/</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Preview </a:t>
            </a:r>
            <a:r>
              <a:rPr lang="en-US" sz="800" b="1" dirty="0" smtClean="0">
                <a:solidFill>
                  <a:schemeClr val="tx1"/>
                </a:solidFill>
              </a:rPr>
              <a:t>Portal: </a:t>
            </a:r>
            <a:r>
              <a:rPr lang="en-US" sz="800" dirty="0" smtClean="0">
                <a:solidFill>
                  <a:schemeClr val="tx1"/>
                </a:solidFill>
                <a:hlinkClick r:id="rId60"/>
              </a:rPr>
              <a:t>https</a:t>
            </a:r>
            <a:r>
              <a:rPr lang="en-US" sz="800" dirty="0">
                <a:solidFill>
                  <a:schemeClr val="tx1"/>
                </a:solidFill>
                <a:hlinkClick r:id="rId60"/>
              </a:rPr>
              <a:t>://portal.azure.com</a:t>
            </a:r>
            <a:endParaRPr lang="en-US" sz="800" dirty="0">
              <a:solidFill>
                <a:schemeClr val="tx1"/>
              </a:solidFill>
            </a:endParaRPr>
          </a:p>
          <a:p>
            <a:r>
              <a:rPr lang="en-US" sz="800" b="1" dirty="0" smtClean="0">
                <a:solidFill>
                  <a:schemeClr val="tx1"/>
                </a:solidFill>
              </a:rPr>
              <a:t>Azure </a:t>
            </a:r>
            <a:r>
              <a:rPr lang="en-US" sz="800" b="1" dirty="0">
                <a:solidFill>
                  <a:schemeClr val="tx1"/>
                </a:solidFill>
              </a:rPr>
              <a:t>Subscription and Service Limits, Quotas, and Constraints:</a:t>
            </a:r>
          </a:p>
          <a:p>
            <a:r>
              <a:rPr lang="en-US" sz="800" dirty="0">
                <a:solidFill>
                  <a:schemeClr val="tx1"/>
                </a:solidFill>
                <a:hlinkClick r:id="rId61"/>
              </a:rPr>
              <a:t>http://azure.microsoft.com/en-us/documentation/articles/azure-subscription-service-limits/</a:t>
            </a:r>
            <a:endParaRPr lang="en-US" sz="800" dirty="0">
              <a:solidFill>
                <a:schemeClr val="tx1"/>
              </a:solidFill>
            </a:endParaRPr>
          </a:p>
          <a:p>
            <a:r>
              <a:rPr lang="en-US" sz="800" b="1" dirty="0" smtClean="0">
                <a:solidFill>
                  <a:schemeClr val="tx1"/>
                </a:solidFill>
              </a:rPr>
              <a:t>How Azure Subscriptions are Associated </a:t>
            </a:r>
            <a:r>
              <a:rPr lang="en-US" sz="800" b="1" dirty="0">
                <a:solidFill>
                  <a:schemeClr val="tx1"/>
                </a:solidFill>
              </a:rPr>
              <a:t>with Azure AD: </a:t>
            </a:r>
            <a:r>
              <a:rPr lang="en-US" sz="800" dirty="0">
                <a:solidFill>
                  <a:schemeClr val="tx1"/>
                </a:solidFill>
                <a:hlinkClick r:id="rId62"/>
              </a:rPr>
              <a:t>https://</a:t>
            </a:r>
            <a:r>
              <a:rPr lang="en-US" sz="800" dirty="0" smtClean="0">
                <a:solidFill>
                  <a:schemeClr val="tx1"/>
                </a:solidFill>
                <a:hlinkClick r:id="rId62"/>
              </a:rPr>
              <a:t>technet.microsoft.com/en-us/library/dn629581.aspx</a:t>
            </a:r>
            <a:endParaRPr lang="en-US" sz="800" dirty="0" smtClean="0">
              <a:solidFill>
                <a:schemeClr val="tx1"/>
              </a:solidFill>
            </a:endParaRPr>
          </a:p>
          <a:p>
            <a:r>
              <a:rPr lang="en-US" sz="800" b="1" dirty="0" smtClean="0">
                <a:solidFill>
                  <a:schemeClr val="tx1"/>
                </a:solidFill>
              </a:rPr>
              <a:t>Azure </a:t>
            </a:r>
            <a:r>
              <a:rPr lang="en-US" sz="800" b="1" dirty="0">
                <a:solidFill>
                  <a:schemeClr val="tx1"/>
                </a:solidFill>
              </a:rPr>
              <a:t>Business Continuity Technical Guidance:</a:t>
            </a:r>
          </a:p>
          <a:p>
            <a:r>
              <a:rPr lang="en-US" sz="800" dirty="0">
                <a:solidFill>
                  <a:schemeClr val="tx1"/>
                </a:solidFill>
                <a:hlinkClick r:id="rId63"/>
              </a:rPr>
              <a:t>http://msdn.microsoft.com/library/azure/hh873027.aspx</a:t>
            </a:r>
            <a:endParaRPr lang="en-US" sz="800" dirty="0">
              <a:solidFill>
                <a:schemeClr val="tx1"/>
              </a:solidFill>
            </a:endParaRPr>
          </a:p>
          <a:p>
            <a:pPr defTabSz="466298">
              <a:buClr>
                <a:schemeClr val="tx1"/>
              </a:buClr>
            </a:pPr>
            <a:r>
              <a:rPr lang="en-US" sz="800" b="1" dirty="0" smtClean="0">
                <a:solidFill>
                  <a:schemeClr val="tx1"/>
                </a:solidFill>
              </a:rPr>
              <a:t>Azure </a:t>
            </a:r>
            <a:r>
              <a:rPr lang="en-US" sz="800" b="1" dirty="0" smtClean="0">
                <a:solidFill>
                  <a:schemeClr val="tx1"/>
                </a:solidFill>
              </a:rPr>
              <a:t>Migration Accelerator Preview: </a:t>
            </a:r>
            <a:r>
              <a:rPr lang="en-US" sz="800" dirty="0">
                <a:solidFill>
                  <a:schemeClr val="tx1"/>
                </a:solidFill>
                <a:hlinkClick r:id="rId64"/>
              </a:rPr>
              <a:t>http://</a:t>
            </a:r>
            <a:r>
              <a:rPr lang="en-US" sz="800" dirty="0" smtClean="0">
                <a:solidFill>
                  <a:schemeClr val="tx1"/>
                </a:solidFill>
                <a:hlinkClick r:id="rId64"/>
              </a:rPr>
              <a:t>azure.microsoft.com/features/migration-accelerator</a:t>
            </a:r>
            <a:endParaRPr lang="en-US" sz="800" dirty="0" smtClean="0">
              <a:solidFill>
                <a:schemeClr val="tx1"/>
              </a:solidFill>
            </a:endParaRPr>
          </a:p>
          <a:p>
            <a:pPr defTabSz="466298">
              <a:buClr>
                <a:schemeClr val="tx1"/>
              </a:buClr>
            </a:pPr>
            <a:r>
              <a:rPr lang="en-US" sz="800" b="1" dirty="0" smtClean="0">
                <a:solidFill>
                  <a:schemeClr val="tx1"/>
                </a:solidFill>
              </a:rPr>
              <a:t>Intro to Azure Backup:</a:t>
            </a:r>
          </a:p>
          <a:p>
            <a:pPr defTabSz="466298">
              <a:buClr>
                <a:schemeClr val="tx1"/>
              </a:buClr>
            </a:pPr>
            <a:r>
              <a:rPr lang="en-US" sz="800" dirty="0">
                <a:solidFill>
                  <a:schemeClr val="tx1"/>
                </a:solidFill>
                <a:hlinkClick r:id="rId65"/>
              </a:rPr>
              <a:t>http://</a:t>
            </a:r>
            <a:r>
              <a:rPr lang="en-US" sz="800" dirty="0" smtClean="0">
                <a:solidFill>
                  <a:schemeClr val="tx1"/>
                </a:solidFill>
                <a:hlinkClick r:id="rId65"/>
              </a:rPr>
              <a:t>azure.microsoft.com/blog/2014/08/14/introduction-to-azure-backup/</a:t>
            </a:r>
            <a:endParaRPr lang="en-US" sz="800" dirty="0">
              <a:solidFill>
                <a:schemeClr val="tx1"/>
              </a:solidFill>
            </a:endParaRPr>
          </a:p>
          <a:p>
            <a:pPr defTabSz="466298">
              <a:buClr>
                <a:schemeClr val="tx1"/>
              </a:buClr>
            </a:pPr>
            <a:r>
              <a:rPr lang="en-US" sz="800" b="1" dirty="0" smtClean="0">
                <a:solidFill>
                  <a:schemeClr val="tx1"/>
                </a:solidFill>
              </a:rPr>
              <a:t>Azure </a:t>
            </a:r>
            <a:r>
              <a:rPr lang="en-US" sz="800" b="1" dirty="0">
                <a:solidFill>
                  <a:schemeClr val="tx1"/>
                </a:solidFill>
              </a:rPr>
              <a:t>Documentation Center: </a:t>
            </a:r>
            <a:r>
              <a:rPr lang="en-US" sz="800" dirty="0">
                <a:solidFill>
                  <a:schemeClr val="tx1"/>
                </a:solidFill>
                <a:hlinkClick r:id="rId66"/>
              </a:rPr>
              <a:t>http://azure.microsoft.com/en-us/documentation</a:t>
            </a:r>
            <a:r>
              <a:rPr lang="en-US" sz="800" dirty="0" smtClean="0">
                <a:solidFill>
                  <a:schemeClr val="tx1"/>
                </a:solidFill>
                <a:hlinkClick r:id="rId66"/>
              </a:rPr>
              <a:t>/</a:t>
            </a:r>
            <a:endParaRPr lang="en-US" sz="800" dirty="0" smtClean="0">
              <a:solidFill>
                <a:schemeClr val="tx1"/>
              </a:solidFill>
            </a:endParaRPr>
          </a:p>
          <a:p>
            <a:pPr defTabSz="466298">
              <a:buClr>
                <a:schemeClr val="tx1"/>
              </a:buClr>
            </a:pPr>
            <a:r>
              <a:rPr lang="en-US" sz="800" b="1" dirty="0">
                <a:solidFill>
                  <a:schemeClr val="tx1"/>
                </a:solidFill>
              </a:rPr>
              <a:t>Azure Documentation Articles: </a:t>
            </a:r>
            <a:r>
              <a:rPr lang="en-US" sz="800" dirty="0">
                <a:solidFill>
                  <a:schemeClr val="tx1"/>
                </a:solidFill>
                <a:hlinkClick r:id="rId67"/>
              </a:rPr>
              <a:t>http://azure.microsoft.com/en-us/documentation/articles</a:t>
            </a:r>
            <a:endParaRPr lang="en-US" sz="800" dirty="0">
              <a:solidFill>
                <a:schemeClr val="tx1"/>
              </a:solidFill>
            </a:endParaRPr>
          </a:p>
          <a:p>
            <a:pPr defTabSz="466298">
              <a:buClr>
                <a:schemeClr val="tx1"/>
              </a:buClr>
            </a:pPr>
            <a:r>
              <a:rPr lang="en-US" sz="800" b="1" dirty="0" smtClean="0">
                <a:solidFill>
                  <a:schemeClr val="tx1"/>
                </a:solidFill>
              </a:rPr>
              <a:t>Azure </a:t>
            </a:r>
            <a:r>
              <a:rPr lang="en-US" sz="800" b="1" dirty="0" smtClean="0">
                <a:solidFill>
                  <a:schemeClr val="tx1"/>
                </a:solidFill>
              </a:rPr>
              <a:t>Operational </a:t>
            </a:r>
            <a:r>
              <a:rPr lang="en-US" sz="800" b="1" dirty="0">
                <a:solidFill>
                  <a:schemeClr val="tx1"/>
                </a:solidFill>
              </a:rPr>
              <a:t>Insights Preview:</a:t>
            </a:r>
            <a:r>
              <a:rPr lang="en-US" sz="800" dirty="0">
                <a:solidFill>
                  <a:schemeClr val="tx1"/>
                </a:solidFill>
              </a:rPr>
              <a:t> </a:t>
            </a:r>
            <a:r>
              <a:rPr lang="en-US" sz="800" dirty="0">
                <a:solidFill>
                  <a:schemeClr val="tx1"/>
                </a:solidFill>
                <a:hlinkClick r:id="rId68"/>
              </a:rPr>
              <a:t>https://</a:t>
            </a:r>
            <a:r>
              <a:rPr lang="en-US" sz="800" dirty="0" smtClean="0">
                <a:solidFill>
                  <a:schemeClr val="tx1"/>
                </a:solidFill>
                <a:hlinkClick r:id="rId68"/>
              </a:rPr>
              <a:t>preview.opinsights.azure.com</a:t>
            </a:r>
            <a:endParaRPr lang="en-US" sz="800" dirty="0" smtClean="0">
              <a:solidFill>
                <a:schemeClr val="tx1"/>
              </a:solidFill>
            </a:endParaRPr>
          </a:p>
          <a:p>
            <a:pPr defTabSz="466298">
              <a:buClr>
                <a:schemeClr val="tx1"/>
              </a:buClr>
            </a:pPr>
            <a:r>
              <a:rPr lang="en-US" sz="800" b="1" dirty="0" smtClean="0">
                <a:solidFill>
                  <a:schemeClr val="tx1"/>
                </a:solidFill>
              </a:rPr>
              <a:t>Azure Public </a:t>
            </a:r>
            <a:r>
              <a:rPr lang="en-US" sz="800" b="1" dirty="0">
                <a:solidFill>
                  <a:schemeClr val="tx1"/>
                </a:solidFill>
              </a:rPr>
              <a:t>Roadmap: </a:t>
            </a:r>
            <a:r>
              <a:rPr lang="en-US" sz="800" dirty="0">
                <a:solidFill>
                  <a:schemeClr val="tx1"/>
                </a:solidFill>
                <a:hlinkClick r:id="rId69"/>
              </a:rPr>
              <a:t>https://</a:t>
            </a:r>
            <a:r>
              <a:rPr lang="en-US" sz="800" dirty="0" smtClean="0">
                <a:solidFill>
                  <a:schemeClr val="tx1"/>
                </a:solidFill>
                <a:hlinkClick r:id="rId69"/>
              </a:rPr>
              <a:t>www.microsoft.com/en-us/server-cloud/roadmap</a:t>
            </a:r>
            <a:endParaRPr lang="en-US" sz="800" dirty="0" smtClean="0">
              <a:solidFill>
                <a:schemeClr val="tx1"/>
              </a:solidFill>
            </a:endParaRPr>
          </a:p>
          <a:p>
            <a:pPr defTabSz="466298">
              <a:buClr>
                <a:schemeClr val="tx1"/>
              </a:buClr>
            </a:pPr>
            <a:r>
              <a:rPr lang="en-US" sz="800" b="1" dirty="0" smtClean="0">
                <a:solidFill>
                  <a:schemeClr val="tx1"/>
                </a:solidFill>
              </a:rPr>
              <a:t>Azure </a:t>
            </a:r>
            <a:r>
              <a:rPr lang="en-US" sz="800" b="1" dirty="0">
                <a:solidFill>
                  <a:schemeClr val="tx1"/>
                </a:solidFill>
              </a:rPr>
              <a:t>Preview Features:</a:t>
            </a:r>
            <a:r>
              <a:rPr lang="en-US" sz="800" dirty="0">
                <a:solidFill>
                  <a:schemeClr val="tx1"/>
                </a:solidFill>
              </a:rPr>
              <a:t> </a:t>
            </a:r>
            <a:r>
              <a:rPr lang="en-US" sz="800" dirty="0">
                <a:solidFill>
                  <a:schemeClr val="tx1"/>
                </a:solidFill>
                <a:hlinkClick r:id="rId70"/>
              </a:rPr>
              <a:t>http://</a:t>
            </a:r>
            <a:r>
              <a:rPr lang="en-US" sz="800" dirty="0" smtClean="0">
                <a:solidFill>
                  <a:schemeClr val="tx1"/>
                </a:solidFill>
                <a:hlinkClick r:id="rId70"/>
              </a:rPr>
              <a:t>azure.microsoft.com/en-us/services/preview</a:t>
            </a:r>
            <a:endParaRPr lang="en-US" sz="800" dirty="0" smtClean="0">
              <a:solidFill>
                <a:schemeClr val="tx1"/>
              </a:solidFill>
            </a:endParaRPr>
          </a:p>
          <a:p>
            <a:pPr defTabSz="466298">
              <a:buClr>
                <a:schemeClr val="tx1"/>
              </a:buClr>
            </a:pPr>
            <a:r>
              <a:rPr lang="en-US" sz="800" b="1" dirty="0" smtClean="0">
                <a:solidFill>
                  <a:schemeClr val="tx1"/>
                </a:solidFill>
              </a:rPr>
              <a:t>Azure </a:t>
            </a:r>
            <a:r>
              <a:rPr lang="en-US" sz="800" b="1" dirty="0">
                <a:solidFill>
                  <a:schemeClr val="tx1"/>
                </a:solidFill>
              </a:rPr>
              <a:t>Technical Documentation Library</a:t>
            </a:r>
            <a:r>
              <a:rPr lang="en-US" sz="800" dirty="0" smtClean="0">
                <a:solidFill>
                  <a:schemeClr val="tx1"/>
                </a:solidFill>
              </a:rPr>
              <a:t>: </a:t>
            </a:r>
            <a:r>
              <a:rPr lang="en-US" sz="800" dirty="0" smtClean="0">
                <a:solidFill>
                  <a:schemeClr val="tx1"/>
                </a:solidFill>
                <a:hlinkClick r:id="rId71"/>
              </a:rPr>
              <a:t>https</a:t>
            </a:r>
            <a:r>
              <a:rPr lang="en-US" sz="800" dirty="0">
                <a:solidFill>
                  <a:schemeClr val="tx1"/>
                </a:solidFill>
                <a:hlinkClick r:id="rId71"/>
              </a:rPr>
              <a:t>://</a:t>
            </a:r>
            <a:r>
              <a:rPr lang="en-US" sz="800" dirty="0" smtClean="0">
                <a:solidFill>
                  <a:schemeClr val="tx1"/>
                </a:solidFill>
                <a:hlinkClick r:id="rId71"/>
              </a:rPr>
              <a:t>msdn.microsoft.com/library/azure</a:t>
            </a:r>
            <a:endParaRPr lang="en-US" sz="800" dirty="0" smtClean="0">
              <a:solidFill>
                <a:schemeClr val="tx1"/>
              </a:solidFill>
            </a:endParaRPr>
          </a:p>
          <a:p>
            <a:pPr defTabSz="466298">
              <a:buClr>
                <a:schemeClr val="tx1"/>
              </a:buClr>
            </a:pPr>
            <a:r>
              <a:rPr lang="en-US" sz="800" b="1" dirty="0" smtClean="0">
                <a:solidFill>
                  <a:schemeClr val="tx1"/>
                </a:solidFill>
              </a:rPr>
              <a:t>Whitepaper: Trusted Cloud – Azure Security, Privacy and Compliance: </a:t>
            </a:r>
            <a:r>
              <a:rPr lang="en-US" sz="800" u="sng" dirty="0">
                <a:hlinkClick r:id="rId72" tooltip="http://go.microsoft.com/fwlink/?linkid=392408&amp;clcid=0x409"/>
              </a:rPr>
              <a:t>http://go.microsoft.com/fwlink/?</a:t>
            </a:r>
            <a:r>
              <a:rPr lang="en-US" sz="800" u="sng" dirty="0" smtClean="0">
                <a:hlinkClick r:id="rId72" tooltip="http://go.microsoft.com/fwlink/?linkid=392408&amp;clcid=0x409"/>
              </a:rPr>
              <a:t>linkid=392408&amp;clcid=0x409</a:t>
            </a:r>
            <a:endParaRPr lang="en-US" sz="800" u="sng" dirty="0" smtClean="0"/>
          </a:p>
          <a:p>
            <a:pPr defTabSz="466298">
              <a:buClr>
                <a:schemeClr val="tx1"/>
              </a:buClr>
            </a:pPr>
            <a:r>
              <a:rPr lang="en-US" sz="800" b="1" dirty="0" smtClean="0">
                <a:solidFill>
                  <a:schemeClr val="tx1"/>
                </a:solidFill>
              </a:rPr>
              <a:t>Whitepaper: AD from On-Premises to </a:t>
            </a:r>
            <a:r>
              <a:rPr lang="en-US" sz="800" b="1" dirty="0">
                <a:solidFill>
                  <a:schemeClr val="tx1"/>
                </a:solidFill>
              </a:rPr>
              <a:t>the Cloud: </a:t>
            </a:r>
            <a:r>
              <a:rPr lang="en-US" sz="800" dirty="0">
                <a:solidFill>
                  <a:schemeClr val="tx1"/>
                </a:solidFill>
                <a:hlinkClick r:id="rId73"/>
              </a:rPr>
              <a:t>https://</a:t>
            </a:r>
            <a:r>
              <a:rPr lang="en-US" sz="800" dirty="0" smtClean="0">
                <a:solidFill>
                  <a:schemeClr val="tx1"/>
                </a:solidFill>
                <a:hlinkClick r:id="rId73"/>
              </a:rPr>
              <a:t>www.microsoft.com/en-us/download/details.aspx?id=36391</a:t>
            </a:r>
            <a:endParaRPr lang="en-US" sz="800" dirty="0" smtClean="0">
              <a:solidFill>
                <a:schemeClr val="tx1"/>
              </a:solidFill>
            </a:endParaRPr>
          </a:p>
          <a:p>
            <a:pPr defTabSz="466298">
              <a:buClr>
                <a:schemeClr val="tx1"/>
              </a:buClr>
            </a:pPr>
            <a:r>
              <a:rPr lang="en-US" sz="800" b="1" dirty="0" smtClean="0">
                <a:solidFill>
                  <a:schemeClr val="tx1"/>
                </a:solidFill>
              </a:rPr>
              <a:t>Whitepaper: Azure Network Security Version 3: </a:t>
            </a:r>
            <a:r>
              <a:rPr lang="en-US" sz="800" dirty="0">
                <a:solidFill>
                  <a:schemeClr val="tx1"/>
                </a:solidFill>
                <a:hlinkClick r:id="rId74"/>
              </a:rPr>
              <a:t>http://</a:t>
            </a:r>
            <a:r>
              <a:rPr lang="en-US" sz="800" dirty="0" smtClean="0">
                <a:solidFill>
                  <a:schemeClr val="tx1"/>
                </a:solidFill>
                <a:hlinkClick r:id="rId74"/>
              </a:rPr>
              <a:t>download.microsoft.com/download/C/A/3/CA3FC5C0-ECE0-4F87-BF4B-D74064A00846/AzureNetworkSecurity_v3_Feb2015.pdf</a:t>
            </a:r>
            <a:endParaRPr lang="en-US" sz="800" dirty="0" smtClean="0">
              <a:solidFill>
                <a:schemeClr val="tx1"/>
              </a:solidFill>
            </a:endParaRPr>
          </a:p>
          <a:p>
            <a:pPr defTabSz="466298">
              <a:buClr>
                <a:schemeClr val="tx1"/>
              </a:buClr>
            </a:pPr>
            <a:r>
              <a:rPr lang="en-US" sz="800" b="1" dirty="0" smtClean="0">
                <a:solidFill>
                  <a:schemeClr val="tx1"/>
                </a:solidFill>
              </a:rPr>
              <a:t>Whitepaper: Business </a:t>
            </a:r>
            <a:r>
              <a:rPr lang="en-US" sz="800" b="1" dirty="0">
                <a:solidFill>
                  <a:schemeClr val="tx1"/>
                </a:solidFill>
              </a:rPr>
              <a:t>Continuity and </a:t>
            </a:r>
            <a:r>
              <a:rPr lang="en-US" sz="800" b="1" dirty="0" smtClean="0">
                <a:solidFill>
                  <a:schemeClr val="tx1"/>
                </a:solidFill>
              </a:rPr>
              <a:t>Disaster Recovery: </a:t>
            </a:r>
            <a:r>
              <a:rPr lang="en-US" sz="800" dirty="0" smtClean="0">
                <a:solidFill>
                  <a:schemeClr val="tx1"/>
                </a:solidFill>
                <a:hlinkClick r:id="rId75"/>
              </a:rPr>
              <a:t>http</a:t>
            </a:r>
            <a:r>
              <a:rPr lang="en-US" sz="800" dirty="0">
                <a:solidFill>
                  <a:schemeClr val="tx1"/>
                </a:solidFill>
                <a:hlinkClick r:id="rId75"/>
              </a:rPr>
              <a:t>://</a:t>
            </a:r>
            <a:r>
              <a:rPr lang="en-US" sz="800" dirty="0" smtClean="0">
                <a:solidFill>
                  <a:schemeClr val="tx1"/>
                </a:solidFill>
                <a:hlinkClick r:id="rId75"/>
              </a:rPr>
              <a:t>blogs.technet.com/b/privatecloud/archive/2015/07/05/whitepaper-designing-your-network-infrastructure-for-disaster-recovery.aspx</a:t>
            </a:r>
            <a:endParaRPr lang="en-US" sz="800" dirty="0" smtClean="0">
              <a:solidFill>
                <a:schemeClr val="tx1"/>
              </a:solidFill>
            </a:endParaRPr>
          </a:p>
          <a:p>
            <a:pPr defTabSz="466298">
              <a:buClr>
                <a:schemeClr val="tx1"/>
              </a:buClr>
            </a:pPr>
            <a:r>
              <a:rPr lang="en-US" sz="800" b="1" dirty="0" smtClean="0">
                <a:solidFill>
                  <a:schemeClr val="tx1"/>
                </a:solidFill>
              </a:rPr>
              <a:t>Azure Datacenter IP </a:t>
            </a:r>
            <a:r>
              <a:rPr lang="en-US" sz="800" b="1" dirty="0">
                <a:solidFill>
                  <a:schemeClr val="tx1"/>
                </a:solidFill>
              </a:rPr>
              <a:t>Ranges: </a:t>
            </a:r>
            <a:r>
              <a:rPr lang="en-US" sz="800" dirty="0">
                <a:solidFill>
                  <a:schemeClr val="tx1"/>
                </a:solidFill>
                <a:hlinkClick r:id="rId76"/>
              </a:rPr>
              <a:t>http://</a:t>
            </a:r>
            <a:r>
              <a:rPr lang="en-US" sz="800" dirty="0" smtClean="0">
                <a:solidFill>
                  <a:schemeClr val="tx1"/>
                </a:solidFill>
                <a:hlinkClick r:id="rId76"/>
              </a:rPr>
              <a:t>www.microsoft.com/en-us/download/details.aspx?id=41653</a:t>
            </a:r>
            <a:endParaRPr lang="en-US" sz="800" dirty="0" smtClean="0">
              <a:solidFill>
                <a:schemeClr val="tx1"/>
              </a:solidFill>
            </a:endParaRPr>
          </a:p>
          <a:p>
            <a:pPr defTabSz="466298">
              <a:buClr>
                <a:schemeClr val="tx1"/>
              </a:buClr>
            </a:pPr>
            <a:r>
              <a:rPr lang="en-US" sz="800" b="1" dirty="0" smtClean="0">
                <a:solidFill>
                  <a:schemeClr val="tx1"/>
                </a:solidFill>
              </a:rPr>
              <a:t>Azure Benefit for MSDN Subscribers</a:t>
            </a:r>
            <a:r>
              <a:rPr lang="en-US" sz="800" b="1" dirty="0">
                <a:solidFill>
                  <a:schemeClr val="tx1"/>
                </a:solidFill>
              </a:rPr>
              <a:t>: </a:t>
            </a:r>
            <a:r>
              <a:rPr lang="en-US" sz="800" dirty="0">
                <a:solidFill>
                  <a:schemeClr val="tx1"/>
                </a:solidFill>
                <a:hlinkClick r:id="rId77"/>
              </a:rPr>
              <a:t>http://</a:t>
            </a:r>
            <a:r>
              <a:rPr lang="en-US" sz="800" dirty="0" smtClean="0">
                <a:solidFill>
                  <a:schemeClr val="tx1"/>
                </a:solidFill>
                <a:hlinkClick r:id="rId77"/>
              </a:rPr>
              <a:t>azure.microsoft.com/en-us/pricing/member-offers/msdn-benefits-details</a:t>
            </a:r>
            <a:endParaRPr lang="en-US" sz="800" dirty="0" smtClean="0">
              <a:solidFill>
                <a:schemeClr val="tx1"/>
              </a:solidFill>
            </a:endParaRPr>
          </a:p>
          <a:p>
            <a:pPr algn="ctr" defTabSz="466298">
              <a:buClr>
                <a:schemeClr val="tx1"/>
              </a:buClr>
            </a:pPr>
            <a:r>
              <a:rPr lang="en-US" sz="1000" b="1" dirty="0" smtClean="0">
                <a:solidFill>
                  <a:schemeClr val="tx1"/>
                </a:solidFill>
              </a:rPr>
              <a:t>PRODUCT TEAM</a:t>
            </a:r>
            <a:endParaRPr lang="en-US" sz="1000" b="1" dirty="0">
              <a:solidFill>
                <a:schemeClr val="tx1"/>
              </a:solidFill>
            </a:endParaRPr>
          </a:p>
          <a:p>
            <a:r>
              <a:rPr lang="en-US" sz="800" b="1" dirty="0" smtClean="0">
                <a:solidFill>
                  <a:schemeClr val="tx1"/>
                </a:solidFill>
              </a:rPr>
              <a:t>Engage PG via Cloud Platform Advisors Community: </a:t>
            </a:r>
            <a:r>
              <a:rPr lang="en-US" sz="800" dirty="0" smtClean="0">
                <a:solidFill>
                  <a:schemeClr val="tx1"/>
                </a:solidFill>
                <a:hlinkClick r:id="rId78"/>
              </a:rPr>
              <a:t>http://aka.ms/azureadvisors</a:t>
            </a:r>
            <a:endParaRPr lang="en-US" sz="800" dirty="0" smtClean="0">
              <a:solidFill>
                <a:schemeClr val="tx1"/>
              </a:solidFill>
            </a:endParaRPr>
          </a:p>
          <a:p>
            <a:r>
              <a:rPr lang="en-US" sz="800" b="1" dirty="0" smtClean="0">
                <a:solidFill>
                  <a:schemeClr val="tx1"/>
                </a:solidFill>
              </a:rPr>
              <a:t>Submit Azure Feedback to Product Team:</a:t>
            </a:r>
          </a:p>
          <a:p>
            <a:r>
              <a:rPr lang="en-US" sz="800" dirty="0">
                <a:solidFill>
                  <a:schemeClr val="tx1"/>
                </a:solidFill>
                <a:hlinkClick r:id="rId79"/>
              </a:rPr>
              <a:t>http://feedback.azure.com/forums/34192--</a:t>
            </a:r>
            <a:r>
              <a:rPr lang="en-US" sz="800" dirty="0" smtClean="0">
                <a:solidFill>
                  <a:schemeClr val="tx1"/>
                </a:solidFill>
                <a:hlinkClick r:id="rId79"/>
              </a:rPr>
              <a:t>general-feedback</a:t>
            </a:r>
            <a:endParaRPr lang="en-US" sz="800" dirty="0" smtClean="0">
              <a:solidFill>
                <a:schemeClr val="tx1"/>
              </a:solidFill>
            </a:endParaRPr>
          </a:p>
          <a:p>
            <a:pPr algn="ctr"/>
            <a:r>
              <a:rPr lang="en-US" sz="1000" b="1" dirty="0" smtClean="0">
                <a:solidFill>
                  <a:schemeClr val="tx1"/>
                </a:solidFill>
              </a:rPr>
              <a:t>BLOGS and SOCIAL MEDIA</a:t>
            </a:r>
          </a:p>
          <a:p>
            <a:r>
              <a:rPr lang="fr-FR" sz="800" b="1" dirty="0">
                <a:solidFill>
                  <a:schemeClr val="tx1"/>
                </a:solidFill>
              </a:rPr>
              <a:t>Azure </a:t>
            </a:r>
            <a:r>
              <a:rPr lang="fr-FR" sz="800" b="1" dirty="0" smtClean="0">
                <a:solidFill>
                  <a:schemeClr val="tx1"/>
                </a:solidFill>
              </a:rPr>
              <a:t>101 with</a:t>
            </a:r>
            <a:r>
              <a:rPr lang="fr-FR" sz="800" b="1" dirty="0">
                <a:solidFill>
                  <a:schemeClr val="tx1"/>
                </a:solidFill>
              </a:rPr>
              <a:t> Yung Chou: </a:t>
            </a:r>
            <a:r>
              <a:rPr lang="fr-FR" sz="800" dirty="0">
                <a:solidFill>
                  <a:schemeClr val="tx1"/>
                </a:solidFill>
                <a:hlinkClick r:id="rId80"/>
              </a:rPr>
              <a:t>https://</a:t>
            </a:r>
            <a:r>
              <a:rPr lang="fr-FR" sz="800" dirty="0" smtClean="0">
                <a:solidFill>
                  <a:schemeClr val="tx1"/>
                </a:solidFill>
                <a:hlinkClick r:id="rId80"/>
              </a:rPr>
              <a:t>yungchou.wordpress.com/2015/02/23/microsoft-azure-101-virtual-network-essentials</a:t>
            </a:r>
            <a:endParaRPr lang="fr-FR" sz="800" dirty="0" smtClean="0">
              <a:solidFill>
                <a:schemeClr val="tx1"/>
              </a:solidFill>
            </a:endParaRPr>
          </a:p>
          <a:p>
            <a:r>
              <a:rPr lang="en-US" sz="800" b="1" dirty="0" smtClean="0">
                <a:solidFill>
                  <a:schemeClr val="tx1"/>
                </a:solidFill>
              </a:rPr>
              <a:t>Azure </a:t>
            </a:r>
            <a:r>
              <a:rPr lang="en-US" sz="800" b="1" dirty="0">
                <a:solidFill>
                  <a:schemeClr val="tx1"/>
                </a:solidFill>
              </a:rPr>
              <a:t>Technical Support Team Blogs: </a:t>
            </a:r>
          </a:p>
          <a:p>
            <a:r>
              <a:rPr lang="en-US" sz="800" dirty="0">
                <a:solidFill>
                  <a:schemeClr val="tx1"/>
                </a:solidFill>
                <a:hlinkClick r:id="rId81"/>
              </a:rPr>
              <a:t>http://</a:t>
            </a:r>
            <a:r>
              <a:rPr lang="en-US" sz="800" dirty="0" smtClean="0">
                <a:solidFill>
                  <a:schemeClr val="tx1"/>
                </a:solidFill>
                <a:hlinkClick r:id="rId81"/>
              </a:rPr>
              <a:t>blogs.msdn.com/b/wats/archive/2013/10/15/windows-azure-support-how-it-works-and-how-to-receive-help.aspx</a:t>
            </a:r>
            <a:endParaRPr lang="en-US" sz="800" dirty="0" smtClean="0">
              <a:solidFill>
                <a:schemeClr val="tx1"/>
              </a:solidFill>
            </a:endParaRPr>
          </a:p>
          <a:p>
            <a:r>
              <a:rPr lang="en-US" sz="800" b="1" dirty="0" smtClean="0">
                <a:solidFill>
                  <a:schemeClr val="tx1"/>
                </a:solidFill>
              </a:rPr>
              <a:t>Azure Product Blog: </a:t>
            </a:r>
            <a:r>
              <a:rPr lang="en-US" sz="800" dirty="0" smtClean="0">
                <a:solidFill>
                  <a:schemeClr val="tx1"/>
                </a:solidFill>
                <a:hlinkClick r:id="rId82"/>
              </a:rPr>
              <a:t>http</a:t>
            </a:r>
            <a:r>
              <a:rPr lang="en-US" sz="800" dirty="0">
                <a:solidFill>
                  <a:schemeClr val="tx1"/>
                </a:solidFill>
                <a:hlinkClick r:id="rId82"/>
              </a:rPr>
              <a:t>://</a:t>
            </a:r>
            <a:r>
              <a:rPr lang="en-US" sz="800" dirty="0" smtClean="0">
                <a:solidFill>
                  <a:schemeClr val="tx1"/>
                </a:solidFill>
                <a:hlinkClick r:id="rId82"/>
              </a:rPr>
              <a:t>azure.microsoft.com/blog</a:t>
            </a:r>
            <a:endParaRPr lang="en-US" sz="800" dirty="0" smtClean="0">
              <a:solidFill>
                <a:schemeClr val="tx1"/>
              </a:solidFill>
            </a:endParaRPr>
          </a:p>
          <a:p>
            <a:r>
              <a:rPr lang="en-US" sz="800" b="1" dirty="0">
                <a:solidFill>
                  <a:schemeClr val="tx1"/>
                </a:solidFill>
              </a:rPr>
              <a:t>Azure RMS Team Blog: </a:t>
            </a:r>
            <a:r>
              <a:rPr lang="en-US" sz="800" dirty="0">
                <a:solidFill>
                  <a:schemeClr val="tx1"/>
                </a:solidFill>
                <a:hlinkClick r:id="rId83"/>
              </a:rPr>
              <a:t>http://</a:t>
            </a:r>
            <a:r>
              <a:rPr lang="en-US" sz="800" dirty="0" smtClean="0">
                <a:solidFill>
                  <a:schemeClr val="tx1"/>
                </a:solidFill>
                <a:hlinkClick r:id="rId83"/>
              </a:rPr>
              <a:t>blogs.technet.com/b/rms</a:t>
            </a:r>
            <a:endParaRPr lang="en-US" sz="800" dirty="0" smtClean="0">
              <a:solidFill>
                <a:schemeClr val="tx1"/>
              </a:solidFill>
            </a:endParaRPr>
          </a:p>
          <a:p>
            <a:r>
              <a:rPr lang="en-US" sz="800" b="1" dirty="0" smtClean="0">
                <a:solidFill>
                  <a:schemeClr val="tx1"/>
                </a:solidFill>
              </a:rPr>
              <a:t>Azure SQL </a:t>
            </a:r>
            <a:r>
              <a:rPr lang="en-US" sz="800" b="1" dirty="0">
                <a:solidFill>
                  <a:schemeClr val="tx1"/>
                </a:solidFill>
              </a:rPr>
              <a:t>Database Support Blog: </a:t>
            </a:r>
            <a:r>
              <a:rPr lang="en-US" sz="800" dirty="0">
                <a:solidFill>
                  <a:schemeClr val="tx1"/>
                </a:solidFill>
                <a:hlinkClick r:id="rId84"/>
              </a:rPr>
              <a:t>http://</a:t>
            </a:r>
            <a:r>
              <a:rPr lang="en-US" sz="800" dirty="0" smtClean="0">
                <a:solidFill>
                  <a:schemeClr val="tx1"/>
                </a:solidFill>
                <a:hlinkClick r:id="rId84"/>
              </a:rPr>
              <a:t>blogs.msdn.com/b/azuresqldbsupport</a:t>
            </a:r>
            <a:endParaRPr lang="en-US" sz="800" dirty="0" smtClean="0">
              <a:solidFill>
                <a:schemeClr val="tx1"/>
              </a:solidFill>
            </a:endParaRPr>
          </a:p>
          <a:p>
            <a:r>
              <a:rPr lang="en-US" sz="800" b="1" dirty="0" smtClean="0">
                <a:solidFill>
                  <a:schemeClr val="tx1"/>
                </a:solidFill>
              </a:rPr>
              <a:t>Azure Storage Team Blog: </a:t>
            </a:r>
            <a:r>
              <a:rPr lang="en-US" sz="800" dirty="0" smtClean="0">
                <a:solidFill>
                  <a:schemeClr val="tx1"/>
                </a:solidFill>
                <a:hlinkClick r:id="rId85"/>
              </a:rPr>
              <a:t>http</a:t>
            </a:r>
            <a:r>
              <a:rPr lang="en-US" sz="800" dirty="0">
                <a:solidFill>
                  <a:schemeClr val="tx1"/>
                </a:solidFill>
                <a:hlinkClick r:id="rId85"/>
              </a:rPr>
              <a:t>://</a:t>
            </a:r>
            <a:r>
              <a:rPr lang="en-US" sz="800" dirty="0" smtClean="0">
                <a:solidFill>
                  <a:schemeClr val="tx1"/>
                </a:solidFill>
                <a:hlinkClick r:id="rId85"/>
              </a:rPr>
              <a:t>blogs.msdn.com/b/windowsazurestorage</a:t>
            </a:r>
            <a:endParaRPr lang="en-US" sz="800" dirty="0">
              <a:solidFill>
                <a:schemeClr val="tx1"/>
              </a:solidFill>
            </a:endParaRPr>
          </a:p>
          <a:p>
            <a:r>
              <a:rPr lang="en-US" sz="800" b="1" dirty="0" smtClean="0">
                <a:solidFill>
                  <a:schemeClr val="tx1"/>
                </a:solidFill>
              </a:rPr>
              <a:t>Scott Guthrie’s </a:t>
            </a:r>
            <a:r>
              <a:rPr lang="en-US" sz="800" b="1" dirty="0">
                <a:solidFill>
                  <a:schemeClr val="tx1"/>
                </a:solidFill>
              </a:rPr>
              <a:t>Blog: </a:t>
            </a:r>
            <a:r>
              <a:rPr lang="en-US" sz="800" dirty="0">
                <a:solidFill>
                  <a:schemeClr val="tx1"/>
                </a:solidFill>
                <a:hlinkClick r:id="rId86"/>
              </a:rPr>
              <a:t>http://</a:t>
            </a:r>
            <a:r>
              <a:rPr lang="en-US" sz="800" dirty="0" smtClean="0">
                <a:solidFill>
                  <a:schemeClr val="tx1"/>
                </a:solidFill>
                <a:hlinkClick r:id="rId86"/>
              </a:rPr>
              <a:t>weblogs.asp.net/scottgu</a:t>
            </a:r>
            <a:endParaRPr lang="en-US" sz="800" dirty="0" smtClean="0">
              <a:solidFill>
                <a:schemeClr val="tx1"/>
              </a:solidFill>
            </a:endParaRPr>
          </a:p>
          <a:p>
            <a:r>
              <a:rPr lang="en-US" sz="800" b="1" dirty="0" smtClean="0">
                <a:solidFill>
                  <a:schemeClr val="tx1"/>
                </a:solidFill>
              </a:rPr>
              <a:t>Twitter: </a:t>
            </a:r>
            <a:r>
              <a:rPr lang="en-US" sz="800" dirty="0" smtClean="0">
                <a:solidFill>
                  <a:schemeClr val="tx1"/>
                </a:solidFill>
                <a:hlinkClick r:id="rId87"/>
              </a:rPr>
              <a:t>https</a:t>
            </a:r>
            <a:r>
              <a:rPr lang="en-US" sz="800" dirty="0">
                <a:solidFill>
                  <a:schemeClr val="tx1"/>
                </a:solidFill>
                <a:hlinkClick r:id="rId87"/>
              </a:rPr>
              <a:t>://</a:t>
            </a:r>
            <a:r>
              <a:rPr lang="en-US" sz="800" dirty="0" smtClean="0">
                <a:solidFill>
                  <a:schemeClr val="tx1"/>
                </a:solidFill>
                <a:hlinkClick r:id="rId87"/>
              </a:rPr>
              <a:t>twitter.com/windowsazure</a:t>
            </a:r>
            <a:endParaRPr lang="en-US" sz="800" dirty="0" smtClean="0">
              <a:solidFill>
                <a:schemeClr val="tx1"/>
              </a:solidFill>
            </a:endParaRPr>
          </a:p>
          <a:p>
            <a:r>
              <a:rPr lang="en-US" sz="800" b="1" dirty="0" smtClean="0">
                <a:solidFill>
                  <a:schemeClr val="tx1"/>
                </a:solidFill>
              </a:rPr>
              <a:t>Facebook: </a:t>
            </a:r>
            <a:r>
              <a:rPr lang="en-US" sz="800" dirty="0">
                <a:solidFill>
                  <a:schemeClr val="tx1"/>
                </a:solidFill>
                <a:hlinkClick r:id="rId88"/>
              </a:rPr>
              <a:t>https://</a:t>
            </a:r>
            <a:r>
              <a:rPr lang="en-US" sz="800" dirty="0" smtClean="0">
                <a:solidFill>
                  <a:schemeClr val="tx1"/>
                </a:solidFill>
                <a:hlinkClick r:id="rId88"/>
              </a:rPr>
              <a:t>www.facebook.com/windowsazure</a:t>
            </a:r>
            <a:endParaRPr lang="en-US" sz="800" dirty="0" smtClean="0">
              <a:solidFill>
                <a:schemeClr val="tx1"/>
              </a:solidFill>
            </a:endParaRPr>
          </a:p>
          <a:p>
            <a:r>
              <a:rPr lang="en-US" sz="800" b="1" dirty="0" smtClean="0">
                <a:solidFill>
                  <a:schemeClr val="tx1"/>
                </a:solidFill>
              </a:rPr>
              <a:t>Regular </a:t>
            </a:r>
            <a:r>
              <a:rPr lang="en-US" sz="800" b="1" dirty="0">
                <a:solidFill>
                  <a:schemeClr val="tx1"/>
                </a:solidFill>
              </a:rPr>
              <a:t>IT Guy: </a:t>
            </a:r>
            <a:r>
              <a:rPr lang="en-US" sz="800" dirty="0">
                <a:solidFill>
                  <a:schemeClr val="tx1"/>
                </a:solidFill>
                <a:hlinkClick r:id="rId89"/>
              </a:rPr>
              <a:t>http://regularitguy.com/2014/10/14/everything-you-need-to-know-about-whats-new-in-microsoft-azure</a:t>
            </a:r>
            <a:r>
              <a:rPr lang="en-US" sz="800" dirty="0" smtClean="0">
                <a:solidFill>
                  <a:schemeClr val="tx1"/>
                </a:solidFill>
                <a:hlinkClick r:id="rId89"/>
              </a:rPr>
              <a:t>/</a:t>
            </a:r>
            <a:endParaRPr lang="en-US" sz="800" dirty="0" smtClean="0">
              <a:solidFill>
                <a:schemeClr val="tx1"/>
              </a:solidFill>
            </a:endParaRPr>
          </a:p>
          <a:p>
            <a:pPr algn="ctr"/>
            <a:r>
              <a:rPr lang="en-US" sz="1000" b="1" dirty="0" smtClean="0">
                <a:solidFill>
                  <a:schemeClr val="tx1"/>
                </a:solidFill>
              </a:rPr>
              <a:t>EVENTS</a:t>
            </a:r>
          </a:p>
          <a:p>
            <a:r>
              <a:rPr lang="en-US" sz="800" b="1" dirty="0" smtClean="0">
                <a:solidFill>
                  <a:schemeClr val="tx1"/>
                </a:solidFill>
              </a:rPr>
              <a:t>AzureCon</a:t>
            </a:r>
            <a:r>
              <a:rPr lang="en-US" sz="800" b="1" dirty="0">
                <a:solidFill>
                  <a:schemeClr val="tx1"/>
                </a:solidFill>
              </a:rPr>
              <a:t> 29Sept2015: </a:t>
            </a:r>
            <a:r>
              <a:rPr lang="en-US" sz="800" dirty="0">
                <a:solidFill>
                  <a:schemeClr val="tx1"/>
                </a:solidFill>
                <a:hlinkClick r:id="rId90"/>
              </a:rPr>
              <a:t>https://</a:t>
            </a:r>
            <a:r>
              <a:rPr lang="en-US" sz="800" dirty="0" smtClean="0">
                <a:solidFill>
                  <a:schemeClr val="tx1"/>
                </a:solidFill>
                <a:hlinkClick r:id="rId90"/>
              </a:rPr>
              <a:t>azure.microsoft.com/en-us/azurecon</a:t>
            </a:r>
            <a:endParaRPr lang="en-US" sz="800" dirty="0" smtClean="0">
              <a:solidFill>
                <a:schemeClr val="tx1"/>
              </a:solidFill>
            </a:endParaRPr>
          </a:p>
          <a:p>
            <a:r>
              <a:rPr lang="en-US" sz="800" b="1" dirty="0" smtClean="0">
                <a:solidFill>
                  <a:schemeClr val="tx1"/>
                </a:solidFill>
              </a:rPr>
              <a:t>Sessions from AzureConf in October 2014</a:t>
            </a:r>
            <a:r>
              <a:rPr lang="en-US" sz="800" b="1" dirty="0">
                <a:solidFill>
                  <a:schemeClr val="tx1"/>
                </a:solidFill>
              </a:rPr>
              <a:t>: </a:t>
            </a:r>
            <a:r>
              <a:rPr lang="en-US" sz="800" dirty="0">
                <a:solidFill>
                  <a:schemeClr val="tx1"/>
                </a:solidFill>
                <a:hlinkClick r:id="rId91"/>
              </a:rPr>
              <a:t>http://</a:t>
            </a:r>
            <a:r>
              <a:rPr lang="en-US" sz="800" dirty="0" smtClean="0">
                <a:solidFill>
                  <a:schemeClr val="tx1"/>
                </a:solidFill>
                <a:hlinkClick r:id="rId91"/>
              </a:rPr>
              <a:t>channel9.msdn.com/Events/Microsoft-Azure/AzureConf-2014</a:t>
            </a:r>
            <a:endParaRPr lang="en-US" sz="800" dirty="0" smtClean="0">
              <a:solidFill>
                <a:schemeClr val="tx1"/>
              </a:solidFill>
            </a:endParaRPr>
          </a:p>
        </p:txBody>
      </p:sp>
      <p:pic>
        <p:nvPicPr>
          <p:cNvPr id="13" name="Picture 12"/>
          <p:cNvPicPr>
            <a:picLocks noChangeAspect="1"/>
          </p:cNvPicPr>
          <p:nvPr/>
        </p:nvPicPr>
        <p:blipFill>
          <a:blip r:embed="rId92"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93"/>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0500661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0045" y="11848"/>
            <a:ext cx="11771327" cy="387798"/>
          </a:xfrm>
          <a:solidFill>
            <a:srgbClr val="FFFF00"/>
          </a:solidFill>
        </p:spPr>
        <p:txBody>
          <a:bodyPr/>
          <a:lstStyle/>
          <a:p>
            <a:pPr algn="ctr"/>
            <a:r>
              <a:rPr lang="en-US" sz="2800" dirty="0">
                <a:solidFill>
                  <a:schemeClr val="tx1"/>
                </a:solidFill>
                <a:latin typeface="Bookman Old Style" panose="02050604050505020204" pitchFamily="18" charset="0"/>
              </a:rPr>
              <a:t>Windows 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sp>
        <p:nvSpPr>
          <p:cNvPr id="21" name="Rectangle 20"/>
          <p:cNvSpPr/>
          <p:nvPr/>
        </p:nvSpPr>
        <p:spPr bwMode="auto">
          <a:xfrm>
            <a:off x="0" y="399646"/>
            <a:ext cx="12188825" cy="645835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defTabSz="466298">
              <a:buClr>
                <a:schemeClr val="tx1"/>
              </a:buClr>
            </a:pPr>
            <a:r>
              <a:rPr lang="en-US" sz="1000" b="1" dirty="0">
                <a:solidFill>
                  <a:schemeClr val="tx1"/>
                </a:solidFill>
              </a:rPr>
              <a:t>TRAINING</a:t>
            </a:r>
            <a:endParaRPr lang="en-US" sz="900" b="1" dirty="0">
              <a:solidFill>
                <a:schemeClr val="tx1"/>
              </a:solidFill>
            </a:endParaRPr>
          </a:p>
          <a:p>
            <a:r>
              <a:rPr lang="en-US" sz="800" b="1" dirty="0">
                <a:solidFill>
                  <a:schemeClr val="tx1"/>
                </a:solidFill>
              </a:rPr>
              <a:t>Free Windows and Windows Phone eBooks:</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3"/>
              </a:rPr>
              <a:t>Windows 10 Primer</a:t>
            </a:r>
            <a:endParaRPr lang="en-US" sz="800" u="sng" dirty="0">
              <a:solidFill>
                <a:schemeClr val="tx1"/>
              </a:solidFill>
              <a:hlinkClick r:id=""/>
            </a:endParaRPr>
          </a:p>
          <a:p>
            <a:pPr marL="234950" indent="-234950">
              <a:buFont typeface="Arial" panose="020B0604020202020204" pitchFamily="34" charset="0"/>
              <a:buChar char="•"/>
            </a:pPr>
            <a:r>
              <a:rPr lang="en-US" sz="800" u="sng" dirty="0" smtClean="0">
                <a:solidFill>
                  <a:schemeClr val="tx1"/>
                </a:solidFill>
                <a:hlinkClick r:id="rId4"/>
              </a:rPr>
              <a:t>Introducing </a:t>
            </a:r>
            <a:r>
              <a:rPr lang="en-US" sz="800" u="sng" dirty="0">
                <a:solidFill>
                  <a:schemeClr val="tx1"/>
                </a:solidFill>
                <a:hlinkClick r:id="rId4"/>
              </a:rPr>
              <a:t>Windows 8: An Overview for IT Pros</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5"/>
              </a:rPr>
              <a:t>Free Microsoft eBooks from Eric Ligman</a:t>
            </a:r>
            <a:endParaRPr lang="en-US" sz="800" u="sng" dirty="0">
              <a:solidFill>
                <a:schemeClr val="tx1"/>
              </a:solidFill>
            </a:endParaRPr>
          </a:p>
          <a:p>
            <a:pPr marL="234950" indent="-234950">
              <a:buFont typeface="Arial" panose="020B0604020202020204" pitchFamily="34" charset="0"/>
              <a:buChar char="•"/>
            </a:pPr>
            <a:r>
              <a:rPr lang="en-US" sz="800" dirty="0">
                <a:solidFill>
                  <a:schemeClr val="tx1"/>
                </a:solidFill>
                <a:hlinkClick r:id="rId6"/>
              </a:rPr>
              <a:t>Deploying </a:t>
            </a:r>
            <a:r>
              <a:rPr lang="en-US" sz="800" dirty="0" smtClean="0">
                <a:solidFill>
                  <a:schemeClr val="tx1"/>
                </a:solidFill>
                <a:hlinkClick r:id="rId6"/>
              </a:rPr>
              <a:t>Win7</a:t>
            </a:r>
            <a:r>
              <a:rPr lang="en-US" sz="800" dirty="0">
                <a:solidFill>
                  <a:schemeClr val="tx1"/>
                </a:solidFill>
                <a:hlinkClick r:id="rId6"/>
              </a:rPr>
              <a:t>: Essential Guidance from the Win7 Resource Kit and TechNet</a:t>
            </a:r>
            <a:endParaRPr lang="en-US" sz="800" dirty="0">
              <a:solidFill>
                <a:schemeClr val="tx1"/>
              </a:solidFill>
            </a:endParaRPr>
          </a:p>
          <a:p>
            <a:pPr marL="234950" indent="-234950">
              <a:buFont typeface="Arial" panose="020B0604020202020204" pitchFamily="34" charset="0"/>
              <a:buChar char="•"/>
            </a:pPr>
            <a:r>
              <a:rPr lang="en-US" sz="800" dirty="0">
                <a:solidFill>
                  <a:schemeClr val="tx1"/>
                </a:solidFill>
                <a:hlinkClick r:id="rId7"/>
              </a:rPr>
              <a:t>Programming Windows Store Apps with HTML, CSS, and JavaScript</a:t>
            </a:r>
            <a:r>
              <a:rPr lang="en-US" sz="800" dirty="0">
                <a:solidFill>
                  <a:schemeClr val="tx1"/>
                </a:solidFill>
              </a:rPr>
              <a:t> (Scroll Down)</a:t>
            </a:r>
          </a:p>
          <a:p>
            <a:pPr marL="234950" indent="-234950">
              <a:buFont typeface="Arial" panose="020B0604020202020204" pitchFamily="34" charset="0"/>
              <a:buChar char="•"/>
            </a:pPr>
            <a:r>
              <a:rPr lang="en-US" sz="800" dirty="0">
                <a:solidFill>
                  <a:schemeClr val="tx1"/>
                </a:solidFill>
                <a:hlinkClick r:id="rId8"/>
              </a:rPr>
              <a:t>Creating Mobile Apps with Xamarin.Forms (Preview Edition 2)</a:t>
            </a:r>
            <a:endParaRPr lang="en-US" sz="800" dirty="0">
              <a:solidFill>
                <a:schemeClr val="tx1"/>
              </a:solidFill>
            </a:endParaRPr>
          </a:p>
          <a:p>
            <a:r>
              <a:rPr lang="en-US" sz="800" b="1" dirty="0">
                <a:solidFill>
                  <a:schemeClr val="tx1"/>
                </a:solidFill>
              </a:rPr>
              <a:t>Free Windows Training:</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9"/>
              </a:rPr>
              <a:t>Microsoft Virtual Academy Windows Courses</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10"/>
              </a:rPr>
              <a:t>What’s New in Windows 8.1 for IT Pros</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11"/>
              </a:rPr>
              <a:t>What’s New in Windows 8.1 Security</a:t>
            </a:r>
            <a:endParaRPr lang="en-US" sz="800" dirty="0">
              <a:solidFill>
                <a:schemeClr val="tx1"/>
              </a:solidFill>
            </a:endParaRPr>
          </a:p>
          <a:p>
            <a:pPr marL="234950" indent="-234950">
              <a:buFont typeface="Arial" panose="020B0604020202020204" pitchFamily="34" charset="0"/>
              <a:buChar char="•"/>
            </a:pPr>
            <a:r>
              <a:rPr lang="en-US" sz="800" u="sng" dirty="0">
                <a:solidFill>
                  <a:schemeClr val="tx1"/>
                </a:solidFill>
                <a:hlinkClick r:id="rId12"/>
              </a:rPr>
              <a:t>Windows Performance Jump Start and Toolkit</a:t>
            </a:r>
            <a:endParaRPr lang="en-US" sz="800" u="sng" dirty="0">
              <a:solidFill>
                <a:schemeClr val="tx1"/>
              </a:solidFill>
            </a:endParaRPr>
          </a:p>
          <a:p>
            <a:pPr marL="234950" indent="-234950">
              <a:buFont typeface="Arial" panose="020B0604020202020204" pitchFamily="34" charset="0"/>
              <a:buChar char="•"/>
            </a:pPr>
            <a:r>
              <a:rPr lang="en-US" sz="800" u="sng" dirty="0" smtClean="0">
                <a:solidFill>
                  <a:schemeClr val="tx1"/>
                </a:solidFill>
                <a:hlinkClick r:id="rId13"/>
              </a:rPr>
              <a:t>Windows </a:t>
            </a:r>
            <a:r>
              <a:rPr lang="en-US" sz="800" u="sng" dirty="0">
                <a:solidFill>
                  <a:schemeClr val="tx1"/>
                </a:solidFill>
                <a:hlinkClick r:id="rId13"/>
              </a:rPr>
              <a:t>8.1 To Go</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14"/>
              </a:rPr>
              <a:t>Windows 8.1 Modern LOB Application Deployment</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15"/>
              </a:rPr>
              <a:t>Windows 8.1 Deployment Jump Start</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16"/>
              </a:rPr>
              <a:t>Windows 8.1 Update for Enterprise Jump Start</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17"/>
              </a:rPr>
              <a:t>Defense in Depth: Windows 8.1 Security</a:t>
            </a:r>
            <a:endParaRPr lang="en-US" sz="800" u="sng" dirty="0">
              <a:solidFill>
                <a:schemeClr val="tx1"/>
              </a:solidFill>
            </a:endParaRPr>
          </a:p>
          <a:p>
            <a:pPr marL="234950" indent="-234950">
              <a:buFont typeface="Arial" panose="020B0604020202020204" pitchFamily="34" charset="0"/>
              <a:buChar char="•"/>
            </a:pPr>
            <a:r>
              <a:rPr lang="en-US" sz="800" u="sng" dirty="0" smtClean="0">
                <a:solidFill>
                  <a:schemeClr val="tx1"/>
                </a:solidFill>
                <a:hlinkClick r:id="rId18"/>
              </a:rPr>
              <a:t>Enterprise </a:t>
            </a:r>
            <a:r>
              <a:rPr lang="en-US" sz="800" u="sng" dirty="0">
                <a:solidFill>
                  <a:schemeClr val="tx1"/>
                </a:solidFill>
                <a:hlinkClick r:id="rId18"/>
              </a:rPr>
              <a:t>Mobility Core Skills </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19"/>
              </a:rPr>
              <a:t>Best of Build and Windows 10</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20"/>
              </a:rPr>
              <a:t>Getting Started with Windows 10 for IT Pros</a:t>
            </a:r>
            <a:endParaRPr lang="en-US" sz="800" u="sng" dirty="0">
              <a:solidFill>
                <a:schemeClr val="tx1"/>
              </a:solidFill>
            </a:endParaRPr>
          </a:p>
          <a:p>
            <a:pPr marL="234950" indent="-234950">
              <a:buFont typeface="Arial" panose="020B0604020202020204" pitchFamily="34" charset="0"/>
              <a:buChar char="•"/>
            </a:pPr>
            <a:r>
              <a:rPr lang="en-US" sz="800" u="sng" dirty="0">
                <a:solidFill>
                  <a:schemeClr val="tx1"/>
                </a:solidFill>
                <a:hlinkClick r:id="rId21"/>
              </a:rPr>
              <a:t>A Developers Guide to Windows </a:t>
            </a:r>
            <a:r>
              <a:rPr lang="en-US" sz="800" u="sng" dirty="0" smtClean="0">
                <a:solidFill>
                  <a:schemeClr val="tx1"/>
                </a:solidFill>
                <a:hlinkClick r:id="rId21"/>
              </a:rPr>
              <a:t>10</a:t>
            </a:r>
            <a:endParaRPr lang="en-US" sz="800" u="sng" dirty="0" smtClean="0">
              <a:solidFill>
                <a:schemeClr val="tx1"/>
              </a:solidFill>
            </a:endParaRPr>
          </a:p>
          <a:p>
            <a:pPr marL="234950" indent="-234950">
              <a:buFont typeface="Arial" panose="020B0604020202020204" pitchFamily="34" charset="0"/>
              <a:buChar char="•"/>
            </a:pPr>
            <a:r>
              <a:rPr lang="en-US" sz="800" u="sng" dirty="0" smtClean="0">
                <a:solidFill>
                  <a:schemeClr val="tx1"/>
                </a:solidFill>
                <a:hlinkClick r:id="rId22"/>
              </a:rPr>
              <a:t>Windows 10: Update for IT Pros</a:t>
            </a:r>
            <a:endParaRPr lang="en-US" sz="800" u="sng" dirty="0">
              <a:solidFill>
                <a:schemeClr val="tx1"/>
              </a:solidFill>
            </a:endParaRPr>
          </a:p>
          <a:p>
            <a:r>
              <a:rPr lang="en-US" sz="800" b="1" dirty="0">
                <a:solidFill>
                  <a:schemeClr val="tx1"/>
                </a:solidFill>
              </a:rPr>
              <a:t>Training and Technical Resources on Microsoft.com:</a:t>
            </a:r>
            <a:endParaRPr lang="en-US" sz="800" dirty="0">
              <a:solidFill>
                <a:schemeClr val="tx1"/>
              </a:solidFill>
            </a:endParaRPr>
          </a:p>
          <a:p>
            <a:r>
              <a:rPr lang="en-US" sz="800" u="sng" dirty="0">
                <a:solidFill>
                  <a:schemeClr val="tx1"/>
                </a:solidFill>
                <a:hlinkClick r:id="rId23"/>
              </a:rPr>
              <a:t>http://www.microsoft.com/learning/en-us/windows-training.aspx</a:t>
            </a:r>
            <a:endParaRPr lang="en-US" sz="800" u="sng" dirty="0">
              <a:solidFill>
                <a:schemeClr val="tx1"/>
              </a:solidFill>
            </a:endParaRPr>
          </a:p>
          <a:p>
            <a:r>
              <a:rPr lang="en-US" sz="800" b="1" dirty="0">
                <a:solidFill>
                  <a:schemeClr val="tx1"/>
                </a:solidFill>
              </a:rPr>
              <a:t>Books on Windows for Sale at the O’Reilly Store:</a:t>
            </a:r>
            <a:endParaRPr lang="en-US" sz="800" dirty="0">
              <a:solidFill>
                <a:schemeClr val="tx1"/>
              </a:solidFill>
            </a:endParaRPr>
          </a:p>
          <a:p>
            <a:r>
              <a:rPr lang="en-US" sz="800" dirty="0">
                <a:solidFill>
                  <a:schemeClr val="tx1"/>
                </a:solidFill>
                <a:hlinkClick r:id="rId24"/>
              </a:rPr>
              <a:t>http://search.oreilly.com/?q=windows&amp;x=0&amp;y=0</a:t>
            </a:r>
            <a:endParaRPr lang="en-US" sz="800" dirty="0">
              <a:solidFill>
                <a:schemeClr val="tx1"/>
              </a:solidFill>
            </a:endParaRPr>
          </a:p>
          <a:p>
            <a:r>
              <a:rPr lang="en-US" sz="800" b="1" dirty="0">
                <a:solidFill>
                  <a:schemeClr val="tx1"/>
                </a:solidFill>
              </a:rPr>
              <a:t>Books on Windows for Sale at the InformIT Store (Includes MS-Press):</a:t>
            </a:r>
            <a:endParaRPr lang="en-US" sz="800" dirty="0">
              <a:solidFill>
                <a:schemeClr val="tx1"/>
              </a:solidFill>
            </a:endParaRPr>
          </a:p>
          <a:p>
            <a:r>
              <a:rPr lang="en-US" sz="800" dirty="0">
                <a:solidFill>
                  <a:schemeClr val="tx1"/>
                </a:solidFill>
                <a:hlinkClick r:id="rId25"/>
              </a:rPr>
              <a:t>http://www.informit.com/search/index.aspx?query=windows</a:t>
            </a:r>
            <a:endParaRPr lang="en-US" sz="800" dirty="0">
              <a:solidFill>
                <a:schemeClr val="tx1"/>
              </a:solidFill>
            </a:endParaRPr>
          </a:p>
          <a:p>
            <a:r>
              <a:rPr lang="en-US" sz="800" b="1" dirty="0">
                <a:solidFill>
                  <a:schemeClr val="tx1"/>
                </a:solidFill>
              </a:rPr>
              <a:t>Windows 8.1 Update How-To Videos for Business Users:</a:t>
            </a:r>
          </a:p>
          <a:p>
            <a:r>
              <a:rPr lang="en-US" sz="800" dirty="0">
                <a:solidFill>
                  <a:schemeClr val="tx1"/>
                </a:solidFill>
                <a:hlinkClick r:id="rId26"/>
              </a:rPr>
              <a:t>http://www.microsoft.com/en-us/download/details.aspx?id=42314</a:t>
            </a:r>
            <a:endParaRPr lang="en-US" sz="800" dirty="0">
              <a:solidFill>
                <a:schemeClr val="tx1"/>
              </a:solidFill>
            </a:endParaRPr>
          </a:p>
          <a:p>
            <a:pPr algn="ctr" defTabSz="466298">
              <a:buClr>
                <a:schemeClr val="tx1"/>
              </a:buClr>
            </a:pPr>
            <a:r>
              <a:rPr lang="en-US" sz="1000" b="1" dirty="0" smtClean="0">
                <a:solidFill>
                  <a:schemeClr val="tx1"/>
                </a:solidFill>
              </a:rPr>
              <a:t>SUPPORT </a:t>
            </a:r>
            <a:r>
              <a:rPr lang="en-US" sz="1000" b="1" dirty="0">
                <a:solidFill>
                  <a:schemeClr val="tx1"/>
                </a:solidFill>
              </a:rPr>
              <a:t>and TOOLS</a:t>
            </a:r>
            <a:endParaRPr lang="en-US" sz="900" b="1" dirty="0">
              <a:solidFill>
                <a:schemeClr val="tx1"/>
              </a:solidFill>
            </a:endParaRPr>
          </a:p>
          <a:p>
            <a:r>
              <a:rPr lang="en-US" sz="800" b="1" dirty="0">
                <a:solidFill>
                  <a:schemeClr val="tx1"/>
                </a:solidFill>
              </a:rPr>
              <a:t>Need Help </a:t>
            </a:r>
            <a:r>
              <a:rPr lang="en-US" sz="800" b="1" dirty="0" smtClean="0">
                <a:solidFill>
                  <a:schemeClr val="tx1"/>
                </a:solidFill>
              </a:rPr>
              <a:t>with Win 10</a:t>
            </a:r>
            <a:r>
              <a:rPr lang="en-US" sz="800" b="1" dirty="0">
                <a:solidFill>
                  <a:schemeClr val="tx1"/>
                </a:solidFill>
              </a:rPr>
              <a:t>? </a:t>
            </a:r>
            <a:r>
              <a:rPr lang="en-US" sz="800" dirty="0">
                <a:solidFill>
                  <a:schemeClr val="tx1"/>
                </a:solidFill>
                <a:hlinkClick r:id="rId27"/>
              </a:rPr>
              <a:t>http://</a:t>
            </a:r>
            <a:r>
              <a:rPr lang="en-US" sz="800" dirty="0" smtClean="0">
                <a:solidFill>
                  <a:schemeClr val="tx1"/>
                </a:solidFill>
                <a:hlinkClick r:id="rId27"/>
              </a:rPr>
              <a:t>windows.microsoft.com/en-us/windows-10/support</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Deployment Tools: </a:t>
            </a:r>
            <a:r>
              <a:rPr lang="en-US" sz="800" dirty="0">
                <a:solidFill>
                  <a:schemeClr val="tx1"/>
                </a:solidFill>
                <a:hlinkClick r:id="rId28"/>
              </a:rPr>
              <a:t>https://technet.microsoft.com/library/mt297512.aspx</a:t>
            </a:r>
            <a:endParaRPr lang="en-US" sz="800" dirty="0">
              <a:solidFill>
                <a:schemeClr val="tx1"/>
              </a:solidFill>
            </a:endParaRPr>
          </a:p>
          <a:p>
            <a:r>
              <a:rPr lang="en-US" sz="800" b="1" dirty="0" smtClean="0">
                <a:solidFill>
                  <a:schemeClr val="tx1"/>
                </a:solidFill>
              </a:rPr>
              <a:t>Remote </a:t>
            </a:r>
            <a:r>
              <a:rPr lang="en-US" sz="800" b="1" dirty="0">
                <a:solidFill>
                  <a:schemeClr val="tx1"/>
                </a:solidFill>
              </a:rPr>
              <a:t>Server Admin Tools for Win 10: </a:t>
            </a:r>
            <a:r>
              <a:rPr lang="en-US" sz="800" dirty="0">
                <a:solidFill>
                  <a:schemeClr val="tx1"/>
                </a:solidFill>
                <a:hlinkClick r:id="rId29"/>
              </a:rPr>
              <a:t>https://</a:t>
            </a:r>
            <a:r>
              <a:rPr lang="en-US" sz="800" dirty="0" smtClean="0">
                <a:solidFill>
                  <a:schemeClr val="tx1"/>
                </a:solidFill>
                <a:hlinkClick r:id="rId29"/>
              </a:rPr>
              <a:t>www.microsoft.com/en-us/download/details.aspx?id=45520</a:t>
            </a:r>
            <a:endParaRPr lang="en-US" sz="800" dirty="0" smtClean="0">
              <a:solidFill>
                <a:schemeClr val="tx1"/>
              </a:solidFill>
            </a:endParaRPr>
          </a:p>
          <a:p>
            <a:r>
              <a:rPr lang="en-US" sz="800" b="1" dirty="0" smtClean="0">
                <a:solidFill>
                  <a:schemeClr val="tx1"/>
                </a:solidFill>
              </a:rPr>
              <a:t>Prevent Driver Updates </a:t>
            </a:r>
            <a:r>
              <a:rPr lang="en-US" sz="800" b="1" dirty="0">
                <a:solidFill>
                  <a:schemeClr val="tx1"/>
                </a:solidFill>
              </a:rPr>
              <a:t>in </a:t>
            </a:r>
            <a:r>
              <a:rPr lang="en-US" sz="800" b="1" dirty="0" smtClean="0">
                <a:solidFill>
                  <a:schemeClr val="tx1"/>
                </a:solidFill>
              </a:rPr>
              <a:t>Win10</a:t>
            </a:r>
            <a:r>
              <a:rPr lang="en-US" sz="800" b="1" dirty="0">
                <a:solidFill>
                  <a:schemeClr val="tx1"/>
                </a:solidFill>
              </a:rPr>
              <a:t>:</a:t>
            </a:r>
            <a:r>
              <a:rPr lang="en-US" sz="800" dirty="0">
                <a:solidFill>
                  <a:schemeClr val="tx1"/>
                </a:solidFill>
              </a:rPr>
              <a:t> </a:t>
            </a:r>
            <a:r>
              <a:rPr lang="en-US" sz="800" dirty="0">
                <a:solidFill>
                  <a:schemeClr val="tx1"/>
                </a:solidFill>
                <a:hlinkClick r:id="rId30"/>
              </a:rPr>
              <a:t>https://</a:t>
            </a:r>
            <a:r>
              <a:rPr lang="en-US" sz="800" dirty="0" smtClean="0">
                <a:solidFill>
                  <a:schemeClr val="tx1"/>
                </a:solidFill>
                <a:hlinkClick r:id="rId30"/>
              </a:rPr>
              <a:t>support.microsoft.com/en-us/kb/3073930</a:t>
            </a:r>
            <a:endParaRPr lang="en-US" sz="800" dirty="0" smtClean="0">
              <a:solidFill>
                <a:schemeClr val="tx1"/>
              </a:solidFill>
            </a:endParaRPr>
          </a:p>
          <a:p>
            <a:r>
              <a:rPr lang="en-US" sz="800" b="1" dirty="0" smtClean="0">
                <a:solidFill>
                  <a:schemeClr val="tx1"/>
                </a:solidFill>
              </a:rPr>
              <a:t>How </a:t>
            </a:r>
            <a:r>
              <a:rPr lang="en-US" sz="800" b="1" dirty="0">
                <a:solidFill>
                  <a:schemeClr val="tx1"/>
                </a:solidFill>
              </a:rPr>
              <a:t>to Manage Win 10 Notification and Upgrade Options: </a:t>
            </a:r>
            <a:r>
              <a:rPr lang="en-US" sz="800" dirty="0">
                <a:solidFill>
                  <a:schemeClr val="tx1"/>
                </a:solidFill>
                <a:hlinkClick r:id="rId31"/>
              </a:rPr>
              <a:t>https://support.microsoft.com/en-us/kb/3080351</a:t>
            </a:r>
            <a:endParaRPr lang="en-US" sz="800" dirty="0">
              <a:solidFill>
                <a:schemeClr val="tx1"/>
              </a:solidFill>
            </a:endParaRPr>
          </a:p>
          <a:p>
            <a:r>
              <a:rPr lang="en-US" sz="800" b="1" dirty="0">
                <a:solidFill>
                  <a:schemeClr val="tx1"/>
                </a:solidFill>
              </a:rPr>
              <a:t>Top Windows Support Solutions on TechNet:</a:t>
            </a:r>
            <a:endParaRPr lang="en-US" sz="800" dirty="0">
              <a:solidFill>
                <a:schemeClr val="tx1"/>
              </a:solidFill>
            </a:endParaRPr>
          </a:p>
          <a:p>
            <a:r>
              <a:rPr lang="en-US" sz="800" u="sng" dirty="0">
                <a:solidFill>
                  <a:schemeClr val="tx1"/>
                </a:solidFill>
                <a:hlinkClick r:id="rId32"/>
              </a:rPr>
              <a:t>For Windows 8</a:t>
            </a:r>
            <a:r>
              <a:rPr lang="en-US" sz="800" dirty="0">
                <a:solidFill>
                  <a:schemeClr val="tx1"/>
                </a:solidFill>
              </a:rPr>
              <a:t>     </a:t>
            </a:r>
            <a:r>
              <a:rPr lang="en-US" sz="800" u="sng" dirty="0">
                <a:solidFill>
                  <a:schemeClr val="tx1"/>
                </a:solidFill>
                <a:hlinkClick r:id="rId33"/>
              </a:rPr>
              <a:t>For Windows 8.1</a:t>
            </a:r>
            <a:endParaRPr lang="en-US" sz="800" dirty="0">
              <a:solidFill>
                <a:schemeClr val="tx1"/>
              </a:solidFill>
            </a:endParaRPr>
          </a:p>
          <a:p>
            <a:r>
              <a:rPr lang="en-US" sz="800" b="1" dirty="0">
                <a:solidFill>
                  <a:schemeClr val="tx1"/>
                </a:solidFill>
              </a:rPr>
              <a:t>Windows Support Resources on Microsoft.com:</a:t>
            </a:r>
            <a:endParaRPr lang="en-US" sz="800" dirty="0">
              <a:solidFill>
                <a:schemeClr val="tx1"/>
              </a:solidFill>
            </a:endParaRPr>
          </a:p>
          <a:p>
            <a:r>
              <a:rPr lang="en-US" sz="800" u="sng" dirty="0">
                <a:solidFill>
                  <a:schemeClr val="tx1"/>
                </a:solidFill>
                <a:hlinkClick r:id="rId34"/>
              </a:rPr>
              <a:t>http://support.microsoft.com/find-solutions/windows/windows-8-1/</a:t>
            </a:r>
            <a:endParaRPr lang="en-US" sz="800" dirty="0">
              <a:solidFill>
                <a:schemeClr val="tx1"/>
              </a:solidFill>
            </a:endParaRPr>
          </a:p>
          <a:p>
            <a:r>
              <a:rPr lang="en-US" sz="800" b="1" dirty="0">
                <a:solidFill>
                  <a:schemeClr val="tx1"/>
                </a:solidFill>
              </a:rPr>
              <a:t>Media eXperience Analyzer (MXA):</a:t>
            </a:r>
          </a:p>
          <a:p>
            <a:r>
              <a:rPr lang="en-US" sz="800" dirty="0">
                <a:solidFill>
                  <a:schemeClr val="tx1"/>
                </a:solidFill>
                <a:hlinkClick r:id="rId35"/>
              </a:rPr>
              <a:t>http://www.microsoft.com/en-us/download/details.aspx?id=43105</a:t>
            </a:r>
            <a:endParaRPr lang="en-US" sz="800" dirty="0">
              <a:solidFill>
                <a:schemeClr val="tx1"/>
              </a:solidFill>
            </a:endParaRPr>
          </a:p>
          <a:p>
            <a:r>
              <a:rPr lang="en-US" sz="800" b="1" dirty="0">
                <a:solidFill>
                  <a:schemeClr val="tx1"/>
                </a:solidFill>
              </a:rPr>
              <a:t>Message Analyzer Tool for Windows and Windows Server:</a:t>
            </a:r>
            <a:endParaRPr lang="en-US" sz="800" b="1" dirty="0">
              <a:solidFill>
                <a:schemeClr val="tx1"/>
              </a:solidFill>
              <a:hlinkClick r:id="rId36"/>
            </a:endParaRPr>
          </a:p>
          <a:p>
            <a:r>
              <a:rPr lang="en-US" sz="800" dirty="0">
                <a:solidFill>
                  <a:schemeClr val="tx1"/>
                </a:solidFill>
                <a:hlinkClick r:id="rId37"/>
              </a:rPr>
              <a:t>http://www.microsoft.com/en-us/download/details.aspx?id=44226</a:t>
            </a:r>
            <a:endParaRPr lang="en-US" sz="800" dirty="0">
              <a:solidFill>
                <a:schemeClr val="tx1"/>
              </a:solidFill>
            </a:endParaRPr>
          </a:p>
          <a:p>
            <a:r>
              <a:rPr lang="en-US" sz="800" b="1" dirty="0">
                <a:solidFill>
                  <a:schemeClr val="tx1"/>
                </a:solidFill>
              </a:rPr>
              <a:t>Windows Sysinternals Site</a:t>
            </a:r>
            <a:r>
              <a:rPr lang="en-US" sz="600" dirty="0">
                <a:solidFill>
                  <a:schemeClr val="tx1"/>
                </a:solidFill>
              </a:rPr>
              <a:t>: </a:t>
            </a:r>
            <a:r>
              <a:rPr lang="en-US" sz="800" dirty="0">
                <a:solidFill>
                  <a:schemeClr val="tx1"/>
                </a:solidFill>
                <a:hlinkClick r:id="rId38"/>
              </a:rPr>
              <a:t>http://technet.microsoft.com/sysinternals</a:t>
            </a:r>
            <a:endParaRPr lang="en-US" sz="1000" b="1" dirty="0">
              <a:solidFill>
                <a:schemeClr val="tx1"/>
              </a:solidFill>
            </a:endParaRPr>
          </a:p>
          <a:p>
            <a:r>
              <a:rPr lang="en-US" sz="800" b="1" dirty="0">
                <a:solidFill>
                  <a:schemeClr val="tx1"/>
                </a:solidFill>
              </a:rPr>
              <a:t>Support Lifecycle Info for Microsoft Client Software: </a:t>
            </a:r>
            <a:r>
              <a:rPr lang="en-US" sz="800" dirty="0">
                <a:solidFill>
                  <a:schemeClr val="tx1"/>
                </a:solidFill>
                <a:hlinkClick r:id="rId39"/>
              </a:rPr>
              <a:t>http://support.microsoft.com/gp/lifeselectwin</a:t>
            </a:r>
            <a:endParaRPr lang="en-US" sz="800" dirty="0">
              <a:solidFill>
                <a:schemeClr val="tx1"/>
              </a:solidFill>
            </a:endParaRPr>
          </a:p>
          <a:p>
            <a:r>
              <a:rPr lang="en-US" sz="800" b="1" dirty="0">
                <a:solidFill>
                  <a:schemeClr val="tx1"/>
                </a:solidFill>
              </a:rPr>
              <a:t>Support Lifecycle for Internet Explorer: </a:t>
            </a:r>
            <a:r>
              <a:rPr lang="en-US" sz="800" dirty="0">
                <a:solidFill>
                  <a:schemeClr val="tx1"/>
                </a:solidFill>
                <a:hlinkClick r:id="rId40"/>
              </a:rPr>
              <a:t>http://support.microsoft.com/lifecycle#gp/msl-ie-dotnet-an</a:t>
            </a:r>
            <a:endParaRPr lang="en-US" sz="800" dirty="0">
              <a:solidFill>
                <a:schemeClr val="tx1"/>
              </a:solidFill>
            </a:endParaRPr>
          </a:p>
          <a:p>
            <a:r>
              <a:rPr lang="en-US" sz="800" b="1" dirty="0">
                <a:solidFill>
                  <a:schemeClr val="tx1"/>
                </a:solidFill>
              </a:rPr>
              <a:t>Windows XP Embedded Support Timeframes: </a:t>
            </a:r>
            <a:r>
              <a:rPr lang="en-US" sz="800" dirty="0">
                <a:solidFill>
                  <a:schemeClr val="tx1"/>
                </a:solidFill>
                <a:hlinkClick r:id="rId41"/>
              </a:rPr>
              <a:t>http://blogs.msdn.com/b/windows-embedded/archive/2014/02/17/what-does-the-end-of-support-of-windows-xp-mean-for-windows-embedded.aspx</a:t>
            </a:r>
            <a:endParaRPr lang="en-US" sz="600" dirty="0">
              <a:solidFill>
                <a:schemeClr val="tx1"/>
              </a:solidFill>
            </a:endParaRPr>
          </a:p>
          <a:p>
            <a:r>
              <a:rPr lang="en-US" sz="800" b="1" dirty="0">
                <a:solidFill>
                  <a:schemeClr val="tx1"/>
                </a:solidFill>
              </a:rPr>
              <a:t>Most Recent KBs for Windows 7: </a:t>
            </a:r>
            <a:r>
              <a:rPr lang="en-US" sz="800" dirty="0">
                <a:solidFill>
                  <a:schemeClr val="tx1"/>
                </a:solidFill>
                <a:hlinkClick r:id="rId42"/>
              </a:rPr>
              <a:t>https://support2.microsoft.com/common/rss.aspx?rssid=14019</a:t>
            </a:r>
            <a:endParaRPr lang="en-US" sz="800" dirty="0">
              <a:solidFill>
                <a:schemeClr val="tx1"/>
              </a:solidFill>
            </a:endParaRPr>
          </a:p>
          <a:p>
            <a:r>
              <a:rPr lang="en-US" sz="800" b="1" dirty="0">
                <a:solidFill>
                  <a:schemeClr val="tx1"/>
                </a:solidFill>
              </a:rPr>
              <a:t>Most Recent KBs for Windows 8: </a:t>
            </a:r>
            <a:r>
              <a:rPr lang="en-US" sz="800" dirty="0">
                <a:solidFill>
                  <a:schemeClr val="tx1"/>
                </a:solidFill>
                <a:hlinkClick r:id="rId43"/>
              </a:rPr>
              <a:t>https://support2.microsoft.com/common/rss.aspx?rssid=16796</a:t>
            </a:r>
            <a:endParaRPr lang="en-US" sz="800" dirty="0">
              <a:solidFill>
                <a:schemeClr val="tx1"/>
              </a:solidFill>
            </a:endParaRPr>
          </a:p>
          <a:p>
            <a:r>
              <a:rPr lang="en-US" sz="800" b="1" dirty="0">
                <a:solidFill>
                  <a:schemeClr val="tx1"/>
                </a:solidFill>
              </a:rPr>
              <a:t>Windows Security and Non-Security Updates in 2015: </a:t>
            </a:r>
            <a:r>
              <a:rPr lang="en-US" sz="800" dirty="0">
                <a:solidFill>
                  <a:schemeClr val="tx1"/>
                </a:solidFill>
                <a:hlinkClick r:id="rId44"/>
              </a:rPr>
              <a:t>https://support.microsoft.com/en-us/kb/894199</a:t>
            </a:r>
            <a:endParaRPr lang="en-US" sz="600" dirty="0">
              <a:solidFill>
                <a:schemeClr val="tx1"/>
              </a:solidFill>
            </a:endParaRPr>
          </a:p>
          <a:p>
            <a:r>
              <a:rPr lang="en-US" sz="800" b="1" dirty="0">
                <a:solidFill>
                  <a:schemeClr val="tx1"/>
                </a:solidFill>
              </a:rPr>
              <a:t>Internet Explorer Support Changes in January 2016</a:t>
            </a:r>
            <a:r>
              <a:rPr lang="en-US" sz="900" b="1" dirty="0">
                <a:solidFill>
                  <a:schemeClr val="tx1"/>
                </a:solidFill>
              </a:rPr>
              <a:t>: </a:t>
            </a:r>
            <a:r>
              <a:rPr lang="en-US" sz="800" dirty="0">
                <a:solidFill>
                  <a:schemeClr val="tx1"/>
                </a:solidFill>
                <a:hlinkClick r:id="rId45"/>
              </a:rPr>
              <a:t>https://support.microsoft.com/en-us/lifecycle#gp/Microsoft-Internet-Explorer</a:t>
            </a:r>
            <a:endParaRPr lang="en-US" sz="800" dirty="0">
              <a:solidFill>
                <a:schemeClr val="tx1"/>
              </a:solidFill>
            </a:endParaRPr>
          </a:p>
          <a:p>
            <a:r>
              <a:rPr lang="en-US" sz="800" b="1" dirty="0">
                <a:solidFill>
                  <a:schemeClr val="tx1"/>
                </a:solidFill>
              </a:rPr>
              <a:t>Windows Assessment and Deployment Kit (ADK) for Win 8: </a:t>
            </a:r>
            <a:r>
              <a:rPr lang="en-US" sz="800" dirty="0">
                <a:solidFill>
                  <a:schemeClr val="tx1"/>
                </a:solidFill>
                <a:hlinkClick r:id="rId46"/>
              </a:rPr>
              <a:t>http://www.microsoft.com/en-us/download/details.aspx?id=30652</a:t>
            </a:r>
            <a:endParaRPr lang="en-US" sz="800" dirty="0">
              <a:solidFill>
                <a:schemeClr val="tx1"/>
              </a:solidFill>
            </a:endParaRPr>
          </a:p>
          <a:p>
            <a:r>
              <a:rPr lang="en-US" sz="800" b="1" dirty="0">
                <a:solidFill>
                  <a:schemeClr val="tx1"/>
                </a:solidFill>
              </a:rPr>
              <a:t>IE 11 Enterprise Mode Site List Manager Tool: </a:t>
            </a:r>
            <a:r>
              <a:rPr lang="en-US" sz="800" dirty="0">
                <a:solidFill>
                  <a:schemeClr val="tx1"/>
                </a:solidFill>
                <a:hlinkClick r:id="rId47"/>
              </a:rPr>
              <a:t>http://www.microsoft.com/en-us/download/details.aspx?id=42501</a:t>
            </a:r>
            <a:endParaRPr lang="en-US" sz="800" dirty="0">
              <a:solidFill>
                <a:schemeClr val="tx1"/>
              </a:solidFill>
            </a:endParaRPr>
          </a:p>
          <a:p>
            <a:pPr algn="ctr"/>
            <a:r>
              <a:rPr lang="en-US" sz="1000" b="1" dirty="0" smtClean="0">
                <a:solidFill>
                  <a:schemeClr val="tx1"/>
                </a:solidFill>
              </a:rPr>
              <a:t>PRODUCT </a:t>
            </a:r>
            <a:r>
              <a:rPr lang="en-US" sz="1000" b="1" dirty="0">
                <a:solidFill>
                  <a:schemeClr val="tx1"/>
                </a:solidFill>
              </a:rPr>
              <a:t>and TECHNICAL</a:t>
            </a:r>
          </a:p>
          <a:p>
            <a:r>
              <a:rPr lang="en-US" sz="800" b="1" dirty="0">
                <a:solidFill>
                  <a:schemeClr val="tx1"/>
                </a:solidFill>
              </a:rPr>
              <a:t>Windows Compatibility Center: </a:t>
            </a:r>
            <a:r>
              <a:rPr lang="en-US" sz="800" dirty="0">
                <a:solidFill>
                  <a:schemeClr val="tx1"/>
                </a:solidFill>
                <a:hlinkClick r:id="rId48"/>
              </a:rPr>
              <a:t>https://</a:t>
            </a:r>
            <a:r>
              <a:rPr lang="en-US" sz="800" dirty="0" smtClean="0">
                <a:solidFill>
                  <a:schemeClr val="tx1"/>
                </a:solidFill>
                <a:hlinkClick r:id="rId48"/>
              </a:rPr>
              <a:t>www.microsoft.com/en-us/windows/compatibility/CompatCenter/Home</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Videos on YouTube: </a:t>
            </a:r>
            <a:r>
              <a:rPr lang="en-US" sz="800" dirty="0">
                <a:solidFill>
                  <a:schemeClr val="tx1"/>
                </a:solidFill>
                <a:hlinkClick r:id="rId49"/>
              </a:rPr>
              <a:t>https://www.youtube.com/user/WindowsVideos/featured</a:t>
            </a:r>
            <a:endParaRPr lang="en-US" sz="800" dirty="0">
              <a:solidFill>
                <a:schemeClr val="tx1"/>
              </a:solidFill>
            </a:endParaRPr>
          </a:p>
          <a:p>
            <a:r>
              <a:rPr lang="en-US" sz="800" b="1" dirty="0">
                <a:solidFill>
                  <a:schemeClr val="tx1"/>
                </a:solidFill>
              </a:rPr>
              <a:t>17 Obscure Windows Tools &amp; Tricks Too Powerful to Overlook:</a:t>
            </a:r>
          </a:p>
          <a:p>
            <a:r>
              <a:rPr lang="en-US" sz="800" dirty="0">
                <a:solidFill>
                  <a:schemeClr val="tx1"/>
                </a:solidFill>
                <a:hlinkClick r:id="rId50"/>
              </a:rPr>
              <a:t>http://www.citeworld.com/article/2369664/consumerization/17-obscure-windows-tools-and-tricks-too-powerful-to-overlook.html</a:t>
            </a:r>
            <a:endParaRPr lang="en-US" sz="800" dirty="0">
              <a:solidFill>
                <a:schemeClr val="tx1"/>
              </a:solidFill>
            </a:endParaRPr>
          </a:p>
          <a:p>
            <a:r>
              <a:rPr lang="en-US" sz="800" b="1" dirty="0">
                <a:solidFill>
                  <a:schemeClr val="tx1"/>
                </a:solidFill>
              </a:rPr>
              <a:t>Windows Dev Center: </a:t>
            </a:r>
            <a:r>
              <a:rPr lang="en-US" sz="800" u="sng" dirty="0">
                <a:solidFill>
                  <a:schemeClr val="tx1"/>
                </a:solidFill>
                <a:hlinkClick r:id="rId51"/>
              </a:rPr>
              <a:t>http://dev.windows.com</a:t>
            </a:r>
            <a:endParaRPr lang="en-US" sz="800" u="sng" dirty="0">
              <a:solidFill>
                <a:schemeClr val="tx1"/>
              </a:solidFill>
            </a:endParaRPr>
          </a:p>
          <a:p>
            <a:r>
              <a:rPr lang="en-US" sz="800" b="1" dirty="0">
                <a:solidFill>
                  <a:schemeClr val="tx1"/>
                </a:solidFill>
              </a:rPr>
              <a:t>TechNet Page for Windows TechCenter (versions 7, 8.1 and 10):</a:t>
            </a:r>
          </a:p>
          <a:p>
            <a:r>
              <a:rPr lang="en-US" sz="800" dirty="0">
                <a:solidFill>
                  <a:schemeClr val="tx1"/>
                </a:solidFill>
                <a:hlinkClick r:id="rId52"/>
              </a:rPr>
              <a:t>https://technet.microsoft.com/windows/default</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8.1 End-User Readiness Content:</a:t>
            </a:r>
            <a:endParaRPr lang="en-US" sz="800" dirty="0">
              <a:solidFill>
                <a:schemeClr val="tx1"/>
              </a:solidFill>
            </a:endParaRPr>
          </a:p>
          <a:p>
            <a:r>
              <a:rPr lang="en-US" sz="800" dirty="0">
                <a:solidFill>
                  <a:schemeClr val="tx1"/>
                </a:solidFill>
                <a:hlinkClick r:id="rId53"/>
              </a:rPr>
              <a:t>http://blogs.windows.com/windows/b/springboard/archive/2014/01/22/announcing-windows-8-1-end-user-readiness-content.aspx</a:t>
            </a:r>
            <a:endParaRPr lang="en-US" sz="800" dirty="0">
              <a:solidFill>
                <a:schemeClr val="tx1"/>
              </a:solidFill>
            </a:endParaRPr>
          </a:p>
          <a:p>
            <a:r>
              <a:rPr lang="en-US" sz="800" b="1" dirty="0">
                <a:solidFill>
                  <a:schemeClr val="tx1"/>
                </a:solidFill>
              </a:rPr>
              <a:t>Windows 8.1 Update User Readiness Toolkit:</a:t>
            </a:r>
          </a:p>
          <a:p>
            <a:r>
              <a:rPr lang="en-US" sz="800" dirty="0">
                <a:solidFill>
                  <a:schemeClr val="tx1"/>
                </a:solidFill>
                <a:hlinkClick r:id="rId54"/>
              </a:rPr>
              <a:t>http://www.microsoft.com/en-us/download/details.aspx?id=42255</a:t>
            </a:r>
            <a:endParaRPr lang="en-US" sz="800" dirty="0">
              <a:solidFill>
                <a:schemeClr val="tx1"/>
              </a:solidFill>
            </a:endParaRPr>
          </a:p>
          <a:p>
            <a:r>
              <a:rPr lang="en-US" sz="800" b="1" dirty="0">
                <a:solidFill>
                  <a:schemeClr val="tx1"/>
                </a:solidFill>
              </a:rPr>
              <a:t>Windows 8.1 Update Power User Guide for Business:</a:t>
            </a:r>
          </a:p>
          <a:p>
            <a:r>
              <a:rPr lang="en-US" sz="800" u="sng" dirty="0">
                <a:solidFill>
                  <a:schemeClr val="tx1"/>
                </a:solidFill>
                <a:hlinkClick r:id="rId55"/>
              </a:rPr>
              <a:t>http://www.microsoft.com/en-us/download/details.aspx?id=41667</a:t>
            </a:r>
            <a:r>
              <a:rPr lang="en-US" sz="800" u="sng" dirty="0">
                <a:solidFill>
                  <a:schemeClr val="tx1"/>
                </a:solidFill>
              </a:rPr>
              <a:t> (raw files)</a:t>
            </a:r>
          </a:p>
          <a:p>
            <a:r>
              <a:rPr lang="en-US" sz="800" dirty="0">
                <a:solidFill>
                  <a:schemeClr val="tx1"/>
                </a:solidFill>
                <a:hlinkClick r:id="rId56"/>
              </a:rPr>
              <a:t>ttp://www.microsoft.com/en-us/download/details.aspx?id=41652</a:t>
            </a:r>
            <a:endParaRPr lang="en-US" sz="800" dirty="0">
              <a:solidFill>
                <a:schemeClr val="tx1"/>
              </a:solidFill>
            </a:endParaRPr>
          </a:p>
          <a:p>
            <a:r>
              <a:rPr lang="en-US" sz="800" b="1" dirty="0">
                <a:solidFill>
                  <a:schemeClr val="tx1"/>
                </a:solidFill>
              </a:rPr>
              <a:t>Windows 8.1 Update Quick Guide for Business:</a:t>
            </a:r>
          </a:p>
          <a:p>
            <a:r>
              <a:rPr lang="en-US" sz="800" dirty="0">
                <a:solidFill>
                  <a:schemeClr val="tx1"/>
                </a:solidFill>
                <a:hlinkClick r:id="rId57"/>
              </a:rPr>
              <a:t>http://www.microsoft.com/en-us/download/details.aspx?id=40895</a:t>
            </a:r>
            <a:endParaRPr lang="en-US" sz="800" dirty="0">
              <a:solidFill>
                <a:schemeClr val="tx1"/>
              </a:solidFill>
            </a:endParaRPr>
          </a:p>
          <a:p>
            <a:r>
              <a:rPr lang="en-US" sz="800" b="1" dirty="0">
                <a:solidFill>
                  <a:schemeClr val="tx1"/>
                </a:solidFill>
              </a:rPr>
              <a:t>High Volume Windows 8.1 Update: </a:t>
            </a:r>
            <a:r>
              <a:rPr lang="en-US" sz="800" dirty="0">
                <a:solidFill>
                  <a:schemeClr val="tx1"/>
                </a:solidFill>
                <a:hlinkClick r:id="rId58"/>
              </a:rPr>
              <a:t>http://www.microsoft.com/en-us/download/details.aspx?id=41965</a:t>
            </a:r>
            <a:endParaRPr lang="en-US" sz="800" dirty="0">
              <a:solidFill>
                <a:schemeClr val="tx1"/>
              </a:solidFill>
            </a:endParaRPr>
          </a:p>
          <a:p>
            <a:r>
              <a:rPr lang="en-US" sz="800" b="1" dirty="0">
                <a:solidFill>
                  <a:schemeClr val="tx1"/>
                </a:solidFill>
              </a:rPr>
              <a:t>Enterprise Mode for Internet Explorer 11:</a:t>
            </a:r>
          </a:p>
          <a:p>
            <a:r>
              <a:rPr lang="en-US" sz="800" dirty="0">
                <a:solidFill>
                  <a:schemeClr val="tx1"/>
                </a:solidFill>
                <a:hlinkClick r:id="rId59"/>
              </a:rPr>
              <a:t>http://blogs.msdn.com/b/ie/archive/2014/04/02/stay-up-to-date-with-enterprise-mode-for-internet-explorer-11.aspx</a:t>
            </a:r>
            <a:endParaRPr lang="en-US" sz="800" dirty="0">
              <a:solidFill>
                <a:schemeClr val="tx1"/>
              </a:solidFill>
            </a:endParaRPr>
          </a:p>
          <a:p>
            <a:r>
              <a:rPr lang="en-US" sz="800" b="1" dirty="0">
                <a:solidFill>
                  <a:schemeClr val="tx1"/>
                </a:solidFill>
              </a:rPr>
              <a:t>IE 11 Planning and Deploying Info on TechNet:</a:t>
            </a:r>
          </a:p>
          <a:p>
            <a:pPr marL="171450" indent="-171450">
              <a:buFont typeface="Arial" panose="020B0604020202020204" pitchFamily="34" charset="0"/>
              <a:buChar char="•"/>
            </a:pPr>
            <a:r>
              <a:rPr lang="en-US" sz="800" dirty="0">
                <a:solidFill>
                  <a:schemeClr val="tx1"/>
                </a:solidFill>
                <a:hlinkClick r:id="rId60"/>
              </a:rPr>
              <a:t>http://technet.microsoft.com/en-US/ie</a:t>
            </a:r>
            <a:endParaRPr lang="en-US" sz="800" dirty="0">
              <a:solidFill>
                <a:schemeClr val="tx1"/>
              </a:solidFill>
            </a:endParaRPr>
          </a:p>
          <a:p>
            <a:pPr marL="171450" indent="-171450">
              <a:buFont typeface="Arial" panose="020B0604020202020204" pitchFamily="34" charset="0"/>
              <a:buChar char="•"/>
            </a:pPr>
            <a:r>
              <a:rPr lang="en-US" sz="800" dirty="0">
                <a:solidFill>
                  <a:schemeClr val="tx1"/>
                </a:solidFill>
                <a:hlinkClick r:id="rId61"/>
              </a:rPr>
              <a:t>http://technet.microsoft.com/en-us/library/dn338135.aspx</a:t>
            </a:r>
            <a:endParaRPr lang="en-US" sz="800" dirty="0">
              <a:solidFill>
                <a:schemeClr val="tx1"/>
              </a:solidFill>
            </a:endParaRPr>
          </a:p>
          <a:p>
            <a:r>
              <a:rPr lang="en-US" sz="800" b="1" dirty="0">
                <a:solidFill>
                  <a:schemeClr val="tx1"/>
                </a:solidFill>
              </a:rPr>
              <a:t>IE 11 Blocker Toolkit: </a:t>
            </a:r>
            <a:r>
              <a:rPr lang="en-US" sz="800" dirty="0">
                <a:solidFill>
                  <a:schemeClr val="tx1"/>
                </a:solidFill>
                <a:hlinkClick r:id="rId62"/>
              </a:rPr>
              <a:t>http://msdn.microsoft.com/en-us/library/dn338147.aspx</a:t>
            </a:r>
            <a:endParaRPr lang="en-US" sz="800" dirty="0">
              <a:solidFill>
                <a:schemeClr val="tx1"/>
              </a:solidFill>
            </a:endParaRPr>
          </a:p>
          <a:p>
            <a:r>
              <a:rPr lang="en-US" sz="800" b="1" dirty="0" smtClean="0">
                <a:solidFill>
                  <a:schemeClr val="tx1"/>
                </a:solidFill>
              </a:rPr>
              <a:t>About </a:t>
            </a:r>
            <a:r>
              <a:rPr lang="en-US" sz="800" b="1" dirty="0">
                <a:solidFill>
                  <a:schemeClr val="tx1"/>
                </a:solidFill>
              </a:rPr>
              <a:t>Windows 10</a:t>
            </a:r>
            <a:r>
              <a:rPr lang="en-US" sz="800" dirty="0">
                <a:solidFill>
                  <a:schemeClr val="tx1"/>
                </a:solidFill>
              </a:rPr>
              <a:t>: </a:t>
            </a:r>
            <a:r>
              <a:rPr lang="en-US" sz="800" dirty="0">
                <a:solidFill>
                  <a:schemeClr val="tx1"/>
                </a:solidFill>
                <a:hlinkClick r:id="rId63"/>
              </a:rPr>
              <a:t>http://windows.microsoft.com/en-us/windows-10/about</a:t>
            </a:r>
            <a:endParaRPr lang="en-US" sz="800" dirty="0">
              <a:solidFill>
                <a:schemeClr val="tx1"/>
              </a:solidFill>
            </a:endParaRPr>
          </a:p>
          <a:p>
            <a:r>
              <a:rPr lang="en-US" sz="800" b="1" dirty="0">
                <a:solidFill>
                  <a:schemeClr val="tx1"/>
                </a:solidFill>
              </a:rPr>
              <a:t>Exploring Windows 10: </a:t>
            </a:r>
            <a:r>
              <a:rPr lang="en-US" sz="800" dirty="0">
                <a:solidFill>
                  <a:schemeClr val="tx1"/>
                </a:solidFill>
                <a:hlinkClick r:id="rId64"/>
              </a:rPr>
              <a:t>http://</a:t>
            </a:r>
            <a:r>
              <a:rPr lang="en-US" sz="800" dirty="0" smtClean="0">
                <a:solidFill>
                  <a:schemeClr val="tx1"/>
                </a:solidFill>
                <a:hlinkClick r:id="rId64"/>
              </a:rPr>
              <a:t>www.microsoft.com/en-us/download/details.aspx?id=47716</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FAQ: </a:t>
            </a:r>
            <a:r>
              <a:rPr lang="en-US" sz="800" dirty="0">
                <a:solidFill>
                  <a:schemeClr val="tx1"/>
                </a:solidFill>
                <a:hlinkClick r:id="rId65"/>
              </a:rPr>
              <a:t>http://www.microsoft.com/en-us/windows/windows-10-faq</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10 Enterprise FAQ: </a:t>
            </a:r>
            <a:r>
              <a:rPr lang="en-US" sz="800" dirty="0">
                <a:solidFill>
                  <a:schemeClr val="tx1"/>
                </a:solidFill>
                <a:hlinkClick r:id="rId66"/>
              </a:rPr>
              <a:t>https://</a:t>
            </a:r>
            <a:r>
              <a:rPr lang="en-US" sz="800" dirty="0" smtClean="0">
                <a:solidFill>
                  <a:schemeClr val="tx1"/>
                </a:solidFill>
                <a:hlinkClick r:id="rId66"/>
              </a:rPr>
              <a:t>technet.microsoft.com/en-us/windows/dn798755.aspx</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Browsing with IE: </a:t>
            </a:r>
            <a:r>
              <a:rPr lang="en-US" sz="800" dirty="0">
                <a:solidFill>
                  <a:schemeClr val="tx1"/>
                </a:solidFill>
                <a:hlinkClick r:id="rId67"/>
              </a:rPr>
              <a:t>https://technet.microsoft.com/en-us/ie/mt163706.aspx</a:t>
            </a:r>
            <a:endParaRPr lang="en-US" sz="800" dirty="0">
              <a:solidFill>
                <a:schemeClr val="tx1"/>
              </a:solidFill>
            </a:endParaRPr>
          </a:p>
          <a:p>
            <a:r>
              <a:rPr lang="en-US" sz="800" b="1" dirty="0">
                <a:solidFill>
                  <a:schemeClr val="tx1"/>
                </a:solidFill>
              </a:rPr>
              <a:t>Windows 10 Specs: </a:t>
            </a:r>
            <a:r>
              <a:rPr lang="en-US" sz="800" dirty="0">
                <a:solidFill>
                  <a:schemeClr val="tx1"/>
                </a:solidFill>
                <a:hlinkClick r:id="rId68"/>
              </a:rPr>
              <a:t>https://www.microsoft.com/en-us/windows/windows-10-specifications</a:t>
            </a:r>
            <a:endParaRPr lang="en-US" sz="800" dirty="0">
              <a:solidFill>
                <a:schemeClr val="tx1"/>
              </a:solidFill>
            </a:endParaRPr>
          </a:p>
          <a:p>
            <a:r>
              <a:rPr lang="en-US" sz="800" b="1" dirty="0" smtClean="0">
                <a:solidFill>
                  <a:schemeClr val="tx1"/>
                </a:solidFill>
              </a:rPr>
              <a:t>Windows 10 Technical </a:t>
            </a:r>
            <a:r>
              <a:rPr lang="en-US" sz="800" b="1" dirty="0">
                <a:solidFill>
                  <a:schemeClr val="tx1"/>
                </a:solidFill>
              </a:rPr>
              <a:t>Demonstrations: </a:t>
            </a:r>
            <a:r>
              <a:rPr lang="en-US" sz="800" dirty="0">
                <a:solidFill>
                  <a:schemeClr val="tx1"/>
                </a:solidFill>
                <a:hlinkClick r:id="rId69"/>
              </a:rPr>
              <a:t>https://</a:t>
            </a:r>
            <a:r>
              <a:rPr lang="en-US" sz="800" dirty="0" smtClean="0">
                <a:solidFill>
                  <a:schemeClr val="tx1"/>
                </a:solidFill>
                <a:hlinkClick r:id="rId69"/>
              </a:rPr>
              <a:t>technet.microsoft.com/en-us/windows/dn708062</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on TechNet: </a:t>
            </a:r>
            <a:r>
              <a:rPr lang="en-US" sz="800" dirty="0">
                <a:solidFill>
                  <a:schemeClr val="tx1"/>
                </a:solidFill>
                <a:hlinkClick r:id="rId70"/>
              </a:rPr>
              <a:t>https://technet.microsoft.com/en-us/windows/windows10.aspx</a:t>
            </a:r>
            <a:endParaRPr lang="en-US" sz="800" dirty="0">
              <a:solidFill>
                <a:schemeClr val="tx1"/>
              </a:solidFill>
            </a:endParaRPr>
          </a:p>
          <a:p>
            <a:r>
              <a:rPr lang="en-US" sz="800" b="1" dirty="0" smtClean="0">
                <a:solidFill>
                  <a:schemeClr val="tx1"/>
                </a:solidFill>
              </a:rPr>
              <a:t>What’s New </a:t>
            </a:r>
            <a:r>
              <a:rPr lang="en-US" sz="800" b="1" dirty="0">
                <a:solidFill>
                  <a:schemeClr val="tx1"/>
                </a:solidFill>
              </a:rPr>
              <a:t>in Windows 10: </a:t>
            </a:r>
            <a:r>
              <a:rPr lang="en-US" sz="800" dirty="0">
                <a:solidFill>
                  <a:schemeClr val="tx1"/>
                </a:solidFill>
                <a:hlinkClick r:id="rId71"/>
              </a:rPr>
              <a:t>https://technet.microsoft.com/en-us/library/dn986867(v=vs.85).</a:t>
            </a:r>
            <a:r>
              <a:rPr lang="en-US" sz="800" dirty="0" smtClean="0">
                <a:solidFill>
                  <a:schemeClr val="tx1"/>
                </a:solidFill>
                <a:hlinkClick r:id="rId71"/>
              </a:rPr>
              <a:t>aspx</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 Comparing Editions: </a:t>
            </a:r>
            <a:r>
              <a:rPr lang="en-US" sz="800" dirty="0">
                <a:solidFill>
                  <a:schemeClr val="tx1"/>
                </a:solidFill>
                <a:hlinkClick r:id="rId72"/>
              </a:rPr>
              <a:t>http://www.microsoft.com/en-us/WindowsForBusiness/Compare</a:t>
            </a:r>
            <a:endParaRPr lang="en-US" sz="800" dirty="0">
              <a:solidFill>
                <a:schemeClr val="tx1"/>
              </a:solidFill>
            </a:endParaRPr>
          </a:p>
          <a:p>
            <a:r>
              <a:rPr lang="en-US" sz="800" b="1" dirty="0">
                <a:solidFill>
                  <a:schemeClr val="tx1"/>
                </a:solidFill>
              </a:rPr>
              <a:t>Windows 10 PDF Comparing Editions: </a:t>
            </a:r>
            <a:r>
              <a:rPr lang="en-US" sz="800" u="sng" dirty="0">
                <a:hlinkClick r:id="rId73" tooltip="http://download.microsoft.com/download/D/8/F/D8F1AEEB-C8FC-4D48-BEBC-DE018B0CD3E5/Windows%2010%20Compare%20Editions.pdf"/>
              </a:rPr>
              <a:t>http://download.microsoft.com/download/D/8/F/D8F1AEEB-C8FC-4D48-BEBC-DE018B0CD3E5/Windows%2010%20Compare%20Editions.pdf</a:t>
            </a:r>
            <a:endParaRPr lang="en-US" sz="800" u="sng" dirty="0"/>
          </a:p>
          <a:p>
            <a:r>
              <a:rPr lang="en-US" sz="800" b="1" dirty="0">
                <a:solidFill>
                  <a:schemeClr val="tx1"/>
                </a:solidFill>
              </a:rPr>
              <a:t>Edge Dev site: </a:t>
            </a:r>
            <a:r>
              <a:rPr lang="en-US" sz="800" dirty="0">
                <a:solidFill>
                  <a:schemeClr val="tx1"/>
                </a:solidFill>
                <a:hlinkClick r:id="rId74"/>
              </a:rPr>
              <a:t>http://dev.modern.ie</a:t>
            </a:r>
            <a:endParaRPr lang="en-US" sz="800" dirty="0">
              <a:solidFill>
                <a:schemeClr val="tx1"/>
              </a:solidFill>
            </a:endParaRPr>
          </a:p>
          <a:p>
            <a:r>
              <a:rPr lang="en-US" sz="800" b="1" dirty="0">
                <a:solidFill>
                  <a:schemeClr val="tx1"/>
                </a:solidFill>
              </a:rPr>
              <a:t>Windows 10 SDK, WDK, HLK, and ADK: </a:t>
            </a:r>
            <a:r>
              <a:rPr lang="en-US" sz="800" dirty="0">
                <a:solidFill>
                  <a:schemeClr val="tx1"/>
                </a:solidFill>
                <a:hlinkClick r:id="rId75"/>
              </a:rPr>
              <a:t>https://msdn.microsoft.com/en-us/library/windows/hardware/dn914754(v=vs.85).aspx</a:t>
            </a:r>
            <a:endParaRPr lang="en-US" sz="800" dirty="0">
              <a:solidFill>
                <a:schemeClr val="tx1"/>
              </a:solidFill>
            </a:endParaRPr>
          </a:p>
          <a:p>
            <a:r>
              <a:rPr lang="en-US" sz="800" b="1" dirty="0" smtClean="0">
                <a:solidFill>
                  <a:schemeClr val="tx1"/>
                </a:solidFill>
              </a:rPr>
              <a:t>Windows 10 </a:t>
            </a:r>
            <a:r>
              <a:rPr lang="en-US" sz="800" b="1" dirty="0">
                <a:solidFill>
                  <a:schemeClr val="tx1"/>
                </a:solidFill>
              </a:rPr>
              <a:t>For Business: </a:t>
            </a:r>
            <a:r>
              <a:rPr lang="en-US" sz="800" dirty="0">
                <a:solidFill>
                  <a:schemeClr val="tx1"/>
                </a:solidFill>
                <a:hlinkClick r:id="rId76"/>
              </a:rPr>
              <a:t>https://</a:t>
            </a:r>
            <a:r>
              <a:rPr lang="en-US" sz="800" dirty="0" smtClean="0">
                <a:solidFill>
                  <a:schemeClr val="tx1"/>
                </a:solidFill>
                <a:hlinkClick r:id="rId76"/>
              </a:rPr>
              <a:t>www.microsoft.com/en-us/windowsforbusiness</a:t>
            </a:r>
            <a:endParaRPr lang="en-US" sz="800" dirty="0" smtClean="0">
              <a:solidFill>
                <a:schemeClr val="tx1"/>
              </a:solidFill>
            </a:endParaRPr>
          </a:p>
          <a:p>
            <a:r>
              <a:rPr lang="en-US" sz="800" b="1" dirty="0" smtClean="0">
                <a:solidFill>
                  <a:schemeClr val="tx1"/>
                </a:solidFill>
              </a:rPr>
              <a:t>Windows 10 </a:t>
            </a:r>
            <a:r>
              <a:rPr lang="en-US" sz="800" b="1" dirty="0">
                <a:solidFill>
                  <a:schemeClr val="tx1"/>
                </a:solidFill>
              </a:rPr>
              <a:t>End-user Readiness Kit: </a:t>
            </a:r>
            <a:r>
              <a:rPr lang="en-US" sz="800" dirty="0">
                <a:solidFill>
                  <a:schemeClr val="tx1"/>
                </a:solidFill>
                <a:hlinkClick r:id="rId77"/>
              </a:rPr>
              <a:t>http://</a:t>
            </a:r>
            <a:r>
              <a:rPr lang="en-US" sz="800" dirty="0" smtClean="0">
                <a:solidFill>
                  <a:schemeClr val="tx1"/>
                </a:solidFill>
                <a:hlinkClick r:id="rId77"/>
              </a:rPr>
              <a:t>aka.ms/businesskit</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10 Servicing Options: </a:t>
            </a:r>
            <a:r>
              <a:rPr lang="en-US" sz="800" dirty="0">
                <a:solidFill>
                  <a:schemeClr val="tx1"/>
                </a:solidFill>
                <a:hlinkClick r:id="rId78"/>
              </a:rPr>
              <a:t>https://technet.microsoft.com/en-us/library/mt574263(v=vs.85).</a:t>
            </a:r>
            <a:r>
              <a:rPr lang="en-US" sz="800" dirty="0" smtClean="0">
                <a:solidFill>
                  <a:schemeClr val="tx1"/>
                </a:solidFill>
                <a:hlinkClick r:id="rId78"/>
              </a:rPr>
              <a:t>aspx</a:t>
            </a:r>
            <a:endParaRPr lang="en-US" sz="800" dirty="0" smtClean="0">
              <a:solidFill>
                <a:schemeClr val="tx1"/>
              </a:solidFill>
            </a:endParaRPr>
          </a:p>
          <a:p>
            <a:r>
              <a:rPr lang="en-US" sz="800" b="1" dirty="0" smtClean="0">
                <a:solidFill>
                  <a:schemeClr val="tx1"/>
                </a:solidFill>
              </a:rPr>
              <a:t>OnWindows </a:t>
            </a:r>
            <a:r>
              <a:rPr lang="en-US" sz="800" b="1" dirty="0">
                <a:solidFill>
                  <a:schemeClr val="tx1"/>
                </a:solidFill>
              </a:rPr>
              <a:t>Communications and Media Global Outlook 2014-2017: </a:t>
            </a:r>
            <a:r>
              <a:rPr lang="en-US" sz="800" dirty="0">
                <a:solidFill>
                  <a:schemeClr val="tx1"/>
                </a:solidFill>
                <a:hlinkClick r:id="rId79"/>
              </a:rPr>
              <a:t>http://digital.onwindows.com/communications-and-media/global-outlook</a:t>
            </a:r>
            <a:endParaRPr lang="en-US" sz="800" dirty="0">
              <a:solidFill>
                <a:schemeClr val="tx1"/>
              </a:solidFill>
            </a:endParaRPr>
          </a:p>
          <a:p>
            <a:r>
              <a:rPr lang="en-US" sz="800" b="1" dirty="0">
                <a:solidFill>
                  <a:schemeClr val="tx1"/>
                </a:solidFill>
              </a:rPr>
              <a:t>OnWindows Quarterly Digital Magazine for Enterprise Industries: </a:t>
            </a:r>
            <a:r>
              <a:rPr lang="en-US" sz="800" dirty="0">
                <a:solidFill>
                  <a:schemeClr val="tx1"/>
                </a:solidFill>
                <a:hlinkClick r:id="rId80"/>
              </a:rPr>
              <a:t>http://digital.onwindows.com/onwindows/2014/winter</a:t>
            </a:r>
            <a:endParaRPr lang="en-US" sz="800" dirty="0">
              <a:solidFill>
                <a:schemeClr val="tx1"/>
              </a:solidFill>
            </a:endParaRPr>
          </a:p>
          <a:p>
            <a:r>
              <a:rPr lang="en-US" sz="800" b="1" dirty="0">
                <a:solidFill>
                  <a:schemeClr val="tx1"/>
                </a:solidFill>
              </a:rPr>
              <a:t>Windows Central (Windows and Windows Phone): </a:t>
            </a:r>
            <a:r>
              <a:rPr lang="en-US" sz="800" dirty="0">
                <a:solidFill>
                  <a:schemeClr val="tx1"/>
                </a:solidFill>
                <a:hlinkClick r:id="rId81"/>
              </a:rPr>
              <a:t>http://www.windowscentral.com</a:t>
            </a:r>
            <a:endParaRPr lang="en-US" sz="800" dirty="0">
              <a:solidFill>
                <a:schemeClr val="tx1"/>
              </a:solidFill>
            </a:endParaRPr>
          </a:p>
          <a:p>
            <a:r>
              <a:rPr lang="en-US" sz="800" b="1" dirty="0">
                <a:solidFill>
                  <a:schemeClr val="tx1"/>
                </a:solidFill>
              </a:rPr>
              <a:t>What’s New in Windows Phone 8.1:</a:t>
            </a:r>
          </a:p>
          <a:p>
            <a:r>
              <a:rPr lang="en-US" sz="800" dirty="0">
                <a:solidFill>
                  <a:schemeClr val="tx1"/>
                </a:solidFill>
                <a:hlinkClick r:id="rId82"/>
              </a:rPr>
              <a:t>http://www.windowsphone.com/en-us/how-to/wp8/basics/whats-new-in-windows-phone</a:t>
            </a:r>
            <a:endParaRPr lang="en-US" sz="800" dirty="0">
              <a:solidFill>
                <a:schemeClr val="tx1"/>
              </a:solidFill>
            </a:endParaRPr>
          </a:p>
          <a:p>
            <a:r>
              <a:rPr lang="en-US" sz="800" b="1" dirty="0">
                <a:solidFill>
                  <a:schemeClr val="tx1"/>
                </a:solidFill>
              </a:rPr>
              <a:t>Windows Phone 8.1 Enterprise Implementation Guides – Series 1.0:</a:t>
            </a:r>
          </a:p>
          <a:p>
            <a:r>
              <a:rPr lang="en-US" sz="800" dirty="0">
                <a:solidFill>
                  <a:schemeClr val="tx1"/>
                </a:solidFill>
                <a:hlinkClick r:id="rId83"/>
              </a:rPr>
              <a:t>http://www.microsoft.com/en-us/download/details.aspx?id=43371</a:t>
            </a:r>
            <a:endParaRPr lang="en-US" sz="800" dirty="0">
              <a:solidFill>
                <a:schemeClr val="tx1"/>
              </a:solidFill>
            </a:endParaRPr>
          </a:p>
          <a:p>
            <a:pPr algn="ctr"/>
            <a:r>
              <a:rPr lang="en-US" sz="1000" b="1" dirty="0" smtClean="0">
                <a:solidFill>
                  <a:schemeClr val="tx1"/>
                </a:solidFill>
              </a:rPr>
              <a:t>BLOGS </a:t>
            </a:r>
            <a:r>
              <a:rPr lang="en-US" sz="1000" b="1" dirty="0">
                <a:solidFill>
                  <a:schemeClr val="tx1"/>
                </a:solidFill>
              </a:rPr>
              <a:t>and COMMUNITY</a:t>
            </a:r>
            <a:endParaRPr lang="en-US" sz="1050" b="1" dirty="0">
              <a:solidFill>
                <a:schemeClr val="tx1"/>
              </a:solidFill>
            </a:endParaRPr>
          </a:p>
          <a:p>
            <a:r>
              <a:rPr lang="en-US" sz="800" b="1" dirty="0">
                <a:solidFill>
                  <a:schemeClr val="tx1"/>
                </a:solidFill>
              </a:rPr>
              <a:t>Windows IT Pro Insider: </a:t>
            </a:r>
            <a:r>
              <a:rPr lang="en-US" sz="800" dirty="0">
                <a:solidFill>
                  <a:schemeClr val="tx1"/>
                </a:solidFill>
                <a:hlinkClick r:id="rId84"/>
              </a:rPr>
              <a:t>http://technet.microsoft.com/en-us/windows/ee837411.aspx</a:t>
            </a:r>
            <a:endParaRPr lang="en-US" sz="800" dirty="0">
              <a:solidFill>
                <a:schemeClr val="tx1"/>
              </a:solidFill>
            </a:endParaRPr>
          </a:p>
          <a:p>
            <a:r>
              <a:rPr lang="en-US" sz="800" b="1" dirty="0">
                <a:solidFill>
                  <a:schemeClr val="tx1"/>
                </a:solidFill>
              </a:rPr>
              <a:t>Windows Insider Program:</a:t>
            </a:r>
            <a:r>
              <a:rPr lang="en-US" sz="800" dirty="0">
                <a:solidFill>
                  <a:schemeClr val="tx1"/>
                </a:solidFill>
              </a:rPr>
              <a:t> </a:t>
            </a:r>
            <a:r>
              <a:rPr lang="en-US" sz="800" dirty="0">
                <a:solidFill>
                  <a:schemeClr val="tx1"/>
                </a:solidFill>
                <a:hlinkClick r:id="rId85"/>
              </a:rPr>
              <a:t>https://insider.windows.com/</a:t>
            </a:r>
            <a:endParaRPr lang="en-US" sz="800" dirty="0">
              <a:solidFill>
                <a:schemeClr val="tx1"/>
              </a:solidFill>
            </a:endParaRPr>
          </a:p>
          <a:p>
            <a:r>
              <a:rPr lang="en-US" sz="800" b="1" dirty="0">
                <a:solidFill>
                  <a:schemeClr val="tx1"/>
                </a:solidFill>
              </a:rPr>
              <a:t>Introducing Windows 10 for Business: </a:t>
            </a:r>
            <a:r>
              <a:rPr lang="en-US" sz="800" dirty="0">
                <a:solidFill>
                  <a:schemeClr val="tx1"/>
                </a:solidFill>
                <a:hlinkClick r:id="rId86"/>
              </a:rPr>
              <a:t>http://blogs.windows.com/business/2014/09/30/introducing-windows-10-for-business </a:t>
            </a:r>
            <a:endParaRPr lang="en-US" sz="600" dirty="0">
              <a:solidFill>
                <a:schemeClr val="tx1"/>
              </a:solidFill>
            </a:endParaRPr>
          </a:p>
          <a:p>
            <a:r>
              <a:rPr lang="en-US" sz="800" b="1" dirty="0">
                <a:solidFill>
                  <a:schemeClr val="tx1"/>
                </a:solidFill>
              </a:rPr>
              <a:t>Windows 10 Forum in Microsoft Community: </a:t>
            </a:r>
            <a:r>
              <a:rPr lang="en-US" sz="800" dirty="0">
                <a:solidFill>
                  <a:schemeClr val="tx1"/>
                </a:solidFill>
                <a:hlinkClick r:id="rId87"/>
              </a:rPr>
              <a:t>http://answers.microsoft.com/en-us/windows/forum/windows_10</a:t>
            </a:r>
            <a:endParaRPr lang="en-US" sz="800" dirty="0">
              <a:solidFill>
                <a:schemeClr val="tx1"/>
              </a:solidFill>
            </a:endParaRPr>
          </a:p>
          <a:p>
            <a:r>
              <a:rPr lang="en-US" sz="800" b="1" dirty="0">
                <a:solidFill>
                  <a:schemeClr val="tx1"/>
                </a:solidFill>
              </a:rPr>
              <a:t>PFE </a:t>
            </a:r>
            <a:r>
              <a:rPr lang="en-US" sz="800" b="1" dirty="0">
                <a:solidFill>
                  <a:schemeClr val="tx1"/>
                </a:solidFill>
                <a:ea typeface="Calibri" panose="020F0502020204030204" pitchFamily="34" charset="0"/>
                <a:cs typeface="Times New Roman" panose="02020603050405020304" pitchFamily="18" charset="0"/>
              </a:rPr>
              <a:t>Notes from the Field Blog on TechNet:</a:t>
            </a:r>
          </a:p>
          <a:p>
            <a:r>
              <a:rPr lang="en-US" sz="800" dirty="0">
                <a:solidFill>
                  <a:schemeClr val="tx1"/>
                </a:solidFill>
                <a:ea typeface="Calibri" panose="020F0502020204030204" pitchFamily="34" charset="0"/>
                <a:cs typeface="Times New Roman" panose="02020603050405020304" pitchFamily="18" charset="0"/>
                <a:hlinkClick r:id="rId88"/>
              </a:rPr>
              <a:t>http://blogs.technet.com/b/mspfe/archive/tags/windows/</a:t>
            </a:r>
            <a:endParaRPr lang="en-US" sz="800" dirty="0">
              <a:solidFill>
                <a:schemeClr val="tx1"/>
              </a:solidFill>
              <a:ea typeface="Calibri" panose="020F0502020204030204" pitchFamily="34" charset="0"/>
              <a:cs typeface="Times New Roman" panose="02020603050405020304" pitchFamily="18" charset="0"/>
            </a:endParaRPr>
          </a:p>
          <a:p>
            <a:r>
              <a:rPr lang="en-US" sz="800" b="1" dirty="0">
                <a:solidFill>
                  <a:schemeClr val="tx1"/>
                </a:solidFill>
              </a:rPr>
              <a:t>Ask PFE Platforms Blog on TechNet: </a:t>
            </a:r>
            <a:r>
              <a:rPr lang="en-US" sz="800" dirty="0">
                <a:solidFill>
                  <a:schemeClr val="tx1"/>
                </a:solidFill>
                <a:hlinkClick r:id="rId89"/>
              </a:rPr>
              <a:t>http://blogs.technet.com/b/askpfeplat/</a:t>
            </a:r>
            <a:endParaRPr lang="en-US" sz="800" dirty="0">
              <a:solidFill>
                <a:schemeClr val="tx1"/>
              </a:solidFill>
            </a:endParaRPr>
          </a:p>
          <a:p>
            <a:r>
              <a:rPr lang="en-US" sz="800" b="1" dirty="0">
                <a:solidFill>
                  <a:schemeClr val="tx1"/>
                </a:solidFill>
              </a:rPr>
              <a:t>Windows Blogs: </a:t>
            </a:r>
            <a:r>
              <a:rPr lang="en-US" sz="800" dirty="0">
                <a:solidFill>
                  <a:schemeClr val="tx1"/>
                </a:solidFill>
                <a:hlinkClick r:id="rId90"/>
              </a:rPr>
              <a:t>http://blogs.windows.com/windows-blog-directory</a:t>
            </a:r>
            <a:endParaRPr lang="en-US" sz="600" dirty="0">
              <a:solidFill>
                <a:schemeClr val="tx1"/>
              </a:solidFill>
            </a:endParaRPr>
          </a:p>
          <a:p>
            <a:r>
              <a:rPr lang="en-US" sz="800" b="1" dirty="0">
                <a:solidFill>
                  <a:schemeClr val="tx1"/>
                </a:solidFill>
              </a:rPr>
              <a:t>Internet Explorer Blog: </a:t>
            </a:r>
            <a:r>
              <a:rPr lang="en-US" sz="800" dirty="0">
                <a:solidFill>
                  <a:schemeClr val="tx1"/>
                </a:solidFill>
                <a:hlinkClick r:id="rId91"/>
              </a:rPr>
              <a:t>http://blogs.msdn.com/b/ie/</a:t>
            </a:r>
            <a:endParaRPr lang="en-US" sz="800" dirty="0">
              <a:solidFill>
                <a:schemeClr val="tx1"/>
              </a:solidFill>
            </a:endParaRPr>
          </a:p>
          <a:p>
            <a:r>
              <a:rPr lang="en-US" sz="800" b="1" dirty="0">
                <a:solidFill>
                  <a:schemeClr val="tx1"/>
                </a:solidFill>
              </a:rPr>
              <a:t>Windows 8.1 for Business Blog Series on TechNet:</a:t>
            </a:r>
          </a:p>
          <a:p>
            <a:r>
              <a:rPr lang="en-US" sz="800" dirty="0">
                <a:solidFill>
                  <a:schemeClr val="tx1"/>
                </a:solidFill>
                <a:hlinkClick r:id="rId92"/>
              </a:rPr>
              <a:t>http://blogs.technet.com/b/kevinremde/archive/2014/03/03/blog-series-windows-8-1-for-business-or-why-you-re-wrong-about-windows-8-1.aspx</a:t>
            </a:r>
            <a:endParaRPr lang="en-US" sz="800" dirty="0">
              <a:solidFill>
                <a:schemeClr val="tx1"/>
              </a:solidFill>
            </a:endParaRPr>
          </a:p>
          <a:p>
            <a:pPr algn="ctr"/>
            <a:r>
              <a:rPr lang="en-US" sz="1000" b="1" dirty="0" smtClean="0">
                <a:solidFill>
                  <a:schemeClr val="tx1"/>
                </a:solidFill>
              </a:rPr>
              <a:t>PRODUCT </a:t>
            </a:r>
            <a:r>
              <a:rPr lang="en-US" sz="1000" b="1" dirty="0">
                <a:solidFill>
                  <a:schemeClr val="tx1"/>
                </a:solidFill>
              </a:rPr>
              <a:t>TEAMS</a:t>
            </a:r>
          </a:p>
          <a:p>
            <a:r>
              <a:rPr lang="en-US" sz="800" b="1" dirty="0">
                <a:solidFill>
                  <a:schemeClr val="tx1"/>
                </a:solidFill>
              </a:rPr>
              <a:t>Submit Feedback on Windows Dev Platform and Phone:</a:t>
            </a:r>
          </a:p>
          <a:p>
            <a:r>
              <a:rPr lang="en-US" sz="800" dirty="0">
                <a:solidFill>
                  <a:schemeClr val="tx1"/>
                </a:solidFill>
                <a:hlinkClick r:id="rId93"/>
              </a:rPr>
              <a:t>http://wpdev.uservoice.com/forums/110705-dev-platform</a:t>
            </a:r>
            <a:endParaRPr lang="en-US" sz="800" dirty="0">
              <a:solidFill>
                <a:schemeClr val="tx1"/>
              </a:solidFill>
            </a:endParaRPr>
          </a:p>
        </p:txBody>
      </p:sp>
      <p:pic>
        <p:nvPicPr>
          <p:cNvPr id="8" name="Picture 7"/>
          <p:cNvPicPr>
            <a:picLocks noChangeAspect="1"/>
          </p:cNvPicPr>
          <p:nvPr/>
        </p:nvPicPr>
        <p:blipFill>
          <a:blip r:embed="rId94"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95"/>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12852102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0045" y="115360"/>
            <a:ext cx="11771327" cy="387798"/>
          </a:xfrm>
          <a:solidFill>
            <a:srgbClr val="FFFF00"/>
          </a:solidFill>
        </p:spPr>
        <p:txBody>
          <a:bodyPr/>
          <a:lstStyle/>
          <a:p>
            <a:pPr algn="ctr"/>
            <a:r>
              <a:rPr lang="en-US" sz="2800" dirty="0" smtClean="0">
                <a:solidFill>
                  <a:schemeClr val="tx1"/>
                </a:solidFill>
                <a:latin typeface="Bookman Old Style" panose="02050604050505020204" pitchFamily="18" charset="0"/>
              </a:rPr>
              <a:t>Surface Training</a:t>
            </a:r>
            <a:r>
              <a:rPr lang="en-US" sz="2800" dirty="0">
                <a:solidFill>
                  <a:schemeClr val="tx1"/>
                </a:solidFill>
                <a:latin typeface="Bookman Old Style" panose="02050604050505020204" pitchFamily="18" charset="0"/>
              </a:rPr>
              <a:t>,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sp>
        <p:nvSpPr>
          <p:cNvPr id="21" name="Rectangle 20"/>
          <p:cNvSpPr/>
          <p:nvPr/>
        </p:nvSpPr>
        <p:spPr bwMode="auto">
          <a:xfrm>
            <a:off x="433571" y="706377"/>
            <a:ext cx="11344274" cy="56781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2" spcCol="274320" rtlCol="0" fromWordArt="0" anchor="t" anchorCtr="0" forceAA="0" compatLnSpc="1">
            <a:prstTxWarp prst="textNoShape">
              <a:avLst/>
            </a:prstTxWarp>
            <a:noAutofit/>
          </a:bodyPr>
          <a:lstStyle/>
          <a:p>
            <a:pPr algn="ctr" defTabSz="466298">
              <a:spcBef>
                <a:spcPts val="200"/>
              </a:spcBef>
              <a:buClr>
                <a:schemeClr val="tx1"/>
              </a:buClr>
            </a:pPr>
            <a:r>
              <a:rPr lang="en-US" sz="1200" b="1" dirty="0" smtClean="0">
                <a:solidFill>
                  <a:schemeClr val="tx1"/>
                </a:solidFill>
              </a:rPr>
              <a:t>TRAINING</a:t>
            </a:r>
            <a:endParaRPr lang="en-US" sz="1100" b="1" dirty="0">
              <a:solidFill>
                <a:schemeClr val="tx1"/>
              </a:solidFill>
            </a:endParaRPr>
          </a:p>
          <a:p>
            <a:pPr>
              <a:spcBef>
                <a:spcPts val="200"/>
              </a:spcBef>
            </a:pPr>
            <a:r>
              <a:rPr lang="en-US" sz="1000" b="1" dirty="0" smtClean="0">
                <a:solidFill>
                  <a:schemeClr val="tx1"/>
                </a:solidFill>
              </a:rPr>
              <a:t>Surface Training Links via YouTube</a:t>
            </a:r>
            <a:r>
              <a:rPr lang="en-US" sz="1000" b="1" dirty="0">
                <a:solidFill>
                  <a:schemeClr val="tx1"/>
                </a:solidFill>
              </a:rPr>
              <a:t>: </a:t>
            </a:r>
            <a:r>
              <a:rPr lang="en-US" sz="1000" dirty="0">
                <a:solidFill>
                  <a:schemeClr val="tx1"/>
                </a:solidFill>
                <a:hlinkClick r:id="rId3"/>
              </a:rPr>
              <a:t>h</a:t>
            </a:r>
            <a:r>
              <a:rPr lang="en-US" sz="1000" dirty="0" smtClean="0">
                <a:solidFill>
                  <a:schemeClr val="tx1"/>
                </a:solidFill>
                <a:hlinkClick r:id="rId3"/>
              </a:rPr>
              <a:t>ttps</a:t>
            </a:r>
            <a:r>
              <a:rPr lang="en-US" sz="1000" dirty="0">
                <a:solidFill>
                  <a:schemeClr val="tx1"/>
                </a:solidFill>
                <a:hlinkClick r:id="rId3"/>
              </a:rPr>
              <a:t>://</a:t>
            </a:r>
            <a:r>
              <a:rPr lang="en-US" sz="1000" dirty="0" smtClean="0">
                <a:solidFill>
                  <a:schemeClr val="tx1"/>
                </a:solidFill>
                <a:hlinkClick r:id="rId3"/>
              </a:rPr>
              <a:t>www.youtube.com/results?search_query=microsoft+surface+training&amp;lclk=year&amp;filters=year</a:t>
            </a:r>
            <a:endParaRPr lang="en-US" sz="1000" dirty="0" smtClean="0">
              <a:solidFill>
                <a:schemeClr val="tx1"/>
              </a:solidFill>
            </a:endParaRPr>
          </a:p>
          <a:p>
            <a:pPr>
              <a:spcBef>
                <a:spcPts val="200"/>
              </a:spcBef>
            </a:pPr>
            <a:r>
              <a:rPr lang="en-US" sz="1000" b="1" dirty="0" smtClean="0">
                <a:solidFill>
                  <a:schemeClr val="tx1"/>
                </a:solidFill>
              </a:rPr>
              <a:t>Surface Pro </a:t>
            </a:r>
            <a:r>
              <a:rPr lang="en-US" sz="1000" b="1" dirty="0">
                <a:solidFill>
                  <a:schemeClr val="tx1"/>
                </a:solidFill>
              </a:rPr>
              <a:t>3 Deployment on MVA:</a:t>
            </a:r>
            <a:r>
              <a:rPr lang="en-US" sz="1000" dirty="0">
                <a:solidFill>
                  <a:schemeClr val="tx1"/>
                </a:solidFill>
              </a:rPr>
              <a:t> </a:t>
            </a:r>
            <a:r>
              <a:rPr lang="en-US" sz="1000" dirty="0">
                <a:solidFill>
                  <a:schemeClr val="tx1"/>
                </a:solidFill>
                <a:hlinkClick r:id="rId4"/>
              </a:rPr>
              <a:t>http://</a:t>
            </a:r>
            <a:r>
              <a:rPr lang="en-US" sz="1000" dirty="0" smtClean="0">
                <a:solidFill>
                  <a:schemeClr val="tx1"/>
                </a:solidFill>
                <a:hlinkClick r:id="rId4"/>
              </a:rPr>
              <a:t>www.microsoftvirtualacademy.com/training-courses/surface-pro-3-deployment</a:t>
            </a:r>
            <a:endParaRPr lang="en-US" sz="1000" dirty="0" smtClean="0">
              <a:solidFill>
                <a:schemeClr val="tx1"/>
              </a:solidFill>
            </a:endParaRPr>
          </a:p>
          <a:p>
            <a:pPr>
              <a:spcBef>
                <a:spcPts val="200"/>
              </a:spcBef>
            </a:pPr>
            <a:endParaRPr lang="en-US" sz="1000" dirty="0" smtClean="0">
              <a:solidFill>
                <a:schemeClr val="tx1"/>
              </a:solidFill>
            </a:endParaRPr>
          </a:p>
          <a:p>
            <a:pPr algn="ctr" defTabSz="466298">
              <a:spcBef>
                <a:spcPts val="200"/>
              </a:spcBef>
              <a:buClr>
                <a:schemeClr val="tx1"/>
              </a:buClr>
            </a:pPr>
            <a:r>
              <a:rPr lang="en-US" sz="1200" b="1" dirty="0" smtClean="0">
                <a:solidFill>
                  <a:schemeClr val="tx1"/>
                </a:solidFill>
              </a:rPr>
              <a:t>SUPPORT</a:t>
            </a:r>
          </a:p>
          <a:p>
            <a:pPr>
              <a:spcBef>
                <a:spcPts val="200"/>
              </a:spcBef>
            </a:pPr>
            <a:endParaRPr lang="en-US" sz="1000" b="1" dirty="0" smtClean="0">
              <a:solidFill>
                <a:schemeClr val="tx1"/>
              </a:solidFill>
            </a:endParaRPr>
          </a:p>
          <a:p>
            <a:pPr>
              <a:spcBef>
                <a:spcPts val="200"/>
              </a:spcBef>
            </a:pPr>
            <a:r>
              <a:rPr lang="en-US" sz="1000" b="1" dirty="0" smtClean="0">
                <a:solidFill>
                  <a:schemeClr val="tx1"/>
                </a:solidFill>
              </a:rPr>
              <a:t>Advanced UEFI Security Features for </a:t>
            </a:r>
            <a:r>
              <a:rPr lang="en-US" sz="1000" b="1" dirty="0">
                <a:solidFill>
                  <a:schemeClr val="tx1"/>
                </a:solidFill>
              </a:rPr>
              <a:t>Surface Pro 3: </a:t>
            </a:r>
            <a:r>
              <a:rPr lang="en-US" sz="1000" dirty="0">
                <a:solidFill>
                  <a:schemeClr val="tx1"/>
                </a:solidFill>
                <a:hlinkClick r:id="rId5"/>
              </a:rPr>
              <a:t>https://</a:t>
            </a:r>
            <a:r>
              <a:rPr lang="en-US" sz="1000" dirty="0" smtClean="0">
                <a:solidFill>
                  <a:schemeClr val="tx1"/>
                </a:solidFill>
                <a:hlinkClick r:id="rId5"/>
              </a:rPr>
              <a:t>technet.microsoft.com/en-us/windows/dn965440</a:t>
            </a:r>
            <a:endParaRPr lang="en-US" sz="1000" dirty="0" smtClean="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Pro </a:t>
            </a:r>
            <a:r>
              <a:rPr lang="en-US" sz="1000" b="1" dirty="0" smtClean="0">
                <a:solidFill>
                  <a:schemeClr val="tx1"/>
                </a:solidFill>
              </a:rPr>
              <a:t>3: All Current Software</a:t>
            </a:r>
            <a:r>
              <a:rPr lang="en-US" sz="1000" b="1" dirty="0">
                <a:solidFill>
                  <a:schemeClr val="tx1"/>
                </a:solidFill>
              </a:rPr>
              <a:t>, </a:t>
            </a:r>
            <a:r>
              <a:rPr lang="en-US" sz="1000" b="1" dirty="0" smtClean="0">
                <a:solidFill>
                  <a:schemeClr val="tx1"/>
                </a:solidFill>
              </a:rPr>
              <a:t>Firmware</a:t>
            </a:r>
            <a:r>
              <a:rPr lang="en-US" sz="1000" b="1" dirty="0">
                <a:solidFill>
                  <a:schemeClr val="tx1"/>
                </a:solidFill>
              </a:rPr>
              <a:t>, and </a:t>
            </a:r>
            <a:r>
              <a:rPr lang="en-US" sz="1000" b="1" dirty="0" smtClean="0">
                <a:solidFill>
                  <a:schemeClr val="tx1"/>
                </a:solidFill>
              </a:rPr>
              <a:t>Drivers (including </a:t>
            </a:r>
            <a:r>
              <a:rPr lang="en-US" sz="1000" b="1" dirty="0">
                <a:solidFill>
                  <a:schemeClr val="tx1"/>
                </a:solidFill>
              </a:rPr>
              <a:t>optional WinTab drivers): </a:t>
            </a:r>
            <a:r>
              <a:rPr lang="en-US" sz="1000" dirty="0">
                <a:solidFill>
                  <a:schemeClr val="tx1"/>
                </a:solidFill>
                <a:hlinkClick r:id="rId6"/>
              </a:rPr>
              <a:t>http://</a:t>
            </a:r>
            <a:r>
              <a:rPr lang="en-US" sz="1000" dirty="0" smtClean="0">
                <a:solidFill>
                  <a:schemeClr val="tx1"/>
                </a:solidFill>
                <a:hlinkClick r:id="rId6"/>
              </a:rPr>
              <a:t>www.microsoft.com/en-us/download/details.aspx?id=38826</a:t>
            </a:r>
            <a:endParaRPr lang="en-US" sz="1000" dirty="0" smtClean="0">
              <a:solidFill>
                <a:schemeClr val="tx1"/>
              </a:solidFill>
            </a:endParaRPr>
          </a:p>
          <a:p>
            <a:pPr>
              <a:spcBef>
                <a:spcPts val="200"/>
              </a:spcBef>
            </a:pPr>
            <a:r>
              <a:rPr lang="en-US" sz="1000" b="1" dirty="0" smtClean="0">
                <a:solidFill>
                  <a:schemeClr val="tx1"/>
                </a:solidFill>
              </a:rPr>
              <a:t>Surface 3</a:t>
            </a:r>
            <a:r>
              <a:rPr lang="en-US" sz="1000" b="1" dirty="0">
                <a:solidFill>
                  <a:schemeClr val="tx1"/>
                </a:solidFill>
              </a:rPr>
              <a:t>: All Current Software, Firmware, and Drivers (including optional WinTab drivers): </a:t>
            </a:r>
            <a:r>
              <a:rPr lang="en-US" sz="1000" dirty="0">
                <a:solidFill>
                  <a:schemeClr val="tx1"/>
                </a:solidFill>
                <a:hlinkClick r:id="rId7"/>
              </a:rPr>
              <a:t>http://</a:t>
            </a:r>
            <a:r>
              <a:rPr lang="en-US" sz="1000" dirty="0" smtClean="0">
                <a:solidFill>
                  <a:schemeClr val="tx1"/>
                </a:solidFill>
                <a:hlinkClick r:id="rId7"/>
              </a:rPr>
              <a:t>www.microsoft.com/en-us/download/details.aspx?id=49040</a:t>
            </a:r>
            <a:endParaRPr lang="en-US" sz="1000" dirty="0" smtClean="0">
              <a:solidFill>
                <a:schemeClr val="tx1"/>
              </a:solidFill>
            </a:endParaRPr>
          </a:p>
          <a:p>
            <a:pPr>
              <a:spcBef>
                <a:spcPts val="200"/>
              </a:spcBef>
            </a:pPr>
            <a:r>
              <a:rPr lang="en-US" sz="1000" b="1" dirty="0">
                <a:solidFill>
                  <a:schemeClr val="tx1"/>
                </a:solidFill>
              </a:rPr>
              <a:t>Surface </a:t>
            </a:r>
            <a:r>
              <a:rPr lang="en-US" sz="1000" b="1" dirty="0" smtClean="0">
                <a:solidFill>
                  <a:schemeClr val="tx1"/>
                </a:solidFill>
              </a:rPr>
              <a:t>3 LTE ATT: </a:t>
            </a:r>
            <a:r>
              <a:rPr lang="en-US" sz="1000" b="1" dirty="0">
                <a:solidFill>
                  <a:schemeClr val="tx1"/>
                </a:solidFill>
              </a:rPr>
              <a:t>All Current Software, Firmware, and Drivers (including optional WinTab drivers): </a:t>
            </a:r>
            <a:r>
              <a:rPr lang="en-US" sz="1000" dirty="0">
                <a:solidFill>
                  <a:schemeClr val="tx1"/>
                </a:solidFill>
                <a:hlinkClick r:id="rId8"/>
              </a:rPr>
              <a:t>http://</a:t>
            </a:r>
            <a:r>
              <a:rPr lang="en-US" sz="1000" dirty="0" smtClean="0">
                <a:solidFill>
                  <a:schemeClr val="tx1"/>
                </a:solidFill>
                <a:hlinkClick r:id="rId8"/>
              </a:rPr>
              <a:t>www.microsoft.com/en-us/download/details.aspx?id=49039</a:t>
            </a:r>
            <a:endParaRPr lang="en-US" sz="1000" dirty="0" smtClean="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3 LTE </a:t>
            </a:r>
            <a:r>
              <a:rPr lang="en-US" sz="1000" b="1" dirty="0" smtClean="0">
                <a:solidFill>
                  <a:schemeClr val="tx1"/>
                </a:solidFill>
              </a:rPr>
              <a:t>North America Carrier Unlocked: </a:t>
            </a:r>
            <a:r>
              <a:rPr lang="en-US" sz="1000" b="1" dirty="0">
                <a:solidFill>
                  <a:schemeClr val="tx1"/>
                </a:solidFill>
              </a:rPr>
              <a:t>All Current Software, Firmware, and Drivers (including optional WinTab drivers): </a:t>
            </a:r>
            <a:r>
              <a:rPr lang="en-US" sz="1000" dirty="0">
                <a:solidFill>
                  <a:schemeClr val="tx1"/>
                </a:solidFill>
                <a:hlinkClick r:id="rId9"/>
              </a:rPr>
              <a:t>http://</a:t>
            </a:r>
            <a:r>
              <a:rPr lang="en-US" sz="1000" dirty="0" smtClean="0">
                <a:solidFill>
                  <a:schemeClr val="tx1"/>
                </a:solidFill>
                <a:hlinkClick r:id="rId9"/>
              </a:rPr>
              <a:t>www.microsoft.com/en-us/download/details.aspx?id=49037</a:t>
            </a:r>
            <a:endParaRPr lang="en-US" sz="1000" dirty="0" smtClean="0">
              <a:solidFill>
                <a:schemeClr val="tx1"/>
              </a:solidFill>
            </a:endParaRPr>
          </a:p>
          <a:p>
            <a:pPr>
              <a:spcBef>
                <a:spcPts val="200"/>
              </a:spcBef>
            </a:pPr>
            <a:r>
              <a:rPr lang="en-US" sz="1000" b="1" dirty="0">
                <a:solidFill>
                  <a:schemeClr val="tx1"/>
                </a:solidFill>
              </a:rPr>
              <a:t>Surface 3 LTE </a:t>
            </a:r>
            <a:r>
              <a:rPr lang="en-US" sz="1000" b="1" dirty="0" smtClean="0">
                <a:solidFill>
                  <a:schemeClr val="tx1"/>
                </a:solidFill>
              </a:rPr>
              <a:t>Outside of North America: </a:t>
            </a:r>
            <a:r>
              <a:rPr lang="en-US" sz="1000" b="1" dirty="0">
                <a:solidFill>
                  <a:schemeClr val="tx1"/>
                </a:solidFill>
              </a:rPr>
              <a:t>All Current Software, Firmware, and Drivers (including optional WinTab drivers): </a:t>
            </a:r>
            <a:r>
              <a:rPr lang="en-US" sz="1000" dirty="0">
                <a:solidFill>
                  <a:schemeClr val="tx1"/>
                </a:solidFill>
                <a:hlinkClick r:id="rId10"/>
              </a:rPr>
              <a:t>http://</a:t>
            </a:r>
            <a:r>
              <a:rPr lang="en-US" sz="1000" dirty="0" smtClean="0">
                <a:solidFill>
                  <a:schemeClr val="tx1"/>
                </a:solidFill>
                <a:hlinkClick r:id="rId10"/>
              </a:rPr>
              <a:t>www.microsoft.com/en-us/download/details.aspx?id=49041</a:t>
            </a:r>
            <a:endParaRPr lang="en-US" sz="1000" dirty="0" smtClean="0">
              <a:solidFill>
                <a:schemeClr val="tx1"/>
              </a:solidFill>
            </a:endParaRPr>
          </a:p>
          <a:p>
            <a:pPr>
              <a:spcBef>
                <a:spcPts val="200"/>
              </a:spcBef>
            </a:pPr>
            <a:r>
              <a:rPr lang="en-US" sz="1000" b="1" dirty="0">
                <a:solidFill>
                  <a:schemeClr val="tx1"/>
                </a:solidFill>
              </a:rPr>
              <a:t>Surface Pro </a:t>
            </a:r>
            <a:r>
              <a:rPr lang="en-US" sz="1000" b="1" dirty="0" smtClean="0">
                <a:solidFill>
                  <a:schemeClr val="tx1"/>
                </a:solidFill>
              </a:rPr>
              <a:t>2: </a:t>
            </a:r>
            <a:r>
              <a:rPr lang="en-US" sz="1000" b="1" dirty="0">
                <a:solidFill>
                  <a:schemeClr val="tx1"/>
                </a:solidFill>
              </a:rPr>
              <a:t>All Current Software, Firmware, and Drivers: </a:t>
            </a:r>
            <a:r>
              <a:rPr lang="en-US" sz="1000" dirty="0">
                <a:solidFill>
                  <a:schemeClr val="tx1"/>
                </a:solidFill>
                <a:hlinkClick r:id="rId11"/>
              </a:rPr>
              <a:t>http://</a:t>
            </a:r>
            <a:r>
              <a:rPr lang="en-US" sz="1000" dirty="0" smtClean="0">
                <a:solidFill>
                  <a:schemeClr val="tx1"/>
                </a:solidFill>
                <a:hlinkClick r:id="rId11"/>
              </a:rPr>
              <a:t>www.microsoft.com/en-us/download/details.aspx?id=49042</a:t>
            </a:r>
            <a:endParaRPr lang="en-US" sz="1000" dirty="0" smtClean="0">
              <a:solidFill>
                <a:schemeClr val="tx1"/>
              </a:solidFill>
            </a:endParaRPr>
          </a:p>
          <a:p>
            <a:pPr>
              <a:spcBef>
                <a:spcPts val="200"/>
              </a:spcBef>
            </a:pPr>
            <a:r>
              <a:rPr lang="en-US" sz="1000" b="1" dirty="0">
                <a:solidFill>
                  <a:schemeClr val="tx1"/>
                </a:solidFill>
              </a:rPr>
              <a:t>Surface </a:t>
            </a:r>
            <a:r>
              <a:rPr lang="en-US" sz="1000" b="1" dirty="0" smtClean="0">
                <a:solidFill>
                  <a:schemeClr val="tx1"/>
                </a:solidFill>
              </a:rPr>
              <a:t>Pro: </a:t>
            </a:r>
            <a:r>
              <a:rPr lang="en-US" sz="1000" b="1" dirty="0">
                <a:solidFill>
                  <a:schemeClr val="tx1"/>
                </a:solidFill>
              </a:rPr>
              <a:t>All Current Software, Firmware, and Drivers: </a:t>
            </a:r>
            <a:r>
              <a:rPr lang="en-US" sz="1000" dirty="0">
                <a:solidFill>
                  <a:schemeClr val="tx1"/>
                </a:solidFill>
                <a:hlinkClick r:id="rId12"/>
              </a:rPr>
              <a:t>http://</a:t>
            </a:r>
            <a:r>
              <a:rPr lang="en-US" sz="1000" dirty="0" smtClean="0">
                <a:solidFill>
                  <a:schemeClr val="tx1"/>
                </a:solidFill>
                <a:hlinkClick r:id="rId12"/>
              </a:rPr>
              <a:t>www.microsoft.com/en-us/download/details.aspx?id=49038</a:t>
            </a:r>
            <a:endParaRPr lang="en-US" sz="1000" dirty="0" smtClean="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Pro 3 Update History: </a:t>
            </a:r>
            <a:r>
              <a:rPr lang="en-US" sz="1000" dirty="0">
                <a:solidFill>
                  <a:schemeClr val="tx1"/>
                </a:solidFill>
                <a:hlinkClick r:id="rId13"/>
              </a:rPr>
              <a:t>http://www.microsoft.com/surface/en-us/support/install-update-activate/pro-3-update-history</a:t>
            </a:r>
            <a:endParaRPr lang="en-US" sz="1000" dirty="0">
              <a:solidFill>
                <a:schemeClr val="tx1"/>
              </a:solidFill>
            </a:endParaRPr>
          </a:p>
          <a:p>
            <a:pPr>
              <a:spcBef>
                <a:spcPts val="200"/>
              </a:spcBef>
            </a:pPr>
            <a:r>
              <a:rPr lang="en-US" sz="1000" b="1" dirty="0" smtClean="0">
                <a:solidFill>
                  <a:schemeClr val="tx1"/>
                </a:solidFill>
              </a:rPr>
              <a:t>Surface 3 </a:t>
            </a:r>
            <a:r>
              <a:rPr lang="en-US" sz="1000" b="1" dirty="0">
                <a:solidFill>
                  <a:schemeClr val="tx1"/>
                </a:solidFill>
              </a:rPr>
              <a:t>Update History: </a:t>
            </a:r>
            <a:r>
              <a:rPr lang="en-US" sz="1000" dirty="0">
                <a:solidFill>
                  <a:schemeClr val="tx1"/>
                </a:solidFill>
                <a:hlinkClick r:id="rId14"/>
              </a:rPr>
              <a:t>https://</a:t>
            </a:r>
            <a:r>
              <a:rPr lang="en-US" sz="1000" dirty="0" smtClean="0">
                <a:solidFill>
                  <a:schemeClr val="tx1"/>
                </a:solidFill>
                <a:hlinkClick r:id="rId14"/>
              </a:rPr>
              <a:t>www.microsoft.com/surface/en-us/support/install-update-activate/surface-3-update-history</a:t>
            </a:r>
            <a:endParaRPr lang="en-US" sz="1000" dirty="0" smtClean="0">
              <a:solidFill>
                <a:schemeClr val="tx1"/>
              </a:solidFill>
            </a:endParaRPr>
          </a:p>
          <a:p>
            <a:pPr>
              <a:spcBef>
                <a:spcPts val="200"/>
              </a:spcBef>
            </a:pPr>
            <a:r>
              <a:rPr lang="en-US" sz="1000" b="1" dirty="0" smtClean="0">
                <a:solidFill>
                  <a:schemeClr val="tx1"/>
                </a:solidFill>
              </a:rPr>
              <a:t>Surface Pro 2 </a:t>
            </a:r>
            <a:r>
              <a:rPr lang="en-US" sz="1000" b="1" dirty="0">
                <a:solidFill>
                  <a:schemeClr val="tx1"/>
                </a:solidFill>
              </a:rPr>
              <a:t>Update History: </a:t>
            </a:r>
            <a:r>
              <a:rPr lang="en-US" sz="1000" dirty="0">
                <a:solidFill>
                  <a:schemeClr val="tx1"/>
                </a:solidFill>
                <a:hlinkClick r:id="rId15"/>
              </a:rPr>
              <a:t>https://</a:t>
            </a:r>
            <a:r>
              <a:rPr lang="en-US" sz="1000" dirty="0" smtClean="0">
                <a:solidFill>
                  <a:schemeClr val="tx1"/>
                </a:solidFill>
                <a:hlinkClick r:id="rId15"/>
              </a:rPr>
              <a:t>www.microsoft.com/surface/en-us/support/install-update-activate/pro-2-update-history</a:t>
            </a:r>
            <a:endParaRPr lang="en-US" sz="1000" dirty="0" smtClean="0">
              <a:solidFill>
                <a:schemeClr val="tx1"/>
              </a:solidFill>
            </a:endParaRPr>
          </a:p>
          <a:p>
            <a:pPr>
              <a:spcBef>
                <a:spcPts val="200"/>
              </a:spcBef>
            </a:pPr>
            <a:r>
              <a:rPr lang="en-US" sz="1000" b="1" dirty="0" smtClean="0">
                <a:solidFill>
                  <a:schemeClr val="tx1"/>
                </a:solidFill>
              </a:rPr>
              <a:t>Surface 2 </a:t>
            </a:r>
            <a:r>
              <a:rPr lang="en-US" sz="1000" b="1" dirty="0">
                <a:solidFill>
                  <a:schemeClr val="tx1"/>
                </a:solidFill>
              </a:rPr>
              <a:t>Update History: </a:t>
            </a:r>
            <a:r>
              <a:rPr lang="en-US" sz="1000" dirty="0">
                <a:solidFill>
                  <a:schemeClr val="tx1"/>
                </a:solidFill>
                <a:hlinkClick r:id="rId16"/>
              </a:rPr>
              <a:t>https://</a:t>
            </a:r>
            <a:r>
              <a:rPr lang="en-US" sz="1000" dirty="0" smtClean="0">
                <a:solidFill>
                  <a:schemeClr val="tx1"/>
                </a:solidFill>
                <a:hlinkClick r:id="rId16"/>
              </a:rPr>
              <a:t>www.microsoft.com/surface/en-us/support/install-update-activate/2-update-history</a:t>
            </a:r>
            <a:endParaRPr lang="en-US" sz="1000" dirty="0" smtClean="0">
              <a:solidFill>
                <a:schemeClr val="tx1"/>
              </a:solidFill>
            </a:endParaRPr>
          </a:p>
          <a:p>
            <a:pPr>
              <a:spcBef>
                <a:spcPts val="200"/>
              </a:spcBef>
            </a:pPr>
            <a:r>
              <a:rPr lang="en-US" sz="1000" b="1" dirty="0" smtClean="0">
                <a:solidFill>
                  <a:schemeClr val="tx1"/>
                </a:solidFill>
              </a:rPr>
              <a:t>Surface RT </a:t>
            </a:r>
            <a:r>
              <a:rPr lang="en-US" sz="1000" b="1" dirty="0">
                <a:solidFill>
                  <a:schemeClr val="tx1"/>
                </a:solidFill>
              </a:rPr>
              <a:t>Update History: </a:t>
            </a:r>
            <a:r>
              <a:rPr lang="en-US" sz="1000" dirty="0">
                <a:solidFill>
                  <a:schemeClr val="tx1"/>
                </a:solidFill>
                <a:hlinkClick r:id="rId17"/>
              </a:rPr>
              <a:t>https://</a:t>
            </a:r>
            <a:r>
              <a:rPr lang="en-US" sz="1000" dirty="0" smtClean="0">
                <a:solidFill>
                  <a:schemeClr val="tx1"/>
                </a:solidFill>
                <a:hlinkClick r:id="rId17"/>
              </a:rPr>
              <a:t>www.microsoft.com/surface/en-us/support/install-update-activate/rt-update-history</a:t>
            </a:r>
            <a:endParaRPr lang="en-US" sz="1000" dirty="0" smtClean="0">
              <a:solidFill>
                <a:schemeClr val="tx1"/>
              </a:solidFill>
            </a:endParaRPr>
          </a:p>
          <a:p>
            <a:pPr>
              <a:spcBef>
                <a:spcPts val="200"/>
              </a:spcBef>
            </a:pPr>
            <a:r>
              <a:rPr lang="en-US" sz="1000" b="1" dirty="0" smtClean="0">
                <a:solidFill>
                  <a:schemeClr val="tx1"/>
                </a:solidFill>
              </a:rPr>
              <a:t>Surface Support </a:t>
            </a:r>
            <a:r>
              <a:rPr lang="en-US" sz="1000" b="1" dirty="0">
                <a:solidFill>
                  <a:schemeClr val="tx1"/>
                </a:solidFill>
              </a:rPr>
              <a:t>for Business: </a:t>
            </a:r>
            <a:r>
              <a:rPr lang="en-US" sz="1000" dirty="0" smtClean="0">
                <a:solidFill>
                  <a:schemeClr val="tx1"/>
                </a:solidFill>
                <a:hlinkClick r:id="rId18"/>
              </a:rPr>
              <a:t>http</a:t>
            </a:r>
            <a:r>
              <a:rPr lang="en-US" sz="1000" dirty="0">
                <a:solidFill>
                  <a:schemeClr val="tx1"/>
                </a:solidFill>
                <a:hlinkClick r:id="rId18"/>
              </a:rPr>
              <a:t>://</a:t>
            </a:r>
            <a:r>
              <a:rPr lang="en-US" sz="1000" dirty="0" smtClean="0">
                <a:solidFill>
                  <a:schemeClr val="tx1"/>
                </a:solidFill>
                <a:hlinkClick r:id="rId18"/>
              </a:rPr>
              <a:t>www.microsoft.com/surface/support/business</a:t>
            </a:r>
            <a:endParaRPr lang="en-US" sz="1000" dirty="0" smtClean="0">
              <a:solidFill>
                <a:schemeClr val="tx1"/>
              </a:solidFill>
            </a:endParaRPr>
          </a:p>
          <a:p>
            <a:pPr>
              <a:spcBef>
                <a:spcPts val="200"/>
              </a:spcBef>
            </a:pPr>
            <a:r>
              <a:rPr lang="en-US" sz="1000" b="1" dirty="0" smtClean="0">
                <a:solidFill>
                  <a:schemeClr val="tx1"/>
                </a:solidFill>
              </a:rPr>
              <a:t>Support </a:t>
            </a:r>
            <a:r>
              <a:rPr lang="en-US" sz="1000" b="1" dirty="0">
                <a:solidFill>
                  <a:schemeClr val="tx1"/>
                </a:solidFill>
              </a:rPr>
              <a:t>for Surface: </a:t>
            </a:r>
            <a:r>
              <a:rPr lang="en-US" sz="1000" dirty="0">
                <a:solidFill>
                  <a:schemeClr val="tx1"/>
                </a:solidFill>
                <a:hlinkClick r:id="rId19"/>
              </a:rPr>
              <a:t>http://www.microsoft.com/surface/support</a:t>
            </a:r>
            <a:endParaRPr lang="en-US" sz="1000" dirty="0">
              <a:solidFill>
                <a:schemeClr val="tx1"/>
              </a:solidFill>
            </a:endParaRPr>
          </a:p>
          <a:p>
            <a:pPr>
              <a:spcBef>
                <a:spcPts val="200"/>
              </a:spcBef>
            </a:pPr>
            <a:endParaRPr lang="en-US" sz="1000" dirty="0" smtClean="0">
              <a:solidFill>
                <a:schemeClr val="tx1"/>
              </a:solidFill>
            </a:endParaRPr>
          </a:p>
          <a:p>
            <a:pPr algn="ctr">
              <a:spcBef>
                <a:spcPts val="200"/>
              </a:spcBef>
            </a:pPr>
            <a:r>
              <a:rPr lang="en-US" sz="1200" b="1" dirty="0" smtClean="0">
                <a:solidFill>
                  <a:schemeClr val="tx1"/>
                </a:solidFill>
              </a:rPr>
              <a:t>PRODUCT and TECHNICAL</a:t>
            </a:r>
          </a:p>
          <a:p>
            <a:pPr algn="ctr">
              <a:spcBef>
                <a:spcPts val="200"/>
              </a:spcBef>
            </a:pPr>
            <a:endParaRPr lang="en-US" sz="1200" b="1" dirty="0" smtClean="0">
              <a:solidFill>
                <a:schemeClr val="tx1"/>
              </a:solidFill>
            </a:endParaRPr>
          </a:p>
          <a:p>
            <a:pPr>
              <a:spcBef>
                <a:spcPts val="200"/>
              </a:spcBef>
            </a:pPr>
            <a:r>
              <a:rPr lang="en-US" sz="1000" b="1" dirty="0" smtClean="0">
                <a:solidFill>
                  <a:schemeClr val="tx1"/>
                </a:solidFill>
              </a:rPr>
              <a:t>Forrester Total Economic Impact Study of Surface Pro 3 (Full Report): </a:t>
            </a:r>
            <a:r>
              <a:rPr lang="en-US" sz="1000" u="sng" dirty="0">
                <a:hlinkClick r:id="rId20" tooltip="http://1drv.ms/1KI5UiA"/>
              </a:rPr>
              <a:t>http://1drv.ms/1KI5UiA</a:t>
            </a:r>
            <a:endParaRPr lang="en-US" sz="1000" b="1" dirty="0" smtClean="0">
              <a:solidFill>
                <a:schemeClr val="tx1"/>
              </a:solidFill>
            </a:endParaRPr>
          </a:p>
          <a:p>
            <a:pPr>
              <a:spcBef>
                <a:spcPts val="200"/>
              </a:spcBef>
            </a:pPr>
            <a:r>
              <a:rPr lang="en-US" sz="1000" b="1" dirty="0" smtClean="0">
                <a:solidFill>
                  <a:schemeClr val="tx1"/>
                </a:solidFill>
              </a:rPr>
              <a:t>Forrester </a:t>
            </a:r>
            <a:r>
              <a:rPr lang="en-US" sz="1000" b="1" dirty="0">
                <a:solidFill>
                  <a:schemeClr val="tx1"/>
                </a:solidFill>
              </a:rPr>
              <a:t>Total Economic Impact Study of Surface Pro 3 </a:t>
            </a:r>
            <a:r>
              <a:rPr lang="en-US" sz="1000" b="1" dirty="0" smtClean="0">
                <a:solidFill>
                  <a:schemeClr val="tx1"/>
                </a:solidFill>
              </a:rPr>
              <a:t>(Executive Summary): </a:t>
            </a:r>
            <a:r>
              <a:rPr lang="en-US" sz="1000" u="sng" dirty="0">
                <a:hlinkClick r:id="rId21" tooltip="http://1drv.ms/1KI5Mzx"/>
              </a:rPr>
              <a:t>http://1drv.ms/1KI5Mzx</a:t>
            </a:r>
            <a:endParaRPr lang="en-US" sz="1000" b="1" dirty="0" smtClean="0">
              <a:solidFill>
                <a:schemeClr val="tx1"/>
              </a:solidFill>
            </a:endParaRPr>
          </a:p>
          <a:p>
            <a:pPr>
              <a:spcBef>
                <a:spcPts val="200"/>
              </a:spcBef>
            </a:pPr>
            <a:r>
              <a:rPr lang="en-US" sz="1000" b="1" dirty="0" smtClean="0">
                <a:solidFill>
                  <a:schemeClr val="tx1"/>
                </a:solidFill>
              </a:rPr>
              <a:t>Infographic for Forrester Research Total Economic Impact: </a:t>
            </a:r>
            <a:r>
              <a:rPr lang="en-US" sz="1000" u="sng" dirty="0">
                <a:hlinkClick r:id="rId22" tooltip="http://1drv.ms/1H5ceuj"/>
              </a:rPr>
              <a:t>http://1drv.ms/1H5ceuj</a:t>
            </a:r>
            <a:endParaRPr lang="en-US" sz="1000" b="1" dirty="0" smtClean="0">
              <a:solidFill>
                <a:schemeClr val="tx1"/>
              </a:solidFill>
            </a:endParaRPr>
          </a:p>
          <a:p>
            <a:pPr>
              <a:spcBef>
                <a:spcPts val="200"/>
              </a:spcBef>
            </a:pPr>
            <a:r>
              <a:rPr lang="en-US" sz="1000" b="1" dirty="0" smtClean="0">
                <a:solidFill>
                  <a:schemeClr val="tx1"/>
                </a:solidFill>
              </a:rPr>
              <a:t>Explore, Plan, Deploy, and Manage Resources </a:t>
            </a:r>
            <a:r>
              <a:rPr lang="en-US" sz="1000" b="1" dirty="0">
                <a:solidFill>
                  <a:schemeClr val="tx1"/>
                </a:solidFill>
              </a:rPr>
              <a:t>on TechNet: </a:t>
            </a:r>
            <a:r>
              <a:rPr lang="en-US" sz="1000" dirty="0">
                <a:solidFill>
                  <a:schemeClr val="tx1"/>
                </a:solidFill>
                <a:hlinkClick r:id="rId23"/>
              </a:rPr>
              <a:t>https://</a:t>
            </a:r>
            <a:r>
              <a:rPr lang="en-US" sz="1000" dirty="0" smtClean="0">
                <a:solidFill>
                  <a:schemeClr val="tx1"/>
                </a:solidFill>
                <a:hlinkClick r:id="rId23"/>
              </a:rPr>
              <a:t>technet.microsoft.com/en-us/windows/dn903161</a:t>
            </a:r>
            <a:endParaRPr lang="en-US" sz="1000" dirty="0" smtClean="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Home Page: </a:t>
            </a:r>
            <a:r>
              <a:rPr lang="en-US" sz="1000" dirty="0">
                <a:solidFill>
                  <a:schemeClr val="tx1"/>
                </a:solidFill>
                <a:hlinkClick r:id="rId24"/>
              </a:rPr>
              <a:t>http://www.microsoft.com/surface</a:t>
            </a:r>
            <a:endParaRPr lang="en-US" sz="1000" dirty="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User </a:t>
            </a:r>
            <a:r>
              <a:rPr lang="en-US" sz="1000" b="1" dirty="0" smtClean="0">
                <a:solidFill>
                  <a:schemeClr val="tx1"/>
                </a:solidFill>
              </a:rPr>
              <a:t>Guides: </a:t>
            </a:r>
            <a:r>
              <a:rPr lang="en-US" sz="1000" dirty="0" smtClean="0">
                <a:solidFill>
                  <a:schemeClr val="tx1"/>
                </a:solidFill>
                <a:hlinkClick r:id="rId25"/>
              </a:rPr>
              <a:t>http</a:t>
            </a:r>
            <a:r>
              <a:rPr lang="en-US" sz="1000" dirty="0">
                <a:solidFill>
                  <a:schemeClr val="tx1"/>
                </a:solidFill>
                <a:hlinkClick r:id="rId25"/>
              </a:rPr>
              <a:t>://www.microsoft.com/surface/en-us/support/userguides</a:t>
            </a:r>
            <a:endParaRPr lang="en-US" sz="1000" dirty="0">
              <a:solidFill>
                <a:schemeClr val="tx1"/>
              </a:solidFill>
            </a:endParaRPr>
          </a:p>
          <a:p>
            <a:pPr>
              <a:spcBef>
                <a:spcPts val="200"/>
              </a:spcBef>
            </a:pPr>
            <a:r>
              <a:rPr lang="en-US" sz="1000" b="1" dirty="0">
                <a:solidFill>
                  <a:schemeClr val="tx1"/>
                </a:solidFill>
              </a:rPr>
              <a:t>Compare Surface Devices: </a:t>
            </a:r>
            <a:r>
              <a:rPr lang="en-US" sz="1000" dirty="0">
                <a:solidFill>
                  <a:schemeClr val="tx1"/>
                </a:solidFill>
                <a:hlinkClick r:id="rId26"/>
              </a:rPr>
              <a:t>http://www.microsoft.com/surface/en-us/products/comparedevices</a:t>
            </a:r>
            <a:endParaRPr lang="en-US" sz="1000" dirty="0">
              <a:solidFill>
                <a:schemeClr val="tx1"/>
              </a:solidFill>
            </a:endParaRPr>
          </a:p>
          <a:p>
            <a:pPr>
              <a:spcBef>
                <a:spcPts val="200"/>
              </a:spcBef>
            </a:pPr>
            <a:r>
              <a:rPr lang="en-US" sz="1000" b="1" dirty="0" smtClean="0">
                <a:solidFill>
                  <a:schemeClr val="tx1"/>
                </a:solidFill>
              </a:rPr>
              <a:t>Deployment </a:t>
            </a:r>
            <a:r>
              <a:rPr lang="en-US" sz="1000" b="1" dirty="0">
                <a:solidFill>
                  <a:schemeClr val="tx1"/>
                </a:solidFill>
              </a:rPr>
              <a:t>and Admin Guide for Surface Pro 3: </a:t>
            </a:r>
            <a:r>
              <a:rPr lang="en-US" sz="1000" dirty="0">
                <a:solidFill>
                  <a:schemeClr val="tx1"/>
                </a:solidFill>
                <a:hlinkClick r:id="rId27"/>
              </a:rPr>
              <a:t>http://</a:t>
            </a:r>
            <a:r>
              <a:rPr lang="en-US" sz="1000" dirty="0" smtClean="0">
                <a:solidFill>
                  <a:schemeClr val="tx1"/>
                </a:solidFill>
                <a:hlinkClick r:id="rId27"/>
              </a:rPr>
              <a:t>www.microsoft.com/en-us/download/details.aspx?id=45292</a:t>
            </a:r>
            <a:endParaRPr lang="en-US" sz="1000" dirty="0" smtClean="0">
              <a:solidFill>
                <a:schemeClr val="tx1"/>
              </a:solidFill>
            </a:endParaRPr>
          </a:p>
          <a:p>
            <a:pPr>
              <a:spcBef>
                <a:spcPts val="200"/>
              </a:spcBef>
            </a:pPr>
            <a:r>
              <a:rPr lang="en-US" sz="1050" b="1" dirty="0" smtClean="0">
                <a:solidFill>
                  <a:schemeClr val="tx1"/>
                </a:solidFill>
              </a:rPr>
              <a:t>Surface Pro 3 Enterprise Features Datasheet: </a:t>
            </a:r>
            <a:r>
              <a:rPr lang="en-US" sz="1050" u="sng" dirty="0">
                <a:hlinkClick r:id="rId28" tooltip="http://1drv.ms/1KI6jBn"/>
              </a:rPr>
              <a:t>http://1drv.ms/1KI6jBn</a:t>
            </a:r>
            <a:endParaRPr lang="en-US" sz="1050" b="1" dirty="0" smtClean="0">
              <a:solidFill>
                <a:schemeClr val="tx1"/>
              </a:solidFill>
            </a:endParaRPr>
          </a:p>
          <a:p>
            <a:pPr>
              <a:spcBef>
                <a:spcPts val="200"/>
              </a:spcBef>
            </a:pPr>
            <a:r>
              <a:rPr lang="en-US" sz="1050" b="1" dirty="0">
                <a:solidFill>
                  <a:schemeClr val="tx1"/>
                </a:solidFill>
              </a:rPr>
              <a:t>Surface 3 Info: </a:t>
            </a:r>
            <a:r>
              <a:rPr lang="en-US" sz="1050" dirty="0" smtClean="0">
                <a:solidFill>
                  <a:schemeClr val="tx1"/>
                </a:solidFill>
                <a:hlinkClick r:id="rId29"/>
              </a:rPr>
              <a:t>http</a:t>
            </a:r>
            <a:r>
              <a:rPr lang="en-US" sz="1050" dirty="0">
                <a:solidFill>
                  <a:schemeClr val="tx1"/>
                </a:solidFill>
                <a:hlinkClick r:id="rId29"/>
              </a:rPr>
              <a:t>://www.microsoft.com/surface/en-us/products/surface-3</a:t>
            </a:r>
            <a:endParaRPr lang="en-US" sz="1050" dirty="0">
              <a:solidFill>
                <a:schemeClr val="tx1"/>
              </a:solidFill>
            </a:endParaRPr>
          </a:p>
          <a:p>
            <a:pPr>
              <a:spcBef>
                <a:spcPts val="200"/>
              </a:spcBef>
            </a:pPr>
            <a:r>
              <a:rPr lang="en-US" sz="1050" b="1" dirty="0">
                <a:solidFill>
                  <a:schemeClr val="tx1"/>
                </a:solidFill>
              </a:rPr>
              <a:t>Surface 3 Technical Specs:</a:t>
            </a:r>
            <a:r>
              <a:rPr lang="en-US" sz="1050" dirty="0">
                <a:solidFill>
                  <a:schemeClr val="tx1"/>
                </a:solidFill>
              </a:rPr>
              <a:t> </a:t>
            </a:r>
            <a:r>
              <a:rPr lang="en-US" sz="1050" dirty="0">
                <a:solidFill>
                  <a:schemeClr val="tx1"/>
                </a:solidFill>
                <a:hlinkClick r:id="rId30"/>
              </a:rPr>
              <a:t>http://www.microsoft.com/surface/en-us/products/surface-3#specifications?showspecs</a:t>
            </a:r>
            <a:endParaRPr lang="en-US" sz="1050" dirty="0">
              <a:solidFill>
                <a:schemeClr val="tx1"/>
              </a:solidFill>
            </a:endParaRPr>
          </a:p>
          <a:p>
            <a:pPr>
              <a:spcBef>
                <a:spcPts val="200"/>
              </a:spcBef>
            </a:pPr>
            <a:endParaRPr lang="en-US" sz="1050" dirty="0" smtClean="0">
              <a:solidFill>
                <a:schemeClr val="tx1"/>
              </a:solidFill>
            </a:endParaRPr>
          </a:p>
          <a:p>
            <a:pPr algn="ctr">
              <a:spcBef>
                <a:spcPts val="200"/>
              </a:spcBef>
            </a:pPr>
            <a:r>
              <a:rPr lang="en-US" sz="1200" b="1" dirty="0" smtClean="0">
                <a:solidFill>
                  <a:schemeClr val="tx1"/>
                </a:solidFill>
              </a:rPr>
              <a:t>COMMUNITY and BLOGS</a:t>
            </a:r>
          </a:p>
          <a:p>
            <a:pPr algn="ctr">
              <a:spcBef>
                <a:spcPts val="200"/>
              </a:spcBef>
            </a:pPr>
            <a:endParaRPr lang="en-US" sz="1400" b="1" dirty="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Blog: </a:t>
            </a:r>
            <a:r>
              <a:rPr lang="en-US" sz="1000" dirty="0">
                <a:solidFill>
                  <a:schemeClr val="tx1"/>
                </a:solidFill>
                <a:hlinkClick r:id="rId31"/>
              </a:rPr>
              <a:t>http://</a:t>
            </a:r>
            <a:r>
              <a:rPr lang="en-US" sz="1000" dirty="0" smtClean="0">
                <a:solidFill>
                  <a:schemeClr val="tx1"/>
                </a:solidFill>
                <a:hlinkClick r:id="rId31"/>
              </a:rPr>
              <a:t>blog.surface.com</a:t>
            </a:r>
            <a:endParaRPr lang="en-US" sz="1000" dirty="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Forums: </a:t>
            </a:r>
            <a:r>
              <a:rPr lang="en-US" sz="1000" dirty="0">
                <a:solidFill>
                  <a:schemeClr val="tx1"/>
                </a:solidFill>
                <a:hlinkClick r:id="rId32"/>
              </a:rPr>
              <a:t>http://</a:t>
            </a:r>
            <a:r>
              <a:rPr lang="en-US" sz="1000" dirty="0" smtClean="0">
                <a:solidFill>
                  <a:schemeClr val="tx1"/>
                </a:solidFill>
                <a:hlinkClick r:id="rId32"/>
              </a:rPr>
              <a:t>www.surfaceforums.net</a:t>
            </a:r>
            <a:endParaRPr lang="en-US" sz="1000" dirty="0" smtClean="0">
              <a:solidFill>
                <a:schemeClr val="tx1"/>
              </a:solidFill>
            </a:endParaRPr>
          </a:p>
          <a:p>
            <a:pPr>
              <a:spcBef>
                <a:spcPts val="200"/>
              </a:spcBef>
            </a:pPr>
            <a:r>
              <a:rPr lang="en-US" sz="1000" b="1" dirty="0" smtClean="0">
                <a:solidFill>
                  <a:schemeClr val="tx1"/>
                </a:solidFill>
              </a:rPr>
              <a:t>Surface Page </a:t>
            </a:r>
            <a:r>
              <a:rPr lang="en-US" sz="1000" b="1" dirty="0">
                <a:solidFill>
                  <a:schemeClr val="tx1"/>
                </a:solidFill>
              </a:rPr>
              <a:t>on Facebook</a:t>
            </a:r>
            <a:r>
              <a:rPr lang="en-US" sz="1000" b="1" dirty="0" smtClean="0">
                <a:solidFill>
                  <a:schemeClr val="tx1"/>
                </a:solidFill>
              </a:rPr>
              <a:t>: </a:t>
            </a:r>
            <a:r>
              <a:rPr lang="en-US" sz="1000" dirty="0" smtClean="0">
                <a:solidFill>
                  <a:schemeClr val="tx1"/>
                </a:solidFill>
                <a:hlinkClick r:id="rId33"/>
              </a:rPr>
              <a:t>https</a:t>
            </a:r>
            <a:r>
              <a:rPr lang="en-US" sz="1000" dirty="0">
                <a:solidFill>
                  <a:schemeClr val="tx1"/>
                </a:solidFill>
                <a:hlinkClick r:id="rId33"/>
              </a:rPr>
              <a:t>://</a:t>
            </a:r>
            <a:r>
              <a:rPr lang="en-US" sz="1000" dirty="0" smtClean="0">
                <a:solidFill>
                  <a:schemeClr val="tx1"/>
                </a:solidFill>
                <a:hlinkClick r:id="rId33"/>
              </a:rPr>
              <a:t>www.facebook.com/Surface</a:t>
            </a:r>
            <a:endParaRPr lang="en-US" sz="1000" dirty="0" smtClean="0">
              <a:solidFill>
                <a:schemeClr val="tx1"/>
              </a:solidFill>
            </a:endParaRPr>
          </a:p>
          <a:p>
            <a:pPr>
              <a:spcBef>
                <a:spcPts val="200"/>
              </a:spcBef>
            </a:pPr>
            <a:r>
              <a:rPr lang="en-US" sz="1000" b="1" dirty="0" smtClean="0">
                <a:solidFill>
                  <a:schemeClr val="tx1"/>
                </a:solidFill>
              </a:rPr>
              <a:t>Surface </a:t>
            </a:r>
            <a:r>
              <a:rPr lang="en-US" sz="1000" b="1" dirty="0">
                <a:solidFill>
                  <a:schemeClr val="tx1"/>
                </a:solidFill>
              </a:rPr>
              <a:t>on Twitter: </a:t>
            </a:r>
            <a:r>
              <a:rPr lang="en-US" sz="1000" dirty="0">
                <a:solidFill>
                  <a:schemeClr val="tx1"/>
                </a:solidFill>
                <a:hlinkClick r:id="rId34"/>
              </a:rPr>
              <a:t>https://</a:t>
            </a:r>
            <a:r>
              <a:rPr lang="en-US" sz="1000" dirty="0" smtClean="0">
                <a:solidFill>
                  <a:schemeClr val="tx1"/>
                </a:solidFill>
                <a:hlinkClick r:id="rId34"/>
              </a:rPr>
              <a:t>twitter.com/Surface</a:t>
            </a:r>
            <a:endParaRPr lang="en-US" sz="1000" dirty="0" smtClean="0">
              <a:solidFill>
                <a:schemeClr val="tx1"/>
              </a:solidFill>
            </a:endParaRPr>
          </a:p>
          <a:p>
            <a:pPr>
              <a:spcBef>
                <a:spcPts val="200"/>
              </a:spcBef>
            </a:pPr>
            <a:endParaRPr lang="en-US" sz="1000" b="1" dirty="0">
              <a:solidFill>
                <a:schemeClr val="tx1"/>
              </a:solidFill>
            </a:endParaRPr>
          </a:p>
        </p:txBody>
      </p:sp>
      <p:pic>
        <p:nvPicPr>
          <p:cNvPr id="8" name="Picture 7"/>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36"/>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21777533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8352"/>
            <a:ext cx="12188825" cy="332399"/>
          </a:xfrm>
          <a:solidFill>
            <a:srgbClr val="FFFF00"/>
          </a:solidFill>
        </p:spPr>
        <p:txBody>
          <a:bodyPr/>
          <a:lstStyle/>
          <a:p>
            <a:pPr algn="ctr"/>
            <a:r>
              <a:rPr lang="en-US" sz="2400" dirty="0" smtClean="0">
                <a:solidFill>
                  <a:schemeClr val="tx1"/>
                </a:solidFill>
                <a:latin typeface="Bookman Old Style" panose="02050604050505020204" pitchFamily="18" charset="0"/>
              </a:rPr>
              <a:t>Windows Server </a:t>
            </a:r>
            <a:r>
              <a:rPr lang="en-US" sz="2400" dirty="0">
                <a:solidFill>
                  <a:schemeClr val="tx1"/>
                </a:solidFill>
                <a:latin typeface="Bookman Old Style" panose="02050604050505020204" pitchFamily="18" charset="0"/>
              </a:rPr>
              <a:t>Training, Support, Technical </a:t>
            </a:r>
            <a:r>
              <a:rPr lang="en-US" sz="2400" dirty="0" smtClean="0">
                <a:solidFill>
                  <a:schemeClr val="tx1"/>
                </a:solidFill>
                <a:latin typeface="Bookman Old Style" panose="02050604050505020204" pitchFamily="18" charset="0"/>
              </a:rPr>
              <a:t>and Community Resources</a:t>
            </a:r>
            <a:endParaRPr lang="en-US" sz="2400" dirty="0">
              <a:solidFill>
                <a:schemeClr val="tx1"/>
              </a:solidFill>
              <a:latin typeface="Bookman Old Style" panose="02050604050505020204" pitchFamily="18" charset="0"/>
            </a:endParaRPr>
          </a:p>
        </p:txBody>
      </p:sp>
      <p:sp>
        <p:nvSpPr>
          <p:cNvPr id="21" name="Rectangle 20"/>
          <p:cNvSpPr/>
          <p:nvPr/>
        </p:nvSpPr>
        <p:spPr bwMode="auto">
          <a:xfrm>
            <a:off x="0" y="336882"/>
            <a:ext cx="12188824" cy="6328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3" spcCol="91440" rtlCol="0" fromWordArt="0" anchor="t" anchorCtr="0" forceAA="0" compatLnSpc="1">
            <a:prstTxWarp prst="textNoShape">
              <a:avLst/>
            </a:prstTxWarp>
            <a:noAutofit/>
          </a:bodyPr>
          <a:lstStyle/>
          <a:p>
            <a:pPr algn="ctr" defTabSz="466298">
              <a:buClr>
                <a:schemeClr val="tx1"/>
              </a:buClr>
            </a:pPr>
            <a:r>
              <a:rPr lang="en-US" sz="1000" b="1" dirty="0" smtClean="0">
                <a:solidFill>
                  <a:schemeClr val="tx1"/>
                </a:solidFill>
              </a:rPr>
              <a:t>TRAINING</a:t>
            </a:r>
          </a:p>
          <a:p>
            <a:r>
              <a:rPr lang="en-US" sz="800" b="1" dirty="0" smtClean="0">
                <a:solidFill>
                  <a:schemeClr val="tx1"/>
                </a:solidFill>
              </a:rPr>
              <a:t>Free </a:t>
            </a:r>
            <a:r>
              <a:rPr lang="en-US" sz="800" b="1" dirty="0">
                <a:solidFill>
                  <a:schemeClr val="tx1"/>
                </a:solidFill>
              </a:rPr>
              <a:t>Windows Server eBooks:</a:t>
            </a:r>
          </a:p>
          <a:p>
            <a:r>
              <a:rPr lang="en-US" sz="700" dirty="0" smtClean="0">
                <a:solidFill>
                  <a:schemeClr val="tx1"/>
                </a:solidFill>
                <a:hlinkClick r:id="rId3"/>
              </a:rPr>
              <a:t>Introducing </a:t>
            </a:r>
            <a:r>
              <a:rPr lang="en-US" sz="700" dirty="0">
                <a:solidFill>
                  <a:schemeClr val="tx1"/>
                </a:solidFill>
                <a:hlinkClick r:id="rId3"/>
              </a:rPr>
              <a:t>Windows Server 2012 R2 Technical Overview</a:t>
            </a:r>
            <a:r>
              <a:rPr lang="en-US" sz="700" dirty="0">
                <a:solidFill>
                  <a:schemeClr val="tx1"/>
                </a:solidFill>
              </a:rPr>
              <a:t> </a:t>
            </a:r>
          </a:p>
          <a:p>
            <a:r>
              <a:rPr lang="en-US" sz="700" dirty="0">
                <a:solidFill>
                  <a:schemeClr val="tx1"/>
                </a:solidFill>
                <a:hlinkClick r:id="rId4"/>
              </a:rPr>
              <a:t>Introducing Windows Server 2008 </a:t>
            </a:r>
            <a:r>
              <a:rPr lang="en-US" sz="700" dirty="0" smtClean="0">
                <a:solidFill>
                  <a:schemeClr val="tx1"/>
                </a:solidFill>
                <a:hlinkClick r:id="rId4"/>
              </a:rPr>
              <a:t>R2</a:t>
            </a:r>
            <a:endParaRPr lang="en-US" sz="700" dirty="0" smtClean="0">
              <a:solidFill>
                <a:schemeClr val="tx1"/>
              </a:solidFill>
            </a:endParaRPr>
          </a:p>
          <a:p>
            <a:r>
              <a:rPr lang="en-US" sz="700" dirty="0">
                <a:solidFill>
                  <a:schemeClr val="tx1"/>
                </a:solidFill>
                <a:hlinkClick r:id="rId5"/>
              </a:rPr>
              <a:t>Understanding Microsoft Virtualization Solutions from the Desktop to the Datacenter</a:t>
            </a:r>
            <a:endParaRPr lang="en-US" sz="600" dirty="0">
              <a:solidFill>
                <a:schemeClr val="tx1"/>
              </a:solidFill>
            </a:endParaRPr>
          </a:p>
          <a:p>
            <a:r>
              <a:rPr lang="en-US" sz="800" b="1" dirty="0" smtClean="0">
                <a:solidFill>
                  <a:schemeClr val="tx1"/>
                </a:solidFill>
              </a:rPr>
              <a:t>Free </a:t>
            </a:r>
            <a:r>
              <a:rPr lang="en-US" sz="800" b="1" dirty="0">
                <a:solidFill>
                  <a:schemeClr val="tx1"/>
                </a:solidFill>
              </a:rPr>
              <a:t>Windows Server Training:</a:t>
            </a:r>
          </a:p>
          <a:p>
            <a:r>
              <a:rPr lang="en-US" sz="700" dirty="0" smtClean="0">
                <a:solidFill>
                  <a:schemeClr val="tx1"/>
                </a:solidFill>
                <a:hlinkClick r:id="rId6"/>
              </a:rPr>
              <a:t>What’s New in Windows Server 2016 Preview Jump Start</a:t>
            </a:r>
            <a:endParaRPr lang="en-US" sz="700" dirty="0" smtClean="0">
              <a:solidFill>
                <a:schemeClr val="tx1"/>
              </a:solidFill>
              <a:hlinkClick r:id=""/>
            </a:endParaRPr>
          </a:p>
          <a:p>
            <a:r>
              <a:rPr lang="en-US" sz="700" dirty="0" smtClean="0">
                <a:solidFill>
                  <a:schemeClr val="tx1"/>
                </a:solidFill>
                <a:hlinkClick r:id=""/>
              </a:rPr>
              <a:t>Using PowerShell for Active Directory</a:t>
            </a:r>
          </a:p>
          <a:p>
            <a:r>
              <a:rPr lang="en-US" sz="700" dirty="0" smtClean="0">
                <a:solidFill>
                  <a:schemeClr val="tx1"/>
                </a:solidFill>
                <a:hlinkClick r:id=""/>
              </a:rPr>
              <a:t>What's </a:t>
            </a:r>
            <a:r>
              <a:rPr lang="en-US" sz="700" dirty="0">
                <a:solidFill>
                  <a:schemeClr val="tx1"/>
                </a:solidFill>
                <a:hlinkClick r:id="rId7"/>
              </a:rPr>
              <a:t>New in Windows Server 2012 R2 Jump Start</a:t>
            </a:r>
            <a:endParaRPr lang="en-US" sz="700" dirty="0">
              <a:solidFill>
                <a:schemeClr val="tx1"/>
              </a:solidFill>
            </a:endParaRPr>
          </a:p>
          <a:p>
            <a:r>
              <a:rPr lang="en-US" sz="700" dirty="0">
                <a:solidFill>
                  <a:schemeClr val="tx1"/>
                </a:solidFill>
                <a:hlinkClick r:id="rId8"/>
              </a:rPr>
              <a:t>Windows Server 2012 (and R2)</a:t>
            </a:r>
            <a:endParaRPr lang="en-US" sz="700" dirty="0">
              <a:solidFill>
                <a:schemeClr val="tx1"/>
              </a:solidFill>
            </a:endParaRPr>
          </a:p>
          <a:p>
            <a:r>
              <a:rPr lang="en-US" sz="700" dirty="0" smtClean="0">
                <a:solidFill>
                  <a:schemeClr val="tx1"/>
                </a:solidFill>
                <a:hlinkClick r:id="rId9"/>
              </a:rPr>
              <a:t>What’s </a:t>
            </a:r>
            <a:r>
              <a:rPr lang="en-US" sz="700" dirty="0">
                <a:solidFill>
                  <a:schemeClr val="tx1"/>
                </a:solidFill>
                <a:hlinkClick r:id="rId9"/>
              </a:rPr>
              <a:t>New in VDI for Windows Server 2012 R2 and 8.1</a:t>
            </a:r>
            <a:endParaRPr lang="en-US" sz="700" dirty="0">
              <a:solidFill>
                <a:schemeClr val="tx1"/>
              </a:solidFill>
            </a:endParaRPr>
          </a:p>
          <a:p>
            <a:r>
              <a:rPr lang="en-US" sz="700" dirty="0">
                <a:solidFill>
                  <a:schemeClr val="tx1"/>
                </a:solidFill>
                <a:hlinkClick r:id="rId10"/>
              </a:rPr>
              <a:t>Windows Server 2012 R2 Storage</a:t>
            </a:r>
            <a:endParaRPr lang="en-US" sz="700" dirty="0">
              <a:solidFill>
                <a:schemeClr val="tx1"/>
              </a:solidFill>
            </a:endParaRPr>
          </a:p>
          <a:p>
            <a:r>
              <a:rPr lang="en-US" sz="700" dirty="0">
                <a:solidFill>
                  <a:schemeClr val="tx1"/>
                </a:solidFill>
                <a:hlinkClick r:id="rId11"/>
              </a:rPr>
              <a:t>Windows Server 2012 R2 Essentials</a:t>
            </a:r>
            <a:endParaRPr lang="en-US" sz="700" dirty="0">
              <a:solidFill>
                <a:schemeClr val="tx1"/>
              </a:solidFill>
            </a:endParaRPr>
          </a:p>
          <a:p>
            <a:r>
              <a:rPr lang="en-US" sz="700" dirty="0">
                <a:solidFill>
                  <a:schemeClr val="tx1"/>
                </a:solidFill>
                <a:hlinkClick r:id="rId12"/>
              </a:rPr>
              <a:t>Windows Server 2012 R2: Server Networking</a:t>
            </a:r>
            <a:endParaRPr lang="en-US" sz="700" dirty="0">
              <a:solidFill>
                <a:schemeClr val="tx1"/>
              </a:solidFill>
            </a:endParaRPr>
          </a:p>
          <a:p>
            <a:r>
              <a:rPr lang="en-US" sz="700" dirty="0">
                <a:solidFill>
                  <a:schemeClr val="tx1"/>
                </a:solidFill>
                <a:hlinkClick r:id="rId13"/>
              </a:rPr>
              <a:t>Windows Server 2012 R2: Web and Application Platform</a:t>
            </a:r>
            <a:endParaRPr lang="en-US" sz="700" dirty="0">
              <a:solidFill>
                <a:schemeClr val="tx1"/>
              </a:solidFill>
            </a:endParaRPr>
          </a:p>
          <a:p>
            <a:r>
              <a:rPr lang="en-US" sz="700" dirty="0">
                <a:solidFill>
                  <a:schemeClr val="tx1"/>
                </a:solidFill>
                <a:hlinkClick r:id="rId14"/>
              </a:rPr>
              <a:t>What’s New in VDI for Windows Server 2012 R2 and 8.1</a:t>
            </a:r>
            <a:endParaRPr lang="en-US" sz="700" dirty="0">
              <a:solidFill>
                <a:schemeClr val="tx1"/>
              </a:solidFill>
            </a:endParaRPr>
          </a:p>
          <a:p>
            <a:r>
              <a:rPr lang="en-US" sz="700" dirty="0" smtClean="0">
                <a:solidFill>
                  <a:schemeClr val="tx1"/>
                </a:solidFill>
                <a:hlinkClick r:id="rId15"/>
              </a:rPr>
              <a:t>Migrating </a:t>
            </a:r>
            <a:r>
              <a:rPr lang="en-US" sz="700" dirty="0">
                <a:solidFill>
                  <a:schemeClr val="tx1"/>
                </a:solidFill>
                <a:hlinkClick r:id="rId15"/>
              </a:rPr>
              <a:t>Legacy Windows Server to 2012 R2 and Microsoft </a:t>
            </a:r>
            <a:r>
              <a:rPr lang="en-US" sz="700" dirty="0" smtClean="0">
                <a:solidFill>
                  <a:schemeClr val="tx1"/>
                </a:solidFill>
                <a:hlinkClick r:id="rId15"/>
              </a:rPr>
              <a:t>Azure</a:t>
            </a:r>
            <a:endParaRPr lang="en-US" sz="700" dirty="0" smtClean="0">
              <a:solidFill>
                <a:schemeClr val="tx1"/>
              </a:solidFill>
            </a:endParaRPr>
          </a:p>
          <a:p>
            <a:r>
              <a:rPr lang="en-US" sz="700" dirty="0">
                <a:solidFill>
                  <a:schemeClr val="tx1"/>
                </a:solidFill>
                <a:hlinkClick r:id="rId16"/>
              </a:rPr>
              <a:t>Getting Started with PowerShell Desired State Configuration (DSC</a:t>
            </a:r>
            <a:r>
              <a:rPr lang="en-US" sz="700" dirty="0" smtClean="0">
                <a:solidFill>
                  <a:schemeClr val="tx1"/>
                </a:solidFill>
                <a:hlinkClick r:id="rId16"/>
              </a:rPr>
              <a:t>)</a:t>
            </a:r>
            <a:endParaRPr lang="en-US" sz="700" dirty="0" smtClean="0">
              <a:solidFill>
                <a:schemeClr val="tx1"/>
              </a:solidFill>
            </a:endParaRPr>
          </a:p>
          <a:p>
            <a:r>
              <a:rPr lang="en-US" sz="700" dirty="0">
                <a:solidFill>
                  <a:schemeClr val="tx1"/>
                </a:solidFill>
                <a:hlinkClick r:id="rId17"/>
              </a:rPr>
              <a:t>Advanced PowerShell Desired State Configuration (DSC) and Custom Resources</a:t>
            </a:r>
            <a:endParaRPr lang="en-US" sz="700" dirty="0">
              <a:solidFill>
                <a:schemeClr val="tx1"/>
              </a:solidFill>
            </a:endParaRPr>
          </a:p>
          <a:p>
            <a:r>
              <a:rPr lang="en-US" sz="800" b="1" dirty="0" smtClean="0">
                <a:solidFill>
                  <a:schemeClr val="tx1"/>
                </a:solidFill>
              </a:rPr>
              <a:t>Windows </a:t>
            </a:r>
            <a:r>
              <a:rPr lang="en-US" sz="800" b="1" dirty="0">
                <a:solidFill>
                  <a:schemeClr val="tx1"/>
                </a:solidFill>
              </a:rPr>
              <a:t>Server 2012 R2 Private Cloud Virtualization &amp; Storage Posters:</a:t>
            </a:r>
          </a:p>
          <a:p>
            <a:r>
              <a:rPr lang="en-US" sz="800" u="sng" dirty="0">
                <a:solidFill>
                  <a:schemeClr val="tx1"/>
                </a:solidFill>
                <a:hlinkClick r:id="rId18" tooltip="http://www.microsoft.com/en-us/download/details.aspx?id=41665"/>
              </a:rPr>
              <a:t>http://www.microsoft.com/en-us/download/details.aspx?id=41665</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Server </a:t>
            </a:r>
            <a:r>
              <a:rPr lang="en-US" sz="800" b="1" dirty="0" smtClean="0">
                <a:solidFill>
                  <a:schemeClr val="tx1"/>
                </a:solidFill>
              </a:rPr>
              <a:t>Certification Study Groups:</a:t>
            </a:r>
          </a:p>
          <a:p>
            <a:r>
              <a:rPr lang="en-US" sz="800" dirty="0">
                <a:solidFill>
                  <a:schemeClr val="tx1"/>
                </a:solidFill>
                <a:hlinkClick r:id="rId19"/>
              </a:rPr>
              <a:t>http://borntolearn.mslearn.net/certification/server</a:t>
            </a:r>
            <a:r>
              <a:rPr lang="en-US" sz="800" dirty="0" smtClean="0">
                <a:solidFill>
                  <a:schemeClr val="tx1"/>
                </a:solidFill>
                <a:hlinkClick r:id="rId19"/>
              </a:rPr>
              <a:t>/</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Server </a:t>
            </a:r>
            <a:r>
              <a:rPr lang="en-US" sz="800" b="1" dirty="0" smtClean="0">
                <a:solidFill>
                  <a:schemeClr val="tx1"/>
                </a:solidFill>
              </a:rPr>
              <a:t>Training Resources (scroll down): </a:t>
            </a:r>
            <a:r>
              <a:rPr lang="en-US" sz="800" dirty="0">
                <a:solidFill>
                  <a:schemeClr val="tx1"/>
                </a:solidFill>
                <a:hlinkClick r:id="rId20"/>
              </a:rPr>
              <a:t>https://</a:t>
            </a:r>
            <a:r>
              <a:rPr lang="en-US" sz="800" dirty="0" smtClean="0">
                <a:solidFill>
                  <a:schemeClr val="tx1"/>
                </a:solidFill>
                <a:hlinkClick r:id="rId20"/>
              </a:rPr>
              <a:t>www.microsoft.com/learning/en-us/windows-server-training.aspx</a:t>
            </a:r>
            <a:endParaRPr lang="en-US" sz="800" dirty="0" smtClean="0">
              <a:solidFill>
                <a:schemeClr val="tx1"/>
              </a:solidFill>
            </a:endParaRPr>
          </a:p>
          <a:p>
            <a:r>
              <a:rPr lang="en-US" sz="800" b="1" dirty="0" smtClean="0">
                <a:solidFill>
                  <a:schemeClr val="tx1"/>
                </a:solidFill>
              </a:rPr>
              <a:t>Windows Server </a:t>
            </a:r>
            <a:r>
              <a:rPr lang="en-US" sz="800" b="1" dirty="0">
                <a:solidFill>
                  <a:schemeClr val="tx1"/>
                </a:solidFill>
              </a:rPr>
              <a:t>Certifications: </a:t>
            </a:r>
            <a:r>
              <a:rPr lang="en-US" sz="800" dirty="0">
                <a:solidFill>
                  <a:schemeClr val="tx1"/>
                </a:solidFill>
                <a:hlinkClick r:id="rId21"/>
              </a:rPr>
              <a:t>https://</a:t>
            </a:r>
            <a:r>
              <a:rPr lang="en-US" sz="800" dirty="0" smtClean="0">
                <a:solidFill>
                  <a:schemeClr val="tx1"/>
                </a:solidFill>
                <a:hlinkClick r:id="rId21"/>
              </a:rPr>
              <a:t>www.microsoft.com/learning/en-us/windows-server-certification.aspx</a:t>
            </a:r>
            <a:endParaRPr lang="en-US" sz="800" dirty="0" smtClean="0">
              <a:solidFill>
                <a:schemeClr val="tx1"/>
              </a:solidFill>
            </a:endParaRPr>
          </a:p>
          <a:p>
            <a:r>
              <a:rPr lang="en-US" sz="800" b="1" dirty="0">
                <a:solidFill>
                  <a:schemeClr val="tx1"/>
                </a:solidFill>
              </a:rPr>
              <a:t>MDOP Demos: </a:t>
            </a:r>
            <a:r>
              <a:rPr lang="en-US" sz="800" dirty="0">
                <a:solidFill>
                  <a:schemeClr val="tx1"/>
                </a:solidFill>
                <a:hlinkClick r:id="rId22"/>
              </a:rPr>
              <a:t>https://</a:t>
            </a:r>
            <a:r>
              <a:rPr lang="en-US" sz="800" dirty="0" smtClean="0">
                <a:solidFill>
                  <a:schemeClr val="tx1"/>
                </a:solidFill>
                <a:hlinkClick r:id="rId22"/>
              </a:rPr>
              <a:t>technet.microsoft.com/en-us/windows/microsoft-desktop-optimization-pack-technologies.aspx</a:t>
            </a:r>
            <a:endParaRPr lang="en-US" sz="800" dirty="0" smtClean="0">
              <a:solidFill>
                <a:schemeClr val="tx1"/>
              </a:solidFill>
            </a:endParaRPr>
          </a:p>
          <a:p>
            <a:r>
              <a:rPr lang="en-US" sz="800" b="1" dirty="0">
                <a:solidFill>
                  <a:schemeClr val="tx1"/>
                </a:solidFill>
              </a:rPr>
              <a:t>17 Hours of PowerShell </a:t>
            </a:r>
            <a:r>
              <a:rPr lang="en-US" sz="800" b="1" dirty="0" smtClean="0">
                <a:solidFill>
                  <a:schemeClr val="tx1"/>
                </a:solidFill>
              </a:rPr>
              <a:t>DSC </a:t>
            </a:r>
            <a:r>
              <a:rPr lang="en-US" sz="800" b="1" dirty="0">
                <a:solidFill>
                  <a:schemeClr val="tx1"/>
                </a:solidFill>
              </a:rPr>
              <a:t>Video Training: </a:t>
            </a:r>
            <a:r>
              <a:rPr lang="en-US" sz="800" dirty="0">
                <a:solidFill>
                  <a:schemeClr val="tx1"/>
                </a:solidFill>
                <a:hlinkClick r:id="rId23"/>
              </a:rPr>
              <a:t>http://</a:t>
            </a:r>
            <a:r>
              <a:rPr lang="en-US" sz="800" dirty="0" smtClean="0">
                <a:solidFill>
                  <a:schemeClr val="tx1"/>
                </a:solidFill>
                <a:hlinkClick r:id="rId23"/>
              </a:rPr>
              <a:t>blogs.technet.com/b/ashleymcglone/archive/2015/05/22/17-hours-of-powershell-desired-state-configuration-dsc-video-training.aspx</a:t>
            </a:r>
            <a:endParaRPr lang="en-US" sz="800" dirty="0" smtClean="0">
              <a:solidFill>
                <a:schemeClr val="tx1"/>
              </a:solidFill>
            </a:endParaRPr>
          </a:p>
          <a:p>
            <a:r>
              <a:rPr lang="en-US" sz="800" b="1" dirty="0" smtClean="0">
                <a:solidFill>
                  <a:schemeClr val="tx1"/>
                </a:solidFill>
              </a:rPr>
              <a:t>MCP </a:t>
            </a:r>
            <a:r>
              <a:rPr lang="en-US" sz="800" b="1" dirty="0">
                <a:solidFill>
                  <a:schemeClr val="tx1"/>
                </a:solidFill>
              </a:rPr>
              <a:t>Insider Series: PowerShell Inventor Jeffrey Snover: </a:t>
            </a:r>
            <a:r>
              <a:rPr lang="en-US" sz="800" dirty="0">
                <a:solidFill>
                  <a:schemeClr val="tx1"/>
                </a:solidFill>
                <a:hlinkClick r:id="rId24"/>
              </a:rPr>
              <a:t>https://</a:t>
            </a:r>
            <a:r>
              <a:rPr lang="en-US" sz="800" dirty="0" smtClean="0">
                <a:solidFill>
                  <a:schemeClr val="tx1"/>
                </a:solidFill>
                <a:hlinkClick r:id="rId24"/>
              </a:rPr>
              <a:t>borntolearn.mslearn.net/b/weblog/archive/2015/04/17/mcp-insider-series-powershell-inventor-jeffrey-snover-answers-your-ama-questions</a:t>
            </a:r>
            <a:endParaRPr lang="en-US" sz="800" dirty="0" smtClean="0">
              <a:solidFill>
                <a:schemeClr val="tx1"/>
              </a:solidFill>
            </a:endParaRPr>
          </a:p>
          <a:p>
            <a:pPr algn="ctr"/>
            <a:r>
              <a:rPr lang="en-US" sz="1000" b="1" dirty="0" smtClean="0">
                <a:solidFill>
                  <a:schemeClr val="tx1"/>
                </a:solidFill>
              </a:rPr>
              <a:t>SUPPORT and TOOLS</a:t>
            </a:r>
          </a:p>
          <a:p>
            <a:r>
              <a:rPr lang="en-US" sz="800" b="1" dirty="0" smtClean="0">
                <a:solidFill>
                  <a:schemeClr val="tx1"/>
                </a:solidFill>
              </a:rPr>
              <a:t>AD </a:t>
            </a:r>
            <a:r>
              <a:rPr lang="en-US" sz="800" b="1" dirty="0">
                <a:solidFill>
                  <a:schemeClr val="tx1"/>
                </a:solidFill>
              </a:rPr>
              <a:t>Replication Status Tool: </a:t>
            </a:r>
            <a:r>
              <a:rPr lang="en-US" sz="800" dirty="0">
                <a:solidFill>
                  <a:schemeClr val="tx1"/>
                </a:solidFill>
                <a:hlinkClick r:id="rId25"/>
              </a:rPr>
              <a:t>http://</a:t>
            </a:r>
            <a:r>
              <a:rPr lang="en-US" sz="800" dirty="0" smtClean="0">
                <a:solidFill>
                  <a:schemeClr val="tx1"/>
                </a:solidFill>
                <a:hlinkClick r:id="rId25"/>
              </a:rPr>
              <a:t>www.microsoft.com/en-us/download/details.aspx?id=30005</a:t>
            </a:r>
            <a:endParaRPr lang="en-US" sz="800" dirty="0" smtClean="0">
              <a:solidFill>
                <a:schemeClr val="tx1"/>
              </a:solidFill>
            </a:endParaRPr>
          </a:p>
          <a:p>
            <a:r>
              <a:rPr lang="en-US" sz="800" b="1" dirty="0" smtClean="0">
                <a:solidFill>
                  <a:schemeClr val="tx1"/>
                </a:solidFill>
              </a:rPr>
              <a:t>OEM System Deployment – Tools to Determine Readiness to Upgrade to Windows Server 2012 R2:</a:t>
            </a:r>
          </a:p>
          <a:p>
            <a:r>
              <a:rPr lang="en-US" sz="800" dirty="0">
                <a:solidFill>
                  <a:schemeClr val="tx1"/>
                </a:solidFill>
                <a:hlinkClick r:id="rId26"/>
              </a:rPr>
              <a:t>http://</a:t>
            </a:r>
            <a:r>
              <a:rPr lang="en-US" sz="800" dirty="0" smtClean="0">
                <a:solidFill>
                  <a:schemeClr val="tx1"/>
                </a:solidFill>
                <a:hlinkClick r:id="rId26"/>
              </a:rPr>
              <a:t>www.microsoft.com/en-us/download/details.aspx?id=44021</a:t>
            </a:r>
            <a:endParaRPr lang="en-US" sz="800" dirty="0" smtClean="0">
              <a:solidFill>
                <a:schemeClr val="tx1"/>
              </a:solidFill>
            </a:endParaRPr>
          </a:p>
          <a:p>
            <a:r>
              <a:rPr lang="en-US" sz="800" b="1" dirty="0" smtClean="0">
                <a:solidFill>
                  <a:schemeClr val="tx1"/>
                </a:solidFill>
              </a:rPr>
              <a:t>Top </a:t>
            </a:r>
            <a:r>
              <a:rPr lang="en-US" sz="800" b="1" dirty="0">
                <a:solidFill>
                  <a:schemeClr val="tx1"/>
                </a:solidFill>
              </a:rPr>
              <a:t>Windows Server Support Solutions on TechNet:</a:t>
            </a:r>
            <a:endParaRPr lang="en-US" sz="800" dirty="0">
              <a:solidFill>
                <a:schemeClr val="tx1"/>
              </a:solidFill>
            </a:endParaRPr>
          </a:p>
          <a:p>
            <a:r>
              <a:rPr lang="en-US" sz="800" u="sng" dirty="0" smtClean="0">
                <a:solidFill>
                  <a:schemeClr val="tx1"/>
                </a:solidFill>
                <a:hlinkClick r:id="rId27"/>
              </a:rPr>
              <a:t>For Windows Server 2012 R2</a:t>
            </a:r>
            <a:r>
              <a:rPr lang="en-US" sz="800" dirty="0" smtClean="0">
                <a:solidFill>
                  <a:schemeClr val="tx1"/>
                </a:solidFill>
              </a:rPr>
              <a:t>     </a:t>
            </a:r>
            <a:r>
              <a:rPr lang="en-US" sz="800" u="sng" dirty="0" smtClean="0">
                <a:solidFill>
                  <a:schemeClr val="tx1"/>
                </a:solidFill>
                <a:hlinkClick r:id=""/>
              </a:rPr>
              <a:t>For </a:t>
            </a:r>
            <a:r>
              <a:rPr lang="en-US" sz="800" u="sng" dirty="0" smtClean="0">
                <a:solidFill>
                  <a:schemeClr val="tx1"/>
                </a:solidFill>
                <a:hlinkClick r:id="rId28"/>
              </a:rPr>
              <a:t>Windows Server 2012</a:t>
            </a:r>
            <a:endParaRPr lang="en-US" sz="800" u="sng" dirty="0" smtClean="0">
              <a:solidFill>
                <a:schemeClr val="tx1"/>
              </a:solidFill>
            </a:endParaRPr>
          </a:p>
          <a:p>
            <a:r>
              <a:rPr lang="en-US" sz="800" u="sng" dirty="0" smtClean="0">
                <a:solidFill>
                  <a:schemeClr val="tx1"/>
                </a:solidFill>
                <a:hlinkClick r:id="rId29"/>
              </a:rPr>
              <a:t>For </a:t>
            </a:r>
            <a:r>
              <a:rPr lang="en-US" sz="800" u="sng" dirty="0">
                <a:solidFill>
                  <a:schemeClr val="tx1"/>
                </a:solidFill>
                <a:hlinkClick r:id="rId29"/>
              </a:rPr>
              <a:t>Windows Server </a:t>
            </a:r>
            <a:r>
              <a:rPr lang="en-US" sz="800" u="sng" dirty="0" smtClean="0">
                <a:solidFill>
                  <a:schemeClr val="tx1"/>
                </a:solidFill>
                <a:hlinkClick r:id="rId29"/>
              </a:rPr>
              <a:t>2008</a:t>
            </a:r>
            <a:r>
              <a:rPr lang="en-US" sz="800" dirty="0" smtClean="0">
                <a:solidFill>
                  <a:schemeClr val="tx1"/>
                </a:solidFill>
              </a:rPr>
              <a:t>     </a:t>
            </a:r>
            <a:r>
              <a:rPr lang="en-US" sz="800" u="sng" dirty="0" smtClean="0">
                <a:solidFill>
                  <a:schemeClr val="tx1"/>
                </a:solidFill>
                <a:hlinkClick r:id="rId30"/>
              </a:rPr>
              <a:t>For </a:t>
            </a:r>
            <a:r>
              <a:rPr lang="en-US" sz="800" u="sng" dirty="0">
                <a:solidFill>
                  <a:schemeClr val="tx1"/>
                </a:solidFill>
                <a:hlinkClick r:id="rId30"/>
              </a:rPr>
              <a:t>Windows </a:t>
            </a:r>
            <a:r>
              <a:rPr lang="en-US" sz="800" u="sng" dirty="0" smtClean="0">
                <a:solidFill>
                  <a:schemeClr val="tx1"/>
                </a:solidFill>
                <a:hlinkClick r:id="rId30"/>
              </a:rPr>
              <a:t>Server</a:t>
            </a:r>
            <a:endParaRPr lang="en-US" sz="800" u="sng" dirty="0" smtClean="0">
              <a:solidFill>
                <a:schemeClr val="tx1"/>
              </a:solidFill>
            </a:endParaRPr>
          </a:p>
          <a:p>
            <a:r>
              <a:rPr lang="en-US" sz="800" b="1" dirty="0" err="1" smtClean="0">
                <a:solidFill>
                  <a:schemeClr val="tx1"/>
                </a:solidFill>
              </a:rPr>
              <a:t>Msg</a:t>
            </a:r>
            <a:r>
              <a:rPr lang="en-US" sz="800" b="1" dirty="0" smtClean="0">
                <a:solidFill>
                  <a:schemeClr val="tx1"/>
                </a:solidFill>
              </a:rPr>
              <a:t> Analyzer Tool: </a:t>
            </a:r>
            <a:r>
              <a:rPr lang="en-US" sz="800" dirty="0" smtClean="0">
                <a:solidFill>
                  <a:schemeClr val="tx1"/>
                </a:solidFill>
                <a:hlinkClick r:id="rId31"/>
              </a:rPr>
              <a:t>http</a:t>
            </a:r>
            <a:r>
              <a:rPr lang="en-US" sz="800" dirty="0">
                <a:solidFill>
                  <a:schemeClr val="tx1"/>
                </a:solidFill>
                <a:hlinkClick r:id="rId31"/>
              </a:rPr>
              <a:t>://</a:t>
            </a:r>
            <a:r>
              <a:rPr lang="en-US" sz="800" dirty="0" smtClean="0">
                <a:solidFill>
                  <a:schemeClr val="tx1"/>
                </a:solidFill>
                <a:hlinkClick r:id="rId31"/>
              </a:rPr>
              <a:t>www.microsoft.com/en-us/download/details.aspx?id=44226</a:t>
            </a:r>
            <a:endParaRPr lang="en-US" sz="800" dirty="0" smtClean="0">
              <a:solidFill>
                <a:schemeClr val="tx1"/>
              </a:solidFill>
            </a:endParaRPr>
          </a:p>
          <a:p>
            <a:pPr defTabSz="466298">
              <a:buClr>
                <a:schemeClr val="tx1"/>
              </a:buClr>
            </a:pPr>
            <a:r>
              <a:rPr lang="en-US" sz="800" b="1" dirty="0" smtClean="0">
                <a:solidFill>
                  <a:schemeClr val="tx1"/>
                </a:solidFill>
              </a:rPr>
              <a:t>Microsoft Support Lifecycle for Windows Server:</a:t>
            </a:r>
          </a:p>
          <a:p>
            <a:pPr defTabSz="466298">
              <a:buClr>
                <a:schemeClr val="tx1"/>
              </a:buClr>
            </a:pPr>
            <a:r>
              <a:rPr lang="en-US" sz="800" dirty="0">
                <a:solidFill>
                  <a:schemeClr val="tx1"/>
                </a:solidFill>
                <a:hlinkClick r:id="rId32"/>
              </a:rPr>
              <a:t>http://</a:t>
            </a:r>
            <a:r>
              <a:rPr lang="en-US" sz="800" dirty="0" smtClean="0">
                <a:solidFill>
                  <a:schemeClr val="tx1"/>
                </a:solidFill>
                <a:hlinkClick r:id="rId32"/>
              </a:rPr>
              <a:t>support.microsoft.com/lifecycle?c2=1163</a:t>
            </a:r>
            <a:endParaRPr lang="en-US" sz="800" dirty="0" smtClean="0">
              <a:solidFill>
                <a:schemeClr val="tx1"/>
              </a:solidFill>
            </a:endParaRPr>
          </a:p>
          <a:p>
            <a:pPr defTabSz="466298">
              <a:buClr>
                <a:schemeClr val="tx1"/>
              </a:buClr>
            </a:pPr>
            <a:r>
              <a:rPr lang="en-US" sz="800" b="1" dirty="0" smtClean="0">
                <a:solidFill>
                  <a:schemeClr val="tx1"/>
                </a:solidFill>
              </a:rPr>
              <a:t>Desired State Configuration (DSC) Resource Kit: </a:t>
            </a:r>
          </a:p>
          <a:p>
            <a:pPr defTabSz="466298">
              <a:buClr>
                <a:schemeClr val="tx1"/>
              </a:buClr>
            </a:pPr>
            <a:r>
              <a:rPr lang="en-US" sz="800" dirty="0">
                <a:solidFill>
                  <a:schemeClr val="tx1"/>
                </a:solidFill>
                <a:hlinkClick r:id="rId33"/>
              </a:rPr>
              <a:t>https://</a:t>
            </a:r>
            <a:r>
              <a:rPr lang="en-US" sz="800" dirty="0" smtClean="0">
                <a:solidFill>
                  <a:schemeClr val="tx1"/>
                </a:solidFill>
                <a:hlinkClick r:id="rId33"/>
              </a:rPr>
              <a:t>gallery.technet.microsoft.com/DSC-Resource-Kit-All-c449312d</a:t>
            </a:r>
            <a:endParaRPr lang="en-US" sz="800" dirty="0" smtClean="0">
              <a:solidFill>
                <a:schemeClr val="tx1"/>
              </a:solidFill>
            </a:endParaRPr>
          </a:p>
          <a:p>
            <a:pPr defTabSz="466298">
              <a:buClr>
                <a:schemeClr val="tx1"/>
              </a:buClr>
            </a:pPr>
            <a:r>
              <a:rPr lang="en-US" sz="800" b="1" dirty="0" smtClean="0">
                <a:solidFill>
                  <a:schemeClr val="tx1"/>
                </a:solidFill>
              </a:rPr>
              <a:t>PowerShell </a:t>
            </a:r>
            <a:r>
              <a:rPr lang="en-US" sz="800" b="1" dirty="0">
                <a:solidFill>
                  <a:schemeClr val="tx1"/>
                </a:solidFill>
              </a:rPr>
              <a:t>Script </a:t>
            </a:r>
            <a:r>
              <a:rPr lang="en-US" sz="800" b="1" dirty="0" smtClean="0">
                <a:solidFill>
                  <a:schemeClr val="tx1"/>
                </a:solidFill>
              </a:rPr>
              <a:t>Analyzer: </a:t>
            </a:r>
            <a:r>
              <a:rPr lang="en-US" sz="800" dirty="0">
                <a:solidFill>
                  <a:schemeClr val="tx1"/>
                </a:solidFill>
                <a:hlinkClick r:id="rId34"/>
              </a:rPr>
              <a:t>http://</a:t>
            </a:r>
            <a:r>
              <a:rPr lang="en-US" sz="800" dirty="0" smtClean="0">
                <a:solidFill>
                  <a:schemeClr val="tx1"/>
                </a:solidFill>
                <a:hlinkClick r:id="rId34"/>
              </a:rPr>
              <a:t>blogs.msdn.com/b/powershell/archive/2015/02/24/powershell-script-analyzer-static-code-analysis-for-windows-powershell-scripts-amp-modules.aspx</a:t>
            </a:r>
            <a:endParaRPr lang="en-US" sz="800" dirty="0" smtClean="0">
              <a:solidFill>
                <a:schemeClr val="tx1"/>
              </a:solidFill>
            </a:endParaRPr>
          </a:p>
          <a:p>
            <a:pPr defTabSz="466298">
              <a:buClr>
                <a:schemeClr val="tx1"/>
              </a:buClr>
            </a:pPr>
            <a:r>
              <a:rPr lang="en-US" sz="800" b="1" dirty="0" smtClean="0">
                <a:solidFill>
                  <a:schemeClr val="tx1"/>
                </a:solidFill>
              </a:rPr>
              <a:t>Most Recent KBs for </a:t>
            </a:r>
            <a:r>
              <a:rPr lang="en-US" sz="800" b="1" dirty="0">
                <a:solidFill>
                  <a:schemeClr val="tx1"/>
                </a:solidFill>
              </a:rPr>
              <a:t>Windows Server 2008: </a:t>
            </a:r>
            <a:r>
              <a:rPr lang="en-US" sz="800" dirty="0">
                <a:solidFill>
                  <a:schemeClr val="tx1"/>
                </a:solidFill>
                <a:hlinkClick r:id="rId35"/>
              </a:rPr>
              <a:t>https://</a:t>
            </a:r>
            <a:r>
              <a:rPr lang="en-US" sz="800" dirty="0" smtClean="0">
                <a:solidFill>
                  <a:schemeClr val="tx1"/>
                </a:solidFill>
                <a:hlinkClick r:id="rId35"/>
              </a:rPr>
              <a:t>support2.microsoft.com/common/rss.aspx?rssid=12925</a:t>
            </a:r>
            <a:endParaRPr lang="en-US" sz="800" dirty="0" smtClean="0">
              <a:solidFill>
                <a:schemeClr val="tx1"/>
              </a:solidFill>
            </a:endParaRPr>
          </a:p>
          <a:p>
            <a:pPr defTabSz="466298">
              <a:buClr>
                <a:schemeClr val="tx1"/>
              </a:buClr>
            </a:pPr>
            <a:r>
              <a:rPr lang="en-US" sz="800" b="1" dirty="0" smtClean="0">
                <a:solidFill>
                  <a:schemeClr val="tx1"/>
                </a:solidFill>
              </a:rPr>
              <a:t>Most </a:t>
            </a:r>
            <a:r>
              <a:rPr lang="en-US" sz="800" b="1" dirty="0">
                <a:solidFill>
                  <a:schemeClr val="tx1"/>
                </a:solidFill>
              </a:rPr>
              <a:t>Recent KBs for Windows Server 2008 R2: </a:t>
            </a:r>
            <a:r>
              <a:rPr lang="en-US" sz="800" dirty="0">
                <a:solidFill>
                  <a:schemeClr val="tx1"/>
                </a:solidFill>
                <a:hlinkClick r:id="rId36"/>
              </a:rPr>
              <a:t>https://</a:t>
            </a:r>
            <a:r>
              <a:rPr lang="en-US" sz="800" dirty="0" smtClean="0">
                <a:solidFill>
                  <a:schemeClr val="tx1"/>
                </a:solidFill>
                <a:hlinkClick r:id="rId36"/>
              </a:rPr>
              <a:t>support2.microsoft.com/common/rss.aspx?rssid=14134</a:t>
            </a:r>
            <a:endParaRPr lang="en-US" sz="800" dirty="0" smtClean="0">
              <a:solidFill>
                <a:schemeClr val="tx1"/>
              </a:solidFill>
            </a:endParaRPr>
          </a:p>
          <a:p>
            <a:pPr defTabSz="466298">
              <a:buClr>
                <a:schemeClr val="tx1"/>
              </a:buClr>
            </a:pPr>
            <a:r>
              <a:rPr lang="en-US" sz="800" b="1" dirty="0" smtClean="0">
                <a:solidFill>
                  <a:schemeClr val="tx1"/>
                </a:solidFill>
              </a:rPr>
              <a:t>Most Recent KBs for </a:t>
            </a:r>
            <a:r>
              <a:rPr lang="en-US" sz="800" b="1" dirty="0">
                <a:solidFill>
                  <a:schemeClr val="tx1"/>
                </a:solidFill>
              </a:rPr>
              <a:t>Windows Server 2012: </a:t>
            </a:r>
            <a:r>
              <a:rPr lang="en-US" sz="800" dirty="0">
                <a:solidFill>
                  <a:schemeClr val="tx1"/>
                </a:solidFill>
                <a:hlinkClick r:id="rId37"/>
              </a:rPr>
              <a:t>https://</a:t>
            </a:r>
            <a:r>
              <a:rPr lang="en-US" sz="800" dirty="0" smtClean="0">
                <a:solidFill>
                  <a:schemeClr val="tx1"/>
                </a:solidFill>
                <a:hlinkClick r:id="rId37"/>
              </a:rPr>
              <a:t>support2.microsoft.com/common/rss.aspx?rssid=16526</a:t>
            </a:r>
            <a:endParaRPr lang="en-US" sz="800" dirty="0" smtClean="0">
              <a:solidFill>
                <a:schemeClr val="tx1"/>
              </a:solidFill>
            </a:endParaRPr>
          </a:p>
          <a:p>
            <a:r>
              <a:rPr lang="en-US" sz="800" b="1" dirty="0">
                <a:solidFill>
                  <a:schemeClr val="tx1"/>
                </a:solidFill>
              </a:rPr>
              <a:t>Microsoft Virtual Machine Converter 3.0:</a:t>
            </a:r>
          </a:p>
          <a:p>
            <a:r>
              <a:rPr lang="en-US" sz="800" dirty="0">
                <a:solidFill>
                  <a:schemeClr val="tx1"/>
                </a:solidFill>
                <a:hlinkClick r:id="rId38"/>
              </a:rPr>
              <a:t>http://www.microsoft.com/en-us/download/details.aspx?id=42497</a:t>
            </a:r>
            <a:endParaRPr lang="en-US" sz="800" dirty="0">
              <a:solidFill>
                <a:schemeClr val="tx1"/>
              </a:solidFill>
            </a:endParaRPr>
          </a:p>
          <a:p>
            <a:pPr defTabSz="466298">
              <a:buClr>
                <a:schemeClr val="tx1"/>
              </a:buClr>
            </a:pPr>
            <a:r>
              <a:rPr lang="en-US" sz="800" b="1" dirty="0">
                <a:solidFill>
                  <a:schemeClr val="tx1"/>
                </a:solidFill>
              </a:rPr>
              <a:t>Windows </a:t>
            </a:r>
            <a:r>
              <a:rPr lang="en-US" sz="800" b="1" dirty="0" smtClean="0">
                <a:solidFill>
                  <a:schemeClr val="tx1"/>
                </a:solidFill>
              </a:rPr>
              <a:t>Server Security </a:t>
            </a:r>
            <a:r>
              <a:rPr lang="en-US" sz="800" b="1" dirty="0">
                <a:solidFill>
                  <a:schemeClr val="tx1"/>
                </a:solidFill>
              </a:rPr>
              <a:t>and Non-Security Updates in 2015: </a:t>
            </a:r>
            <a:r>
              <a:rPr lang="en-US" sz="800" dirty="0">
                <a:solidFill>
                  <a:schemeClr val="tx1"/>
                </a:solidFill>
                <a:hlinkClick r:id="rId39"/>
              </a:rPr>
              <a:t>https://support.microsoft.com/en-us/kb/894199</a:t>
            </a:r>
            <a:endParaRPr lang="en-US" sz="800" dirty="0">
              <a:solidFill>
                <a:schemeClr val="tx1"/>
              </a:solidFill>
            </a:endParaRPr>
          </a:p>
          <a:p>
            <a:pPr algn="ctr" defTabSz="466298">
              <a:buClr>
                <a:schemeClr val="tx1"/>
              </a:buClr>
            </a:pPr>
            <a:r>
              <a:rPr lang="en-US" sz="1000" b="1" dirty="0" smtClean="0">
                <a:solidFill>
                  <a:schemeClr val="tx1"/>
                </a:solidFill>
              </a:rPr>
              <a:t>PRODUCT and TECHNICAL</a:t>
            </a:r>
          </a:p>
          <a:p>
            <a:r>
              <a:rPr lang="en-US" sz="800" b="1" dirty="0">
                <a:solidFill>
                  <a:schemeClr val="tx1"/>
                </a:solidFill>
              </a:rPr>
              <a:t>Features Removed or Deprecated in Windows Server 2012 R2: </a:t>
            </a:r>
            <a:r>
              <a:rPr lang="en-US" sz="800" dirty="0">
                <a:solidFill>
                  <a:schemeClr val="tx1"/>
                </a:solidFill>
                <a:hlinkClick r:id="rId40"/>
              </a:rPr>
              <a:t>https://</a:t>
            </a:r>
            <a:r>
              <a:rPr lang="en-US" sz="800" dirty="0" smtClean="0">
                <a:solidFill>
                  <a:schemeClr val="tx1"/>
                </a:solidFill>
                <a:hlinkClick r:id="rId40"/>
              </a:rPr>
              <a:t>technet.microsoft.com/en-us/library/dn303411.aspx</a:t>
            </a:r>
            <a:endParaRPr lang="en-US" sz="800" dirty="0" smtClean="0">
              <a:solidFill>
                <a:schemeClr val="tx1"/>
              </a:solidFill>
            </a:endParaRPr>
          </a:p>
          <a:p>
            <a:r>
              <a:rPr lang="en-US" sz="800" b="1" dirty="0" smtClean="0">
                <a:solidFill>
                  <a:schemeClr val="tx1"/>
                </a:solidFill>
              </a:rPr>
              <a:t>Microsoft </a:t>
            </a:r>
            <a:r>
              <a:rPr lang="en-US" sz="800" b="1" dirty="0">
                <a:solidFill>
                  <a:schemeClr val="tx1"/>
                </a:solidFill>
              </a:rPr>
              <a:t>BitLocker Administration and Monitoring: </a:t>
            </a:r>
            <a:r>
              <a:rPr lang="en-US" sz="800" dirty="0">
                <a:solidFill>
                  <a:schemeClr val="tx1"/>
                </a:solidFill>
                <a:hlinkClick r:id="rId41"/>
              </a:rPr>
              <a:t>https://</a:t>
            </a:r>
            <a:r>
              <a:rPr lang="en-US" sz="800" dirty="0" smtClean="0">
                <a:solidFill>
                  <a:schemeClr val="tx1"/>
                </a:solidFill>
                <a:hlinkClick r:id="rId41"/>
              </a:rPr>
              <a:t>technet.microsoft.com/en-us/windows/hh826072</a:t>
            </a:r>
            <a:endParaRPr lang="en-US" sz="800" dirty="0" smtClean="0">
              <a:solidFill>
                <a:schemeClr val="tx1"/>
              </a:solidFill>
            </a:endParaRPr>
          </a:p>
          <a:p>
            <a:r>
              <a:rPr lang="en-US" sz="800" b="1" dirty="0" smtClean="0">
                <a:solidFill>
                  <a:schemeClr val="tx1"/>
                </a:solidFill>
              </a:rPr>
              <a:t>Supplemental Info for Microsoft </a:t>
            </a:r>
            <a:r>
              <a:rPr lang="en-US" sz="800" b="1" dirty="0">
                <a:solidFill>
                  <a:schemeClr val="tx1"/>
                </a:solidFill>
              </a:rPr>
              <a:t>BitLocker Administration and Monitoring 2.5: </a:t>
            </a:r>
            <a:r>
              <a:rPr lang="en-US" sz="800" dirty="0">
                <a:solidFill>
                  <a:schemeClr val="tx1"/>
                </a:solidFill>
                <a:hlinkClick r:id="rId42"/>
              </a:rPr>
              <a:t>https://</a:t>
            </a:r>
            <a:r>
              <a:rPr lang="en-US" sz="800" dirty="0" smtClean="0">
                <a:solidFill>
                  <a:schemeClr val="tx1"/>
                </a:solidFill>
                <a:hlinkClick r:id="rId42"/>
              </a:rPr>
              <a:t>technet.microsoft.com/en-us/library/dn645379.aspx</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Protocols Documentation: </a:t>
            </a:r>
            <a:r>
              <a:rPr lang="en-US" sz="800" dirty="0">
                <a:solidFill>
                  <a:schemeClr val="tx1"/>
                </a:solidFill>
                <a:hlinkClick r:id="rId43"/>
              </a:rPr>
              <a:t>http://</a:t>
            </a:r>
            <a:r>
              <a:rPr lang="en-US" sz="800" dirty="0" smtClean="0">
                <a:solidFill>
                  <a:schemeClr val="tx1"/>
                </a:solidFill>
                <a:hlinkClick r:id="rId43"/>
              </a:rPr>
              <a:t>www.microsoft.com/en-us/download/details.aspx?id=41540</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Server Update Services Overview: </a:t>
            </a:r>
            <a:r>
              <a:rPr lang="en-US" sz="800" dirty="0">
                <a:solidFill>
                  <a:schemeClr val="tx1"/>
                </a:solidFill>
                <a:hlinkClick r:id="rId44"/>
              </a:rPr>
              <a:t>https://</a:t>
            </a:r>
            <a:r>
              <a:rPr lang="en-US" sz="800" dirty="0" smtClean="0">
                <a:solidFill>
                  <a:schemeClr val="tx1"/>
                </a:solidFill>
                <a:hlinkClick r:id="rId44"/>
              </a:rPr>
              <a:t>technet.microsoft.com/en-us/library/hh852345.aspx</a:t>
            </a:r>
            <a:endParaRPr lang="en-US" sz="800" dirty="0" smtClean="0">
              <a:solidFill>
                <a:schemeClr val="tx1"/>
              </a:solidFill>
            </a:endParaRPr>
          </a:p>
          <a:p>
            <a:r>
              <a:rPr lang="en-US" sz="800" b="1" dirty="0">
                <a:solidFill>
                  <a:schemeClr val="tx1"/>
                </a:solidFill>
              </a:rPr>
              <a:t>Windows Server Update Services: </a:t>
            </a:r>
            <a:r>
              <a:rPr lang="en-US" sz="800" dirty="0">
                <a:solidFill>
                  <a:schemeClr val="tx1"/>
                </a:solidFill>
                <a:hlinkClick r:id="rId45"/>
              </a:rPr>
              <a:t>https://technet.microsoft.com/en-us/windowsserver/bb332157</a:t>
            </a:r>
            <a:endParaRPr lang="en-US" sz="800" dirty="0">
              <a:solidFill>
                <a:schemeClr val="tx1"/>
              </a:solidFill>
            </a:endParaRPr>
          </a:p>
          <a:p>
            <a:r>
              <a:rPr lang="en-US" sz="800" b="1" dirty="0" smtClean="0">
                <a:solidFill>
                  <a:schemeClr val="tx1"/>
                </a:solidFill>
              </a:rPr>
              <a:t>HPC </a:t>
            </a:r>
            <a:r>
              <a:rPr lang="en-US" sz="800" b="1" dirty="0">
                <a:solidFill>
                  <a:schemeClr val="tx1"/>
                </a:solidFill>
              </a:rPr>
              <a:t>Pack:</a:t>
            </a:r>
            <a:r>
              <a:rPr lang="en-US" sz="800" dirty="0">
                <a:solidFill>
                  <a:schemeClr val="tx1"/>
                </a:solidFill>
              </a:rPr>
              <a:t> </a:t>
            </a:r>
            <a:r>
              <a:rPr lang="en-US" sz="800" dirty="0">
                <a:solidFill>
                  <a:schemeClr val="tx1"/>
                </a:solidFill>
                <a:hlinkClick r:id="rId46"/>
              </a:rPr>
              <a:t>https://</a:t>
            </a:r>
            <a:r>
              <a:rPr lang="en-US" sz="800" dirty="0" smtClean="0">
                <a:solidFill>
                  <a:schemeClr val="tx1"/>
                </a:solidFill>
                <a:hlinkClick r:id="rId46"/>
              </a:rPr>
              <a:t>technet.microsoft.com/en-us/library/cc514029.aspx</a:t>
            </a:r>
            <a:endParaRPr lang="en-US" sz="800" dirty="0" smtClean="0">
              <a:solidFill>
                <a:schemeClr val="tx1"/>
              </a:solidFill>
            </a:endParaRPr>
          </a:p>
          <a:p>
            <a:r>
              <a:rPr lang="en-US" sz="800" b="1" dirty="0" smtClean="0">
                <a:solidFill>
                  <a:schemeClr val="tx1"/>
                </a:solidFill>
              </a:rPr>
              <a:t>Group Policy Settings Reference for </a:t>
            </a:r>
            <a:r>
              <a:rPr lang="en-US" sz="800" b="1" dirty="0">
                <a:solidFill>
                  <a:schemeClr val="tx1"/>
                </a:solidFill>
              </a:rPr>
              <a:t>Windows Server: </a:t>
            </a:r>
            <a:r>
              <a:rPr lang="en-US" sz="800" dirty="0">
                <a:solidFill>
                  <a:schemeClr val="tx1"/>
                </a:solidFill>
                <a:hlinkClick r:id="rId47"/>
              </a:rPr>
              <a:t>https://</a:t>
            </a:r>
            <a:r>
              <a:rPr lang="en-US" sz="800" dirty="0" smtClean="0">
                <a:solidFill>
                  <a:schemeClr val="tx1"/>
                </a:solidFill>
                <a:hlinkClick r:id="rId47"/>
              </a:rPr>
              <a:t>www.microsoft.com/en-us/download/details.aspx?id=25250</a:t>
            </a:r>
            <a:endParaRPr lang="en-US" sz="800" dirty="0" smtClean="0">
              <a:solidFill>
                <a:schemeClr val="tx1"/>
              </a:solidFill>
            </a:endParaRPr>
          </a:p>
          <a:p>
            <a:r>
              <a:rPr lang="en-US" sz="800" b="1" dirty="0" smtClean="0">
                <a:solidFill>
                  <a:schemeClr val="tx1"/>
                </a:solidFill>
              </a:rPr>
              <a:t>Group Policy </a:t>
            </a:r>
            <a:r>
              <a:rPr lang="en-US" sz="800" b="1" dirty="0">
                <a:solidFill>
                  <a:schemeClr val="tx1"/>
                </a:solidFill>
              </a:rPr>
              <a:t>Survival Guide: </a:t>
            </a:r>
            <a:r>
              <a:rPr lang="en-US" sz="800" dirty="0">
                <a:solidFill>
                  <a:schemeClr val="tx1"/>
                </a:solidFill>
                <a:hlinkClick r:id="rId48"/>
              </a:rPr>
              <a:t>http://</a:t>
            </a:r>
            <a:r>
              <a:rPr lang="en-US" sz="800" dirty="0" smtClean="0">
                <a:solidFill>
                  <a:schemeClr val="tx1"/>
                </a:solidFill>
                <a:hlinkClick r:id="rId48"/>
              </a:rPr>
              <a:t>social.technet.microsoft.com/wiki/contents/articles/4715.group-policy-survival-guide.aspx</a:t>
            </a:r>
            <a:endParaRPr lang="en-US" sz="800" dirty="0" smtClean="0">
              <a:solidFill>
                <a:schemeClr val="tx1"/>
              </a:solidFill>
            </a:endParaRPr>
          </a:p>
          <a:p>
            <a:r>
              <a:rPr lang="en-US" sz="800" b="1" dirty="0" smtClean="0">
                <a:solidFill>
                  <a:schemeClr val="tx1"/>
                </a:solidFill>
              </a:rPr>
              <a:t>Group </a:t>
            </a:r>
            <a:r>
              <a:rPr lang="en-US" sz="800" b="1" dirty="0">
                <a:solidFill>
                  <a:schemeClr val="tx1"/>
                </a:solidFill>
              </a:rPr>
              <a:t>Policy Resources:</a:t>
            </a:r>
            <a:r>
              <a:rPr lang="en-US" sz="800" dirty="0">
                <a:solidFill>
                  <a:schemeClr val="tx1"/>
                </a:solidFill>
              </a:rPr>
              <a:t> </a:t>
            </a:r>
            <a:r>
              <a:rPr lang="en-US" sz="800" dirty="0">
                <a:solidFill>
                  <a:schemeClr val="tx1"/>
                </a:solidFill>
                <a:hlinkClick r:id="rId49"/>
              </a:rPr>
              <a:t>https://</a:t>
            </a:r>
            <a:r>
              <a:rPr lang="en-US" sz="800" dirty="0" smtClean="0">
                <a:solidFill>
                  <a:schemeClr val="tx1"/>
                </a:solidFill>
                <a:hlinkClick r:id="rId49"/>
              </a:rPr>
              <a:t>technet.microsoft.com/en-us/windowsserver/bb310732.aspx</a:t>
            </a:r>
            <a:endParaRPr lang="en-US" sz="800" dirty="0" smtClean="0">
              <a:solidFill>
                <a:schemeClr val="tx1"/>
              </a:solidFill>
            </a:endParaRPr>
          </a:p>
          <a:p>
            <a:r>
              <a:rPr lang="en-US" sz="800" b="1" dirty="0" smtClean="0">
                <a:solidFill>
                  <a:schemeClr val="tx1"/>
                </a:solidFill>
              </a:rPr>
              <a:t>Info for Windows Server 2012 R2 on Microsoft.com:</a:t>
            </a:r>
          </a:p>
          <a:p>
            <a:r>
              <a:rPr lang="en-US" sz="800" dirty="0">
                <a:solidFill>
                  <a:schemeClr val="tx1"/>
                </a:solidFill>
                <a:hlinkClick r:id="rId50"/>
              </a:rPr>
              <a:t>http://</a:t>
            </a:r>
            <a:r>
              <a:rPr lang="en-US" sz="800" dirty="0" smtClean="0">
                <a:solidFill>
                  <a:schemeClr val="tx1"/>
                </a:solidFill>
                <a:hlinkClick r:id="rId50"/>
              </a:rPr>
              <a:t>www.microsoft.com/en-us/server-cloud/products/windows-server-2012-r2/default.aspx#fbid=lMdHyQuWfN9</a:t>
            </a:r>
            <a:endParaRPr lang="en-US" sz="800" dirty="0" smtClean="0">
              <a:solidFill>
                <a:schemeClr val="tx1"/>
              </a:solidFill>
            </a:endParaRPr>
          </a:p>
          <a:p>
            <a:r>
              <a:rPr lang="en-US" sz="800" b="1" dirty="0" smtClean="0">
                <a:solidFill>
                  <a:schemeClr val="tx1"/>
                </a:solidFill>
              </a:rPr>
              <a:t>Windows </a:t>
            </a:r>
            <a:r>
              <a:rPr lang="en-US" sz="800" b="1" dirty="0">
                <a:solidFill>
                  <a:schemeClr val="tx1"/>
                </a:solidFill>
              </a:rPr>
              <a:t>and Windows Server Compatibility </a:t>
            </a:r>
            <a:r>
              <a:rPr lang="en-US" sz="800" b="1" dirty="0" smtClean="0">
                <a:solidFill>
                  <a:schemeClr val="tx1"/>
                </a:solidFill>
              </a:rPr>
              <a:t>Cookbook:</a:t>
            </a:r>
            <a:endParaRPr lang="en-US" sz="800" dirty="0">
              <a:solidFill>
                <a:schemeClr val="tx1"/>
              </a:solidFill>
            </a:endParaRPr>
          </a:p>
          <a:p>
            <a:r>
              <a:rPr lang="en-US" sz="800" dirty="0">
                <a:solidFill>
                  <a:schemeClr val="tx1"/>
                </a:solidFill>
                <a:hlinkClick r:id="rId51"/>
              </a:rPr>
              <a:t>http://</a:t>
            </a:r>
            <a:r>
              <a:rPr lang="en-US" sz="800" dirty="0" smtClean="0">
                <a:solidFill>
                  <a:schemeClr val="tx1"/>
                </a:solidFill>
                <a:hlinkClick r:id="rId51"/>
              </a:rPr>
              <a:t>www.microsoft.com/en-us/download/details.aspx?id=27416</a:t>
            </a:r>
            <a:endParaRPr lang="en-US" sz="800" dirty="0">
              <a:solidFill>
                <a:schemeClr val="tx1"/>
              </a:solidFill>
            </a:endParaRPr>
          </a:p>
          <a:p>
            <a:r>
              <a:rPr lang="en-US" sz="800" b="1" dirty="0" smtClean="0">
                <a:solidFill>
                  <a:schemeClr val="tx1"/>
                </a:solidFill>
              </a:rPr>
              <a:t>PowerShell </a:t>
            </a:r>
            <a:r>
              <a:rPr lang="en-US" sz="800" b="1" dirty="0">
                <a:solidFill>
                  <a:schemeClr val="tx1"/>
                </a:solidFill>
              </a:rPr>
              <a:t>- New Desired State Configuration </a:t>
            </a:r>
            <a:r>
              <a:rPr lang="en-US" sz="800" b="1" dirty="0" smtClean="0">
                <a:solidFill>
                  <a:schemeClr val="tx1"/>
                </a:solidFill>
              </a:rPr>
              <a:t>Resource </a:t>
            </a:r>
            <a:r>
              <a:rPr lang="en-US" sz="800" b="1" dirty="0" smtClean="0">
                <a:solidFill>
                  <a:schemeClr val="tx1"/>
                </a:solidFill>
              </a:rPr>
              <a:t>Kit </a:t>
            </a:r>
            <a:r>
              <a:rPr lang="en-US" sz="800" b="1" dirty="0">
                <a:solidFill>
                  <a:schemeClr val="tx1"/>
                </a:solidFill>
              </a:rPr>
              <a:t>adds 14 Modules:</a:t>
            </a:r>
          </a:p>
          <a:p>
            <a:r>
              <a:rPr lang="en-US" sz="800" dirty="0">
                <a:solidFill>
                  <a:schemeClr val="tx1"/>
                </a:solidFill>
                <a:hlinkClick r:id="rId52"/>
              </a:rPr>
              <a:t>http://blogs.technet.com/b/keithmayer/archive/2014/04/21/what-s-new-in-powershell-14-new-resources-for-desired-state-configuration-dsc.aspx</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PowerShell Scripting on TechNet:</a:t>
            </a:r>
          </a:p>
          <a:p>
            <a:r>
              <a:rPr lang="en-US" sz="800" dirty="0">
                <a:solidFill>
                  <a:schemeClr val="tx1"/>
                </a:solidFill>
                <a:hlinkClick r:id="rId53"/>
              </a:rPr>
              <a:t>http://technet.microsoft.com/en-us/scriptcenter/powershell.aspx</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PowerShell Survival Guide on TechNet:</a:t>
            </a:r>
          </a:p>
          <a:p>
            <a:r>
              <a:rPr lang="en-US" sz="800" dirty="0">
                <a:solidFill>
                  <a:schemeClr val="tx1"/>
                </a:solidFill>
                <a:hlinkClick r:id="rId54"/>
              </a:rPr>
              <a:t>http://social.technet.microsoft.com/wiki/contents/articles/183.windows-powershell-survival-guide.aspx</a:t>
            </a:r>
            <a:endParaRPr lang="en-US" sz="800" dirty="0">
              <a:solidFill>
                <a:schemeClr val="tx1"/>
              </a:solidFill>
            </a:endParaRPr>
          </a:p>
          <a:p>
            <a:r>
              <a:rPr lang="en-US" sz="800" b="1" dirty="0" smtClean="0">
                <a:solidFill>
                  <a:schemeClr val="tx1"/>
                </a:solidFill>
              </a:rPr>
              <a:t>PowerShell </a:t>
            </a:r>
            <a:r>
              <a:rPr lang="en-US" sz="800" b="1" dirty="0">
                <a:solidFill>
                  <a:schemeClr val="tx1"/>
                </a:solidFill>
              </a:rPr>
              <a:t>4.0 and Other Quick Reference Guides:</a:t>
            </a:r>
          </a:p>
          <a:p>
            <a:r>
              <a:rPr lang="en-US" sz="800" dirty="0">
                <a:solidFill>
                  <a:schemeClr val="tx1"/>
                </a:solidFill>
                <a:hlinkClick r:id="rId55"/>
              </a:rPr>
              <a:t>http://www.microsoft.com/en-us/download/details.aspx?id=42554</a:t>
            </a:r>
            <a:endParaRPr lang="en-US" sz="800" dirty="0">
              <a:solidFill>
                <a:schemeClr val="tx1"/>
              </a:solidFill>
            </a:endParaRPr>
          </a:p>
          <a:p>
            <a:r>
              <a:rPr lang="en-US" sz="800" b="1" dirty="0">
                <a:solidFill>
                  <a:schemeClr val="tx1"/>
                </a:solidFill>
              </a:rPr>
              <a:t>The Most Popular Hyper-V PowerShell Cmdlets: </a:t>
            </a:r>
            <a:r>
              <a:rPr lang="en-US" sz="800" dirty="0">
                <a:solidFill>
                  <a:schemeClr val="tx1"/>
                </a:solidFill>
                <a:hlinkClick r:id="rId56"/>
              </a:rPr>
              <a:t>http://blogs.msdn.com/b/virtual_pc_guy/archive/2015/04/17/the-most-popular-hyper-v-powershell-cmdlets-by-bing.aspx</a:t>
            </a:r>
            <a:endParaRPr lang="en-US" sz="800" dirty="0">
              <a:solidFill>
                <a:schemeClr val="tx1"/>
              </a:solidFill>
            </a:endParaRPr>
          </a:p>
          <a:p>
            <a:r>
              <a:rPr lang="en-US" sz="800" b="1" dirty="0">
                <a:solidFill>
                  <a:schemeClr val="tx1"/>
                </a:solidFill>
              </a:rPr>
              <a:t>Best Practices for Securing Active Directory:</a:t>
            </a:r>
          </a:p>
          <a:p>
            <a:r>
              <a:rPr lang="en-US" sz="800" dirty="0">
                <a:solidFill>
                  <a:schemeClr val="tx1"/>
                </a:solidFill>
                <a:hlinkClick r:id="rId57"/>
              </a:rPr>
              <a:t>http://www.microsoft.com/en-us/download/details.aspx?id=38785</a:t>
            </a:r>
            <a:endParaRPr lang="en-US" sz="800" dirty="0">
              <a:solidFill>
                <a:schemeClr val="tx1"/>
              </a:solidFill>
            </a:endParaRPr>
          </a:p>
          <a:p>
            <a:r>
              <a:rPr lang="en-US" sz="800" b="1" dirty="0" smtClean="0">
                <a:solidFill>
                  <a:schemeClr val="tx1"/>
                </a:solidFill>
              </a:rPr>
              <a:t>What’s </a:t>
            </a:r>
            <a:r>
              <a:rPr lang="en-US" sz="800" b="1" dirty="0">
                <a:solidFill>
                  <a:schemeClr val="tx1"/>
                </a:solidFill>
              </a:rPr>
              <a:t>New in AD for Windows Server 2012:</a:t>
            </a:r>
          </a:p>
          <a:p>
            <a:r>
              <a:rPr lang="en-US" sz="800" dirty="0">
                <a:solidFill>
                  <a:schemeClr val="tx1"/>
                </a:solidFill>
                <a:hlinkClick r:id="rId58"/>
              </a:rPr>
              <a:t>http://technet.microsoft.com/en-us/library/dn268294.aspx</a:t>
            </a:r>
            <a:endParaRPr lang="en-US" sz="800" dirty="0">
              <a:solidFill>
                <a:schemeClr val="tx1"/>
              </a:solidFill>
            </a:endParaRPr>
          </a:p>
          <a:p>
            <a:r>
              <a:rPr lang="en-US" sz="800" b="1" dirty="0" smtClean="0">
                <a:solidFill>
                  <a:schemeClr val="tx1"/>
                </a:solidFill>
              </a:rPr>
              <a:t>How the AD Replication </a:t>
            </a:r>
            <a:r>
              <a:rPr lang="en-US" sz="800" b="1" dirty="0">
                <a:solidFill>
                  <a:schemeClr val="tx1"/>
                </a:solidFill>
              </a:rPr>
              <a:t>Model Works: </a:t>
            </a:r>
            <a:r>
              <a:rPr lang="en-US" sz="800" dirty="0">
                <a:solidFill>
                  <a:schemeClr val="tx1"/>
                </a:solidFill>
                <a:hlinkClick r:id="rId59"/>
              </a:rPr>
              <a:t>https://technet.microsoft.com/en-us/library/cc772726(v=ws.10).</a:t>
            </a:r>
            <a:r>
              <a:rPr lang="en-US" sz="800" dirty="0" smtClean="0">
                <a:solidFill>
                  <a:schemeClr val="tx1"/>
                </a:solidFill>
                <a:hlinkClick r:id="rId59"/>
              </a:rPr>
              <a:t>aspx</a:t>
            </a:r>
            <a:endParaRPr lang="en-US" sz="800" dirty="0" smtClean="0">
              <a:solidFill>
                <a:schemeClr val="tx1"/>
              </a:solidFill>
            </a:endParaRPr>
          </a:p>
          <a:p>
            <a:r>
              <a:rPr lang="en-US" sz="800" b="1" dirty="0" smtClean="0">
                <a:solidFill>
                  <a:schemeClr val="tx1"/>
                </a:solidFill>
              </a:rPr>
              <a:t>Plan Your </a:t>
            </a:r>
            <a:r>
              <a:rPr lang="en-US" sz="800" b="1" dirty="0">
                <a:solidFill>
                  <a:schemeClr val="tx1"/>
                </a:solidFill>
              </a:rPr>
              <a:t>ADFS Deployment:</a:t>
            </a:r>
            <a:r>
              <a:rPr lang="en-US" sz="800" dirty="0">
                <a:solidFill>
                  <a:schemeClr val="tx1"/>
                </a:solidFill>
              </a:rPr>
              <a:t> </a:t>
            </a:r>
            <a:r>
              <a:rPr lang="en-US" sz="800" dirty="0">
                <a:solidFill>
                  <a:schemeClr val="tx1"/>
                </a:solidFill>
                <a:hlinkClick r:id="rId60"/>
              </a:rPr>
              <a:t>https://</a:t>
            </a:r>
            <a:r>
              <a:rPr lang="en-US" sz="800" dirty="0" smtClean="0">
                <a:solidFill>
                  <a:schemeClr val="tx1"/>
                </a:solidFill>
                <a:hlinkClick r:id="rId60"/>
              </a:rPr>
              <a:t>technet.microsoft.com/en-us/library/dn151324.aspx</a:t>
            </a:r>
            <a:endParaRPr lang="en-US" sz="800" dirty="0" smtClean="0">
              <a:solidFill>
                <a:schemeClr val="tx1"/>
              </a:solidFill>
            </a:endParaRPr>
          </a:p>
          <a:p>
            <a:r>
              <a:rPr lang="en-US" sz="800" b="1" dirty="0" smtClean="0">
                <a:solidFill>
                  <a:schemeClr val="tx1"/>
                </a:solidFill>
              </a:rPr>
              <a:t>Evaluation </a:t>
            </a:r>
            <a:r>
              <a:rPr lang="en-US" sz="800" b="1" dirty="0">
                <a:solidFill>
                  <a:schemeClr val="tx1"/>
                </a:solidFill>
              </a:rPr>
              <a:t>Versions and Upgrade Options for Windows Server 2012:</a:t>
            </a:r>
          </a:p>
          <a:p>
            <a:r>
              <a:rPr lang="en-US" sz="800" dirty="0">
                <a:solidFill>
                  <a:schemeClr val="tx1"/>
                </a:solidFill>
                <a:hlinkClick r:id="rId61"/>
              </a:rPr>
              <a:t>http://technet.microsoft.com/en-us/library/jj574204.aspx</a:t>
            </a:r>
            <a:endParaRPr lang="en-US" sz="800" dirty="0">
              <a:solidFill>
                <a:schemeClr val="tx1"/>
              </a:solidFill>
            </a:endParaRPr>
          </a:p>
          <a:p>
            <a:r>
              <a:rPr lang="en-US" sz="800" b="1" dirty="0" smtClean="0">
                <a:solidFill>
                  <a:schemeClr val="tx1"/>
                </a:solidFill>
              </a:rPr>
              <a:t>Desktop </a:t>
            </a:r>
            <a:r>
              <a:rPr lang="en-US" sz="800" b="1" dirty="0">
                <a:solidFill>
                  <a:schemeClr val="tx1"/>
                </a:solidFill>
              </a:rPr>
              <a:t>Virtualization Deployment Overview:</a:t>
            </a:r>
          </a:p>
          <a:p>
            <a:r>
              <a:rPr lang="en-US" sz="800" dirty="0">
                <a:solidFill>
                  <a:schemeClr val="tx1"/>
                </a:solidFill>
                <a:hlinkClick r:id="rId62"/>
              </a:rPr>
              <a:t>http://blogs.technet.com/b/enterprisemobility/archive/2014/06/02/desktop-virtualization-deployment-overview.aspx</a:t>
            </a:r>
            <a:endParaRPr lang="en-US" sz="800" dirty="0">
              <a:solidFill>
                <a:schemeClr val="tx1"/>
              </a:solidFill>
            </a:endParaRPr>
          </a:p>
          <a:p>
            <a:r>
              <a:rPr lang="en-US" sz="800" b="1" dirty="0" smtClean="0">
                <a:solidFill>
                  <a:schemeClr val="tx1"/>
                </a:solidFill>
              </a:rPr>
              <a:t>Windows </a:t>
            </a:r>
            <a:r>
              <a:rPr lang="en-US" sz="800" b="1" dirty="0">
                <a:solidFill>
                  <a:schemeClr val="tx1"/>
                </a:solidFill>
              </a:rPr>
              <a:t>Server Library Home Page on TechNet:</a:t>
            </a:r>
          </a:p>
          <a:p>
            <a:r>
              <a:rPr lang="en-US" sz="800" dirty="0">
                <a:solidFill>
                  <a:schemeClr val="tx1"/>
                </a:solidFill>
                <a:hlinkClick r:id="rId63"/>
              </a:rPr>
              <a:t>http://</a:t>
            </a:r>
            <a:r>
              <a:rPr lang="en-US" sz="800" dirty="0" smtClean="0">
                <a:solidFill>
                  <a:schemeClr val="tx1"/>
                </a:solidFill>
                <a:hlinkClick r:id="rId63"/>
              </a:rPr>
              <a:t>technet.microsoft.com/library/bb625087.aspx</a:t>
            </a:r>
            <a:endParaRPr lang="en-US" sz="800" dirty="0">
              <a:solidFill>
                <a:schemeClr val="tx1"/>
              </a:solidFill>
            </a:endParaRPr>
          </a:p>
          <a:p>
            <a:r>
              <a:rPr lang="en-US" sz="800" b="1" dirty="0" smtClean="0">
                <a:solidFill>
                  <a:schemeClr val="tx1"/>
                </a:solidFill>
              </a:rPr>
              <a:t>10 Resources to Help Upgrade from Win Server 2003:</a:t>
            </a:r>
          </a:p>
          <a:p>
            <a:r>
              <a:rPr lang="en-US" sz="800" dirty="0">
                <a:solidFill>
                  <a:schemeClr val="tx1"/>
                </a:solidFill>
                <a:hlinkClick r:id="rId64"/>
              </a:rPr>
              <a:t>http://</a:t>
            </a:r>
            <a:r>
              <a:rPr lang="en-US" sz="800" dirty="0" smtClean="0">
                <a:solidFill>
                  <a:schemeClr val="tx1"/>
                </a:solidFill>
                <a:hlinkClick r:id="rId64"/>
              </a:rPr>
              <a:t>blogs.technet.com/b/mva/archive/2014/08/26/don-t-panic-we-ve-got-10-resources-to-help-you-upgrade-from-windows-server-2003.aspx</a:t>
            </a:r>
            <a:endParaRPr lang="en-US" sz="800" dirty="0" smtClean="0">
              <a:solidFill>
                <a:schemeClr val="tx1"/>
              </a:solidFill>
            </a:endParaRPr>
          </a:p>
          <a:p>
            <a:r>
              <a:rPr lang="en-US" sz="800" b="1" dirty="0" smtClean="0">
                <a:solidFill>
                  <a:schemeClr val="tx1"/>
                </a:solidFill>
              </a:rPr>
              <a:t>Windows Server 2003 Migration Planning Assistant:</a:t>
            </a:r>
          </a:p>
          <a:p>
            <a:r>
              <a:rPr lang="en-US" sz="800" dirty="0">
                <a:solidFill>
                  <a:schemeClr val="tx1"/>
                </a:solidFill>
                <a:hlinkClick r:id="rId65"/>
              </a:rPr>
              <a:t>http://migrationplanningassistant.azurewebsites.net</a:t>
            </a:r>
            <a:r>
              <a:rPr lang="en-US" sz="800" dirty="0" smtClean="0">
                <a:solidFill>
                  <a:schemeClr val="tx1"/>
                </a:solidFill>
                <a:hlinkClick r:id="rId65"/>
              </a:rPr>
              <a:t>/</a:t>
            </a:r>
            <a:endParaRPr lang="en-US" sz="800" dirty="0" smtClean="0">
              <a:solidFill>
                <a:schemeClr val="tx1"/>
              </a:solidFill>
            </a:endParaRPr>
          </a:p>
          <a:p>
            <a:r>
              <a:rPr lang="en-US" sz="800" b="1" dirty="0" smtClean="0">
                <a:solidFill>
                  <a:schemeClr val="tx1"/>
                </a:solidFill>
              </a:rPr>
              <a:t>SA </a:t>
            </a:r>
            <a:r>
              <a:rPr lang="en-US" sz="800" b="1" dirty="0" smtClean="0">
                <a:solidFill>
                  <a:schemeClr val="tx1"/>
                </a:solidFill>
              </a:rPr>
              <a:t>Planning </a:t>
            </a:r>
            <a:r>
              <a:rPr lang="en-US" sz="800" b="1" dirty="0" smtClean="0">
                <a:solidFill>
                  <a:schemeClr val="tx1"/>
                </a:solidFill>
              </a:rPr>
              <a:t>Services on Partner Network for Upgrading to Windows Server 2012:</a:t>
            </a:r>
          </a:p>
          <a:p>
            <a:r>
              <a:rPr lang="en-US" sz="800" dirty="0">
                <a:solidFill>
                  <a:schemeClr val="tx1"/>
                </a:solidFill>
                <a:hlinkClick r:id="rId66"/>
              </a:rPr>
              <a:t>http://</a:t>
            </a:r>
            <a:r>
              <a:rPr lang="en-US" sz="800" dirty="0" smtClean="0">
                <a:solidFill>
                  <a:schemeClr val="tx1"/>
                </a:solidFill>
                <a:hlinkClick r:id="rId66"/>
              </a:rPr>
              <a:t>planningservices.partners.extranet.microsoft.com/en/PVDPS/Pages/Upgrading-to-Windows-Server-2008-R2.aspx</a:t>
            </a:r>
            <a:endParaRPr lang="en-US" sz="800" dirty="0" smtClean="0">
              <a:solidFill>
                <a:schemeClr val="tx1"/>
              </a:solidFill>
            </a:endParaRPr>
          </a:p>
          <a:p>
            <a:r>
              <a:rPr lang="en-US" sz="800" b="1" dirty="0" smtClean="0">
                <a:solidFill>
                  <a:schemeClr val="tx1"/>
                </a:solidFill>
              </a:rPr>
              <a:t>Windows Server Security Resources on TechNet:</a:t>
            </a:r>
          </a:p>
          <a:p>
            <a:r>
              <a:rPr lang="en-US" sz="800" dirty="0">
                <a:solidFill>
                  <a:schemeClr val="tx1"/>
                </a:solidFill>
                <a:hlinkClick r:id="rId67"/>
              </a:rPr>
              <a:t>http://</a:t>
            </a:r>
            <a:r>
              <a:rPr lang="en-US" sz="800" dirty="0" smtClean="0">
                <a:solidFill>
                  <a:schemeClr val="tx1"/>
                </a:solidFill>
                <a:hlinkClick r:id="rId67"/>
              </a:rPr>
              <a:t>technet.microsoft.com/en-us/windowsserver/windows-server-security.aspx</a:t>
            </a:r>
            <a:endParaRPr lang="en-US" sz="800" dirty="0" smtClean="0">
              <a:solidFill>
                <a:schemeClr val="tx1"/>
              </a:solidFill>
            </a:endParaRPr>
          </a:p>
          <a:p>
            <a:r>
              <a:rPr lang="en-US" sz="800" b="1" dirty="0" smtClean="0">
                <a:solidFill>
                  <a:schemeClr val="tx1"/>
                </a:solidFill>
              </a:rPr>
              <a:t>Windows Server 2008, 2012, and 2012R2 Posters </a:t>
            </a:r>
            <a:r>
              <a:rPr lang="en-US" sz="800" b="1" dirty="0">
                <a:solidFill>
                  <a:schemeClr val="tx1"/>
                </a:solidFill>
              </a:rPr>
              <a:t>on TechNet: </a:t>
            </a:r>
            <a:r>
              <a:rPr lang="en-US" sz="800" dirty="0">
                <a:solidFill>
                  <a:schemeClr val="tx1"/>
                </a:solidFill>
                <a:hlinkClick r:id="rId68"/>
              </a:rPr>
              <a:t>http://</a:t>
            </a:r>
            <a:r>
              <a:rPr lang="en-US" sz="800" dirty="0" smtClean="0">
                <a:solidFill>
                  <a:schemeClr val="tx1"/>
                </a:solidFill>
                <a:hlinkClick r:id="rId68"/>
              </a:rPr>
              <a:t>social.technet.microsoft.com/wiki/contents/articles/25625.windows-server-posters.aspx</a:t>
            </a:r>
            <a:endParaRPr lang="en-US" sz="800" dirty="0" smtClean="0">
              <a:solidFill>
                <a:schemeClr val="tx1"/>
              </a:solidFill>
            </a:endParaRPr>
          </a:p>
          <a:p>
            <a:r>
              <a:rPr lang="en-US" sz="800" b="1" dirty="0" smtClean="0">
                <a:solidFill>
                  <a:schemeClr val="tx1"/>
                </a:solidFill>
              </a:rPr>
              <a:t>Windows Server 2012 Hyper-V Component Architecture Poster and </a:t>
            </a:r>
            <a:r>
              <a:rPr lang="en-US" sz="800" b="1" dirty="0">
                <a:solidFill>
                  <a:schemeClr val="tx1"/>
                </a:solidFill>
              </a:rPr>
              <a:t>Companion References: </a:t>
            </a:r>
            <a:r>
              <a:rPr lang="en-US" sz="800" dirty="0">
                <a:solidFill>
                  <a:schemeClr val="tx1"/>
                </a:solidFill>
                <a:hlinkClick r:id="rId69"/>
              </a:rPr>
              <a:t>http://</a:t>
            </a:r>
            <a:r>
              <a:rPr lang="en-US" sz="800" dirty="0" smtClean="0">
                <a:solidFill>
                  <a:schemeClr val="tx1"/>
                </a:solidFill>
                <a:hlinkClick r:id="rId69"/>
              </a:rPr>
              <a:t>www.microsoft.com/en-us/download/details.aspx?id=29189</a:t>
            </a:r>
            <a:endParaRPr lang="en-US" sz="800" dirty="0" smtClean="0">
              <a:solidFill>
                <a:schemeClr val="tx1"/>
              </a:solidFill>
            </a:endParaRPr>
          </a:p>
          <a:p>
            <a:r>
              <a:rPr lang="en-US" sz="800" b="1" dirty="0" smtClean="0">
                <a:solidFill>
                  <a:schemeClr val="tx1"/>
                </a:solidFill>
              </a:rPr>
              <a:t>Hyper-V at Ignite: </a:t>
            </a:r>
            <a:r>
              <a:rPr lang="en-US" sz="800" dirty="0" smtClean="0">
                <a:solidFill>
                  <a:schemeClr val="tx1"/>
                </a:solidFill>
                <a:hlinkClick r:id="rId70"/>
              </a:rPr>
              <a:t>http</a:t>
            </a:r>
            <a:r>
              <a:rPr lang="en-US" sz="800" dirty="0">
                <a:solidFill>
                  <a:schemeClr val="tx1"/>
                </a:solidFill>
                <a:hlinkClick r:id="rId70"/>
              </a:rPr>
              <a:t>://</a:t>
            </a:r>
            <a:r>
              <a:rPr lang="en-US" sz="800" dirty="0" smtClean="0">
                <a:solidFill>
                  <a:schemeClr val="tx1"/>
                </a:solidFill>
                <a:hlinkClick r:id="rId70"/>
              </a:rPr>
              <a:t>blogs.technet.com/b/virtualization/archive/2015/05/13/hyper-v-content-at-ignite.aspx</a:t>
            </a:r>
            <a:endParaRPr lang="en-US" sz="800" dirty="0" smtClean="0">
              <a:solidFill>
                <a:schemeClr val="tx1"/>
              </a:solidFill>
            </a:endParaRPr>
          </a:p>
          <a:p>
            <a:r>
              <a:rPr lang="en-US" sz="800" b="1" dirty="0" smtClean="0">
                <a:solidFill>
                  <a:schemeClr val="tx1"/>
                </a:solidFill>
              </a:rPr>
              <a:t>Windows Server 2016 </a:t>
            </a:r>
            <a:r>
              <a:rPr lang="en-US" sz="800" b="1" dirty="0">
                <a:solidFill>
                  <a:schemeClr val="tx1"/>
                </a:solidFill>
              </a:rPr>
              <a:t>Tech Preview </a:t>
            </a:r>
            <a:r>
              <a:rPr lang="en-US" sz="800" b="1" dirty="0" smtClean="0">
                <a:solidFill>
                  <a:schemeClr val="tx1"/>
                </a:solidFill>
              </a:rPr>
              <a:t>3 and Hyper-V Tech Preview 3: </a:t>
            </a:r>
            <a:r>
              <a:rPr lang="en-US" sz="800" dirty="0">
                <a:solidFill>
                  <a:schemeClr val="tx1"/>
                </a:solidFill>
                <a:hlinkClick r:id="rId71"/>
              </a:rPr>
              <a:t>http://</a:t>
            </a:r>
            <a:r>
              <a:rPr lang="en-US" sz="800" dirty="0" smtClean="0">
                <a:solidFill>
                  <a:schemeClr val="tx1"/>
                </a:solidFill>
                <a:hlinkClick r:id="rId71"/>
              </a:rPr>
              <a:t>www.microsoft.com/en-us/evalcenter/evaluate-windows-server-technical-preview</a:t>
            </a:r>
            <a:endParaRPr lang="en-US" sz="800" dirty="0" smtClean="0">
              <a:solidFill>
                <a:schemeClr val="tx1"/>
              </a:solidFill>
            </a:endParaRPr>
          </a:p>
          <a:p>
            <a:r>
              <a:rPr lang="en-US" sz="800" b="1" dirty="0" smtClean="0">
                <a:solidFill>
                  <a:schemeClr val="tx1"/>
                </a:solidFill>
              </a:rPr>
              <a:t>Windows Server 2016 </a:t>
            </a:r>
            <a:r>
              <a:rPr lang="en-US" sz="800" b="1" dirty="0">
                <a:solidFill>
                  <a:schemeClr val="tx1"/>
                </a:solidFill>
              </a:rPr>
              <a:t>Containers Preview: </a:t>
            </a:r>
            <a:r>
              <a:rPr lang="en-US" sz="800" dirty="0">
                <a:solidFill>
                  <a:schemeClr val="tx1"/>
                </a:solidFill>
                <a:hlinkClick r:id="rId72"/>
              </a:rPr>
              <a:t>https://</a:t>
            </a:r>
            <a:r>
              <a:rPr lang="en-US" sz="800" dirty="0" smtClean="0">
                <a:solidFill>
                  <a:schemeClr val="tx1"/>
                </a:solidFill>
                <a:hlinkClick r:id="rId72"/>
              </a:rPr>
              <a:t>weblogs.asp.net/scottgu/announcing-windows-server-2016-containers-preview</a:t>
            </a:r>
            <a:endParaRPr lang="en-US" sz="800" dirty="0" smtClean="0">
              <a:solidFill>
                <a:schemeClr val="tx1"/>
              </a:solidFill>
            </a:endParaRPr>
          </a:p>
          <a:p>
            <a:r>
              <a:rPr lang="en-US" sz="800" b="1" dirty="0" smtClean="0">
                <a:solidFill>
                  <a:schemeClr val="tx1"/>
                </a:solidFill>
              </a:rPr>
              <a:t>What’s New in Windows Server </a:t>
            </a:r>
            <a:r>
              <a:rPr lang="en-US" sz="800" b="1" dirty="0">
                <a:solidFill>
                  <a:schemeClr val="tx1"/>
                </a:solidFill>
              </a:rPr>
              <a:t>Tech Preview: </a:t>
            </a:r>
            <a:r>
              <a:rPr lang="en-US" sz="800" dirty="0">
                <a:solidFill>
                  <a:schemeClr val="tx1"/>
                </a:solidFill>
                <a:hlinkClick r:id="rId73"/>
              </a:rPr>
              <a:t>https://</a:t>
            </a:r>
            <a:r>
              <a:rPr lang="en-US" sz="800" dirty="0" smtClean="0">
                <a:solidFill>
                  <a:schemeClr val="tx1"/>
                </a:solidFill>
                <a:hlinkClick r:id="rId73"/>
              </a:rPr>
              <a:t>technet.microsoft.com/library/dn765472.aspx</a:t>
            </a:r>
            <a:endParaRPr lang="en-US" sz="800" dirty="0" smtClean="0">
              <a:solidFill>
                <a:schemeClr val="tx1"/>
              </a:solidFill>
            </a:endParaRPr>
          </a:p>
          <a:p>
            <a:pPr algn="ctr" defTabSz="466298">
              <a:buClr>
                <a:schemeClr val="tx1"/>
              </a:buClr>
            </a:pPr>
            <a:r>
              <a:rPr lang="en-US" sz="1000" b="1" dirty="0" smtClean="0">
                <a:solidFill>
                  <a:schemeClr val="tx1"/>
                </a:solidFill>
              </a:rPr>
              <a:t>BLOGS and COMMUNITY</a:t>
            </a:r>
          </a:p>
          <a:p>
            <a:r>
              <a:rPr lang="en-US" sz="800" b="1" dirty="0" smtClean="0">
                <a:solidFill>
                  <a:schemeClr val="tx1"/>
                </a:solidFill>
              </a:rPr>
              <a:t>Ask PFE Platforms Blog on </a:t>
            </a:r>
            <a:r>
              <a:rPr lang="en-US" sz="800" b="1" dirty="0" smtClean="0">
                <a:solidFill>
                  <a:schemeClr val="tx1"/>
                </a:solidFill>
              </a:rPr>
              <a:t>TechNet: </a:t>
            </a:r>
            <a:r>
              <a:rPr lang="en-US" sz="800" dirty="0" smtClean="0">
                <a:solidFill>
                  <a:schemeClr val="tx1"/>
                </a:solidFill>
                <a:hlinkClick r:id="rId74"/>
              </a:rPr>
              <a:t>http</a:t>
            </a:r>
            <a:r>
              <a:rPr lang="en-US" sz="800" dirty="0">
                <a:solidFill>
                  <a:schemeClr val="tx1"/>
                </a:solidFill>
                <a:hlinkClick r:id="rId74"/>
              </a:rPr>
              <a:t>://blogs.technet.com/b/askpfeplat</a:t>
            </a:r>
            <a:r>
              <a:rPr lang="en-US" sz="800" dirty="0" smtClean="0">
                <a:solidFill>
                  <a:schemeClr val="tx1"/>
                </a:solidFill>
                <a:hlinkClick r:id="rId74"/>
              </a:rPr>
              <a:t>/</a:t>
            </a:r>
            <a:endParaRPr lang="en-US" sz="800" dirty="0" smtClean="0">
              <a:solidFill>
                <a:schemeClr val="tx1"/>
              </a:solidFill>
            </a:endParaRPr>
          </a:p>
          <a:p>
            <a:r>
              <a:rPr lang="en-US" sz="800" b="1" dirty="0" smtClean="0">
                <a:solidFill>
                  <a:schemeClr val="tx1"/>
                </a:solidFill>
              </a:rPr>
              <a:t>AD Product </a:t>
            </a:r>
            <a:r>
              <a:rPr lang="en-US" sz="800" b="1" dirty="0" smtClean="0">
                <a:solidFill>
                  <a:schemeClr val="tx1"/>
                </a:solidFill>
              </a:rPr>
              <a:t>Team Blog on </a:t>
            </a:r>
            <a:r>
              <a:rPr lang="en-US" sz="800" b="1" dirty="0" smtClean="0">
                <a:solidFill>
                  <a:schemeClr val="tx1"/>
                </a:solidFill>
              </a:rPr>
              <a:t>TechNet: </a:t>
            </a:r>
            <a:r>
              <a:rPr lang="en-US" sz="800" dirty="0" smtClean="0">
                <a:solidFill>
                  <a:schemeClr val="tx1"/>
                </a:solidFill>
                <a:hlinkClick r:id="rId75"/>
              </a:rPr>
              <a:t>http</a:t>
            </a:r>
            <a:r>
              <a:rPr lang="en-US" sz="800" dirty="0">
                <a:solidFill>
                  <a:schemeClr val="tx1"/>
                </a:solidFill>
                <a:hlinkClick r:id="rId75"/>
              </a:rPr>
              <a:t>://</a:t>
            </a:r>
            <a:r>
              <a:rPr lang="en-US" sz="800" dirty="0" smtClean="0">
                <a:solidFill>
                  <a:schemeClr val="tx1"/>
                </a:solidFill>
                <a:hlinkClick r:id="rId75"/>
              </a:rPr>
              <a:t>blogs.technet.com/b/ad</a:t>
            </a:r>
            <a:endParaRPr lang="en-US" sz="800" dirty="0">
              <a:solidFill>
                <a:schemeClr val="tx1"/>
              </a:solidFill>
            </a:endParaRPr>
          </a:p>
          <a:p>
            <a:r>
              <a:rPr lang="en-US" sz="800" b="1" dirty="0" smtClean="0">
                <a:solidFill>
                  <a:schemeClr val="tx1"/>
                </a:solidFill>
                <a:ea typeface="Calibri" panose="020F0502020204030204" pitchFamily="34" charset="0"/>
                <a:cs typeface="Times New Roman" panose="02020603050405020304" pitchFamily="18" charset="0"/>
              </a:rPr>
              <a:t>Directory Services Product Team Blog on </a:t>
            </a:r>
            <a:r>
              <a:rPr lang="en-US" sz="800" b="1" dirty="0">
                <a:solidFill>
                  <a:schemeClr val="tx1"/>
                </a:solidFill>
                <a:ea typeface="Calibri" panose="020F0502020204030204" pitchFamily="34" charset="0"/>
                <a:cs typeface="Times New Roman" panose="02020603050405020304" pitchFamily="18" charset="0"/>
              </a:rPr>
              <a:t>TechNet:</a:t>
            </a:r>
          </a:p>
          <a:p>
            <a:r>
              <a:rPr lang="en-US" sz="800" dirty="0">
                <a:solidFill>
                  <a:schemeClr val="tx1"/>
                </a:solidFill>
                <a:ea typeface="Calibri" panose="020F0502020204030204" pitchFamily="34" charset="0"/>
                <a:cs typeface="Times New Roman" panose="02020603050405020304" pitchFamily="18" charset="0"/>
                <a:hlinkClick r:id="rId76"/>
              </a:rPr>
              <a:t>http://blogs.technet.com/b/askds/</a:t>
            </a:r>
            <a:endParaRPr lang="en-US" sz="800" dirty="0">
              <a:solidFill>
                <a:schemeClr val="tx1"/>
              </a:solidFill>
              <a:ea typeface="Calibri" panose="020F0502020204030204" pitchFamily="34" charset="0"/>
              <a:cs typeface="Times New Roman" panose="02020603050405020304" pitchFamily="18" charset="0"/>
            </a:endParaRPr>
          </a:p>
          <a:p>
            <a:r>
              <a:rPr lang="en-US" sz="800" b="1" dirty="0" smtClean="0">
                <a:solidFill>
                  <a:schemeClr val="tx1"/>
                </a:solidFill>
              </a:rPr>
              <a:t>PowerShell.com </a:t>
            </a:r>
            <a:r>
              <a:rPr lang="en-US" sz="800" b="1" dirty="0" smtClean="0">
                <a:solidFill>
                  <a:schemeClr val="tx1"/>
                </a:solidFill>
              </a:rPr>
              <a:t>Community: </a:t>
            </a:r>
            <a:r>
              <a:rPr lang="en-US" sz="800" dirty="0" smtClean="0">
                <a:solidFill>
                  <a:schemeClr val="tx1"/>
                </a:solidFill>
                <a:hlinkClick r:id="rId77"/>
              </a:rPr>
              <a:t>http</a:t>
            </a:r>
            <a:r>
              <a:rPr lang="en-US" sz="800" dirty="0">
                <a:solidFill>
                  <a:schemeClr val="tx1"/>
                </a:solidFill>
                <a:hlinkClick r:id="rId77"/>
              </a:rPr>
              <a:t>://powershell.com/cs</a:t>
            </a:r>
            <a:r>
              <a:rPr lang="en-US" sz="800" dirty="0" smtClean="0">
                <a:solidFill>
                  <a:schemeClr val="tx1"/>
                </a:solidFill>
                <a:hlinkClick r:id="rId77"/>
              </a:rPr>
              <a:t>/</a:t>
            </a:r>
            <a:endParaRPr lang="en-US" sz="800" dirty="0" smtClean="0">
              <a:solidFill>
                <a:schemeClr val="tx1"/>
              </a:solidFill>
            </a:endParaRPr>
          </a:p>
          <a:p>
            <a:r>
              <a:rPr lang="en-US" sz="800" b="1" dirty="0">
                <a:solidFill>
                  <a:schemeClr val="tx1"/>
                </a:solidFill>
              </a:rPr>
              <a:t>PowerShell Script Center: </a:t>
            </a:r>
            <a:r>
              <a:rPr lang="en-US" sz="800" dirty="0">
                <a:solidFill>
                  <a:schemeClr val="tx1"/>
                </a:solidFill>
                <a:hlinkClick r:id="rId78"/>
              </a:rPr>
              <a:t>https://</a:t>
            </a:r>
            <a:r>
              <a:rPr lang="en-US" sz="800" dirty="0" smtClean="0">
                <a:solidFill>
                  <a:schemeClr val="tx1"/>
                </a:solidFill>
                <a:hlinkClick r:id="rId78"/>
              </a:rPr>
              <a:t>social.technet.microsoft.com/Forums/scriptcenter</a:t>
            </a:r>
            <a:endParaRPr lang="en-US" sz="800" dirty="0" smtClean="0">
              <a:solidFill>
                <a:schemeClr val="tx1"/>
              </a:solidFill>
            </a:endParaRPr>
          </a:p>
          <a:p>
            <a:r>
              <a:rPr lang="en-US" sz="800" b="1" dirty="0" smtClean="0">
                <a:solidFill>
                  <a:schemeClr val="tx1"/>
                </a:solidFill>
              </a:rPr>
              <a:t>Rights </a:t>
            </a:r>
            <a:r>
              <a:rPr lang="en-US" sz="800" b="1" dirty="0" smtClean="0">
                <a:solidFill>
                  <a:schemeClr val="tx1"/>
                </a:solidFill>
              </a:rPr>
              <a:t>Management (RMS) Product Team </a:t>
            </a:r>
            <a:r>
              <a:rPr lang="en-US" sz="800" b="1" smtClean="0">
                <a:solidFill>
                  <a:schemeClr val="tx1"/>
                </a:solidFill>
              </a:rPr>
              <a:t>Blog: </a:t>
            </a:r>
            <a:r>
              <a:rPr lang="en-US" sz="800" smtClean="0">
                <a:solidFill>
                  <a:schemeClr val="tx1"/>
                </a:solidFill>
                <a:hlinkClick r:id="rId79"/>
              </a:rPr>
              <a:t>http</a:t>
            </a:r>
            <a:r>
              <a:rPr lang="en-US" sz="800" dirty="0">
                <a:solidFill>
                  <a:schemeClr val="tx1"/>
                </a:solidFill>
                <a:hlinkClick r:id="rId79"/>
              </a:rPr>
              <a:t>://blogs.technet.com/b/rms</a:t>
            </a:r>
            <a:r>
              <a:rPr lang="en-US" sz="800" dirty="0" smtClean="0">
                <a:solidFill>
                  <a:schemeClr val="tx1"/>
                </a:solidFill>
                <a:hlinkClick r:id="rId79"/>
              </a:rPr>
              <a:t>/</a:t>
            </a:r>
            <a:endParaRPr lang="en-US" sz="800" dirty="0" smtClean="0">
              <a:solidFill>
                <a:schemeClr val="tx1"/>
              </a:solidFill>
            </a:endParaRPr>
          </a:p>
          <a:p>
            <a:r>
              <a:rPr lang="en-US" sz="800" b="1" dirty="0" smtClean="0">
                <a:solidFill>
                  <a:schemeClr val="tx1"/>
                </a:solidFill>
              </a:rPr>
              <a:t>Windows Server Product Team Blog:</a:t>
            </a:r>
          </a:p>
          <a:p>
            <a:r>
              <a:rPr lang="en-US" sz="800" dirty="0">
                <a:solidFill>
                  <a:schemeClr val="tx1"/>
                </a:solidFill>
                <a:hlinkClick r:id="rId80"/>
              </a:rPr>
              <a:t>http://blogs.technet.com/b/windowsserver</a:t>
            </a:r>
            <a:r>
              <a:rPr lang="en-US" sz="800" dirty="0" smtClean="0">
                <a:solidFill>
                  <a:schemeClr val="tx1"/>
                </a:solidFill>
                <a:hlinkClick r:id="rId80"/>
              </a:rPr>
              <a:t>/</a:t>
            </a:r>
            <a:endParaRPr lang="en-US" sz="800" dirty="0" smtClean="0">
              <a:solidFill>
                <a:schemeClr val="tx1"/>
              </a:solidFill>
            </a:endParaRPr>
          </a:p>
          <a:p>
            <a:r>
              <a:rPr lang="en-US" sz="800" b="1" dirty="0">
                <a:solidFill>
                  <a:schemeClr val="tx1"/>
                </a:solidFill>
              </a:rPr>
              <a:t>Goatee PFE: </a:t>
            </a:r>
            <a:r>
              <a:rPr lang="en-US" sz="800" dirty="0">
                <a:solidFill>
                  <a:schemeClr val="tx1"/>
                </a:solidFill>
                <a:hlinkClick r:id="rId81"/>
              </a:rPr>
              <a:t>http://blogs.technet.com/b/ashleymcglone</a:t>
            </a:r>
            <a:r>
              <a:rPr lang="en-US" sz="800" dirty="0" smtClean="0">
                <a:solidFill>
                  <a:schemeClr val="tx1"/>
                </a:solidFill>
                <a:hlinkClick r:id="rId81"/>
              </a:rPr>
              <a:t>/</a:t>
            </a:r>
            <a:endParaRPr lang="en-US" sz="800" dirty="0" smtClean="0">
              <a:solidFill>
                <a:schemeClr val="tx1"/>
              </a:solidFill>
            </a:endParaRPr>
          </a:p>
          <a:p>
            <a:r>
              <a:rPr lang="en-US" sz="800" b="1" dirty="0" smtClean="0">
                <a:solidFill>
                  <a:schemeClr val="tx1"/>
                </a:solidFill>
              </a:rPr>
              <a:t>Submit MBAM </a:t>
            </a:r>
            <a:r>
              <a:rPr lang="en-US" sz="800" b="1" dirty="0">
                <a:solidFill>
                  <a:schemeClr val="tx1"/>
                </a:solidFill>
              </a:rPr>
              <a:t>Product Feedback: </a:t>
            </a:r>
            <a:r>
              <a:rPr lang="en-US" sz="800" dirty="0">
                <a:solidFill>
                  <a:schemeClr val="tx1"/>
                </a:solidFill>
                <a:hlinkClick r:id="rId82"/>
              </a:rPr>
              <a:t>https://</a:t>
            </a:r>
            <a:r>
              <a:rPr lang="en-US" sz="800" dirty="0" smtClean="0">
                <a:solidFill>
                  <a:schemeClr val="tx1"/>
                </a:solidFill>
                <a:hlinkClick r:id="rId82"/>
              </a:rPr>
              <a:t>mbam.uservoice.com/forums/268571-microsoft-bitlocker-administration-and-monitoring</a:t>
            </a:r>
            <a:endParaRPr lang="en-US" sz="800" dirty="0" smtClean="0">
              <a:solidFill>
                <a:schemeClr val="tx1"/>
              </a:solidFill>
            </a:endParaRPr>
          </a:p>
          <a:p>
            <a:endParaRPr lang="en-US" sz="700" dirty="0" smtClean="0">
              <a:solidFill>
                <a:schemeClr val="tx1"/>
              </a:solidFill>
            </a:endParaRPr>
          </a:p>
        </p:txBody>
      </p:sp>
      <p:pic>
        <p:nvPicPr>
          <p:cNvPr id="8" name="Picture 7"/>
          <p:cNvPicPr>
            <a:picLocks noChangeAspect="1"/>
          </p:cNvPicPr>
          <p:nvPr/>
        </p:nvPicPr>
        <p:blipFill>
          <a:blip r:embed="rId83"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84"/>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200521374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432131"/>
            <a:ext cx="11658600" cy="5801588"/>
          </a:xfrm>
          <a:prstGeom prst="rect">
            <a:avLst/>
          </a:prstGeom>
        </p:spPr>
        <p:txBody>
          <a:bodyPr wrap="square" numCol="3" spcCol="274320">
            <a:spAutoFit/>
          </a:bodyPr>
          <a:lstStyle/>
          <a:p>
            <a:pPr algn="ctr" defTabSz="466298">
              <a:spcBef>
                <a:spcPts val="100"/>
              </a:spcBef>
              <a:buClr>
                <a:schemeClr val="tx1"/>
              </a:buClr>
            </a:pPr>
            <a:r>
              <a:rPr lang="en-US" sz="1000" b="1" dirty="0"/>
              <a:t>TRAINING</a:t>
            </a:r>
          </a:p>
          <a:p>
            <a:pPr>
              <a:spcBef>
                <a:spcPts val="100"/>
              </a:spcBef>
            </a:pPr>
            <a:endParaRPr lang="en-US" sz="1000" b="1" dirty="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TechNet Videos and Podcasts: </a:t>
            </a:r>
            <a:endParaRPr lang="en-US" sz="900" b="1" dirty="0">
              <a:ea typeface="Calibri" panose="020F0502020204030204" pitchFamily="34" charset="0"/>
              <a:cs typeface="Times New Roman" panose="02020603050405020304" pitchFamily="18" charset="0"/>
            </a:endParaRPr>
          </a:p>
          <a:p>
            <a:pPr>
              <a:spcBef>
                <a:spcPts val="100"/>
              </a:spcBef>
            </a:pPr>
            <a:r>
              <a:rPr lang="en-US" sz="800" dirty="0">
                <a:hlinkClick r:id="rId2"/>
              </a:rPr>
              <a:t>http://</a:t>
            </a:r>
            <a:r>
              <a:rPr lang="en-US" sz="800" dirty="0" smtClean="0">
                <a:hlinkClick r:id="rId2"/>
              </a:rPr>
              <a:t>technet.microsoft.com/en-US/video/Hh972389</a:t>
            </a:r>
            <a:endParaRPr lang="en-US" sz="800" dirty="0" smtClean="0"/>
          </a:p>
          <a:p>
            <a:pPr>
              <a:spcBef>
                <a:spcPts val="100"/>
              </a:spcBef>
            </a:pPr>
            <a:r>
              <a:rPr lang="en-US" sz="900" b="1" dirty="0" smtClean="0">
                <a:ea typeface="Calibri" panose="020F0502020204030204" pitchFamily="34" charset="0"/>
                <a:cs typeface="Times New Roman" panose="02020603050405020304" pitchFamily="18" charset="0"/>
              </a:rPr>
              <a:t>Exchange </a:t>
            </a:r>
            <a:r>
              <a:rPr lang="en-US" sz="900" b="1" dirty="0">
                <a:ea typeface="Calibri" panose="020F0502020204030204" pitchFamily="34" charset="0"/>
                <a:cs typeface="Times New Roman" panose="02020603050405020304" pitchFamily="18" charset="0"/>
              </a:rPr>
              <a:t>Server Training on Microsoft.com, with info about Courses and Exams: </a:t>
            </a:r>
          </a:p>
          <a:p>
            <a:pPr>
              <a:spcBef>
                <a:spcPts val="100"/>
              </a:spcBef>
            </a:pPr>
            <a:r>
              <a:rPr lang="en-US" sz="800" dirty="0">
                <a:ea typeface="Calibri" panose="020F0502020204030204" pitchFamily="34" charset="0"/>
                <a:cs typeface="Times New Roman" panose="02020603050405020304" pitchFamily="18" charset="0"/>
                <a:hlinkClick r:id="rId3"/>
              </a:rPr>
              <a:t>http://www.microsoft.com/learning/en-us/exchange-server-training.aspx</a:t>
            </a:r>
            <a:endParaRPr lang="en-US" sz="800" dirty="0">
              <a:ea typeface="Calibri" panose="020F0502020204030204" pitchFamily="34" charset="0"/>
              <a:cs typeface="Times New Roman" panose="02020603050405020304" pitchFamily="18" charset="0"/>
            </a:endParaRPr>
          </a:p>
          <a:p>
            <a:pPr>
              <a:spcBef>
                <a:spcPts val="100"/>
              </a:spcBef>
            </a:pPr>
            <a:endParaRPr lang="en-US" sz="900" b="1" dirty="0" smtClean="0">
              <a:ea typeface="Calibri" panose="020F0502020204030204" pitchFamily="34" charset="0"/>
              <a:cs typeface="Times New Roman" panose="02020603050405020304" pitchFamily="18" charset="0"/>
            </a:endParaRPr>
          </a:p>
          <a:p>
            <a:pPr algn="ctr" defTabSz="466298">
              <a:spcBef>
                <a:spcPts val="100"/>
              </a:spcBef>
              <a:buClr>
                <a:schemeClr val="tx1"/>
              </a:buClr>
            </a:pPr>
            <a:r>
              <a:rPr lang="en-US" sz="1000" b="1" dirty="0" smtClean="0"/>
              <a:t>SUPPORT and TOOLS</a:t>
            </a:r>
            <a:endParaRPr lang="en-US" sz="1000" b="1" dirty="0"/>
          </a:p>
          <a:p>
            <a:pPr>
              <a:spcBef>
                <a:spcPts val="100"/>
              </a:spcBef>
            </a:pPr>
            <a:endParaRPr lang="en-US" sz="1000" b="1" dirty="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Server Role Requirements Calculators:</a:t>
            </a:r>
          </a:p>
          <a:p>
            <a:pPr>
              <a:spcBef>
                <a:spcPts val="100"/>
              </a:spcBef>
            </a:pPr>
            <a:r>
              <a:rPr lang="en-US" sz="800" dirty="0">
                <a:ea typeface="Calibri" panose="020F0502020204030204" pitchFamily="34" charset="0"/>
                <a:cs typeface="Times New Roman" panose="02020603050405020304" pitchFamily="18" charset="0"/>
                <a:hlinkClick r:id="rId4"/>
              </a:rPr>
              <a:t>http://</a:t>
            </a:r>
            <a:r>
              <a:rPr lang="en-US" sz="800" dirty="0" smtClean="0">
                <a:ea typeface="Calibri" panose="020F0502020204030204" pitchFamily="34" charset="0"/>
                <a:cs typeface="Times New Roman" panose="02020603050405020304" pitchFamily="18" charset="0"/>
                <a:hlinkClick r:id="rId4"/>
              </a:rPr>
              <a:t>blogs.technet.com/b/exchange/archive/2014/10/22/come-get-your-calculator-updates.aspx</a:t>
            </a:r>
            <a:endParaRPr lang="en-US" sz="800" dirty="0" smtClean="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Top </a:t>
            </a:r>
            <a:r>
              <a:rPr lang="en-US" sz="900" b="1" dirty="0">
                <a:ea typeface="Calibri" panose="020F0502020204030204" pitchFamily="34" charset="0"/>
                <a:cs typeface="Times New Roman" panose="02020603050405020304" pitchFamily="18" charset="0"/>
              </a:rPr>
              <a:t>Support Solutions on TechNet:</a:t>
            </a:r>
          </a:p>
          <a:p>
            <a:pPr marL="171450" indent="-171450">
              <a:spcBef>
                <a:spcPts val="100"/>
              </a:spcBef>
              <a:buFont typeface="Arial" panose="020B0604020202020204" pitchFamily="34" charset="0"/>
              <a:buChar char="•"/>
            </a:pPr>
            <a:r>
              <a:rPr lang="en-US" sz="800" dirty="0">
                <a:ea typeface="Calibri" panose="020F0502020204030204" pitchFamily="34" charset="0"/>
                <a:cs typeface="Times New Roman" panose="02020603050405020304" pitchFamily="18" charset="0"/>
                <a:hlinkClick r:id="rId5"/>
              </a:rPr>
              <a:t>For Exchange Server 2013</a:t>
            </a:r>
          </a:p>
          <a:p>
            <a:pPr marL="171450" indent="-171450">
              <a:spcBef>
                <a:spcPts val="100"/>
              </a:spcBef>
              <a:buFont typeface="Arial" panose="020B0604020202020204" pitchFamily="34" charset="0"/>
              <a:buChar char="•"/>
            </a:pPr>
            <a:r>
              <a:rPr lang="en-US" sz="800" dirty="0">
                <a:ea typeface="Calibri" panose="020F0502020204030204" pitchFamily="34" charset="0"/>
                <a:cs typeface="Times New Roman" panose="02020603050405020304" pitchFamily="18" charset="0"/>
                <a:hlinkClick r:id="rId6"/>
              </a:rPr>
              <a:t>For Exchange Server 2010</a:t>
            </a:r>
          </a:p>
          <a:p>
            <a:pPr marL="171450" indent="-171450">
              <a:spcBef>
                <a:spcPts val="100"/>
              </a:spcBef>
              <a:buFont typeface="Arial" panose="020B0604020202020204" pitchFamily="34" charset="0"/>
              <a:buChar char="•"/>
            </a:pPr>
            <a:r>
              <a:rPr lang="en-US" sz="800" dirty="0">
                <a:ea typeface="Calibri" panose="020F0502020204030204" pitchFamily="34" charset="0"/>
                <a:cs typeface="Times New Roman" panose="02020603050405020304" pitchFamily="18" charset="0"/>
                <a:hlinkClick r:id="rId7"/>
              </a:rPr>
              <a:t>For Exchange Server (not by version)</a:t>
            </a:r>
            <a:endParaRPr lang="en-US" sz="800" dirty="0">
              <a:ea typeface="Calibri" panose="020F0502020204030204" pitchFamily="34" charset="0"/>
              <a:cs typeface="Times New Roman" panose="02020603050405020304" pitchFamily="18" charset="0"/>
              <a:hlinkClick r:id="rId5"/>
            </a:endParaRPr>
          </a:p>
          <a:p>
            <a:pPr>
              <a:spcBef>
                <a:spcPts val="100"/>
              </a:spcBef>
            </a:pPr>
            <a:r>
              <a:rPr lang="en-US" sz="900" b="1" dirty="0" smtClean="0">
                <a:ea typeface="Calibri" panose="020F0502020204030204" pitchFamily="34" charset="0"/>
                <a:cs typeface="Times New Roman" panose="02020603050405020304" pitchFamily="18" charset="0"/>
              </a:rPr>
              <a:t>Support </a:t>
            </a:r>
            <a:r>
              <a:rPr lang="en-US" sz="900" b="1" dirty="0">
                <a:ea typeface="Calibri" panose="020F0502020204030204" pitchFamily="34" charset="0"/>
                <a:cs typeface="Times New Roman" panose="02020603050405020304" pitchFamily="18" charset="0"/>
              </a:rPr>
              <a:t>Site on Microsoft.com for Exchange Server: </a:t>
            </a:r>
          </a:p>
          <a:p>
            <a:pPr>
              <a:spcBef>
                <a:spcPts val="100"/>
              </a:spcBef>
            </a:pPr>
            <a:r>
              <a:rPr lang="en-US" sz="800" dirty="0">
                <a:ea typeface="Calibri" panose="020F0502020204030204" pitchFamily="34" charset="0"/>
                <a:cs typeface="Times New Roman" panose="02020603050405020304" pitchFamily="18" charset="0"/>
                <a:hlinkClick r:id="rId8"/>
              </a:rPr>
              <a:t>http://support.microsoft.com/ph/13965</a:t>
            </a:r>
            <a:endParaRPr lang="en-US" sz="800" dirty="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Support Lifecycle for Exchange Server:</a:t>
            </a:r>
          </a:p>
          <a:p>
            <a:pPr>
              <a:spcBef>
                <a:spcPts val="100"/>
              </a:spcBef>
            </a:pPr>
            <a:r>
              <a:rPr lang="en-US" sz="800" dirty="0">
                <a:ea typeface="Calibri" panose="020F0502020204030204" pitchFamily="34" charset="0"/>
                <a:cs typeface="Times New Roman" panose="02020603050405020304" pitchFamily="18" charset="0"/>
                <a:hlinkClick r:id="rId9"/>
              </a:rPr>
              <a:t>http://</a:t>
            </a:r>
            <a:r>
              <a:rPr lang="en-US" sz="800" dirty="0" smtClean="0">
                <a:ea typeface="Calibri" panose="020F0502020204030204" pitchFamily="34" charset="0"/>
                <a:cs typeface="Times New Roman" panose="02020603050405020304" pitchFamily="18" charset="0"/>
                <a:hlinkClick r:id="rId9"/>
              </a:rPr>
              <a:t>support2.microsoft.com/lifecycle</a:t>
            </a:r>
            <a:r>
              <a:rPr lang="en-US" sz="800" dirty="0">
                <a:ea typeface="Calibri" panose="020F0502020204030204" pitchFamily="34" charset="0"/>
                <a:cs typeface="Times New Roman" panose="02020603050405020304" pitchFamily="18" charset="0"/>
                <a:hlinkClick r:id="rId9"/>
              </a:rPr>
              <a:t>/?</a:t>
            </a:r>
            <a:r>
              <a:rPr lang="en-US" sz="800" dirty="0" smtClean="0">
                <a:ea typeface="Calibri" panose="020F0502020204030204" pitchFamily="34" charset="0"/>
                <a:cs typeface="Times New Roman" panose="02020603050405020304" pitchFamily="18" charset="0"/>
                <a:hlinkClick r:id="rId9"/>
              </a:rPr>
              <a:t>c2=730</a:t>
            </a:r>
            <a:endParaRPr lang="en-US" sz="800" dirty="0" smtClean="0">
              <a:ea typeface="Calibri" panose="020F0502020204030204" pitchFamily="34" charset="0"/>
              <a:cs typeface="Times New Roman" panose="02020603050405020304" pitchFamily="18" charset="0"/>
            </a:endParaRPr>
          </a:p>
          <a:p>
            <a:pPr>
              <a:spcBef>
                <a:spcPts val="100"/>
              </a:spcBef>
            </a:pPr>
            <a:r>
              <a:rPr lang="en-US" sz="900" b="1" dirty="0" smtClean="0"/>
              <a:t>Remote Connectivity Analyzer: </a:t>
            </a:r>
            <a:r>
              <a:rPr lang="en-US" sz="800" dirty="0" smtClean="0">
                <a:hlinkClick r:id="rId10"/>
              </a:rPr>
              <a:t>https</a:t>
            </a:r>
            <a:r>
              <a:rPr lang="en-US" sz="800" dirty="0">
                <a:hlinkClick r:id="rId10"/>
              </a:rPr>
              <a:t>://testconnectivity.microsoft.com</a:t>
            </a:r>
            <a:endParaRPr lang="en-US" sz="800" dirty="0"/>
          </a:p>
          <a:p>
            <a:pPr>
              <a:spcBef>
                <a:spcPts val="100"/>
              </a:spcBef>
            </a:pPr>
            <a:r>
              <a:rPr lang="en-US" sz="900" b="1" dirty="0" smtClean="0"/>
              <a:t>Introducing </a:t>
            </a:r>
            <a:r>
              <a:rPr lang="en-US" sz="900" b="1" dirty="0"/>
              <a:t>the IMAP Migration Troubleshooter:</a:t>
            </a:r>
          </a:p>
          <a:p>
            <a:pPr>
              <a:spcBef>
                <a:spcPts val="100"/>
              </a:spcBef>
            </a:pPr>
            <a:r>
              <a:rPr lang="en-US" sz="800" dirty="0">
                <a:hlinkClick r:id="rId11"/>
              </a:rPr>
              <a:t>http://blogs.technet.com/b/exchange/archive/2014/11/10/introducing-the-imap-migration-troubleshooter.aspx</a:t>
            </a:r>
            <a:endParaRPr lang="en-US" sz="800" dirty="0"/>
          </a:p>
          <a:p>
            <a:pPr>
              <a:spcBef>
                <a:spcPts val="100"/>
              </a:spcBef>
            </a:pPr>
            <a:r>
              <a:rPr lang="en-US" sz="900" b="1" dirty="0" smtClean="0"/>
              <a:t>Exchange Server Jetstress</a:t>
            </a:r>
            <a:r>
              <a:rPr lang="en-US" sz="900" b="1" dirty="0"/>
              <a:t> 2013 </a:t>
            </a:r>
            <a:r>
              <a:rPr lang="en-US" sz="900" b="1" dirty="0" smtClean="0"/>
              <a:t>Tool:</a:t>
            </a:r>
          </a:p>
          <a:p>
            <a:pPr>
              <a:spcBef>
                <a:spcPts val="100"/>
              </a:spcBef>
            </a:pPr>
            <a:r>
              <a:rPr lang="en-US" sz="800" dirty="0">
                <a:hlinkClick r:id="rId12"/>
              </a:rPr>
              <a:t>http://</a:t>
            </a:r>
            <a:r>
              <a:rPr lang="en-US" sz="800" dirty="0" smtClean="0">
                <a:hlinkClick r:id="rId12"/>
              </a:rPr>
              <a:t>www.microsoft.com/en-us/download/details.aspx?id=36849</a:t>
            </a:r>
            <a:endParaRPr lang="en-US" sz="800" dirty="0" smtClean="0"/>
          </a:p>
          <a:p>
            <a:pPr>
              <a:spcBef>
                <a:spcPts val="100"/>
              </a:spcBef>
            </a:pPr>
            <a:r>
              <a:rPr lang="en-US" sz="900" b="1" dirty="0" smtClean="0"/>
              <a:t>Exchange </a:t>
            </a:r>
            <a:r>
              <a:rPr lang="en-US" sz="900" b="1" dirty="0"/>
              <a:t>Server Jetstress 2013 Tool Field Guide:</a:t>
            </a:r>
          </a:p>
          <a:p>
            <a:pPr>
              <a:spcBef>
                <a:spcPts val="100"/>
              </a:spcBef>
            </a:pPr>
            <a:r>
              <a:rPr lang="en-US" sz="800" dirty="0">
                <a:hlinkClick r:id="rId13"/>
              </a:rPr>
              <a:t>https://gallery.technet.microsoft.com/Jetstress-2013-Field-Guide-2438bc12</a:t>
            </a:r>
            <a:endParaRPr lang="en-US" sz="800" dirty="0"/>
          </a:p>
          <a:p>
            <a:pPr>
              <a:spcBef>
                <a:spcPts val="100"/>
              </a:spcBef>
            </a:pPr>
            <a:r>
              <a:rPr lang="en-US" sz="900" b="1" dirty="0" smtClean="0"/>
              <a:t>ExPerfWiz (Exchange Performance </a:t>
            </a:r>
            <a:r>
              <a:rPr lang="en-US" sz="900" b="1" dirty="0"/>
              <a:t>Data Collection Tool): </a:t>
            </a:r>
            <a:r>
              <a:rPr lang="en-US" sz="800" dirty="0">
                <a:hlinkClick r:id="rId14"/>
              </a:rPr>
              <a:t>http://experfwiz.codeplex.com</a:t>
            </a:r>
            <a:r>
              <a:rPr lang="en-US" sz="800" dirty="0" smtClean="0">
                <a:hlinkClick r:id="rId14"/>
              </a:rPr>
              <a:t>/</a:t>
            </a:r>
            <a:endParaRPr lang="en-US" sz="800" dirty="0" smtClean="0"/>
          </a:p>
          <a:p>
            <a:pPr>
              <a:spcBef>
                <a:spcPts val="100"/>
              </a:spcBef>
            </a:pPr>
            <a:r>
              <a:rPr lang="en-US" sz="900" b="1" dirty="0" smtClean="0"/>
              <a:t>Exchange Hybrid </a:t>
            </a:r>
            <a:r>
              <a:rPr lang="en-US" sz="900" b="1" dirty="0"/>
              <a:t>Configuration Wizard</a:t>
            </a:r>
            <a:r>
              <a:rPr lang="en-US" sz="800" b="1" dirty="0"/>
              <a:t>: </a:t>
            </a:r>
            <a:r>
              <a:rPr lang="en-US" sz="800" dirty="0">
                <a:hlinkClick r:id="rId15"/>
              </a:rPr>
              <a:t>https://technet.microsoft.com/en-us/library/hh529921(v=exchg.150).</a:t>
            </a:r>
            <a:r>
              <a:rPr lang="en-US" sz="800" dirty="0" smtClean="0">
                <a:hlinkClick r:id="rId15"/>
              </a:rPr>
              <a:t>aspx</a:t>
            </a:r>
            <a:endParaRPr lang="en-US" sz="800" dirty="0" smtClean="0"/>
          </a:p>
          <a:p>
            <a:pPr>
              <a:spcBef>
                <a:spcPts val="100"/>
              </a:spcBef>
            </a:pPr>
            <a:r>
              <a:rPr lang="en-US" sz="900" b="1" dirty="0" smtClean="0"/>
              <a:t>Exchange Client Network </a:t>
            </a:r>
            <a:r>
              <a:rPr lang="en-US" sz="900" b="1" dirty="0"/>
              <a:t>Bandwidth Calculator: </a:t>
            </a:r>
            <a:r>
              <a:rPr lang="en-US" sz="800" dirty="0">
                <a:hlinkClick r:id="rId16"/>
              </a:rPr>
              <a:t>https://</a:t>
            </a:r>
            <a:r>
              <a:rPr lang="en-US" sz="800" dirty="0" smtClean="0">
                <a:hlinkClick r:id="rId16"/>
              </a:rPr>
              <a:t>gallery.technet.microsoft.com/Exchange-Client-Network-8af1bf00</a:t>
            </a:r>
            <a:endParaRPr lang="en-US" sz="800" dirty="0" smtClean="0"/>
          </a:p>
          <a:p>
            <a:pPr>
              <a:spcBef>
                <a:spcPts val="100"/>
              </a:spcBef>
            </a:pPr>
            <a:r>
              <a:rPr lang="en-US" sz="900" b="1" dirty="0" smtClean="0"/>
              <a:t>Automated Hybrid </a:t>
            </a:r>
            <a:r>
              <a:rPr lang="en-US" sz="900" b="1" dirty="0"/>
              <a:t>Troubleshooting Experience: </a:t>
            </a:r>
            <a:r>
              <a:rPr lang="en-US" sz="800" dirty="0">
                <a:hlinkClick r:id="rId17"/>
              </a:rPr>
              <a:t>http://</a:t>
            </a:r>
            <a:r>
              <a:rPr lang="en-US" sz="800" dirty="0" smtClean="0">
                <a:hlinkClick r:id="rId17"/>
              </a:rPr>
              <a:t>blogs.technet.com/b/exchange/archive/2015/02/23/automated-hybrid-troubleshooting-experience.aspx</a:t>
            </a:r>
            <a:endParaRPr lang="en-US" sz="800" dirty="0" smtClean="0"/>
          </a:p>
          <a:p>
            <a:pPr>
              <a:spcBef>
                <a:spcPts val="100"/>
              </a:spcBef>
            </a:pPr>
            <a:r>
              <a:rPr lang="en-US" sz="900" b="1" dirty="0" smtClean="0"/>
              <a:t>Most </a:t>
            </a:r>
            <a:r>
              <a:rPr lang="en-US" sz="900" b="1" dirty="0"/>
              <a:t>Recent KBs for Microsoft Exchange Server 2007: </a:t>
            </a:r>
            <a:r>
              <a:rPr lang="en-US" sz="800" dirty="0">
                <a:hlinkClick r:id="rId18"/>
              </a:rPr>
              <a:t>https://</a:t>
            </a:r>
            <a:r>
              <a:rPr lang="en-US" sz="800" dirty="0" smtClean="0">
                <a:hlinkClick r:id="rId18"/>
              </a:rPr>
              <a:t>support2.microsoft.com/common/rss.aspx?rssid=10926</a:t>
            </a:r>
            <a:endParaRPr lang="en-US" sz="800" b="1" dirty="0" smtClean="0"/>
          </a:p>
          <a:p>
            <a:pPr>
              <a:spcBef>
                <a:spcPts val="100"/>
              </a:spcBef>
            </a:pPr>
            <a:r>
              <a:rPr lang="en-US" sz="900" b="1" dirty="0" smtClean="0"/>
              <a:t>Most Recent KBs for Microsoft Exchange Server 2010</a:t>
            </a:r>
            <a:r>
              <a:rPr lang="en-US" sz="900" b="1" dirty="0"/>
              <a:t>: </a:t>
            </a:r>
            <a:r>
              <a:rPr lang="en-US" sz="800" dirty="0">
                <a:hlinkClick r:id="rId19"/>
              </a:rPr>
              <a:t>https://</a:t>
            </a:r>
            <a:r>
              <a:rPr lang="en-US" sz="800" dirty="0" smtClean="0">
                <a:hlinkClick r:id="rId19"/>
              </a:rPr>
              <a:t>support2.microsoft.com/common/rss.aspx?rssid=13965</a:t>
            </a:r>
            <a:endParaRPr lang="en-US" sz="800" dirty="0" smtClean="0"/>
          </a:p>
          <a:p>
            <a:pPr>
              <a:spcBef>
                <a:spcPts val="100"/>
              </a:spcBef>
            </a:pPr>
            <a:r>
              <a:rPr lang="en-US" sz="900" b="1" dirty="0" smtClean="0"/>
              <a:t>Most Recent KBs for Microsoft </a:t>
            </a:r>
            <a:r>
              <a:rPr lang="en-US" sz="900" b="1" dirty="0"/>
              <a:t>Exchange Server 2013: </a:t>
            </a:r>
            <a:r>
              <a:rPr lang="en-US" sz="800" dirty="0">
                <a:hlinkClick r:id="rId20"/>
              </a:rPr>
              <a:t>https://</a:t>
            </a:r>
            <a:r>
              <a:rPr lang="en-US" sz="800" dirty="0" smtClean="0">
                <a:hlinkClick r:id="rId20"/>
              </a:rPr>
              <a:t>support2.microsoft.com/common/rss.aspx?rssid=16662</a:t>
            </a:r>
            <a:endParaRPr lang="en-US" sz="800" dirty="0" smtClean="0"/>
          </a:p>
          <a:p>
            <a:pPr>
              <a:spcBef>
                <a:spcPts val="100"/>
              </a:spcBef>
            </a:pPr>
            <a:r>
              <a:rPr lang="en-US" sz="900" b="1" dirty="0" smtClean="0"/>
              <a:t>Exchange PST Capture 2.0 Tool</a:t>
            </a:r>
            <a:r>
              <a:rPr lang="en-US" sz="900" b="1" dirty="0"/>
              <a:t>: </a:t>
            </a:r>
            <a:r>
              <a:rPr lang="en-US" sz="800" dirty="0">
                <a:hlinkClick r:id="rId21"/>
              </a:rPr>
              <a:t>https://</a:t>
            </a:r>
            <a:r>
              <a:rPr lang="en-US" sz="800" dirty="0" smtClean="0">
                <a:hlinkClick r:id="rId21"/>
              </a:rPr>
              <a:t>www.microsoft.com/en-us/download/details.aspx?id=36789</a:t>
            </a:r>
            <a:endParaRPr lang="en-US" sz="800" dirty="0" smtClean="0"/>
          </a:p>
          <a:p>
            <a:pPr>
              <a:spcBef>
                <a:spcPts val="100"/>
              </a:spcBef>
            </a:pPr>
            <a:endParaRPr lang="en-US" sz="1000" b="1" dirty="0" smtClean="0"/>
          </a:p>
          <a:p>
            <a:pPr algn="ctr" defTabSz="466298">
              <a:spcBef>
                <a:spcPts val="100"/>
              </a:spcBef>
              <a:buClr>
                <a:schemeClr val="tx1"/>
              </a:buClr>
            </a:pPr>
            <a:r>
              <a:rPr lang="en-US" sz="1000" b="1" dirty="0" smtClean="0"/>
              <a:t>PRODUCT and TECHNICAL</a:t>
            </a:r>
            <a:endParaRPr lang="en-US" sz="1000" b="1" dirty="0"/>
          </a:p>
          <a:p>
            <a:pPr algn="ctr" defTabSz="466298">
              <a:spcBef>
                <a:spcPts val="100"/>
              </a:spcBef>
              <a:buClr>
                <a:schemeClr val="tx1"/>
              </a:buClr>
            </a:pPr>
            <a:endParaRPr lang="en-US" sz="900" b="1" dirty="0"/>
          </a:p>
          <a:p>
            <a:pPr>
              <a:spcBef>
                <a:spcPts val="100"/>
              </a:spcBef>
            </a:pPr>
            <a:r>
              <a:rPr lang="en-US" sz="900" b="1" dirty="0">
                <a:ea typeface="Calibri" panose="020F0502020204030204" pitchFamily="34" charset="0"/>
                <a:cs typeface="Times New Roman" panose="02020603050405020304" pitchFamily="18" charset="0"/>
              </a:rPr>
              <a:t>Default Retention Policy in Exchange Online and Exchange Server: </a:t>
            </a:r>
            <a:r>
              <a:rPr lang="en-US" sz="900" dirty="0">
                <a:ea typeface="Calibri" panose="020F0502020204030204" pitchFamily="34" charset="0"/>
                <a:cs typeface="Times New Roman" panose="02020603050405020304" pitchFamily="18" charset="0"/>
                <a:hlinkClick r:id="rId22"/>
              </a:rPr>
              <a:t>https://technet.microsoft.com/en-us/library/dn775046(v=exchg.150).</a:t>
            </a:r>
            <a:r>
              <a:rPr lang="en-US" sz="900" dirty="0" smtClean="0">
                <a:ea typeface="Calibri" panose="020F0502020204030204" pitchFamily="34" charset="0"/>
                <a:cs typeface="Times New Roman" panose="02020603050405020304" pitchFamily="18" charset="0"/>
                <a:hlinkClick r:id="rId22"/>
              </a:rPr>
              <a:t>aspx</a:t>
            </a:r>
            <a:endParaRPr lang="en-US" sz="900" dirty="0" smtClean="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Exchange PST Capture </a:t>
            </a:r>
            <a:r>
              <a:rPr lang="en-US" sz="900" b="1" dirty="0">
                <a:ea typeface="Calibri" panose="020F0502020204030204" pitchFamily="34" charset="0"/>
                <a:cs typeface="Times New Roman" panose="02020603050405020304" pitchFamily="18" charset="0"/>
              </a:rPr>
              <a:t>Info: </a:t>
            </a:r>
            <a:r>
              <a:rPr lang="en-US" sz="800" dirty="0">
                <a:ea typeface="Calibri" panose="020F0502020204030204" pitchFamily="34" charset="0"/>
                <a:cs typeface="Times New Roman" panose="02020603050405020304" pitchFamily="18" charset="0"/>
                <a:hlinkClick r:id="rId23"/>
              </a:rPr>
              <a:t>https://</a:t>
            </a:r>
            <a:r>
              <a:rPr lang="en-US" sz="800" dirty="0" smtClean="0">
                <a:ea typeface="Calibri" panose="020F0502020204030204" pitchFamily="34" charset="0"/>
                <a:cs typeface="Times New Roman" panose="02020603050405020304" pitchFamily="18" charset="0"/>
                <a:hlinkClick r:id="rId23"/>
              </a:rPr>
              <a:t>technet.microsoft.com/en-us/library/hh781036.aspx</a:t>
            </a:r>
            <a:endParaRPr lang="en-US" sz="800" dirty="0" smtClean="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Exchange </a:t>
            </a:r>
            <a:r>
              <a:rPr lang="en-US" sz="900" b="1" dirty="0">
                <a:ea typeface="Calibri" panose="020F0502020204030204" pitchFamily="34" charset="0"/>
                <a:cs typeface="Times New Roman" panose="02020603050405020304" pitchFamily="18" charset="0"/>
              </a:rPr>
              <a:t>Server for IT Pros on TechNet:</a:t>
            </a:r>
          </a:p>
          <a:p>
            <a:pPr>
              <a:spcBef>
                <a:spcPts val="100"/>
              </a:spcBef>
            </a:pPr>
            <a:r>
              <a:rPr lang="en-US" sz="800" dirty="0">
                <a:ea typeface="Calibri" panose="020F0502020204030204" pitchFamily="34" charset="0"/>
                <a:cs typeface="Times New Roman" panose="02020603050405020304" pitchFamily="18" charset="0"/>
                <a:hlinkClick r:id="rId24"/>
              </a:rPr>
              <a:t>http://technet.microsoft.com/en-US/exchange/</a:t>
            </a:r>
            <a:endParaRPr lang="en-US" sz="800" dirty="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Exchange </a:t>
            </a:r>
            <a:r>
              <a:rPr lang="en-US" sz="900" b="1" dirty="0">
                <a:ea typeface="Calibri" panose="020F0502020204030204" pitchFamily="34" charset="0"/>
                <a:cs typeface="Times New Roman" panose="02020603050405020304" pitchFamily="18" charset="0"/>
              </a:rPr>
              <a:t>Server Technical Info on MSDN: </a:t>
            </a:r>
          </a:p>
          <a:p>
            <a:pPr>
              <a:spcBef>
                <a:spcPts val="100"/>
              </a:spcBef>
            </a:pPr>
            <a:r>
              <a:rPr lang="en-US" sz="800" dirty="0">
                <a:hlinkClick r:id="rId25"/>
              </a:rPr>
              <a:t>https://</a:t>
            </a:r>
            <a:r>
              <a:rPr lang="en-US" sz="800" dirty="0" smtClean="0">
                <a:hlinkClick r:id="rId25"/>
              </a:rPr>
              <a:t>msdn.microsoft.com/en-us/library/dn820100</a:t>
            </a:r>
            <a:endParaRPr lang="en-US" sz="800" dirty="0" smtClean="0"/>
          </a:p>
          <a:p>
            <a:pPr>
              <a:spcBef>
                <a:spcPts val="100"/>
              </a:spcBef>
            </a:pPr>
            <a:r>
              <a:rPr lang="en-US" sz="900" b="1" dirty="0" smtClean="0"/>
              <a:t>Exchange </a:t>
            </a:r>
            <a:r>
              <a:rPr lang="en-US" sz="900" b="1" dirty="0"/>
              <a:t>Server Tech Library (all Editions) on TechNet:</a:t>
            </a:r>
          </a:p>
          <a:p>
            <a:pPr>
              <a:spcBef>
                <a:spcPts val="100"/>
              </a:spcBef>
            </a:pPr>
            <a:r>
              <a:rPr lang="en-US" sz="800" dirty="0">
                <a:hlinkClick r:id="rId26"/>
              </a:rPr>
              <a:t>http://technet.microsoft.com/en-us/library/aa996058(v=exchg.150).aspx</a:t>
            </a:r>
            <a:endParaRPr lang="en-US" sz="800" dirty="0"/>
          </a:p>
          <a:p>
            <a:pPr>
              <a:spcBef>
                <a:spcPts val="100"/>
              </a:spcBef>
            </a:pPr>
            <a:r>
              <a:rPr lang="en-US" sz="900" b="1" dirty="0" smtClean="0"/>
              <a:t>Exchange </a:t>
            </a:r>
            <a:r>
              <a:rPr lang="en-US" sz="900" b="1" dirty="0"/>
              <a:t>Solution Reviewed Program (ESRP) – Storage:</a:t>
            </a:r>
          </a:p>
          <a:p>
            <a:pPr>
              <a:spcBef>
                <a:spcPts val="100"/>
              </a:spcBef>
            </a:pPr>
            <a:r>
              <a:rPr lang="en-US" sz="800" dirty="0">
                <a:hlinkClick r:id="rId27"/>
              </a:rPr>
              <a:t>http://technet.microsoft.com/en-us/office/dn756396</a:t>
            </a:r>
            <a:endParaRPr lang="en-US" sz="800" dirty="0"/>
          </a:p>
          <a:p>
            <a:pPr>
              <a:spcBef>
                <a:spcPts val="100"/>
              </a:spcBef>
            </a:pPr>
            <a:r>
              <a:rPr lang="en-US" sz="900" b="1" dirty="0" smtClean="0"/>
              <a:t>Exchange </a:t>
            </a:r>
            <a:r>
              <a:rPr lang="en-US" sz="900" b="1" dirty="0"/>
              <a:t>Server Deployment Assistant:</a:t>
            </a:r>
          </a:p>
          <a:p>
            <a:pPr>
              <a:spcBef>
                <a:spcPts val="100"/>
              </a:spcBef>
            </a:pPr>
            <a:r>
              <a:rPr lang="en-US" sz="800" dirty="0">
                <a:hlinkClick r:id="rId28"/>
              </a:rPr>
              <a:t>http://</a:t>
            </a:r>
            <a:r>
              <a:rPr lang="en-US" sz="800" dirty="0" smtClean="0">
                <a:hlinkClick r:id="rId28"/>
              </a:rPr>
              <a:t>technet.microsoft.com/en-us/office/dn756393</a:t>
            </a:r>
            <a:endParaRPr lang="en-US" sz="800" dirty="0" smtClean="0"/>
          </a:p>
          <a:p>
            <a:pPr>
              <a:spcBef>
                <a:spcPts val="100"/>
              </a:spcBef>
            </a:pPr>
            <a:r>
              <a:rPr lang="en-US" sz="900" b="1" dirty="0" smtClean="0"/>
              <a:t>What’s New in </a:t>
            </a:r>
            <a:r>
              <a:rPr lang="en-US" sz="900" b="1" dirty="0"/>
              <a:t>Exchange 2013: </a:t>
            </a:r>
            <a:r>
              <a:rPr lang="en-US" sz="800" dirty="0">
                <a:hlinkClick r:id="rId29"/>
              </a:rPr>
              <a:t>https://</a:t>
            </a:r>
            <a:r>
              <a:rPr lang="en-US" sz="800" dirty="0" smtClean="0">
                <a:hlinkClick r:id="rId29"/>
              </a:rPr>
              <a:t>technet.microsoft.com/library/jj150540%28v=exchg.150%29.aspx</a:t>
            </a:r>
            <a:endParaRPr lang="en-US" sz="800" dirty="0" smtClean="0"/>
          </a:p>
          <a:p>
            <a:pPr>
              <a:spcBef>
                <a:spcPts val="100"/>
              </a:spcBef>
            </a:pPr>
            <a:r>
              <a:rPr lang="en-US" sz="900" b="1" dirty="0" smtClean="0"/>
              <a:t>Exchange </a:t>
            </a:r>
            <a:r>
              <a:rPr lang="en-US" sz="900" b="1" dirty="0"/>
              <a:t>Server 2013 SP1 Architecture Poster:</a:t>
            </a:r>
          </a:p>
          <a:p>
            <a:pPr>
              <a:spcBef>
                <a:spcPts val="100"/>
              </a:spcBef>
            </a:pPr>
            <a:r>
              <a:rPr lang="en-US" sz="700" dirty="0">
                <a:ea typeface="Calibri" panose="020F0502020204030204" pitchFamily="34" charset="0"/>
                <a:cs typeface="Times New Roman" panose="02020603050405020304" pitchFamily="18" charset="0"/>
                <a:hlinkClick r:id="rId30"/>
              </a:rPr>
              <a:t>http://www.microsoft.com/en-us/download/details.aspx?id=42542</a:t>
            </a:r>
            <a:endParaRPr lang="en-US" sz="700" dirty="0">
              <a:ea typeface="Calibri" panose="020F0502020204030204" pitchFamily="34" charset="0"/>
              <a:cs typeface="Times New Roman" panose="02020603050405020304" pitchFamily="18" charset="0"/>
            </a:endParaRPr>
          </a:p>
          <a:p>
            <a:pPr>
              <a:spcBef>
                <a:spcPts val="100"/>
              </a:spcBef>
            </a:pPr>
            <a:r>
              <a:rPr lang="en-US" sz="900" b="1" dirty="0" smtClean="0"/>
              <a:t>Exchange </a:t>
            </a:r>
            <a:r>
              <a:rPr lang="en-US" sz="900" b="1" dirty="0"/>
              <a:t>2013 Platform Options:</a:t>
            </a:r>
          </a:p>
          <a:p>
            <a:pPr>
              <a:spcBef>
                <a:spcPts val="100"/>
              </a:spcBef>
            </a:pPr>
            <a:r>
              <a:rPr lang="en-US" sz="800" dirty="0">
                <a:ea typeface="Calibri" panose="020F0502020204030204" pitchFamily="34" charset="0"/>
                <a:cs typeface="Times New Roman" panose="02020603050405020304" pitchFamily="18" charset="0"/>
                <a:hlinkClick r:id="rId31"/>
              </a:rPr>
              <a:t>http://</a:t>
            </a:r>
            <a:r>
              <a:rPr lang="en-US" sz="800" dirty="0" smtClean="0">
                <a:ea typeface="Calibri" panose="020F0502020204030204" pitchFamily="34" charset="0"/>
                <a:cs typeface="Times New Roman" panose="02020603050405020304" pitchFamily="18" charset="0"/>
                <a:hlinkClick r:id="rId31"/>
              </a:rPr>
              <a:t>www.microsoft.com/en-us/download/details.aspx?id=42676</a:t>
            </a:r>
            <a:endParaRPr lang="en-US" sz="700" dirty="0">
              <a:ea typeface="Calibri" panose="020F0502020204030204" pitchFamily="34" charset="0"/>
              <a:cs typeface="Times New Roman" panose="02020603050405020304" pitchFamily="18" charset="0"/>
            </a:endParaRPr>
          </a:p>
          <a:p>
            <a:pPr>
              <a:spcBef>
                <a:spcPts val="100"/>
              </a:spcBef>
            </a:pPr>
            <a:r>
              <a:rPr lang="en-US" sz="900" b="1" dirty="0" smtClean="0"/>
              <a:t>Exchange Server 2013 Documentation on TechNet:</a:t>
            </a:r>
          </a:p>
          <a:p>
            <a:pPr>
              <a:spcBef>
                <a:spcPts val="100"/>
              </a:spcBef>
            </a:pPr>
            <a:r>
              <a:rPr lang="en-US" sz="800" dirty="0">
                <a:hlinkClick r:id="rId32"/>
              </a:rPr>
              <a:t>http://</a:t>
            </a:r>
            <a:r>
              <a:rPr lang="en-US" sz="800" dirty="0" smtClean="0">
                <a:hlinkClick r:id="rId32"/>
              </a:rPr>
              <a:t>technet.microsoft.com/en-us/library/bb124558</a:t>
            </a:r>
            <a:endParaRPr lang="en-US" sz="800" dirty="0" smtClean="0"/>
          </a:p>
          <a:p>
            <a:pPr>
              <a:spcBef>
                <a:spcPts val="100"/>
              </a:spcBef>
            </a:pPr>
            <a:r>
              <a:rPr lang="en-US" sz="900" b="1" dirty="0" smtClean="0"/>
              <a:t>Exchange Server 2013 </a:t>
            </a:r>
            <a:r>
              <a:rPr lang="en-US" sz="900" b="1" dirty="0"/>
              <a:t>Performance Recommendations: </a:t>
            </a:r>
            <a:r>
              <a:rPr lang="en-US" sz="800" dirty="0">
                <a:hlinkClick r:id="rId33"/>
              </a:rPr>
              <a:t>https://technet.microsoft.com/en-us/library/dn879084(v=exchg.150).</a:t>
            </a:r>
            <a:r>
              <a:rPr lang="en-US" sz="800" dirty="0" smtClean="0">
                <a:hlinkClick r:id="rId33"/>
              </a:rPr>
              <a:t>aspx</a:t>
            </a:r>
            <a:endParaRPr lang="en-US" sz="800" dirty="0" smtClean="0"/>
          </a:p>
          <a:p>
            <a:pPr>
              <a:spcBef>
                <a:spcPts val="100"/>
              </a:spcBef>
            </a:pPr>
            <a:r>
              <a:rPr lang="en-US" sz="900" b="1" dirty="0" smtClean="0"/>
              <a:t>Exchange Server 2013 </a:t>
            </a:r>
            <a:r>
              <a:rPr lang="en-US" sz="900" b="1" dirty="0"/>
              <a:t>Preferred </a:t>
            </a:r>
            <a:r>
              <a:rPr lang="en-US" sz="900" b="1" dirty="0" smtClean="0"/>
              <a:t>Architecture:</a:t>
            </a:r>
          </a:p>
          <a:p>
            <a:pPr>
              <a:spcBef>
                <a:spcPts val="100"/>
              </a:spcBef>
            </a:pPr>
            <a:r>
              <a:rPr lang="en-US" sz="800" dirty="0" smtClean="0">
                <a:hlinkClick r:id="rId34"/>
              </a:rPr>
              <a:t>http</a:t>
            </a:r>
            <a:r>
              <a:rPr lang="en-US" sz="800" dirty="0">
                <a:hlinkClick r:id="rId34"/>
              </a:rPr>
              <a:t>://</a:t>
            </a:r>
            <a:r>
              <a:rPr lang="en-US" sz="800" dirty="0" smtClean="0">
                <a:hlinkClick r:id="rId34"/>
              </a:rPr>
              <a:t>blogs.technet.com/b/exchange/archive/2014/04/21/the-preferred-architecture.aspx</a:t>
            </a:r>
            <a:endParaRPr lang="en-US" sz="800" dirty="0" smtClean="0"/>
          </a:p>
          <a:p>
            <a:r>
              <a:rPr lang="en-US" sz="900" b="1" dirty="0" smtClean="0"/>
              <a:t>Exchange 2013 and EXO: Using the Recoverable </a:t>
            </a:r>
            <a:r>
              <a:rPr lang="en-US" sz="900" b="1" dirty="0"/>
              <a:t>Items </a:t>
            </a:r>
            <a:r>
              <a:rPr lang="en-US" sz="900" b="1" dirty="0" smtClean="0"/>
              <a:t>folder: </a:t>
            </a:r>
            <a:r>
              <a:rPr lang="en-US" sz="800" u="sng" dirty="0" smtClean="0">
                <a:hlinkClick r:id="rId35"/>
              </a:rPr>
              <a:t>https</a:t>
            </a:r>
            <a:r>
              <a:rPr lang="en-US" sz="800" u="sng" dirty="0">
                <a:hlinkClick r:id="rId35"/>
              </a:rPr>
              <a:t>://technet.microsoft.com/en-us/library/ee364755(v=exchg.150).aspx</a:t>
            </a:r>
            <a:r>
              <a:rPr lang="en-US" sz="800" dirty="0"/>
              <a:t> </a:t>
            </a:r>
          </a:p>
          <a:p>
            <a:pPr>
              <a:spcBef>
                <a:spcPts val="100"/>
              </a:spcBef>
            </a:pPr>
            <a:endParaRPr lang="en-US" sz="900" b="1" dirty="0" smtClean="0"/>
          </a:p>
          <a:p>
            <a:pPr>
              <a:spcBef>
                <a:spcPts val="100"/>
              </a:spcBef>
            </a:pPr>
            <a:r>
              <a:rPr lang="en-US" sz="900" b="1" dirty="0"/>
              <a:t>Exchange 2013 and EXO: </a:t>
            </a:r>
            <a:r>
              <a:rPr lang="en-US" sz="900" b="1" dirty="0" smtClean="0"/>
              <a:t>In-Place </a:t>
            </a:r>
            <a:r>
              <a:rPr lang="en-US" sz="900" b="1" dirty="0"/>
              <a:t>Hold and Litigation Hold: </a:t>
            </a:r>
            <a:r>
              <a:rPr lang="en-US" sz="800" dirty="0">
                <a:hlinkClick r:id="rId36"/>
              </a:rPr>
              <a:t>https://technet.microsoft.com/en-us/library/ff637980(v=exchg.150).</a:t>
            </a:r>
            <a:r>
              <a:rPr lang="en-US" sz="800" dirty="0" smtClean="0">
                <a:hlinkClick r:id="rId36"/>
              </a:rPr>
              <a:t>aspx</a:t>
            </a:r>
            <a:endParaRPr lang="en-US" sz="800" dirty="0" smtClean="0"/>
          </a:p>
          <a:p>
            <a:pPr>
              <a:spcBef>
                <a:spcPts val="100"/>
              </a:spcBef>
            </a:pPr>
            <a:r>
              <a:rPr lang="en-US" sz="900" b="1" dirty="0"/>
              <a:t>Exchange 2013 and </a:t>
            </a:r>
            <a:r>
              <a:rPr lang="en-US" sz="900" b="1" dirty="0" smtClean="0"/>
              <a:t>EXO: Place </a:t>
            </a:r>
            <a:r>
              <a:rPr lang="en-US" sz="900" b="1" dirty="0"/>
              <a:t>a </a:t>
            </a:r>
            <a:r>
              <a:rPr lang="en-US" sz="900" b="1" dirty="0" smtClean="0"/>
              <a:t>Mailbox </a:t>
            </a:r>
            <a:r>
              <a:rPr lang="en-US" sz="900" b="1" dirty="0"/>
              <a:t>on Litigation Hold: </a:t>
            </a:r>
            <a:r>
              <a:rPr lang="en-US" sz="800" dirty="0">
                <a:hlinkClick r:id="rId37"/>
              </a:rPr>
              <a:t>https://technet.microsoft.com/en-us/library/dn743673(v=exchg.150).</a:t>
            </a:r>
            <a:r>
              <a:rPr lang="en-US" sz="800" dirty="0" smtClean="0">
                <a:hlinkClick r:id="rId37"/>
              </a:rPr>
              <a:t>aspx</a:t>
            </a:r>
            <a:endParaRPr lang="en-US" sz="800" dirty="0" smtClean="0"/>
          </a:p>
          <a:p>
            <a:pPr>
              <a:spcBef>
                <a:spcPts val="100"/>
              </a:spcBef>
            </a:pPr>
            <a:r>
              <a:rPr lang="en-US" sz="900" b="1" dirty="0" smtClean="0"/>
              <a:t>EXO Service </a:t>
            </a:r>
            <a:r>
              <a:rPr lang="en-US" sz="900" b="1" dirty="0"/>
              <a:t>Description:</a:t>
            </a:r>
          </a:p>
          <a:p>
            <a:pPr>
              <a:spcBef>
                <a:spcPts val="100"/>
              </a:spcBef>
            </a:pPr>
            <a:r>
              <a:rPr lang="en-US" sz="800" dirty="0">
                <a:hlinkClick r:id="rId38"/>
              </a:rPr>
              <a:t>http://technet.microsoft.com/en-us/library/exchange-online-service-description.aspx</a:t>
            </a:r>
            <a:endParaRPr lang="en-US" sz="800" dirty="0"/>
          </a:p>
          <a:p>
            <a:pPr>
              <a:spcBef>
                <a:spcPts val="100"/>
              </a:spcBef>
            </a:pPr>
            <a:r>
              <a:rPr lang="en-US" sz="900" b="1" dirty="0" smtClean="0"/>
              <a:t>EXO </a:t>
            </a:r>
            <a:r>
              <a:rPr lang="en-US" sz="900" b="1" dirty="0"/>
              <a:t>Limits: </a:t>
            </a:r>
            <a:r>
              <a:rPr lang="en-US" sz="900" dirty="0">
                <a:hlinkClick r:id="rId39"/>
              </a:rPr>
              <a:t>https://</a:t>
            </a:r>
            <a:r>
              <a:rPr lang="en-US" sz="900" dirty="0" smtClean="0">
                <a:hlinkClick r:id="rId39"/>
              </a:rPr>
              <a:t>technet.microsoft.com/en-us/library/exchange-online-limits.aspx</a:t>
            </a:r>
            <a:endParaRPr lang="en-US" sz="900" dirty="0" smtClean="0"/>
          </a:p>
          <a:p>
            <a:pPr>
              <a:spcBef>
                <a:spcPts val="100"/>
              </a:spcBef>
            </a:pPr>
            <a:r>
              <a:rPr lang="en-US" sz="900" b="1" dirty="0" smtClean="0"/>
              <a:t>Archive Mailboxes in EXO: </a:t>
            </a:r>
            <a:r>
              <a:rPr lang="en-US" sz="800" dirty="0">
                <a:hlinkClick r:id="rId40"/>
              </a:rPr>
              <a:t>https://technet.microsoft.com/en-us/library/dn922147(v=exchg.150).</a:t>
            </a:r>
            <a:r>
              <a:rPr lang="en-US" sz="800" dirty="0" smtClean="0">
                <a:hlinkClick r:id="rId40"/>
              </a:rPr>
              <a:t>aspx</a:t>
            </a:r>
            <a:endParaRPr lang="en-US" sz="800" dirty="0" smtClean="0"/>
          </a:p>
          <a:p>
            <a:pPr>
              <a:spcBef>
                <a:spcPts val="100"/>
              </a:spcBef>
            </a:pPr>
            <a:r>
              <a:rPr lang="en-US" sz="900" b="1" dirty="0" smtClean="0"/>
              <a:t>EXO Protection </a:t>
            </a:r>
            <a:r>
              <a:rPr lang="en-US" sz="900" b="1" dirty="0"/>
              <a:t>on TechNet:</a:t>
            </a:r>
          </a:p>
          <a:p>
            <a:pPr>
              <a:spcBef>
                <a:spcPts val="100"/>
              </a:spcBef>
            </a:pPr>
            <a:r>
              <a:rPr lang="en-US" sz="800" dirty="0">
                <a:ea typeface="Calibri" panose="020F0502020204030204" pitchFamily="34" charset="0"/>
                <a:cs typeface="Times New Roman" panose="02020603050405020304" pitchFamily="18" charset="0"/>
                <a:hlinkClick r:id="rId41"/>
              </a:rPr>
              <a:t>http://technet.microsoft.com/en-us/library/jj723137(v=exchg.150).aspx</a:t>
            </a:r>
            <a:endParaRPr lang="en-US" sz="800" dirty="0">
              <a:ea typeface="Calibri" panose="020F0502020204030204" pitchFamily="34" charset="0"/>
              <a:cs typeface="Times New Roman" panose="02020603050405020304" pitchFamily="18" charset="0"/>
            </a:endParaRPr>
          </a:p>
          <a:p>
            <a:pPr>
              <a:spcBef>
                <a:spcPts val="100"/>
              </a:spcBef>
            </a:pPr>
            <a:r>
              <a:rPr lang="en-US" sz="900" b="1" dirty="0" smtClean="0"/>
              <a:t>EXO PowerShell Cmdlets</a:t>
            </a:r>
            <a:r>
              <a:rPr lang="en-US" sz="900" b="1" dirty="0"/>
              <a:t>: </a:t>
            </a:r>
            <a:r>
              <a:rPr lang="en-US" sz="800" dirty="0">
                <a:hlinkClick r:id="rId42"/>
              </a:rPr>
              <a:t>https://technet.microsoft.com/en-us/library/jj200780(v=exchg.150).</a:t>
            </a:r>
            <a:r>
              <a:rPr lang="en-US" sz="800" dirty="0" smtClean="0">
                <a:hlinkClick r:id="rId42"/>
              </a:rPr>
              <a:t>aspx</a:t>
            </a:r>
            <a:endParaRPr lang="en-US" sz="800" dirty="0" smtClean="0"/>
          </a:p>
          <a:p>
            <a:pPr>
              <a:spcBef>
                <a:spcPts val="100"/>
              </a:spcBef>
            </a:pPr>
            <a:r>
              <a:rPr lang="en-US" sz="900" b="1" dirty="0" smtClean="0"/>
              <a:t>EXO Protection Defense-In-Depth Whitepaper:</a:t>
            </a:r>
            <a:endParaRPr lang="en-US" sz="900" dirty="0" smtClean="0">
              <a:ea typeface="Calibri" panose="020F0502020204030204" pitchFamily="34" charset="0"/>
              <a:cs typeface="Times New Roman" panose="02020603050405020304" pitchFamily="18" charset="0"/>
            </a:endParaRPr>
          </a:p>
          <a:p>
            <a:pPr>
              <a:spcBef>
                <a:spcPts val="100"/>
              </a:spcBef>
            </a:pPr>
            <a:r>
              <a:rPr lang="en-US" sz="800" dirty="0">
                <a:ea typeface="Calibri" panose="020F0502020204030204" pitchFamily="34" charset="0"/>
                <a:cs typeface="Times New Roman" panose="02020603050405020304" pitchFamily="18" charset="0"/>
                <a:hlinkClick r:id="rId43"/>
              </a:rPr>
              <a:t>http://download.microsoft.com/download/B/3/E/B3E7B9FB-5E07-43B0-9D3B-97915158E80D/EOP-%</a:t>
            </a:r>
            <a:r>
              <a:rPr lang="en-US" sz="800" dirty="0" smtClean="0">
                <a:ea typeface="Calibri" panose="020F0502020204030204" pitchFamily="34" charset="0"/>
                <a:cs typeface="Times New Roman" panose="02020603050405020304" pitchFamily="18" charset="0"/>
                <a:hlinkClick r:id="rId43"/>
              </a:rPr>
              <a:t>20Defense%20in%20Depth%20WhitePaper.docx</a:t>
            </a:r>
            <a:endParaRPr lang="en-US" sz="800" dirty="0" smtClean="0">
              <a:ea typeface="Calibri" panose="020F0502020204030204" pitchFamily="34" charset="0"/>
              <a:cs typeface="Times New Roman" panose="02020603050405020304" pitchFamily="18" charset="0"/>
            </a:endParaRPr>
          </a:p>
          <a:p>
            <a:pPr>
              <a:spcBef>
                <a:spcPts val="100"/>
              </a:spcBef>
            </a:pPr>
            <a:r>
              <a:rPr lang="en-US" sz="900" b="1" dirty="0" smtClean="0">
                <a:ea typeface="Calibri" panose="020F0502020204030204" pitchFamily="34" charset="0"/>
                <a:cs typeface="Times New Roman" panose="02020603050405020304" pitchFamily="18" charset="0"/>
              </a:rPr>
              <a:t>Exchange Server </a:t>
            </a:r>
            <a:r>
              <a:rPr lang="en-US" sz="900" b="1" dirty="0">
                <a:ea typeface="Calibri" panose="020F0502020204030204" pitchFamily="34" charset="0"/>
                <a:cs typeface="Times New Roman" panose="02020603050405020304" pitchFamily="18" charset="0"/>
              </a:rPr>
              <a:t>2016 Preview: </a:t>
            </a:r>
            <a:r>
              <a:rPr lang="en-US" sz="800" dirty="0">
                <a:ea typeface="Calibri" panose="020F0502020204030204" pitchFamily="34" charset="0"/>
                <a:cs typeface="Times New Roman" panose="02020603050405020304" pitchFamily="18" charset="0"/>
                <a:hlinkClick r:id="rId44"/>
              </a:rPr>
              <a:t>http://</a:t>
            </a:r>
            <a:r>
              <a:rPr lang="en-US" sz="800" dirty="0" smtClean="0">
                <a:ea typeface="Calibri" panose="020F0502020204030204" pitchFamily="34" charset="0"/>
                <a:cs typeface="Times New Roman" panose="02020603050405020304" pitchFamily="18" charset="0"/>
                <a:hlinkClick r:id="rId44"/>
              </a:rPr>
              <a:t>www.microsoft.com/en-us/download/details.aspx?id=48210</a:t>
            </a:r>
            <a:endParaRPr lang="en-US" sz="800" dirty="0" smtClean="0">
              <a:ea typeface="Calibri" panose="020F0502020204030204" pitchFamily="34" charset="0"/>
              <a:cs typeface="Times New Roman" panose="02020603050405020304" pitchFamily="18" charset="0"/>
            </a:endParaRPr>
          </a:p>
          <a:p>
            <a:pPr>
              <a:spcBef>
                <a:spcPts val="100"/>
              </a:spcBef>
            </a:pPr>
            <a:r>
              <a:rPr lang="en-US" sz="900" b="1" dirty="0"/>
              <a:t>Exchange 2016 </a:t>
            </a:r>
            <a:r>
              <a:rPr lang="en-US" sz="900" b="1" dirty="0" smtClean="0"/>
              <a:t>Cmdlet Reference Topic Delivery </a:t>
            </a:r>
            <a:r>
              <a:rPr lang="en-US" sz="900" b="1" dirty="0"/>
              <a:t>and Updates: </a:t>
            </a:r>
            <a:r>
              <a:rPr lang="en-US" sz="800" dirty="0">
                <a:hlinkClick r:id="rId45"/>
              </a:rPr>
              <a:t>http://</a:t>
            </a:r>
            <a:r>
              <a:rPr lang="en-US" sz="800" dirty="0" smtClean="0">
                <a:hlinkClick r:id="rId45"/>
              </a:rPr>
              <a:t>blogs.technet.com/b/exchange/archive/2015/08/24/a-brave-new-world-for-exchange-2016-cmdlet-reference-topic-delivery-and-updates.aspx</a:t>
            </a:r>
            <a:endParaRPr lang="en-US" sz="800" dirty="0" smtClean="0"/>
          </a:p>
          <a:p>
            <a:pPr>
              <a:spcBef>
                <a:spcPts val="100"/>
              </a:spcBef>
            </a:pPr>
            <a:endParaRPr lang="en-US" sz="900" dirty="0">
              <a:ea typeface="Calibri" panose="020F0502020204030204" pitchFamily="34" charset="0"/>
              <a:cs typeface="Times New Roman" panose="02020603050405020304" pitchFamily="18" charset="0"/>
            </a:endParaRPr>
          </a:p>
          <a:p>
            <a:pPr algn="ctr">
              <a:spcBef>
                <a:spcPts val="100"/>
              </a:spcBef>
            </a:pPr>
            <a:r>
              <a:rPr lang="en-US" sz="1000" b="1" dirty="0" smtClean="0"/>
              <a:t>EVENTS</a:t>
            </a:r>
            <a:endParaRPr lang="en-US" sz="1000" b="1" dirty="0"/>
          </a:p>
          <a:p>
            <a:pPr>
              <a:spcBef>
                <a:spcPts val="100"/>
              </a:spcBef>
            </a:pPr>
            <a:endParaRPr lang="en-US" sz="900" b="1" dirty="0" smtClean="0"/>
          </a:p>
          <a:p>
            <a:pPr>
              <a:spcBef>
                <a:spcPts val="100"/>
              </a:spcBef>
            </a:pPr>
            <a:r>
              <a:rPr lang="en-US" sz="900" b="1" dirty="0"/>
              <a:t>Recorded Sessions from 2014 Exchange Conference:</a:t>
            </a:r>
          </a:p>
          <a:p>
            <a:pPr>
              <a:spcBef>
                <a:spcPts val="100"/>
              </a:spcBef>
            </a:pPr>
            <a:r>
              <a:rPr lang="en-US" sz="800" dirty="0">
                <a:hlinkClick r:id="rId46"/>
              </a:rPr>
              <a:t>http://channel9.msdn.com/Events/MEC/2014?sort=viewed&amp;direction=asc#theSessions</a:t>
            </a:r>
            <a:endParaRPr lang="en-US" sz="800" dirty="0"/>
          </a:p>
          <a:p>
            <a:pPr>
              <a:spcBef>
                <a:spcPts val="100"/>
              </a:spcBef>
            </a:pPr>
            <a:r>
              <a:rPr lang="en-US" sz="900" b="1" dirty="0" smtClean="0"/>
              <a:t>Exchange at Ignite 2015</a:t>
            </a:r>
            <a:r>
              <a:rPr lang="en-US" sz="900" b="1" dirty="0"/>
              <a:t>: </a:t>
            </a:r>
            <a:r>
              <a:rPr lang="en-US" sz="800" dirty="0">
                <a:hlinkClick r:id="rId47"/>
              </a:rPr>
              <a:t>http://</a:t>
            </a:r>
            <a:r>
              <a:rPr lang="en-US" sz="800" dirty="0" smtClean="0">
                <a:hlinkClick r:id="rId47"/>
              </a:rPr>
              <a:t>blogs.technet.com/b/exchange/archive/2015/05/12/exchange-ignite-2015.aspx</a:t>
            </a:r>
            <a:endParaRPr lang="en-US" sz="800" dirty="0" smtClean="0"/>
          </a:p>
          <a:p>
            <a:pPr>
              <a:spcBef>
                <a:spcPts val="100"/>
              </a:spcBef>
            </a:pPr>
            <a:endParaRPr lang="en-US" sz="900" b="1" dirty="0" smtClean="0"/>
          </a:p>
          <a:p>
            <a:pPr algn="ctr">
              <a:spcBef>
                <a:spcPts val="100"/>
              </a:spcBef>
            </a:pPr>
            <a:r>
              <a:rPr lang="en-US" sz="1000" b="1" dirty="0"/>
              <a:t>BLOGS</a:t>
            </a:r>
          </a:p>
          <a:p>
            <a:pPr>
              <a:spcBef>
                <a:spcPts val="100"/>
              </a:spcBef>
            </a:pPr>
            <a:endParaRPr lang="en-US" sz="1050" b="1" dirty="0"/>
          </a:p>
          <a:p>
            <a:pPr>
              <a:spcBef>
                <a:spcPts val="100"/>
              </a:spcBef>
            </a:pPr>
            <a:r>
              <a:rPr lang="en-US" sz="900" b="1" dirty="0"/>
              <a:t>PFE </a:t>
            </a:r>
            <a:r>
              <a:rPr lang="en-US" sz="900" b="1" dirty="0">
                <a:ea typeface="Calibri" panose="020F0502020204030204" pitchFamily="34" charset="0"/>
                <a:cs typeface="Times New Roman" panose="02020603050405020304" pitchFamily="18" charset="0"/>
              </a:rPr>
              <a:t>Notes from the Field Blog on TechNet:</a:t>
            </a:r>
          </a:p>
          <a:p>
            <a:pPr>
              <a:spcBef>
                <a:spcPts val="100"/>
              </a:spcBef>
            </a:pPr>
            <a:r>
              <a:rPr lang="en-US" sz="800" dirty="0">
                <a:ea typeface="Calibri" panose="020F0502020204030204" pitchFamily="34" charset="0"/>
                <a:cs typeface="Times New Roman" panose="02020603050405020304" pitchFamily="18" charset="0"/>
                <a:hlinkClick r:id="rId48"/>
              </a:rPr>
              <a:t>http://blogs.technet.com/b/mspfe/archive/tags/exchange/</a:t>
            </a:r>
            <a:endParaRPr lang="en-US" sz="800" dirty="0">
              <a:ea typeface="Calibri" panose="020F0502020204030204" pitchFamily="34" charset="0"/>
              <a:cs typeface="Times New Roman" panose="02020603050405020304" pitchFamily="18" charset="0"/>
            </a:endParaRPr>
          </a:p>
          <a:p>
            <a:pPr>
              <a:spcBef>
                <a:spcPts val="100"/>
              </a:spcBef>
            </a:pPr>
            <a:r>
              <a:rPr lang="en-US" sz="900" b="1" dirty="0" smtClean="0"/>
              <a:t>Exchange </a:t>
            </a:r>
            <a:r>
              <a:rPr lang="en-US" sz="900" b="1" dirty="0"/>
              <a:t>Product Team Blog:</a:t>
            </a:r>
          </a:p>
          <a:p>
            <a:pPr>
              <a:spcBef>
                <a:spcPts val="100"/>
              </a:spcBef>
            </a:pPr>
            <a:r>
              <a:rPr lang="en-US" sz="800" dirty="0">
                <a:ea typeface="Calibri" panose="020F0502020204030204" pitchFamily="34" charset="0"/>
                <a:cs typeface="Times New Roman" panose="02020603050405020304" pitchFamily="18" charset="0"/>
                <a:hlinkClick r:id="rId49"/>
              </a:rPr>
              <a:t>http://blogs.technet.com/b/exchange</a:t>
            </a:r>
            <a:r>
              <a:rPr lang="en-US" sz="800" dirty="0" smtClean="0">
                <a:ea typeface="Calibri" panose="020F0502020204030204" pitchFamily="34" charset="0"/>
                <a:cs typeface="Times New Roman" panose="02020603050405020304" pitchFamily="18" charset="0"/>
                <a:hlinkClick r:id="rId49"/>
              </a:rPr>
              <a:t>/</a:t>
            </a:r>
            <a:endParaRPr lang="en-US" sz="800" b="1" dirty="0"/>
          </a:p>
        </p:txBody>
      </p:sp>
      <p:sp>
        <p:nvSpPr>
          <p:cNvPr id="4" name="Title 6"/>
          <p:cNvSpPr>
            <a:spLocks noGrp="1"/>
          </p:cNvSpPr>
          <p:nvPr>
            <p:ph type="title"/>
          </p:nvPr>
        </p:nvSpPr>
        <p:spPr>
          <a:xfrm>
            <a:off x="166831" y="5217"/>
            <a:ext cx="11824541" cy="387798"/>
          </a:xfrm>
          <a:solidFill>
            <a:srgbClr val="FFFF00"/>
          </a:solidFill>
        </p:spPr>
        <p:txBody>
          <a:bodyPr/>
          <a:lstStyle/>
          <a:p>
            <a:pPr algn="ctr"/>
            <a:r>
              <a:rPr lang="en-US" sz="2800" dirty="0" smtClean="0">
                <a:solidFill>
                  <a:schemeClr val="tx1"/>
                </a:solidFill>
                <a:latin typeface="Bookman Old Style" panose="02050604050505020204" pitchFamily="18" charset="0"/>
              </a:rPr>
              <a:t>Exchange </a:t>
            </a:r>
            <a:r>
              <a:rPr lang="en-US" sz="2800" dirty="0">
                <a:solidFill>
                  <a:schemeClr val="tx1"/>
                </a:solidFill>
                <a:latin typeface="Bookman Old Style" panose="02050604050505020204" pitchFamily="18" charset="0"/>
              </a:rPr>
              <a:t>Training, Support, Technical </a:t>
            </a:r>
            <a:r>
              <a:rPr lang="en-US" sz="2800" dirty="0" smtClean="0">
                <a:solidFill>
                  <a:schemeClr val="tx1"/>
                </a:solidFill>
                <a:latin typeface="Bookman Old Style" panose="02050604050505020204" pitchFamily="18" charset="0"/>
              </a:rPr>
              <a:t>and Community Resources</a:t>
            </a:r>
            <a:endParaRPr lang="en-US" sz="2800" dirty="0">
              <a:solidFill>
                <a:schemeClr val="tx1"/>
              </a:solidFill>
              <a:latin typeface="Bookman Old Style" panose="02050604050505020204" pitchFamily="18" charset="0"/>
            </a:endParaRPr>
          </a:p>
        </p:txBody>
      </p:sp>
      <p:pic>
        <p:nvPicPr>
          <p:cNvPr id="8" name="Picture 7"/>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10787674" y="6573253"/>
            <a:ext cx="780759" cy="284747"/>
          </a:xfrm>
          <a:prstGeom prst="rect">
            <a:avLst/>
          </a:prstGeom>
        </p:spPr>
      </p:pic>
      <p:pic>
        <p:nvPicPr>
          <p:cNvPr id="6" name="Picture 5">
            <a:hlinkClick r:id="" action="ppaction://hlinkshowjump?jump=firstslide"/>
          </p:cNvPr>
          <p:cNvPicPr>
            <a:picLocks noChangeAspect="1"/>
          </p:cNvPicPr>
          <p:nvPr/>
        </p:nvPicPr>
        <p:blipFill>
          <a:blip r:embed="rId51"/>
          <a:stretch>
            <a:fillRect/>
          </a:stretch>
        </p:blipFill>
        <p:spPr>
          <a:xfrm>
            <a:off x="11672351" y="6587738"/>
            <a:ext cx="516474" cy="281713"/>
          </a:xfrm>
          <a:prstGeom prst="rect">
            <a:avLst/>
          </a:prstGeom>
        </p:spPr>
      </p:pic>
    </p:spTree>
    <p:extLst>
      <p:ext uri="{BB962C8B-B14F-4D97-AF65-F5344CB8AC3E}">
        <p14:creationId xmlns:p14="http://schemas.microsoft.com/office/powerpoint/2010/main" val="34678441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1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2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3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636C5702C17D4C8F55D71EA1B3238F" ma:contentTypeVersion="0" ma:contentTypeDescription="Create a new document." ma:contentTypeScope="" ma:versionID="4c23c90a068943b4a92c23fb1d96ea72">
  <xsd:schema xmlns:xsd="http://www.w3.org/2001/XMLSchema" xmlns:xs="http://www.w3.org/2001/XMLSchema" xmlns:p="http://schemas.microsoft.com/office/2006/metadata/properties" targetNamespace="http://schemas.microsoft.com/office/2006/metadata/properties" ma:root="true" ma:fieldsID="17ea6696ddd382bd239d25c0f50b2a6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775780-3944-4298-AC79-3E6626898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835862F-692D-406A-8AED-C554D072F00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41961E6-1033-4399-A5A5-BB05BD5762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0</TotalTime>
  <Words>10793</Words>
  <Application>Microsoft Office PowerPoint</Application>
  <PresentationFormat>Custom</PresentationFormat>
  <Paragraphs>1675</Paragraphs>
  <Slides>19</Slides>
  <Notes>12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19</vt:i4>
      </vt:variant>
    </vt:vector>
  </HeadingPairs>
  <TitlesOfParts>
    <vt:vector size="33" baseType="lpstr">
      <vt:lpstr>Arial</vt:lpstr>
      <vt:lpstr>Bookman Old Style</vt:lpstr>
      <vt:lpstr>Calibri</vt:lpstr>
      <vt:lpstr>Segoe</vt:lpstr>
      <vt:lpstr>Segoe UI</vt:lpstr>
      <vt:lpstr>Segoe UI Light</vt:lpstr>
      <vt:lpstr>Times New Roman</vt:lpstr>
      <vt:lpstr>Verdana</vt:lpstr>
      <vt:lpstr>Wingdings</vt:lpstr>
      <vt:lpstr>Metro Template Light 16x9</vt:lpstr>
      <vt:lpstr>Metro Template Colored Titles Segoe UI 16x9</vt:lpstr>
      <vt:lpstr>1_Metro Template Light 16x9</vt:lpstr>
      <vt:lpstr>2_Metro Template Light 16x9</vt:lpstr>
      <vt:lpstr>3_Metro Template Light 16x9</vt:lpstr>
      <vt:lpstr>PowerPoint Presentation</vt:lpstr>
      <vt:lpstr>PowerPoint Presentation</vt:lpstr>
      <vt:lpstr>Office 365 Training, Support, Technical and Community Resources</vt:lpstr>
      <vt:lpstr>Office Training, Support, Technical and Community Resources</vt:lpstr>
      <vt:lpstr>Azure Training, Support, Technical and Community Resources</vt:lpstr>
      <vt:lpstr>Windows Training, Support, Technical and Community Resources</vt:lpstr>
      <vt:lpstr>Surface Training, Support, Technical and Community Resources</vt:lpstr>
      <vt:lpstr>Windows Server Training, Support, Technical and Community Resources</vt:lpstr>
      <vt:lpstr>Exchange Training, Support, Technical and Community Resources</vt:lpstr>
      <vt:lpstr>Lync/Skype for Business Training, Support, Technical and Community Resources</vt:lpstr>
      <vt:lpstr>SharePoint Training, Support, Technical and Community Resources</vt:lpstr>
      <vt:lpstr>SQL Server Training, Support, Technical and Community Resources</vt:lpstr>
      <vt:lpstr>System Center Training, Support, Technical and Community Resources</vt:lpstr>
      <vt:lpstr>BizTalk Server Training, Support, Technical and Community Resources</vt:lpstr>
      <vt:lpstr>Security Training, Tools, Technical and Community Resources</vt:lpstr>
      <vt:lpstr>Dynamics CRM Training, Support, Technical and Community Resources</vt:lpstr>
      <vt:lpstr>Dynamics GP &amp; AX Training, Support, Technical and Community Resources</vt:lpstr>
      <vt:lpstr>Project Training, Support, Technical and Community Resources</vt:lpstr>
      <vt:lpstr>Miscellaneous Microsoft Premier, Training, Product, Technical, Support, Tool, Cloud, Event and Community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2012-03-07T04:49:53Z</dcterms:created>
  <dcterms:modified xsi:type="dcterms:W3CDTF">2015-09-29T17:50:35Z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0x01010092636C5702C17D4C8F55D71EA1B3238F</vt:lpwstr>
  </property>
  <property fmtid="{D5CDD505-2E9C-101B-9397-08002B2CF9AE}" pid="3" name="IsMyDocuments">
    <vt:bool>true</vt:bool>
  </property>
</Properties>
</file>