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04" r:id="rId3"/>
    <p:sldId id="310" r:id="rId4"/>
    <p:sldId id="281" r:id="rId5"/>
    <p:sldId id="296" r:id="rId6"/>
    <p:sldId id="321" r:id="rId7"/>
    <p:sldId id="290" r:id="rId8"/>
    <p:sldId id="319" r:id="rId9"/>
    <p:sldId id="322" r:id="rId10"/>
    <p:sldId id="300" r:id="rId11"/>
    <p:sldId id="312" r:id="rId12"/>
    <p:sldId id="291" r:id="rId13"/>
    <p:sldId id="335" r:id="rId14"/>
    <p:sldId id="329" r:id="rId15"/>
    <p:sldId id="324" r:id="rId16"/>
    <p:sldId id="330" r:id="rId17"/>
    <p:sldId id="323" r:id="rId18"/>
    <p:sldId id="331" r:id="rId19"/>
    <p:sldId id="325" r:id="rId20"/>
    <p:sldId id="332" r:id="rId21"/>
    <p:sldId id="326" r:id="rId22"/>
    <p:sldId id="333" r:id="rId23"/>
    <p:sldId id="313" r:id="rId24"/>
    <p:sldId id="314" r:id="rId25"/>
    <p:sldId id="315" r:id="rId26"/>
    <p:sldId id="316" r:id="rId27"/>
    <p:sldId id="334" r:id="rId28"/>
    <p:sldId id="327" r:id="rId29"/>
    <p:sldId id="328" r:id="rId30"/>
    <p:sldId id="305" r:id="rId31"/>
    <p:sldId id="306" r:id="rId32"/>
    <p:sldId id="260" r:id="rId3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A6F"/>
    <a:srgbClr val="E62E1F"/>
    <a:srgbClr val="DDDDD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87211" autoAdjust="0"/>
  </p:normalViewPr>
  <p:slideViewPr>
    <p:cSldViewPr snapToGrid="0">
      <p:cViewPr varScale="1">
        <p:scale>
          <a:sx n="64" d="100"/>
          <a:sy n="64" d="100"/>
        </p:scale>
        <p:origin x="108" y="30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0F4895-1D15-4C3D-8DDA-33A9349ECD0E}" type="datetimeFigureOut">
              <a:rPr lang="en-US" smtClean="0"/>
              <a:pPr/>
              <a:t>1/4/2016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B83B9-155F-4610-BC45-51C5C2157D1F}" type="slidenum">
              <a:rPr lang="en-US" smtClean="0"/>
              <a:pPr/>
              <a:t>‹#›</a:t>
            </a:fld>
            <a:endParaRPr lang="en-US" dirty="0"/>
          </a:p>
        </p:txBody>
      </p:sp>
    </p:spTree>
    <p:extLst>
      <p:ext uri="{BB962C8B-B14F-4D97-AF65-F5344CB8AC3E}">
        <p14:creationId xmlns:p14="http://schemas.microsoft.com/office/powerpoint/2010/main" val="30420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13A6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711200" y="3886200"/>
            <a:ext cx="9448800" cy="1066800"/>
          </a:xfrm>
        </p:spPr>
        <p:txBody>
          <a:bodyPr/>
          <a:lstStyle>
            <a:lvl1pPr marL="0" indent="0">
              <a:buFontTx/>
              <a:buNone/>
              <a:defRPr>
                <a:solidFill>
                  <a:schemeClr val="bg1"/>
                </a:solidFill>
              </a:defRPr>
            </a:lvl1pPr>
          </a:lstStyle>
          <a:p>
            <a:r>
              <a:rPr lang="en-US" smtClean="0"/>
              <a:t>Click to edit Master subtitle style</a:t>
            </a:r>
            <a:endParaRPr lang="en-US"/>
          </a:p>
        </p:txBody>
      </p:sp>
      <p:sp>
        <p:nvSpPr>
          <p:cNvPr id="4100" name="Rectangle 4"/>
          <p:cNvSpPr>
            <a:spLocks noChangeArrowheads="1"/>
          </p:cNvSpPr>
          <p:nvPr userDrawn="1"/>
        </p:nvSpPr>
        <p:spPr bwMode="auto">
          <a:xfrm>
            <a:off x="0" y="0"/>
            <a:ext cx="12192000" cy="3657600"/>
          </a:xfrm>
          <a:prstGeom prst="rect">
            <a:avLst/>
          </a:prstGeom>
          <a:gradFill rotWithShape="0">
            <a:gsLst>
              <a:gs pos="0">
                <a:srgbClr val="143B75"/>
              </a:gs>
              <a:gs pos="50000">
                <a:srgbClr val="143B75">
                  <a:gamma/>
                  <a:tint val="41176"/>
                  <a:invGamma/>
                </a:srgbClr>
              </a:gs>
              <a:gs pos="100000">
                <a:srgbClr val="143B75"/>
              </a:gs>
            </a:gsLst>
            <a:lin ang="0" scaled="1"/>
          </a:gradFill>
          <a:ln w="9525">
            <a:noFill/>
            <a:miter lim="800000"/>
            <a:headEnd/>
            <a:tailEnd/>
          </a:ln>
          <a:effectLst/>
        </p:spPr>
        <p:txBody>
          <a:bodyPr wrap="none" anchor="ctr"/>
          <a:lstStyle/>
          <a:p>
            <a:endParaRPr lang="en-US" dirty="0"/>
          </a:p>
        </p:txBody>
      </p:sp>
      <p:sp>
        <p:nvSpPr>
          <p:cNvPr id="4101" name="Line 5"/>
          <p:cNvSpPr>
            <a:spLocks noChangeShapeType="1"/>
          </p:cNvSpPr>
          <p:nvPr userDrawn="1"/>
        </p:nvSpPr>
        <p:spPr bwMode="auto">
          <a:xfrm>
            <a:off x="0" y="3657600"/>
            <a:ext cx="12192000" cy="0"/>
          </a:xfrm>
          <a:prstGeom prst="line">
            <a:avLst/>
          </a:prstGeom>
          <a:noFill/>
          <a:ln w="38100">
            <a:solidFill>
              <a:srgbClr val="F5A833"/>
            </a:solidFill>
            <a:round/>
            <a:headEnd/>
            <a:tailEnd/>
          </a:ln>
          <a:effectLst/>
        </p:spPr>
        <p:txBody>
          <a:bodyPr wrap="none" anchor="ctr"/>
          <a:lstStyle/>
          <a:p>
            <a:endParaRPr lang="en-US" dirty="0"/>
          </a:p>
        </p:txBody>
      </p:sp>
      <p:sp>
        <p:nvSpPr>
          <p:cNvPr id="4102" name="Rectangle 6"/>
          <p:cNvSpPr>
            <a:spLocks noGrp="1" noChangeArrowheads="1"/>
          </p:cNvSpPr>
          <p:nvPr>
            <p:ph type="ctrTitle"/>
          </p:nvPr>
        </p:nvSpPr>
        <p:spPr>
          <a:xfrm>
            <a:off x="711200" y="1219200"/>
            <a:ext cx="10363200" cy="2686050"/>
          </a:xfrm>
        </p:spPr>
        <p:txBody>
          <a:bodyPr anchor="b"/>
          <a:lstStyle>
            <a:lvl1pPr>
              <a:defRPr sz="7200"/>
            </a:lvl1pPr>
          </a:lstStyle>
          <a:p>
            <a:r>
              <a:rPr lang="en-US" smtClean="0"/>
              <a:t>Click to edit Master title style</a:t>
            </a:r>
            <a:endParaRPr lang="en-US"/>
          </a:p>
        </p:txBody>
      </p:sp>
      <p:pic>
        <p:nvPicPr>
          <p:cNvPr id="4109" name="Picture 13" descr="FALogo_FA_Horz-2c"/>
          <p:cNvPicPr>
            <a:picLocks noChangeAspect="1" noChangeArrowheads="1"/>
          </p:cNvPicPr>
          <p:nvPr userDrawn="1"/>
        </p:nvPicPr>
        <p:blipFill>
          <a:blip r:embed="rId2" cstate="print"/>
          <a:srcRect/>
          <a:stretch>
            <a:fillRect/>
          </a:stretch>
        </p:blipFill>
        <p:spPr bwMode="auto">
          <a:xfrm>
            <a:off x="5492751" y="5981700"/>
            <a:ext cx="6223000" cy="1011238"/>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3199" y="25263"/>
            <a:ext cx="11735460" cy="792162"/>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1AED0EC-F49A-4034-8A61-7FD468485B2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9"/>
            <a:ext cx="2844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74639"/>
            <a:ext cx="8331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CF10C9C-AE67-4D20-B5CF-319EC4F2C313}"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3199" y="37138"/>
            <a:ext cx="1173546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6197600" y="1600201"/>
            <a:ext cx="5384800" cy="4525963"/>
          </a:xfrm>
        </p:spPr>
        <p:txBody>
          <a:bodyPr/>
          <a:lstStyle/>
          <a:p>
            <a:r>
              <a:rPr lang="en-US" dirty="0" smtClean="0"/>
              <a:t>Click icon to add chart</a:t>
            </a:r>
            <a:endParaRPr lang="en-US" dirty="0"/>
          </a:p>
        </p:txBody>
      </p:sp>
      <p:sp>
        <p:nvSpPr>
          <p:cNvPr id="5" name="Slide Number Placeholder 4"/>
          <p:cNvSpPr>
            <a:spLocks noGrp="1"/>
          </p:cNvSpPr>
          <p:nvPr>
            <p:ph type="sldNum" sz="quarter" idx="10"/>
          </p:nvPr>
        </p:nvSpPr>
        <p:spPr>
          <a:xfrm>
            <a:off x="609600" y="6248400"/>
            <a:ext cx="2844800" cy="476250"/>
          </a:xfrm>
        </p:spPr>
        <p:txBody>
          <a:bodyPr/>
          <a:lstStyle>
            <a:lvl1pPr>
              <a:defRPr/>
            </a:lvl1pPr>
          </a:lstStyle>
          <a:p>
            <a:fld id="{A0AEF5BA-2B8A-4524-94C2-67C70447D4F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199" y="13388"/>
            <a:ext cx="11767127" cy="7921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212F085-2DD7-44DA-83A1-61DBE2825F4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AAE254D0-34C6-40B0-8BA4-4696A9CADD5F}"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7507" y="13388"/>
            <a:ext cx="11653652" cy="7921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462EE1E-E883-48D3-8273-737A4BE3605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839" y="13388"/>
            <a:ext cx="1174865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F413941-18DA-4BE0-B7AB-11730EB036DA}"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3199" y="13388"/>
            <a:ext cx="11735460" cy="792162"/>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FEB2AC6-47A3-46B1-B74F-62F2F132A68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C328953-7AFC-48E2-8CD6-448FC8A85DB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AE3423E-1122-4C13-847E-F84B6DC31EC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BB362DA-EE4B-43D1-8221-0D05217CFDF7}"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09600" y="6248400"/>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13A6F"/>
                </a:solidFill>
              </a:defRPr>
            </a:lvl1pPr>
          </a:lstStyle>
          <a:p>
            <a:fld id="{7C7BC26C-F7A4-4FB2-81B1-228B27CDC772}" type="slidenum">
              <a:rPr lang="en-US"/>
              <a:pPr/>
              <a:t>‹#›</a:t>
            </a:fld>
            <a:endParaRPr lang="en-US" dirty="0"/>
          </a:p>
        </p:txBody>
      </p:sp>
      <p:sp>
        <p:nvSpPr>
          <p:cNvPr id="1033" name="Rectangle 9"/>
          <p:cNvSpPr>
            <a:spLocks noChangeArrowheads="1"/>
          </p:cNvSpPr>
          <p:nvPr/>
        </p:nvSpPr>
        <p:spPr bwMode="auto">
          <a:xfrm>
            <a:off x="0" y="0"/>
            <a:ext cx="12192000" cy="1066800"/>
          </a:xfrm>
          <a:prstGeom prst="rect">
            <a:avLst/>
          </a:prstGeom>
          <a:gradFill rotWithShape="0">
            <a:gsLst>
              <a:gs pos="0">
                <a:srgbClr val="143B75"/>
              </a:gs>
              <a:gs pos="50000">
                <a:srgbClr val="143B75">
                  <a:gamma/>
                  <a:tint val="41176"/>
                  <a:invGamma/>
                </a:srgbClr>
              </a:gs>
              <a:gs pos="100000">
                <a:srgbClr val="143B75"/>
              </a:gs>
            </a:gsLst>
            <a:lin ang="0" scaled="1"/>
          </a:gradFill>
          <a:ln w="9525">
            <a:noFill/>
            <a:miter lim="800000"/>
            <a:headEnd/>
            <a:tailEnd/>
          </a:ln>
          <a:effectLst/>
        </p:spPr>
        <p:txBody>
          <a:bodyPr wrap="none" anchor="ctr"/>
          <a:lstStyle/>
          <a:p>
            <a:endParaRPr lang="en-US" dirty="0"/>
          </a:p>
        </p:txBody>
      </p:sp>
      <p:sp>
        <p:nvSpPr>
          <p:cNvPr id="1034" name="Line 10"/>
          <p:cNvSpPr>
            <a:spLocks noChangeShapeType="1"/>
          </p:cNvSpPr>
          <p:nvPr/>
        </p:nvSpPr>
        <p:spPr bwMode="auto">
          <a:xfrm>
            <a:off x="0" y="1066800"/>
            <a:ext cx="12192000" cy="0"/>
          </a:xfrm>
          <a:prstGeom prst="line">
            <a:avLst/>
          </a:prstGeom>
          <a:noFill/>
          <a:ln w="19050">
            <a:solidFill>
              <a:srgbClr val="F5A833"/>
            </a:solidFill>
            <a:round/>
            <a:headEnd/>
            <a:tailEnd/>
          </a:ln>
          <a:effectLst/>
        </p:spPr>
        <p:txBody>
          <a:bodyPr wrap="none" anchor="ctr"/>
          <a:lstStyle/>
          <a:p>
            <a:endParaRPr lang="en-US" dirty="0"/>
          </a:p>
        </p:txBody>
      </p:sp>
      <p:sp>
        <p:nvSpPr>
          <p:cNvPr id="1026" name="Rectangle 2"/>
          <p:cNvSpPr>
            <a:spLocks noGrp="1" noChangeArrowheads="1"/>
          </p:cNvSpPr>
          <p:nvPr>
            <p:ph type="title"/>
          </p:nvPr>
        </p:nvSpPr>
        <p:spPr bwMode="auto">
          <a:xfrm>
            <a:off x="203200" y="25263"/>
            <a:ext cx="11751293" cy="7921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pic>
        <p:nvPicPr>
          <p:cNvPr id="1038" name="Picture 14" descr="FALogo_FA_Horz-2c"/>
          <p:cNvPicPr>
            <a:picLocks noChangeAspect="1" noChangeArrowheads="1"/>
          </p:cNvPicPr>
          <p:nvPr/>
        </p:nvPicPr>
        <p:blipFill>
          <a:blip r:embed="rId14" cstate="print"/>
          <a:srcRect/>
          <a:stretch>
            <a:fillRect/>
          </a:stretch>
        </p:blipFill>
        <p:spPr bwMode="auto">
          <a:xfrm>
            <a:off x="5492751" y="5981700"/>
            <a:ext cx="6223000" cy="101123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6000" b="1">
          <a:solidFill>
            <a:schemeClr val="bg1"/>
          </a:solidFill>
          <a:latin typeface="+mj-lt"/>
          <a:ea typeface="+mj-ea"/>
          <a:cs typeface="+mj-cs"/>
        </a:defRPr>
      </a:lvl1pPr>
      <a:lvl2pPr algn="l" rtl="0" eaLnBrk="1" fontAlgn="base" hangingPunct="1">
        <a:spcBef>
          <a:spcPct val="0"/>
        </a:spcBef>
        <a:spcAft>
          <a:spcPct val="0"/>
        </a:spcAft>
        <a:defRPr sz="6000" b="1">
          <a:solidFill>
            <a:schemeClr val="bg1"/>
          </a:solidFill>
          <a:latin typeface="Arial" charset="0"/>
        </a:defRPr>
      </a:lvl2pPr>
      <a:lvl3pPr algn="l" rtl="0" eaLnBrk="1" fontAlgn="base" hangingPunct="1">
        <a:spcBef>
          <a:spcPct val="0"/>
        </a:spcBef>
        <a:spcAft>
          <a:spcPct val="0"/>
        </a:spcAft>
        <a:defRPr sz="6000" b="1">
          <a:solidFill>
            <a:schemeClr val="bg1"/>
          </a:solidFill>
          <a:latin typeface="Arial" charset="0"/>
        </a:defRPr>
      </a:lvl3pPr>
      <a:lvl4pPr algn="l" rtl="0" eaLnBrk="1" fontAlgn="base" hangingPunct="1">
        <a:spcBef>
          <a:spcPct val="0"/>
        </a:spcBef>
        <a:spcAft>
          <a:spcPct val="0"/>
        </a:spcAft>
        <a:defRPr sz="6000" b="1">
          <a:solidFill>
            <a:schemeClr val="bg1"/>
          </a:solidFill>
          <a:latin typeface="Arial" charset="0"/>
        </a:defRPr>
      </a:lvl4pPr>
      <a:lvl5pPr algn="l" rtl="0" eaLnBrk="1" fontAlgn="base" hangingPunct="1">
        <a:spcBef>
          <a:spcPct val="0"/>
        </a:spcBef>
        <a:spcAft>
          <a:spcPct val="0"/>
        </a:spcAft>
        <a:defRPr sz="6000" b="1">
          <a:solidFill>
            <a:schemeClr val="bg1"/>
          </a:solidFill>
          <a:latin typeface="Arial" charset="0"/>
        </a:defRPr>
      </a:lvl5pPr>
      <a:lvl6pPr marL="457200" algn="l" rtl="0" eaLnBrk="1" fontAlgn="base" hangingPunct="1">
        <a:spcBef>
          <a:spcPct val="0"/>
        </a:spcBef>
        <a:spcAft>
          <a:spcPct val="0"/>
        </a:spcAft>
        <a:defRPr sz="6000" b="1">
          <a:solidFill>
            <a:schemeClr val="bg1"/>
          </a:solidFill>
          <a:latin typeface="Arial" charset="0"/>
        </a:defRPr>
      </a:lvl6pPr>
      <a:lvl7pPr marL="914400" algn="l" rtl="0" eaLnBrk="1" fontAlgn="base" hangingPunct="1">
        <a:spcBef>
          <a:spcPct val="0"/>
        </a:spcBef>
        <a:spcAft>
          <a:spcPct val="0"/>
        </a:spcAft>
        <a:defRPr sz="6000" b="1">
          <a:solidFill>
            <a:schemeClr val="bg1"/>
          </a:solidFill>
          <a:latin typeface="Arial" charset="0"/>
        </a:defRPr>
      </a:lvl7pPr>
      <a:lvl8pPr marL="1371600" algn="l" rtl="0" eaLnBrk="1" fontAlgn="base" hangingPunct="1">
        <a:spcBef>
          <a:spcPct val="0"/>
        </a:spcBef>
        <a:spcAft>
          <a:spcPct val="0"/>
        </a:spcAft>
        <a:defRPr sz="6000" b="1">
          <a:solidFill>
            <a:schemeClr val="bg1"/>
          </a:solidFill>
          <a:latin typeface="Arial" charset="0"/>
        </a:defRPr>
      </a:lvl8pPr>
      <a:lvl9pPr marL="1828800" algn="l" rtl="0" eaLnBrk="1" fontAlgn="base" hangingPunct="1">
        <a:spcBef>
          <a:spcPct val="0"/>
        </a:spcBef>
        <a:spcAft>
          <a:spcPct val="0"/>
        </a:spcAft>
        <a:defRPr sz="6000" b="1">
          <a:solidFill>
            <a:schemeClr val="bg1"/>
          </a:solidFill>
          <a:latin typeface="Arial" charset="0"/>
        </a:defRPr>
      </a:lvl9pPr>
    </p:titleStyle>
    <p:bodyStyle>
      <a:lvl1pPr marL="342900" indent="-342900" algn="l" rtl="0" eaLnBrk="1" fontAlgn="base" hangingPunct="1">
        <a:spcBef>
          <a:spcPct val="20000"/>
        </a:spcBef>
        <a:spcAft>
          <a:spcPct val="0"/>
        </a:spcAft>
        <a:buClr>
          <a:srgbClr val="E62E1F"/>
        </a:buClr>
        <a:buChar char="•"/>
        <a:defRPr sz="3200" b="1">
          <a:solidFill>
            <a:srgbClr val="013A6F"/>
          </a:solidFill>
          <a:latin typeface="+mn-lt"/>
          <a:ea typeface="+mn-ea"/>
          <a:cs typeface="+mn-cs"/>
        </a:defRPr>
      </a:lvl1pPr>
      <a:lvl2pPr marL="742950" indent="-285750" algn="l" rtl="0" eaLnBrk="1" fontAlgn="base" hangingPunct="1">
        <a:spcBef>
          <a:spcPct val="20000"/>
        </a:spcBef>
        <a:spcAft>
          <a:spcPct val="0"/>
        </a:spcAft>
        <a:buClr>
          <a:srgbClr val="E62E1F"/>
        </a:buClr>
        <a:buChar char="–"/>
        <a:defRPr sz="2800" b="1">
          <a:solidFill>
            <a:srgbClr val="013A6F"/>
          </a:solidFill>
          <a:latin typeface="+mn-lt"/>
        </a:defRPr>
      </a:lvl2pPr>
      <a:lvl3pPr marL="1143000" indent="-228600" algn="l" rtl="0" eaLnBrk="1" fontAlgn="base" hangingPunct="1">
        <a:spcBef>
          <a:spcPct val="20000"/>
        </a:spcBef>
        <a:spcAft>
          <a:spcPct val="0"/>
        </a:spcAft>
        <a:buClr>
          <a:srgbClr val="E62E1F"/>
        </a:buClr>
        <a:buChar char="•"/>
        <a:defRPr sz="2400" b="1">
          <a:solidFill>
            <a:srgbClr val="013A6F"/>
          </a:solidFill>
          <a:latin typeface="+mn-lt"/>
        </a:defRPr>
      </a:lvl3pPr>
      <a:lvl4pPr marL="1600200" indent="-228600" algn="l" rtl="0" eaLnBrk="1" fontAlgn="base" hangingPunct="1">
        <a:spcBef>
          <a:spcPct val="20000"/>
        </a:spcBef>
        <a:spcAft>
          <a:spcPct val="0"/>
        </a:spcAft>
        <a:buClr>
          <a:srgbClr val="E62E1F"/>
        </a:buClr>
        <a:buChar char="–"/>
        <a:defRPr sz="2000" b="1">
          <a:solidFill>
            <a:srgbClr val="013A6F"/>
          </a:solidFill>
          <a:latin typeface="+mn-lt"/>
        </a:defRPr>
      </a:lvl4pPr>
      <a:lvl5pPr marL="2057400" indent="-228600" algn="l" rtl="0" eaLnBrk="1" fontAlgn="base" hangingPunct="1">
        <a:spcBef>
          <a:spcPct val="20000"/>
        </a:spcBef>
        <a:spcAft>
          <a:spcPct val="0"/>
        </a:spcAft>
        <a:buClr>
          <a:srgbClr val="E62E1F"/>
        </a:buClr>
        <a:buChar char="»"/>
        <a:defRPr sz="2000" b="1">
          <a:solidFill>
            <a:srgbClr val="013A6F"/>
          </a:solidFill>
          <a:latin typeface="+mn-lt"/>
        </a:defRPr>
      </a:lvl5pPr>
      <a:lvl6pPr marL="2514600" indent="-228600" algn="l" rtl="0" eaLnBrk="1" fontAlgn="base" hangingPunct="1">
        <a:spcBef>
          <a:spcPct val="20000"/>
        </a:spcBef>
        <a:spcAft>
          <a:spcPct val="0"/>
        </a:spcAft>
        <a:buClr>
          <a:srgbClr val="E62E1F"/>
        </a:buClr>
        <a:buChar char="»"/>
        <a:defRPr sz="2000" b="1">
          <a:solidFill>
            <a:srgbClr val="013A6F"/>
          </a:solidFill>
          <a:latin typeface="+mn-lt"/>
        </a:defRPr>
      </a:lvl6pPr>
      <a:lvl7pPr marL="2971800" indent="-228600" algn="l" rtl="0" eaLnBrk="1" fontAlgn="base" hangingPunct="1">
        <a:spcBef>
          <a:spcPct val="20000"/>
        </a:spcBef>
        <a:spcAft>
          <a:spcPct val="0"/>
        </a:spcAft>
        <a:buClr>
          <a:srgbClr val="E62E1F"/>
        </a:buClr>
        <a:buChar char="»"/>
        <a:defRPr sz="2000" b="1">
          <a:solidFill>
            <a:srgbClr val="013A6F"/>
          </a:solidFill>
          <a:latin typeface="+mn-lt"/>
        </a:defRPr>
      </a:lvl7pPr>
      <a:lvl8pPr marL="3429000" indent="-228600" algn="l" rtl="0" eaLnBrk="1" fontAlgn="base" hangingPunct="1">
        <a:spcBef>
          <a:spcPct val="20000"/>
        </a:spcBef>
        <a:spcAft>
          <a:spcPct val="0"/>
        </a:spcAft>
        <a:buClr>
          <a:srgbClr val="E62E1F"/>
        </a:buClr>
        <a:buChar char="»"/>
        <a:defRPr sz="2000" b="1">
          <a:solidFill>
            <a:srgbClr val="013A6F"/>
          </a:solidFill>
          <a:latin typeface="+mn-lt"/>
        </a:defRPr>
      </a:lvl8pPr>
      <a:lvl9pPr marL="3886200" indent="-228600" algn="l" rtl="0" eaLnBrk="1" fontAlgn="base" hangingPunct="1">
        <a:spcBef>
          <a:spcPct val="20000"/>
        </a:spcBef>
        <a:spcAft>
          <a:spcPct val="0"/>
        </a:spcAft>
        <a:buClr>
          <a:srgbClr val="E62E1F"/>
        </a:buClr>
        <a:buChar char="»"/>
        <a:defRPr sz="2000" b="1">
          <a:solidFill>
            <a:srgbClr val="013A6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file:///\\FAIBLR06L1255\Share1"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028"/>
          <p:cNvSpPr>
            <a:spLocks noGrp="1" noChangeArrowheads="1"/>
          </p:cNvSpPr>
          <p:nvPr>
            <p:ph type="ctrTitle"/>
          </p:nvPr>
        </p:nvSpPr>
        <p:spPr>
          <a:xfrm>
            <a:off x="2105891" y="701749"/>
            <a:ext cx="8132618" cy="1403498"/>
          </a:xfrm>
        </p:spPr>
        <p:txBody>
          <a:bodyPr/>
          <a:lstStyle/>
          <a:p>
            <a:r>
              <a:rPr lang="en-GB" sz="3600" dirty="0">
                <a:latin typeface="Gill Sans MT" pitchFamily="34" charset="0"/>
              </a:rPr>
              <a:t>Unit Testing using </a:t>
            </a:r>
            <a:r>
              <a:rPr lang="en-GB" sz="3600" dirty="0" smtClean="0">
                <a:latin typeface="Gill Sans MT" pitchFamily="34" charset="0"/>
              </a:rPr>
              <a:t>MS Test</a:t>
            </a:r>
            <a:endParaRPr lang="en-US" sz="3600" dirty="0"/>
          </a:p>
        </p:txBody>
      </p:sp>
      <p:sp>
        <p:nvSpPr>
          <p:cNvPr id="6150" name="Text Box 1030"/>
          <p:cNvSpPr txBox="1">
            <a:spLocks noChangeArrowheads="1"/>
          </p:cNvSpPr>
          <p:nvPr/>
        </p:nvSpPr>
        <p:spPr bwMode="auto">
          <a:xfrm>
            <a:off x="2133600" y="4800601"/>
            <a:ext cx="4038600" cy="1138773"/>
          </a:xfrm>
          <a:prstGeom prst="rect">
            <a:avLst/>
          </a:prstGeom>
          <a:noFill/>
          <a:ln w="9525">
            <a:noFill/>
            <a:miter lim="800000"/>
            <a:headEnd/>
            <a:tailEnd/>
          </a:ln>
          <a:effectLst/>
        </p:spPr>
        <p:txBody>
          <a:bodyPr>
            <a:spAutoFit/>
          </a:bodyPr>
          <a:lstStyle/>
          <a:p>
            <a:pPr eaLnBrk="0" hangingPunct="0"/>
            <a:r>
              <a:rPr lang="en-US" sz="2400" b="1" dirty="0" err="1">
                <a:solidFill>
                  <a:schemeClr val="bg1"/>
                </a:solidFill>
              </a:rPr>
              <a:t>Sagar</a:t>
            </a:r>
            <a:r>
              <a:rPr lang="en-US" sz="2400" b="1" dirty="0">
                <a:solidFill>
                  <a:schemeClr val="bg1"/>
                </a:solidFill>
              </a:rPr>
              <a:t> </a:t>
            </a:r>
            <a:r>
              <a:rPr lang="en-US" sz="2400" b="1" dirty="0" err="1">
                <a:solidFill>
                  <a:schemeClr val="bg1"/>
                </a:solidFill>
              </a:rPr>
              <a:t>Patil</a:t>
            </a:r>
            <a:endParaRPr lang="en-US" sz="2400" b="1" dirty="0">
              <a:solidFill>
                <a:schemeClr val="bg1"/>
              </a:solidFill>
            </a:endParaRPr>
          </a:p>
          <a:p>
            <a:pPr eaLnBrk="0" hangingPunct="0"/>
            <a:r>
              <a:rPr lang="en-US" sz="1600" dirty="0">
                <a:solidFill>
                  <a:srgbClr val="DDDDDD"/>
                </a:solidFill>
              </a:rPr>
              <a:t>4 January 2016</a:t>
            </a:r>
          </a:p>
          <a:p>
            <a:pPr eaLnBrk="0" hangingPunct="0"/>
            <a:endParaRPr lang="en-US" sz="1600" b="1" dirty="0">
              <a:solidFill>
                <a:srgbClr val="DDDDDD"/>
              </a:solidFill>
            </a:endParaRPr>
          </a:p>
          <a:p>
            <a:pPr eaLnBrk="0" hangingPunct="0"/>
            <a:r>
              <a:rPr lang="en-US" sz="1200" dirty="0">
                <a:solidFill>
                  <a:srgbClr val="DDDDDD"/>
                </a:solidFill>
              </a:rPr>
              <a:t>Document classification: Internal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85994"/>
            <a:ext cx="8801595" cy="792162"/>
          </a:xfrm>
        </p:spPr>
        <p:txBody>
          <a:bodyPr/>
          <a:lstStyle/>
          <a:p>
            <a:pPr lvl="1"/>
            <a:r>
              <a:rPr lang="en-US" sz="3600" dirty="0"/>
              <a:t>MS Unit Test Attributes</a:t>
            </a:r>
          </a:p>
        </p:txBody>
      </p:sp>
      <p:graphicFrame>
        <p:nvGraphicFramePr>
          <p:cNvPr id="4" name="Table 3"/>
          <p:cNvGraphicFramePr>
            <a:graphicFrameLocks noGrp="1"/>
          </p:cNvGraphicFramePr>
          <p:nvPr>
            <p:extLst>
              <p:ext uri="{D42A27DB-BD31-4B8C-83A1-F6EECF244321}">
                <p14:modId xmlns:p14="http://schemas.microsoft.com/office/powerpoint/2010/main" val="568080038"/>
              </p:ext>
            </p:extLst>
          </p:nvPr>
        </p:nvGraphicFramePr>
        <p:xfrm>
          <a:off x="1662224" y="1141815"/>
          <a:ext cx="8899451" cy="5207632"/>
        </p:xfrm>
        <a:graphic>
          <a:graphicData uri="http://schemas.openxmlformats.org/drawingml/2006/table">
            <a:tbl>
              <a:tblPr firstRow="1" bandRow="1">
                <a:tableStyleId>{5C22544A-7EE6-4342-B048-85BDC9FD1C3A}</a:tableStyleId>
              </a:tblPr>
              <a:tblGrid>
                <a:gridCol w="2821519"/>
                <a:gridCol w="6077932"/>
              </a:tblGrid>
              <a:tr h="448378">
                <a:tc>
                  <a:txBody>
                    <a:bodyPr/>
                    <a:lstStyle/>
                    <a:p>
                      <a:r>
                        <a:rPr lang="en-US" b="1" dirty="0" smtClean="0">
                          <a:solidFill>
                            <a:sysClr val="windowText" lastClr="000000"/>
                          </a:solidFill>
                        </a:rPr>
                        <a:t>             Attribute</a:t>
                      </a:r>
                      <a:endParaRPr lang="en-US" b="1" dirty="0">
                        <a:solidFill>
                          <a:sysClr val="windowText" lastClr="000000"/>
                        </a:solidFill>
                      </a:endParaRPr>
                    </a:p>
                  </a:txBody>
                  <a:tcPr/>
                </a:tc>
                <a:tc>
                  <a:txBody>
                    <a:bodyPr/>
                    <a:lstStyle/>
                    <a:p>
                      <a:r>
                        <a:rPr lang="en-US" b="1" dirty="0" smtClean="0">
                          <a:solidFill>
                            <a:sysClr val="windowText" lastClr="000000"/>
                          </a:solidFill>
                        </a:rPr>
                        <a:t>                                 Description</a:t>
                      </a:r>
                      <a:endParaRPr lang="en-US" b="1" dirty="0">
                        <a:solidFill>
                          <a:sysClr val="windowText" lastClr="000000"/>
                        </a:solidFill>
                      </a:endParaRPr>
                    </a:p>
                  </a:txBody>
                  <a:tcPr/>
                </a:tc>
              </a:tr>
              <a:tr h="319076">
                <a:tc>
                  <a:txBody>
                    <a:bodyPr/>
                    <a:lstStyle/>
                    <a:p>
                      <a:r>
                        <a:rPr lang="en-US" sz="1300" b="1" dirty="0" smtClean="0"/>
                        <a:t>[</a:t>
                      </a:r>
                      <a:r>
                        <a:rPr lang="en-US" sz="1300" b="1" dirty="0" err="1" smtClean="0"/>
                        <a:t>TestClass</a:t>
                      </a:r>
                      <a:r>
                        <a:rPr lang="en-US" sz="1300" b="1" dirty="0" smtClean="0"/>
                        <a:t>()]</a:t>
                      </a:r>
                      <a:endParaRPr lang="en-US" sz="1300" b="1" dirty="0"/>
                    </a:p>
                  </a:txBody>
                  <a:tcPr/>
                </a:tc>
                <a:tc>
                  <a:txBody>
                    <a:bodyPr/>
                    <a:lstStyle/>
                    <a:p>
                      <a:r>
                        <a:rPr lang="en-US" sz="1300" dirty="0" smtClean="0"/>
                        <a:t>Used to identify</a:t>
                      </a:r>
                      <a:r>
                        <a:rPr lang="en-US" sz="1300" baseline="0" dirty="0" smtClean="0"/>
                        <a:t> classes that contain test methods</a:t>
                      </a:r>
                      <a:endParaRPr lang="en-US" sz="1300" dirty="0"/>
                    </a:p>
                  </a:txBody>
                  <a:tcPr/>
                </a:tc>
              </a:tr>
              <a:tr h="319076">
                <a:tc>
                  <a:txBody>
                    <a:bodyPr/>
                    <a:lstStyle/>
                    <a:p>
                      <a:r>
                        <a:rPr lang="en-US" sz="1300" b="1" dirty="0" smtClean="0"/>
                        <a:t>[</a:t>
                      </a:r>
                      <a:r>
                        <a:rPr lang="en-US" sz="1300" b="1" dirty="0" err="1" smtClean="0"/>
                        <a:t>TestMethod</a:t>
                      </a:r>
                      <a:r>
                        <a:rPr lang="en-US" sz="1300" b="1" dirty="0" smtClean="0"/>
                        <a:t>()]</a:t>
                      </a:r>
                      <a:endParaRPr lang="en-US" sz="1300" b="1" dirty="0"/>
                    </a:p>
                  </a:txBody>
                  <a:tcPr/>
                </a:tc>
                <a:tc>
                  <a:txBody>
                    <a:bodyPr/>
                    <a:lstStyle/>
                    <a:p>
                      <a:r>
                        <a:rPr lang="en-US" sz="1300" dirty="0" smtClean="0"/>
                        <a:t>Used to identify test methods.</a:t>
                      </a:r>
                      <a:endParaRPr lang="en-US" sz="1300" dirty="0"/>
                    </a:p>
                  </a:txBody>
                  <a:tcPr/>
                </a:tc>
              </a:tr>
              <a:tr h="537391">
                <a:tc>
                  <a:txBody>
                    <a:bodyPr/>
                    <a:lstStyle/>
                    <a:p>
                      <a:r>
                        <a:rPr lang="en-US" sz="1300" dirty="0" smtClean="0"/>
                        <a:t>[</a:t>
                      </a:r>
                      <a:r>
                        <a:rPr lang="en-US" sz="1300" dirty="0" err="1" smtClean="0"/>
                        <a:t>AssemblyInitialize</a:t>
                      </a:r>
                      <a:r>
                        <a:rPr lang="en-US" sz="1300" dirty="0" smtClean="0"/>
                        <a:t>]</a:t>
                      </a:r>
                      <a:endParaRPr lang="en-US" sz="1300" dirty="0"/>
                    </a:p>
                  </a:txBody>
                  <a:tcPr/>
                </a:tc>
                <a:tc>
                  <a:txBody>
                    <a:bodyPr/>
                    <a:lstStyle/>
                    <a:p>
                      <a:r>
                        <a:rPr lang="en-US" sz="1300" dirty="0" smtClean="0"/>
                        <a:t>Called before all the tests in the assembly have run to free resources obtained by the assembly.</a:t>
                      </a:r>
                      <a:endParaRPr lang="en-US" sz="1300" dirty="0"/>
                    </a:p>
                  </a:txBody>
                  <a:tcPr/>
                </a:tc>
              </a:tr>
              <a:tr h="537391">
                <a:tc>
                  <a:txBody>
                    <a:bodyPr/>
                    <a:lstStyle/>
                    <a:p>
                      <a:r>
                        <a:rPr lang="en-US" sz="1300" dirty="0" smtClean="0"/>
                        <a:t>[</a:t>
                      </a:r>
                      <a:r>
                        <a:rPr lang="en-US" sz="1300" dirty="0" err="1" smtClean="0"/>
                        <a:t>AssemblyCleanup</a:t>
                      </a:r>
                      <a:r>
                        <a:rPr lang="en-US" sz="1300" dirty="0" smtClean="0"/>
                        <a:t>]</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Called after all the tests in the assembly have run to free resources obtained by the assembly.</a:t>
                      </a:r>
                      <a:endParaRPr lang="en-US" sz="1300" dirty="0"/>
                    </a:p>
                  </a:txBody>
                  <a:tcPr/>
                </a:tc>
              </a:tr>
              <a:tr h="537391">
                <a:tc>
                  <a:txBody>
                    <a:bodyPr/>
                    <a:lstStyle/>
                    <a:p>
                      <a:r>
                        <a:rPr lang="en-US" sz="1300" dirty="0" smtClean="0"/>
                        <a:t>[</a:t>
                      </a:r>
                      <a:r>
                        <a:rPr lang="en-US" sz="1300" dirty="0" err="1" smtClean="0"/>
                        <a:t>ClassInitialize</a:t>
                      </a:r>
                      <a:r>
                        <a:rPr lang="en-US" sz="1300" dirty="0" smtClean="0"/>
                        <a:t>()]</a:t>
                      </a:r>
                      <a:endParaRPr lang="en-US" sz="1300" dirty="0"/>
                    </a:p>
                  </a:txBody>
                  <a:tcPr/>
                </a:tc>
                <a:tc>
                  <a:txBody>
                    <a:bodyPr/>
                    <a:lstStyle/>
                    <a:p>
                      <a:r>
                        <a:rPr lang="en-US" sz="1300" dirty="0" smtClean="0"/>
                        <a:t>Called before any of the tests in the test class</a:t>
                      </a:r>
                      <a:r>
                        <a:rPr lang="en-US" sz="1300" baseline="0" dirty="0" smtClean="0"/>
                        <a:t> have run to allocate resources to be used by the test classes.</a:t>
                      </a:r>
                      <a:endParaRPr lang="en-US" sz="1300" dirty="0"/>
                    </a:p>
                  </a:txBody>
                  <a:tcPr/>
                </a:tc>
              </a:tr>
              <a:tr h="537391">
                <a:tc>
                  <a:txBody>
                    <a:bodyPr/>
                    <a:lstStyle/>
                    <a:p>
                      <a:r>
                        <a:rPr lang="en-US" sz="1300" dirty="0" smtClean="0"/>
                        <a:t>[</a:t>
                      </a:r>
                      <a:r>
                        <a:rPr lang="en-US" sz="1300" dirty="0" err="1" smtClean="0"/>
                        <a:t>ClassCleanup</a:t>
                      </a:r>
                      <a:r>
                        <a:rPr lang="en-US" sz="1300" dirty="0" smtClean="0"/>
                        <a:t>()]</a:t>
                      </a:r>
                      <a:endParaRPr lang="en-US" sz="13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Called before any of the tests in the test class</a:t>
                      </a:r>
                      <a:r>
                        <a:rPr lang="en-US" sz="1300" baseline="0" dirty="0" smtClean="0"/>
                        <a:t> have run to allocate resources to be used by the test classes.</a:t>
                      </a:r>
                      <a:endParaRPr lang="en-US" sz="1300" dirty="0"/>
                    </a:p>
                  </a:txBody>
                  <a:tcPr/>
                </a:tc>
              </a:tr>
              <a:tr h="5373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a:t>
                      </a:r>
                      <a:r>
                        <a:rPr lang="en-US" sz="1300" kern="1200" dirty="0" err="1" smtClean="0">
                          <a:solidFill>
                            <a:schemeClr val="dk1"/>
                          </a:solidFill>
                          <a:latin typeface="+mn-lt"/>
                          <a:ea typeface="+mn-ea"/>
                          <a:cs typeface="+mn-cs"/>
                        </a:rPr>
                        <a:t>TestInitialize</a:t>
                      </a:r>
                      <a:r>
                        <a:rPr lang="en-US" sz="1300" kern="1200" dirty="0" smtClean="0">
                          <a:solidFill>
                            <a:schemeClr val="dk1"/>
                          </a:solidFill>
                          <a:latin typeface="+mn-lt"/>
                          <a:ea typeface="+mn-ea"/>
                          <a:cs typeface="+mn-cs"/>
                        </a:rPr>
                        <a:t>()]</a:t>
                      </a:r>
                      <a:endParaRPr lang="en-US" sz="13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Called before the test to allocate and configure resources needed by all tests in the test class.</a:t>
                      </a:r>
                      <a:endParaRPr lang="en-US" sz="1300" kern="1200" dirty="0">
                        <a:solidFill>
                          <a:schemeClr val="dk1"/>
                        </a:solidFill>
                        <a:latin typeface="+mn-lt"/>
                        <a:ea typeface="+mn-ea"/>
                        <a:cs typeface="+mn-cs"/>
                      </a:endParaRPr>
                    </a:p>
                  </a:txBody>
                  <a:tcPr/>
                </a:tc>
              </a:tr>
              <a:tr h="5373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a:t>
                      </a:r>
                      <a:r>
                        <a:rPr lang="en-US" sz="1300" kern="1200" dirty="0" err="1" smtClean="0">
                          <a:solidFill>
                            <a:schemeClr val="dk1"/>
                          </a:solidFill>
                          <a:latin typeface="+mn-lt"/>
                          <a:ea typeface="+mn-ea"/>
                          <a:cs typeface="+mn-cs"/>
                        </a:rPr>
                        <a:t>TestCleanup</a:t>
                      </a:r>
                      <a:r>
                        <a:rPr lang="en-US" sz="1300" kern="1200" dirty="0" smtClean="0">
                          <a:solidFill>
                            <a:schemeClr val="dk1"/>
                          </a:solidFill>
                          <a:latin typeface="+mn-lt"/>
                          <a:ea typeface="+mn-ea"/>
                          <a:cs typeface="+mn-cs"/>
                        </a:rPr>
                        <a:t>()]</a:t>
                      </a:r>
                      <a:endParaRPr lang="en-US" sz="13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Called after the tests have run to free resources obtained by all the tests in the test class.</a:t>
                      </a:r>
                      <a:endParaRPr lang="en-US" sz="1300" kern="1200" dirty="0">
                        <a:solidFill>
                          <a:schemeClr val="dk1"/>
                        </a:solidFill>
                        <a:latin typeface="+mn-lt"/>
                        <a:ea typeface="+mn-ea"/>
                        <a:cs typeface="+mn-cs"/>
                      </a:endParaRPr>
                    </a:p>
                  </a:txBody>
                  <a:tcPr/>
                </a:tc>
              </a:tr>
              <a:tr h="448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[Timeout()]</a:t>
                      </a:r>
                      <a:endParaRPr lang="en-US" sz="13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Used to specify the timeout period of a unit test.</a:t>
                      </a:r>
                      <a:endParaRPr lang="en-US" sz="1300" kern="1200" dirty="0">
                        <a:solidFill>
                          <a:schemeClr val="dk1"/>
                        </a:solidFill>
                        <a:latin typeface="+mn-lt"/>
                        <a:ea typeface="+mn-ea"/>
                        <a:cs typeface="+mn-cs"/>
                      </a:endParaRPr>
                    </a:p>
                  </a:txBody>
                  <a:tcPr/>
                </a:tc>
              </a:tr>
              <a:tr h="448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dk1"/>
                          </a:solidFill>
                          <a:latin typeface="+mn-lt"/>
                          <a:ea typeface="+mn-ea"/>
                          <a:cs typeface="+mn-cs"/>
                        </a:rPr>
                        <a:t>[Ignore]</a:t>
                      </a:r>
                      <a:endParaRPr lang="en-US" sz="1300" b="1"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solidFill>
                            <a:schemeClr val="dk1"/>
                          </a:solidFill>
                          <a:latin typeface="+mn-lt"/>
                          <a:ea typeface="+mn-ea"/>
                          <a:cs typeface="+mn-cs"/>
                        </a:rPr>
                        <a:t>disable a test or make it temporarily unavailable</a:t>
                      </a:r>
                      <a:endParaRPr lang="en-US" sz="13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456149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MS Unit Test Assertions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194948"/>
              </p:ext>
            </p:extLst>
          </p:nvPr>
        </p:nvGraphicFramePr>
        <p:xfrm>
          <a:off x="1991832" y="1259958"/>
          <a:ext cx="8229600" cy="5191760"/>
        </p:xfrm>
        <a:graphic>
          <a:graphicData uri="http://schemas.openxmlformats.org/drawingml/2006/table">
            <a:tbl>
              <a:tblPr firstRow="1" bandRow="1">
                <a:tableStyleId>{125E5076-3810-47DD-B79F-674D7AD40C01}</a:tableStyleId>
              </a:tblPr>
              <a:tblGrid>
                <a:gridCol w="4114800"/>
                <a:gridCol w="4114800"/>
              </a:tblGrid>
              <a:tr h="370840">
                <a:tc>
                  <a:txBody>
                    <a:bodyPr/>
                    <a:lstStyle/>
                    <a:p>
                      <a:r>
                        <a:rPr lang="en-US" sz="1400" dirty="0" smtClean="0">
                          <a:solidFill>
                            <a:schemeClr val="bg1"/>
                          </a:solidFill>
                        </a:rPr>
                        <a:t>Assert</a:t>
                      </a:r>
                      <a:r>
                        <a:rPr lang="en-US" sz="1400" baseline="0" dirty="0" smtClean="0">
                          <a:solidFill>
                            <a:schemeClr val="bg1"/>
                          </a:solidFill>
                        </a:rPr>
                        <a:t> Class</a:t>
                      </a:r>
                      <a:endParaRPr lang="en-US" sz="1400" dirty="0" smtClean="0">
                        <a:solidFill>
                          <a:schemeClr val="bg1"/>
                        </a:solidFill>
                      </a:endParaRPr>
                    </a:p>
                  </a:txBody>
                  <a:tcPr/>
                </a:tc>
                <a:tc>
                  <a:txBody>
                    <a:bodyPr/>
                    <a:lstStyle/>
                    <a:p>
                      <a:r>
                        <a:rPr lang="en-US" sz="1400" kern="1200" baseline="0" dirty="0" err="1" smtClean="0">
                          <a:solidFill>
                            <a:schemeClr val="bg1"/>
                          </a:solidFill>
                        </a:rPr>
                        <a:t>StringAssert</a:t>
                      </a:r>
                      <a:r>
                        <a:rPr lang="en-US" sz="1400" kern="1200" baseline="0" dirty="0" smtClean="0">
                          <a:solidFill>
                            <a:schemeClr val="bg1"/>
                          </a:solidFill>
                        </a:rPr>
                        <a:t> Class</a:t>
                      </a:r>
                      <a:endParaRPr lang="en-US" sz="1400" b="1" kern="1200" baseline="0" dirty="0">
                        <a:solidFill>
                          <a:schemeClr val="bg1"/>
                        </a:solidFill>
                        <a:latin typeface="+mn-lt"/>
                        <a:ea typeface="+mn-ea"/>
                        <a:cs typeface="+mn-cs"/>
                      </a:endParaRPr>
                    </a:p>
                  </a:txBody>
                  <a:tcPr/>
                </a:tc>
              </a:tr>
              <a:tr h="370840">
                <a:tc>
                  <a:txBody>
                    <a:bodyPr/>
                    <a:lstStyle/>
                    <a:p>
                      <a:r>
                        <a:rPr lang="en-US" sz="1400" dirty="0" err="1" smtClean="0">
                          <a:solidFill>
                            <a:schemeClr val="tx1"/>
                          </a:solidFill>
                        </a:rPr>
                        <a:t>AreEqual</a:t>
                      </a:r>
                      <a:r>
                        <a:rPr lang="en-US" sz="1400" dirty="0" smtClean="0">
                          <a:solidFill>
                            <a:schemeClr val="tx1"/>
                          </a:solidFill>
                        </a:rPr>
                        <a:t>&lt;T&gt;(), </a:t>
                      </a:r>
                      <a:r>
                        <a:rPr lang="en-US" sz="1400" dirty="0" err="1" smtClean="0">
                          <a:solidFill>
                            <a:schemeClr val="tx1"/>
                          </a:solidFill>
                        </a:rPr>
                        <a:t>AreEqual</a:t>
                      </a:r>
                      <a:r>
                        <a:rPr lang="en-US" sz="1400" dirty="0" smtClean="0">
                          <a:solidFill>
                            <a:schemeClr val="tx1"/>
                          </a:solidFill>
                        </a:rPr>
                        <a:t>()</a:t>
                      </a:r>
                      <a:endParaRPr lang="en-US" sz="1400" b="0" dirty="0">
                        <a:solidFill>
                          <a:schemeClr val="tx1"/>
                        </a:solidFill>
                      </a:endParaRPr>
                    </a:p>
                  </a:txBody>
                  <a:tcPr/>
                </a:tc>
                <a:tc>
                  <a:txBody>
                    <a:bodyPr/>
                    <a:lstStyle/>
                    <a:p>
                      <a:r>
                        <a:rPr lang="en-US" sz="1400" dirty="0" smtClean="0">
                          <a:solidFill>
                            <a:schemeClr val="tx1"/>
                          </a:solidFill>
                        </a:rPr>
                        <a:t>Contains()</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AreSame</a:t>
                      </a:r>
                      <a:r>
                        <a:rPr lang="en-US" sz="1400" dirty="0" smtClean="0">
                          <a:solidFill>
                            <a:schemeClr val="tx1"/>
                          </a:solidFill>
                        </a:rPr>
                        <a:t>()</a:t>
                      </a:r>
                    </a:p>
                  </a:txBody>
                  <a:tcPr/>
                </a:tc>
                <a:tc>
                  <a:txBody>
                    <a:bodyPr/>
                    <a:lstStyle/>
                    <a:p>
                      <a:r>
                        <a:rPr lang="en-US" sz="1400" dirty="0" err="1" smtClean="0">
                          <a:solidFill>
                            <a:schemeClr val="tx1"/>
                          </a:solidFill>
                        </a:rPr>
                        <a:t>DoesNotMatch</a:t>
                      </a:r>
                      <a:r>
                        <a:rPr lang="en-US" sz="1400" dirty="0" smtClean="0">
                          <a:solidFill>
                            <a:schemeClr val="tx1"/>
                          </a:solidFill>
                        </a:rPr>
                        <a:t>()</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Equals()</a:t>
                      </a:r>
                      <a:endParaRPr lang="en-US" sz="1400" b="0" dirty="0">
                        <a:solidFill>
                          <a:schemeClr val="tx1"/>
                        </a:solidFill>
                      </a:endParaRPr>
                    </a:p>
                  </a:txBody>
                  <a:tcPr/>
                </a:tc>
                <a:tc>
                  <a:txBody>
                    <a:bodyPr/>
                    <a:lstStyle/>
                    <a:p>
                      <a:r>
                        <a:rPr lang="en-US" sz="1400" dirty="0" err="1" smtClean="0">
                          <a:solidFill>
                            <a:schemeClr val="tx1"/>
                          </a:solidFill>
                        </a:rPr>
                        <a:t>EndsWith</a:t>
                      </a:r>
                      <a:r>
                        <a:rPr lang="en-US" sz="1400" dirty="0" smtClean="0">
                          <a:solidFill>
                            <a:schemeClr val="tx1"/>
                          </a:solidFill>
                        </a:rPr>
                        <a:t>()</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Fail()</a:t>
                      </a:r>
                    </a:p>
                  </a:txBody>
                  <a:tcPr/>
                </a:tc>
                <a:tc>
                  <a:txBody>
                    <a:bodyPr/>
                    <a:lstStyle/>
                    <a:p>
                      <a:r>
                        <a:rPr lang="en-US" sz="1400" dirty="0" smtClean="0">
                          <a:solidFill>
                            <a:schemeClr val="tx1"/>
                          </a:solidFill>
                        </a:rPr>
                        <a:t>Matches()</a:t>
                      </a:r>
                      <a:endParaRPr lang="en-US" sz="1400" dirty="0">
                        <a:solidFill>
                          <a:schemeClr val="tx1"/>
                        </a:solidFill>
                      </a:endParaRPr>
                    </a:p>
                  </a:txBody>
                  <a:tcPr/>
                </a:tc>
              </a:tr>
              <a:tr h="370840">
                <a:tc>
                  <a:txBody>
                    <a:bodyPr/>
                    <a:lstStyle/>
                    <a:p>
                      <a:r>
                        <a:rPr lang="en-US" sz="1400" dirty="0" smtClean="0">
                          <a:solidFill>
                            <a:schemeClr val="tx1"/>
                          </a:solidFill>
                        </a:rPr>
                        <a:t>Inconclusive()</a:t>
                      </a:r>
                    </a:p>
                  </a:txBody>
                  <a:tcPr/>
                </a:tc>
                <a:tc>
                  <a:txBody>
                    <a:bodyPr/>
                    <a:lstStyle/>
                    <a:p>
                      <a:r>
                        <a:rPr lang="en-US" sz="1400" dirty="0" err="1" smtClean="0">
                          <a:solidFill>
                            <a:schemeClr val="tx1"/>
                          </a:solidFill>
                        </a:rPr>
                        <a:t>StartsWith</a:t>
                      </a:r>
                      <a:r>
                        <a:rPr lang="en-US" sz="1400" dirty="0" smtClean="0">
                          <a:solidFill>
                            <a:schemeClr val="tx1"/>
                          </a:solidFill>
                        </a:rPr>
                        <a:t>()</a:t>
                      </a:r>
                      <a:endParaRPr lang="en-US" sz="14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IsFalse</a:t>
                      </a:r>
                      <a:r>
                        <a:rPr lang="en-US" sz="1400" dirty="0" smtClean="0">
                          <a:solidFill>
                            <a:schemeClr val="tx1"/>
                          </a:solidFill>
                        </a:rPr>
                        <a: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IsInstanceOfType</a:t>
                      </a:r>
                      <a:r>
                        <a:rPr lang="en-US" sz="1400" dirty="0" smtClean="0">
                          <a:solidFill>
                            <a:schemeClr val="tx1"/>
                          </a:solidFill>
                        </a:rPr>
                        <a: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IsTrue</a:t>
                      </a:r>
                      <a:r>
                        <a:rPr lang="en-US" sz="1400" dirty="0" smtClean="0">
                          <a:solidFill>
                            <a:schemeClr val="tx1"/>
                          </a:solidFill>
                        </a:rPr>
                        <a: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IsNull</a:t>
                      </a:r>
                      <a:r>
                        <a:rPr lang="en-US" sz="1400" dirty="0" smtClean="0">
                          <a:solidFill>
                            <a:schemeClr val="tx1"/>
                          </a:solidFill>
                        </a:rPr>
                        <a: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AreNotEqual</a:t>
                      </a:r>
                      <a:r>
                        <a:rPr lang="en-US" sz="1400" dirty="0" smtClean="0">
                          <a:solidFill>
                            <a:schemeClr val="tx1"/>
                          </a:solidFill>
                        </a:rPr>
                        <a:t>&lt;T&gt;()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AreNotSame</a:t>
                      </a:r>
                      <a:r>
                        <a:rPr lang="en-US" sz="1400" dirty="0" smtClean="0">
                          <a:solidFill>
                            <a:schemeClr val="tx1"/>
                          </a:solidFill>
                        </a:rPr>
                        <a: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IsNotInstanceofType</a:t>
                      </a:r>
                      <a:r>
                        <a:rPr lang="en-US" sz="1400" dirty="0" smtClean="0">
                          <a:solidFill>
                            <a:schemeClr val="tx1"/>
                          </a:solidFill>
                        </a:rPr>
                        <a:t>()</a:t>
                      </a:r>
                    </a:p>
                  </a:txBody>
                  <a:tcPr/>
                </a:tc>
                <a:tc>
                  <a:txBody>
                    <a:bodyPr/>
                    <a:lstStyle/>
                    <a:p>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solidFill>
                            <a:schemeClr val="tx1"/>
                          </a:solidFill>
                        </a:rPr>
                        <a:t>IsNotNull</a:t>
                      </a:r>
                      <a:r>
                        <a:rPr lang="en-US" sz="1400" dirty="0" smtClean="0">
                          <a:solidFill>
                            <a:schemeClr val="tx1"/>
                          </a:solidFill>
                        </a:rPr>
                        <a:t>()</a:t>
                      </a:r>
                    </a:p>
                  </a:txBody>
                  <a:tcPr/>
                </a:tc>
                <a:tc>
                  <a:txBody>
                    <a:bodyPr/>
                    <a:lstStyle/>
                    <a:p>
                      <a:endParaRPr lang="en-US" dirty="0">
                        <a:solidFill>
                          <a:schemeClr val="tx1"/>
                        </a:solidFill>
                      </a:endParaRPr>
                    </a:p>
                  </a:txBody>
                  <a:tcPr/>
                </a:tc>
              </a:tr>
            </a:tbl>
          </a:graphicData>
        </a:graphic>
      </p:graphicFrame>
    </p:spTree>
    <p:extLst>
      <p:ext uri="{BB962C8B-B14F-4D97-AF65-F5344CB8AC3E}">
        <p14:creationId xmlns:p14="http://schemas.microsoft.com/office/powerpoint/2010/main" val="294357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2199"/>
            <a:ext cx="8801595" cy="792162"/>
          </a:xfrm>
        </p:spPr>
        <p:txBody>
          <a:bodyPr/>
          <a:lstStyle/>
          <a:p>
            <a:pPr lvl="1"/>
            <a:r>
              <a:rPr lang="en-US" sz="3600" dirty="0"/>
              <a:t>Arrange-Act-Assert (3A Pattern)</a:t>
            </a:r>
          </a:p>
        </p:txBody>
      </p:sp>
      <p:sp>
        <p:nvSpPr>
          <p:cNvPr id="3" name="Text Placeholder 2"/>
          <p:cNvSpPr>
            <a:spLocks noGrp="1"/>
          </p:cNvSpPr>
          <p:nvPr>
            <p:ph type="body" sz="half" idx="1"/>
          </p:nvPr>
        </p:nvSpPr>
        <p:spPr>
          <a:xfrm>
            <a:off x="1981200" y="1600201"/>
            <a:ext cx="8138160" cy="4662377"/>
          </a:xfrm>
        </p:spPr>
        <p:txBody>
          <a:bodyPr/>
          <a:lstStyle/>
          <a:p>
            <a:pPr marL="0" indent="0">
              <a:buNone/>
            </a:pPr>
            <a:r>
              <a:rPr lang="en-US" sz="1800" b="0" dirty="0"/>
              <a:t>Arrange/Act/Assert(AAA) is a pattern for arranging and formatting code in Unit Test methods. </a:t>
            </a:r>
          </a:p>
          <a:p>
            <a:pPr>
              <a:buClr>
                <a:schemeClr val="accent2"/>
              </a:buClr>
              <a:buFont typeface="Wingdings" pitchFamily="2" charset="2"/>
              <a:buChar char="Ø"/>
            </a:pPr>
            <a:r>
              <a:rPr lang="en-US" sz="2000" dirty="0"/>
              <a:t>Arrange</a:t>
            </a:r>
            <a:r>
              <a:rPr lang="en-US" sz="1800" b="0" dirty="0"/>
              <a:t> – setup and initialize objects required for you test. </a:t>
            </a:r>
          </a:p>
          <a:p>
            <a:pPr>
              <a:buClr>
                <a:schemeClr val="accent2"/>
              </a:buClr>
              <a:buFont typeface="Wingdings" pitchFamily="2" charset="2"/>
              <a:buChar char="Ø"/>
            </a:pPr>
            <a:r>
              <a:rPr lang="en-US" sz="2000" dirty="0"/>
              <a:t>Act</a:t>
            </a:r>
            <a:r>
              <a:rPr lang="en-US" sz="1800" b="0" dirty="0"/>
              <a:t> – perform the actual work of test.</a:t>
            </a:r>
          </a:p>
          <a:p>
            <a:pPr>
              <a:buClr>
                <a:schemeClr val="accent2"/>
              </a:buClr>
              <a:buFont typeface="Wingdings" pitchFamily="2" charset="2"/>
              <a:buChar char="Ø"/>
            </a:pPr>
            <a:r>
              <a:rPr lang="en-US" sz="2000" dirty="0"/>
              <a:t>Assert</a:t>
            </a:r>
            <a:r>
              <a:rPr lang="en-US" sz="1800" b="0" dirty="0"/>
              <a:t> – verify the result.</a:t>
            </a:r>
          </a:p>
          <a:p>
            <a:pPr marL="0" indent="0">
              <a:buNone/>
            </a:pPr>
            <a:endParaRPr lang="en-US" sz="1800" b="0" dirty="0"/>
          </a:p>
          <a:p>
            <a:pPr marL="0" indent="0">
              <a:buNone/>
            </a:pPr>
            <a:endParaRPr lang="en-US" sz="1800" b="0" dirty="0"/>
          </a:p>
          <a:p>
            <a:pPr marL="0" indent="0">
              <a:buNone/>
            </a:pPr>
            <a:endParaRPr lang="en-US" sz="1800" b="0" dirty="0"/>
          </a:p>
          <a:p>
            <a:pPr marL="0" indent="0">
              <a:buNone/>
            </a:pPr>
            <a:endParaRPr lang="en-US" sz="1800" b="0" dirty="0"/>
          </a:p>
          <a:p>
            <a:pPr marL="0" indent="0">
              <a:buNone/>
            </a:pPr>
            <a:endParaRPr lang="en-US" sz="1800" b="0" dirty="0"/>
          </a:p>
          <a:p>
            <a:pPr marL="0" indent="0">
              <a:buNone/>
            </a:pPr>
            <a:endParaRPr lang="en-US" sz="1800" b="0" dirty="0"/>
          </a:p>
          <a:p>
            <a:pPr marL="0" indent="0">
              <a:buNone/>
            </a:pPr>
            <a:endParaRPr lang="en-US" sz="1800" b="0" dirty="0"/>
          </a:p>
        </p:txBody>
      </p:sp>
      <p:sp>
        <p:nvSpPr>
          <p:cNvPr id="4" name="TextBox 3"/>
          <p:cNvSpPr txBox="1"/>
          <p:nvPr/>
        </p:nvSpPr>
        <p:spPr>
          <a:xfrm>
            <a:off x="2215116" y="3423685"/>
            <a:ext cx="7581014" cy="2092881"/>
          </a:xfrm>
          <a:prstGeom prst="rect">
            <a:avLst/>
          </a:prstGeom>
          <a:noFill/>
        </p:spPr>
        <p:txBody>
          <a:bodyPr wrap="square" rtlCol="0">
            <a:spAutoFit/>
          </a:bodyPr>
          <a:lstStyle/>
          <a:p>
            <a:r>
              <a:rPr lang="en-US" sz="1300" dirty="0"/>
              <a:t>[Test Method]</a:t>
            </a:r>
          </a:p>
          <a:p>
            <a:r>
              <a:rPr lang="en-US" sz="1300" dirty="0"/>
              <a:t>Public void  </a:t>
            </a:r>
            <a:r>
              <a:rPr lang="en-US" sz="1300" dirty="0" err="1"/>
              <a:t>MyMath_Add_should_return_correct_result</a:t>
            </a:r>
            <a:r>
              <a:rPr lang="en-US" sz="1300" dirty="0"/>
              <a:t>()</a:t>
            </a:r>
          </a:p>
          <a:p>
            <a:r>
              <a:rPr lang="en-US" sz="1300" dirty="0"/>
              <a:t>{</a:t>
            </a:r>
          </a:p>
          <a:p>
            <a:r>
              <a:rPr lang="en-US" sz="1300" dirty="0"/>
              <a:t> MyMath</a:t>
            </a:r>
            <a:r>
              <a:rPr lang="en-US" sz="1200" dirty="0"/>
              <a:t> </a:t>
            </a:r>
            <a:r>
              <a:rPr lang="en-US" sz="1300" dirty="0" err="1"/>
              <a:t>ObjMyMath</a:t>
            </a:r>
            <a:r>
              <a:rPr lang="en-US" sz="1300" dirty="0"/>
              <a:t> = new MyMath();	    </a:t>
            </a:r>
          </a:p>
          <a:p>
            <a:r>
              <a:rPr lang="en-US" sz="1300" dirty="0"/>
              <a:t> </a:t>
            </a:r>
            <a:r>
              <a:rPr lang="en-US" sz="1300" dirty="0" err="1"/>
              <a:t>Int</a:t>
            </a:r>
            <a:r>
              <a:rPr lang="en-US" sz="1300" dirty="0"/>
              <a:t> </a:t>
            </a:r>
            <a:r>
              <a:rPr lang="en-US" sz="1300" dirty="0" err="1"/>
              <a:t>ExpectedSum</a:t>
            </a:r>
            <a:r>
              <a:rPr lang="en-US" sz="1300" dirty="0"/>
              <a:t> = 11;</a:t>
            </a:r>
            <a:r>
              <a:rPr lang="en-US" sz="1300" dirty="0">
                <a:sym typeface="Wingdings" pitchFamily="2" charset="2"/>
              </a:rPr>
              <a:t>                                                               </a:t>
            </a:r>
            <a:r>
              <a:rPr lang="en-US" sz="1300" b="1" dirty="0">
                <a:sym typeface="Wingdings" pitchFamily="2" charset="2"/>
              </a:rPr>
              <a:t>Arrange</a:t>
            </a:r>
            <a:endParaRPr lang="en-US" sz="1300" dirty="0"/>
          </a:p>
          <a:p>
            <a:endParaRPr lang="en-US" sz="1300" dirty="0"/>
          </a:p>
          <a:p>
            <a:r>
              <a:rPr lang="en-US" sz="1300" dirty="0" err="1"/>
              <a:t>ActualSum</a:t>
            </a:r>
            <a:r>
              <a:rPr lang="en-US" sz="1300" dirty="0"/>
              <a:t> = </a:t>
            </a:r>
            <a:r>
              <a:rPr lang="en-US" sz="1300" dirty="0" err="1"/>
              <a:t>ObjMyMath.Add</a:t>
            </a:r>
            <a:r>
              <a:rPr lang="en-US" sz="1300" dirty="0"/>
              <a:t>(5+6);		                   </a:t>
            </a:r>
            <a:r>
              <a:rPr lang="en-US" sz="1300" dirty="0">
                <a:sym typeface="Wingdings" pitchFamily="2" charset="2"/>
              </a:rPr>
              <a:t> </a:t>
            </a:r>
            <a:r>
              <a:rPr lang="en-US" sz="1300" b="1" dirty="0">
                <a:sym typeface="Wingdings" pitchFamily="2" charset="2"/>
              </a:rPr>
              <a:t>Act</a:t>
            </a:r>
            <a:endParaRPr lang="en-US" sz="1300" b="1" dirty="0"/>
          </a:p>
          <a:p>
            <a:endParaRPr lang="en-US" sz="1300" dirty="0"/>
          </a:p>
          <a:p>
            <a:r>
              <a:rPr lang="en-US" sz="1300" dirty="0"/>
              <a:t>Assert.AreEqual(</a:t>
            </a:r>
            <a:r>
              <a:rPr lang="en-US" sz="1300" dirty="0" err="1"/>
              <a:t>ActualSum</a:t>
            </a:r>
            <a:r>
              <a:rPr lang="en-US" sz="1300" dirty="0"/>
              <a:t> , </a:t>
            </a:r>
            <a:r>
              <a:rPr lang="en-US" sz="1300" dirty="0" err="1"/>
              <a:t>ExpectedSum</a:t>
            </a:r>
            <a:r>
              <a:rPr lang="en-US" sz="1300" dirty="0"/>
              <a:t> );		</a:t>
            </a:r>
            <a:r>
              <a:rPr lang="en-US" sz="1300" dirty="0">
                <a:sym typeface="Wingdings" pitchFamily="2" charset="2"/>
              </a:rPr>
              <a:t> </a:t>
            </a:r>
            <a:r>
              <a:rPr lang="en-US" sz="1300" b="1" dirty="0">
                <a:sym typeface="Wingdings" pitchFamily="2" charset="2"/>
              </a:rPr>
              <a:t>Assert</a:t>
            </a:r>
            <a:endParaRPr lang="en-US" sz="1300" b="1" dirty="0"/>
          </a:p>
          <a:p>
            <a:r>
              <a:rPr lang="en-US" sz="1300" dirty="0"/>
              <a:t>}</a:t>
            </a:r>
          </a:p>
        </p:txBody>
      </p:sp>
      <p:sp>
        <p:nvSpPr>
          <p:cNvPr id="7" name="Right Brace 6"/>
          <p:cNvSpPr/>
          <p:nvPr/>
        </p:nvSpPr>
        <p:spPr>
          <a:xfrm>
            <a:off x="5862084" y="4040373"/>
            <a:ext cx="287079" cy="510363"/>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5941827" y="4609587"/>
            <a:ext cx="71770" cy="293263"/>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5941827" y="4994427"/>
            <a:ext cx="71770" cy="293263"/>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3365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163"/>
            <a:ext cx="8801595" cy="792162"/>
          </a:xfrm>
        </p:spPr>
        <p:txBody>
          <a:bodyPr/>
          <a:lstStyle/>
          <a:p>
            <a:r>
              <a:rPr lang="en-US" sz="3600" dirty="0"/>
              <a:t>Naming conventions to follow according to First American Guidance</a:t>
            </a:r>
          </a:p>
        </p:txBody>
      </p:sp>
      <p:sp>
        <p:nvSpPr>
          <p:cNvPr id="3" name="Text Placeholder 2"/>
          <p:cNvSpPr>
            <a:spLocks noGrp="1"/>
          </p:cNvSpPr>
          <p:nvPr>
            <p:ph type="body" sz="half" idx="1"/>
          </p:nvPr>
        </p:nvSpPr>
        <p:spPr>
          <a:xfrm>
            <a:off x="1981200" y="1600201"/>
            <a:ext cx="8261498" cy="4525963"/>
          </a:xfrm>
        </p:spPr>
        <p:txBody>
          <a:bodyPr/>
          <a:lstStyle/>
          <a:p>
            <a:pPr>
              <a:buClr>
                <a:schemeClr val="accent2"/>
              </a:buClr>
              <a:buFont typeface="Wingdings" pitchFamily="2" charset="2"/>
              <a:buChar char="Ø"/>
            </a:pPr>
            <a:r>
              <a:rPr lang="en-US" sz="1800" dirty="0"/>
              <a:t>Classes in test projects</a:t>
            </a:r>
          </a:p>
          <a:p>
            <a:pPr marL="0" indent="0">
              <a:buNone/>
            </a:pPr>
            <a:r>
              <a:rPr lang="en-US" sz="1800" dirty="0"/>
              <a:t>           </a:t>
            </a:r>
            <a:r>
              <a:rPr lang="en-US" sz="1800" b="0" dirty="0"/>
              <a:t>[</a:t>
            </a:r>
            <a:r>
              <a:rPr lang="en-US" sz="1800" b="0" dirty="0" err="1"/>
              <a:t>ClassName</a:t>
            </a:r>
            <a:r>
              <a:rPr lang="en-US" sz="1800" b="0" dirty="0"/>
              <a:t>]Tests</a:t>
            </a:r>
          </a:p>
          <a:p>
            <a:pPr marL="0" indent="0">
              <a:buNone/>
            </a:pPr>
            <a:r>
              <a:rPr lang="en-US" sz="1800" b="0" dirty="0"/>
              <a:t>            </a:t>
            </a:r>
            <a:r>
              <a:rPr lang="en-US" sz="1800" dirty="0"/>
              <a:t>Example</a:t>
            </a:r>
            <a:r>
              <a:rPr lang="en-US" sz="1800" b="0" dirty="0"/>
              <a:t>:</a:t>
            </a:r>
          </a:p>
          <a:p>
            <a:pPr marL="0" indent="0">
              <a:buNone/>
            </a:pPr>
            <a:r>
              <a:rPr lang="en-US" sz="1800" b="0" dirty="0"/>
              <a:t>            </a:t>
            </a:r>
            <a:r>
              <a:rPr lang="en-US" sz="1800" b="0" dirty="0" err="1"/>
              <a:t>PersonServiceTests</a:t>
            </a:r>
            <a:endParaRPr lang="en-US" sz="1800" b="0" dirty="0"/>
          </a:p>
          <a:p>
            <a:pPr>
              <a:buClr>
                <a:schemeClr val="accent2"/>
              </a:buClr>
              <a:buFont typeface="Wingdings" pitchFamily="2" charset="2"/>
              <a:buChar char="Ø"/>
            </a:pPr>
            <a:endParaRPr lang="en-US" sz="1800" dirty="0"/>
          </a:p>
          <a:p>
            <a:pPr>
              <a:buClr>
                <a:schemeClr val="accent2"/>
              </a:buClr>
              <a:buFont typeface="Wingdings" pitchFamily="2" charset="2"/>
              <a:buChar char="Ø"/>
            </a:pPr>
            <a:r>
              <a:rPr lang="en-US" sz="1800" dirty="0"/>
              <a:t>How we name our unit tests: </a:t>
            </a:r>
            <a:r>
              <a:rPr lang="en-US" sz="1800" b="0" dirty="0"/>
              <a:t>The </a:t>
            </a:r>
            <a:r>
              <a:rPr lang="en-US" sz="1800" b="0" dirty="0" err="1"/>
              <a:t>UnitOfWorkName</a:t>
            </a:r>
            <a:r>
              <a:rPr lang="en-US" sz="1800" b="0" dirty="0"/>
              <a:t> refers to the method or group of methods or classes you are testing.</a:t>
            </a:r>
          </a:p>
          <a:p>
            <a:pPr marL="0" indent="0">
              <a:buNone/>
            </a:pPr>
            <a:endParaRPr lang="en-US" sz="1800" b="0" dirty="0"/>
          </a:p>
          <a:p>
            <a:pPr marL="0" indent="0">
              <a:buNone/>
            </a:pPr>
            <a:r>
              <a:rPr lang="en-US" sz="1800" b="0" dirty="0"/>
              <a:t>       [</a:t>
            </a:r>
            <a:r>
              <a:rPr lang="en-US" sz="1800" b="0" dirty="0" err="1"/>
              <a:t>UnitOfWorkName</a:t>
            </a:r>
            <a:r>
              <a:rPr lang="en-US" sz="1800" b="0" dirty="0"/>
              <a:t>]_</a:t>
            </a:r>
            <a:r>
              <a:rPr lang="en-US" sz="1800" b="0" dirty="0" err="1"/>
              <a:t>WhatAreYouTryingToDo_ExpectedResult</a:t>
            </a:r>
            <a:r>
              <a:rPr lang="en-US" sz="1800" b="0" dirty="0"/>
              <a:t>()</a:t>
            </a:r>
          </a:p>
          <a:p>
            <a:pPr marL="0" indent="0">
              <a:buNone/>
            </a:pPr>
            <a:r>
              <a:rPr lang="en-US" sz="1800" b="0" dirty="0"/>
              <a:t>       </a:t>
            </a:r>
          </a:p>
          <a:p>
            <a:pPr marL="0" indent="0">
              <a:buNone/>
            </a:pPr>
            <a:r>
              <a:rPr lang="en-US" sz="1800" b="0" dirty="0"/>
              <a:t>       </a:t>
            </a:r>
            <a:r>
              <a:rPr lang="en-US" sz="1800" dirty="0"/>
              <a:t>Examples</a:t>
            </a:r>
            <a:r>
              <a:rPr lang="en-US" sz="1800" b="0" dirty="0"/>
              <a:t>:</a:t>
            </a:r>
          </a:p>
          <a:p>
            <a:pPr marL="0" indent="0">
              <a:buNone/>
            </a:pPr>
            <a:r>
              <a:rPr lang="en-US" sz="1800" b="0" dirty="0"/>
              <a:t>       </a:t>
            </a:r>
            <a:r>
              <a:rPr lang="en-US" sz="1800" b="0" dirty="0" err="1"/>
              <a:t>PersonService_AddValidPerson_Succeeds</a:t>
            </a:r>
            <a:r>
              <a:rPr lang="en-US" sz="1800" b="0" dirty="0"/>
              <a:t>()</a:t>
            </a:r>
          </a:p>
          <a:p>
            <a:pPr marL="0" indent="0">
              <a:buNone/>
            </a:pPr>
            <a:r>
              <a:rPr lang="en-US" sz="1800" b="0" dirty="0"/>
              <a:t>       </a:t>
            </a:r>
            <a:r>
              <a:rPr lang="en-US" sz="1800" b="0" dirty="0" err="1"/>
              <a:t>PersonService_AddInvalidPerson_ThrowsInvalidOperationException</a:t>
            </a:r>
            <a:r>
              <a:rPr lang="en-US" sz="1600" b="0" dirty="0"/>
              <a:t>()</a:t>
            </a:r>
          </a:p>
          <a:p>
            <a:endParaRPr lang="en-US" sz="1600" dirty="0"/>
          </a:p>
        </p:txBody>
      </p:sp>
    </p:spTree>
    <p:extLst>
      <p:ext uri="{BB962C8B-B14F-4D97-AF65-F5344CB8AC3E}">
        <p14:creationId xmlns:p14="http://schemas.microsoft.com/office/powerpoint/2010/main" val="180087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u="sng" dirty="0">
                <a:hlinkClick r:id="rId2"/>
              </a:rPr>
              <a:t>\\FAIBLR06L1255\Share1</a:t>
            </a:r>
            <a:endParaRPr lang="en-US" dirty="0"/>
          </a:p>
        </p:txBody>
      </p:sp>
    </p:spTree>
    <p:extLst>
      <p:ext uri="{BB962C8B-B14F-4D97-AF65-F5344CB8AC3E}">
        <p14:creationId xmlns:p14="http://schemas.microsoft.com/office/powerpoint/2010/main" val="2844309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a:t>
            </a:r>
            <a:r>
              <a:rPr lang="en-US" sz="3600" dirty="0" smtClean="0"/>
              <a:t>Public methods</a:t>
            </a:r>
            <a:endParaRPr lang="en-US" sz="3600" dirty="0"/>
          </a:p>
        </p:txBody>
      </p:sp>
      <p:sp>
        <p:nvSpPr>
          <p:cNvPr id="3" name="Content Placeholder 2"/>
          <p:cNvSpPr>
            <a:spLocks noGrp="1"/>
          </p:cNvSpPr>
          <p:nvPr>
            <p:ph idx="1"/>
          </p:nvPr>
        </p:nvSpPr>
        <p:spPr/>
        <p:txBody>
          <a:bodyPr/>
          <a:lstStyle/>
          <a:p>
            <a:pPr>
              <a:buClr>
                <a:schemeClr val="accent2">
                  <a:lumMod val="50000"/>
                </a:schemeClr>
              </a:buClr>
              <a:buFont typeface="Wingdings" pitchFamily="2" charset="2"/>
              <a:buChar char="Ø"/>
            </a:pPr>
            <a:r>
              <a:rPr lang="en-US" sz="2000" b="0" dirty="0" smtClean="0"/>
              <a:t>Public </a:t>
            </a:r>
            <a:r>
              <a:rPr lang="en-US" sz="2000" b="0" dirty="0"/>
              <a:t>Methods</a:t>
            </a:r>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smtClean="0"/>
          </a:p>
          <a:p>
            <a:pPr>
              <a:buClr>
                <a:schemeClr val="accent2">
                  <a:lumMod val="50000"/>
                </a:schemeClr>
              </a:buClr>
              <a:buFont typeface="Wingdings" pitchFamily="2" charset="2"/>
              <a:buChar char="Ø"/>
            </a:pPr>
            <a:endParaRPr lang="en-US" sz="2000" b="0" dirty="0"/>
          </a:p>
          <a:p>
            <a:pPr marL="0" indent="0">
              <a:buClr>
                <a:schemeClr val="accent2">
                  <a:lumMod val="50000"/>
                </a:schemeClr>
              </a:buClr>
              <a:buNone/>
            </a:pPr>
            <a:endParaRPr lang="en-US" sz="2000" b="0" dirty="0" smtClean="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p:txBody>
      </p:sp>
      <p:pic>
        <p:nvPicPr>
          <p:cNvPr id="4" name="Picture 3"/>
          <p:cNvPicPr>
            <a:picLocks noChangeAspect="1"/>
          </p:cNvPicPr>
          <p:nvPr/>
        </p:nvPicPr>
        <p:blipFill>
          <a:blip r:embed="rId2"/>
          <a:stretch>
            <a:fillRect/>
          </a:stretch>
        </p:blipFill>
        <p:spPr>
          <a:xfrm>
            <a:off x="3586162" y="2247900"/>
            <a:ext cx="7000272" cy="2362200"/>
          </a:xfrm>
          <a:prstGeom prst="rect">
            <a:avLst/>
          </a:prstGeom>
        </p:spPr>
      </p:pic>
    </p:spTree>
    <p:extLst>
      <p:ext uri="{BB962C8B-B14F-4D97-AF65-F5344CB8AC3E}">
        <p14:creationId xmlns:p14="http://schemas.microsoft.com/office/powerpoint/2010/main" val="1196743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3114786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Private </a:t>
            </a:r>
            <a:r>
              <a:rPr lang="en-US" sz="3600" dirty="0" smtClean="0"/>
              <a:t>methods</a:t>
            </a:r>
            <a:endParaRPr lang="en-US" sz="3600" dirty="0"/>
          </a:p>
        </p:txBody>
      </p:sp>
      <p:sp>
        <p:nvSpPr>
          <p:cNvPr id="3" name="Content Placeholder 2"/>
          <p:cNvSpPr>
            <a:spLocks noGrp="1"/>
          </p:cNvSpPr>
          <p:nvPr>
            <p:ph idx="1"/>
          </p:nvPr>
        </p:nvSpPr>
        <p:spPr/>
        <p:txBody>
          <a:bodyPr/>
          <a:lstStyle/>
          <a:p>
            <a:pPr>
              <a:buClr>
                <a:schemeClr val="accent2">
                  <a:lumMod val="50000"/>
                </a:schemeClr>
              </a:buClr>
              <a:buFont typeface="Wingdings" pitchFamily="2" charset="2"/>
              <a:buChar char="Ø"/>
            </a:pPr>
            <a:r>
              <a:rPr lang="en-US" sz="2000" b="0" dirty="0"/>
              <a:t>Private Methods</a:t>
            </a:r>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marL="0" indent="0">
              <a:buClr>
                <a:schemeClr val="accent2">
                  <a:lumMod val="50000"/>
                </a:schemeClr>
              </a:buClr>
              <a:buNone/>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533" y="2271159"/>
            <a:ext cx="7061458" cy="138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476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502256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Testing Private </a:t>
            </a:r>
            <a:r>
              <a:rPr lang="en-US" sz="3600" dirty="0" smtClean="0"/>
              <a:t>Static methods</a:t>
            </a:r>
            <a:endParaRPr lang="en-US" sz="3600" dirty="0"/>
          </a:p>
        </p:txBody>
      </p:sp>
      <p:sp>
        <p:nvSpPr>
          <p:cNvPr id="3" name="Content Placeholder 2"/>
          <p:cNvSpPr>
            <a:spLocks noGrp="1"/>
          </p:cNvSpPr>
          <p:nvPr>
            <p:ph idx="1"/>
          </p:nvPr>
        </p:nvSpPr>
        <p:spPr/>
        <p:txBody>
          <a:bodyPr/>
          <a:lstStyle/>
          <a:p>
            <a:pPr>
              <a:buClr>
                <a:schemeClr val="accent2">
                  <a:lumMod val="50000"/>
                </a:schemeClr>
              </a:buClr>
              <a:buFont typeface="Wingdings" pitchFamily="2" charset="2"/>
              <a:buChar char="Ø"/>
            </a:pPr>
            <a:r>
              <a:rPr lang="en-US" sz="2000" b="0" dirty="0" smtClean="0"/>
              <a:t>Private static </a:t>
            </a:r>
            <a:r>
              <a:rPr lang="en-US" sz="2000" b="0" dirty="0"/>
              <a:t>Methods</a:t>
            </a:r>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marL="0" indent="0">
              <a:buClr>
                <a:schemeClr val="accent2">
                  <a:lumMod val="50000"/>
                </a:schemeClr>
              </a:buClr>
              <a:buNone/>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p:txBody>
      </p:sp>
      <p:pic>
        <p:nvPicPr>
          <p:cNvPr id="4" name="Picture 3"/>
          <p:cNvPicPr>
            <a:picLocks noChangeAspect="1"/>
          </p:cNvPicPr>
          <p:nvPr/>
        </p:nvPicPr>
        <p:blipFill>
          <a:blip r:embed="rId2"/>
          <a:stretch>
            <a:fillRect/>
          </a:stretch>
        </p:blipFill>
        <p:spPr>
          <a:xfrm>
            <a:off x="1519707" y="2376487"/>
            <a:ext cx="7357593" cy="2414454"/>
          </a:xfrm>
          <a:prstGeom prst="rect">
            <a:avLst/>
          </a:prstGeom>
        </p:spPr>
      </p:pic>
    </p:spTree>
    <p:extLst>
      <p:ext uri="{BB962C8B-B14F-4D97-AF65-F5344CB8AC3E}">
        <p14:creationId xmlns:p14="http://schemas.microsoft.com/office/powerpoint/2010/main" val="3321483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Agenda</a:t>
            </a:r>
          </a:p>
        </p:txBody>
      </p:sp>
      <p:sp>
        <p:nvSpPr>
          <p:cNvPr id="3" name="Content Placeholder 2"/>
          <p:cNvSpPr>
            <a:spLocks noGrp="1"/>
          </p:cNvSpPr>
          <p:nvPr>
            <p:ph idx="1"/>
          </p:nvPr>
        </p:nvSpPr>
        <p:spPr>
          <a:xfrm>
            <a:off x="1906773" y="1440712"/>
            <a:ext cx="8229600" cy="4525963"/>
          </a:xfrm>
        </p:spPr>
        <p:txBody>
          <a:bodyPr/>
          <a:lstStyle/>
          <a:p>
            <a:pPr>
              <a:buClr>
                <a:schemeClr val="accent2"/>
              </a:buClr>
              <a:buFont typeface="Arial" panose="020B0604020202020204" pitchFamily="34" charset="0"/>
              <a:buChar char="•"/>
            </a:pPr>
            <a:r>
              <a:rPr lang="en-US" sz="1800" b="0" dirty="0"/>
              <a:t>What is Unit Testing?</a:t>
            </a:r>
          </a:p>
          <a:p>
            <a:pPr>
              <a:buClr>
                <a:schemeClr val="accent2"/>
              </a:buClr>
              <a:buFont typeface="Arial" panose="020B0604020202020204" pitchFamily="34" charset="0"/>
              <a:buChar char="•"/>
            </a:pPr>
            <a:r>
              <a:rPr lang="en-US" sz="1800" b="0" dirty="0"/>
              <a:t>Why Unit Testing?</a:t>
            </a:r>
          </a:p>
          <a:p>
            <a:pPr>
              <a:buClr>
                <a:schemeClr val="accent2"/>
              </a:buClr>
              <a:buFont typeface="Arial" panose="020B0604020202020204" pitchFamily="34" charset="0"/>
              <a:buChar char="•"/>
            </a:pPr>
            <a:r>
              <a:rPr lang="en-US" sz="1800" b="0" dirty="0"/>
              <a:t>Unit Testing in .NET /Visual Studio</a:t>
            </a:r>
          </a:p>
          <a:p>
            <a:pPr>
              <a:buClr>
                <a:schemeClr val="accent2"/>
              </a:buClr>
              <a:buFont typeface="Arial" panose="020B0604020202020204" pitchFamily="34" charset="0"/>
              <a:buChar char="•"/>
            </a:pPr>
            <a:r>
              <a:rPr lang="en-US" sz="1800" b="0" dirty="0"/>
              <a:t>TDD</a:t>
            </a:r>
          </a:p>
          <a:p>
            <a:pPr>
              <a:buClr>
                <a:schemeClr val="accent2"/>
              </a:buClr>
              <a:buFont typeface="Arial" panose="020B0604020202020204" pitchFamily="34" charset="0"/>
              <a:buChar char="•"/>
            </a:pPr>
            <a:r>
              <a:rPr lang="en-US" sz="1800" b="0" dirty="0"/>
              <a:t>Common MS Unit Test attributes</a:t>
            </a:r>
          </a:p>
          <a:p>
            <a:pPr>
              <a:buClr>
                <a:schemeClr val="accent2"/>
              </a:buClr>
              <a:buFont typeface="Arial" panose="020B0604020202020204" pitchFamily="34" charset="0"/>
              <a:buChar char="•"/>
            </a:pPr>
            <a:r>
              <a:rPr lang="en-US" sz="1800" b="0" dirty="0"/>
              <a:t>3A Pattern</a:t>
            </a:r>
          </a:p>
          <a:p>
            <a:pPr>
              <a:buClr>
                <a:schemeClr val="accent2"/>
              </a:buClr>
              <a:buFont typeface="Arial" panose="020B0604020202020204" pitchFamily="34" charset="0"/>
              <a:buChar char="•"/>
            </a:pPr>
            <a:r>
              <a:rPr lang="en-US" sz="1800" b="0" dirty="0"/>
              <a:t>Standards and </a:t>
            </a:r>
            <a:r>
              <a:rPr lang="en-US" sz="1800" b="0" dirty="0" smtClean="0"/>
              <a:t>Guidelines</a:t>
            </a:r>
          </a:p>
          <a:p>
            <a:pPr>
              <a:buClr>
                <a:schemeClr val="accent2"/>
              </a:buClr>
              <a:buFont typeface="Arial" panose="020B0604020202020204" pitchFamily="34" charset="0"/>
              <a:buChar char="•"/>
            </a:pPr>
            <a:r>
              <a:rPr lang="en-US" sz="1800" b="0" dirty="0"/>
              <a:t>Testing Different Types of Methods</a:t>
            </a:r>
          </a:p>
          <a:p>
            <a:pPr>
              <a:buClr>
                <a:schemeClr val="accent2"/>
              </a:buClr>
              <a:buFont typeface="Arial" panose="020B0604020202020204" pitchFamily="34" charset="0"/>
              <a:buChar char="•"/>
            </a:pPr>
            <a:r>
              <a:rPr lang="en-US" sz="1800" b="0" dirty="0"/>
              <a:t>Fakes</a:t>
            </a:r>
          </a:p>
          <a:p>
            <a:pPr>
              <a:buClr>
                <a:schemeClr val="accent2"/>
              </a:buClr>
              <a:buFont typeface="Arial" panose="020B0604020202020204" pitchFamily="34" charset="0"/>
              <a:buChar char="•"/>
            </a:pPr>
            <a:r>
              <a:rPr lang="en-US" sz="1800" b="0" dirty="0"/>
              <a:t>Test Explorer &amp; Code Coverage</a:t>
            </a:r>
          </a:p>
          <a:p>
            <a:pPr>
              <a:buClr>
                <a:schemeClr val="accent2"/>
              </a:buClr>
              <a:buFont typeface="Arial" panose="020B0604020202020204" pitchFamily="34" charset="0"/>
              <a:buChar char="•"/>
            </a:pPr>
            <a:r>
              <a:rPr lang="en-US" sz="1800" b="0" dirty="0"/>
              <a:t>Demo</a:t>
            </a:r>
          </a:p>
          <a:p>
            <a:pPr marL="0" indent="0">
              <a:buNone/>
            </a:pPr>
            <a:endParaRPr lang="en-US" sz="1800" b="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520092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028968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Testing Expected </a:t>
            </a:r>
            <a:r>
              <a:rPr lang="en-US" sz="3600" dirty="0"/>
              <a:t>Exceptions</a:t>
            </a:r>
          </a:p>
        </p:txBody>
      </p:sp>
      <p:sp>
        <p:nvSpPr>
          <p:cNvPr id="3" name="Content Placeholder 2"/>
          <p:cNvSpPr>
            <a:spLocks noGrp="1"/>
          </p:cNvSpPr>
          <p:nvPr>
            <p:ph idx="1"/>
          </p:nvPr>
        </p:nvSpPr>
        <p:spPr/>
        <p:txBody>
          <a:bodyPr/>
          <a:lstStyle/>
          <a:p>
            <a:pPr>
              <a:buClr>
                <a:schemeClr val="accent2">
                  <a:lumMod val="50000"/>
                </a:schemeClr>
              </a:buClr>
              <a:buFont typeface="Wingdings" pitchFamily="2" charset="2"/>
              <a:buChar char="Ø"/>
            </a:pPr>
            <a:r>
              <a:rPr lang="en-US" sz="1600" b="0" dirty="0"/>
              <a:t>Sometimes codes throw Exceptions which is normal and need to be tested</a:t>
            </a:r>
          </a:p>
          <a:p>
            <a:pPr>
              <a:buClr>
                <a:schemeClr val="accent2">
                  <a:lumMod val="50000"/>
                </a:schemeClr>
              </a:buClr>
              <a:buFont typeface="Wingdings" pitchFamily="2" charset="2"/>
              <a:buChar char="Ø"/>
            </a:pPr>
            <a:r>
              <a:rPr lang="en-US" sz="1600" b="0" dirty="0"/>
              <a:t>We need to use the attribute [</a:t>
            </a:r>
            <a:r>
              <a:rPr lang="en-US" sz="1600" b="0" dirty="0" err="1"/>
              <a:t>ExpectedExceptions</a:t>
            </a:r>
            <a:r>
              <a:rPr lang="en-US" sz="1600" b="0" dirty="0"/>
              <a:t>()]</a:t>
            </a:r>
          </a:p>
          <a:p>
            <a:pPr>
              <a:buClr>
                <a:schemeClr val="accent2">
                  <a:lumMod val="50000"/>
                </a:schemeClr>
              </a:buClr>
              <a:buFont typeface="Wingdings" pitchFamily="2" charset="2"/>
              <a:buChar char="Ø"/>
            </a:pPr>
            <a:endParaRPr lang="en-US" sz="1600" b="0" dirty="0"/>
          </a:p>
          <a:p>
            <a:pPr>
              <a:buClr>
                <a:schemeClr val="accent2">
                  <a:lumMod val="50000"/>
                </a:schemeClr>
              </a:buClr>
              <a:buFont typeface="Wingdings" pitchFamily="2" charset="2"/>
              <a:buChar char="Ø"/>
            </a:pPr>
            <a:endParaRPr lang="en-US" sz="1600" b="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653" y="2581830"/>
            <a:ext cx="75438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212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695426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FAKES</a:t>
            </a:r>
          </a:p>
        </p:txBody>
      </p:sp>
      <p:sp>
        <p:nvSpPr>
          <p:cNvPr id="3" name="Content Placeholder 2"/>
          <p:cNvSpPr>
            <a:spLocks noGrp="1"/>
          </p:cNvSpPr>
          <p:nvPr>
            <p:ph idx="1"/>
          </p:nvPr>
        </p:nvSpPr>
        <p:spPr/>
        <p:txBody>
          <a:bodyPr/>
          <a:lstStyle/>
          <a:p>
            <a:pPr>
              <a:buClr>
                <a:srgbClr val="013A6F"/>
              </a:buClr>
            </a:pPr>
            <a:r>
              <a:rPr lang="en-US" sz="1800" b="0" dirty="0"/>
              <a:t>Fakes is a concept in unit testing commonly used for removing dependencies like database , file system access etc.</a:t>
            </a:r>
          </a:p>
          <a:p>
            <a:pPr>
              <a:buClr>
                <a:srgbClr val="013A6F"/>
              </a:buClr>
            </a:pPr>
            <a:endParaRPr lang="en-US" sz="1800" b="0" dirty="0"/>
          </a:p>
          <a:p>
            <a:pPr>
              <a:buClr>
                <a:srgbClr val="013A6F"/>
              </a:buClr>
            </a:pPr>
            <a:r>
              <a:rPr lang="en-US" sz="1800" b="0" dirty="0"/>
              <a:t>This prevents those dependencies from interfering with results</a:t>
            </a:r>
          </a:p>
          <a:p>
            <a:pPr>
              <a:buClr>
                <a:srgbClr val="013A6F"/>
              </a:buClr>
            </a:pPr>
            <a:endParaRPr lang="en-US" sz="1800" b="0" dirty="0"/>
          </a:p>
          <a:p>
            <a:pPr>
              <a:buClr>
                <a:srgbClr val="013A6F"/>
              </a:buClr>
            </a:pPr>
            <a:r>
              <a:rPr lang="en-US" sz="1800" b="0" dirty="0"/>
              <a:t>It helps developers to test parts of the solution even if other parts are not working/haven’t been implemented yet</a:t>
            </a:r>
          </a:p>
          <a:p>
            <a:pPr>
              <a:buClr>
                <a:srgbClr val="013A6F"/>
              </a:buClr>
            </a:pPr>
            <a:endParaRPr lang="en-US" sz="1800" b="0" dirty="0"/>
          </a:p>
        </p:txBody>
      </p:sp>
    </p:spTree>
    <p:extLst>
      <p:ext uri="{BB962C8B-B14F-4D97-AF65-F5344CB8AC3E}">
        <p14:creationId xmlns:p14="http://schemas.microsoft.com/office/powerpoint/2010/main" val="3830712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Stubs</a:t>
            </a:r>
          </a:p>
        </p:txBody>
      </p:sp>
      <p:sp>
        <p:nvSpPr>
          <p:cNvPr id="3" name="Content Placeholder 2"/>
          <p:cNvSpPr>
            <a:spLocks noGrp="1"/>
          </p:cNvSpPr>
          <p:nvPr>
            <p:ph idx="1"/>
          </p:nvPr>
        </p:nvSpPr>
        <p:spPr>
          <a:xfrm>
            <a:off x="1981200" y="1600201"/>
            <a:ext cx="4231758" cy="4525963"/>
          </a:xfrm>
        </p:spPr>
        <p:txBody>
          <a:bodyPr/>
          <a:lstStyle/>
          <a:p>
            <a:pPr lvl="0">
              <a:buClr>
                <a:schemeClr val="accent2">
                  <a:lumMod val="50000"/>
                </a:schemeClr>
              </a:buClr>
              <a:buFont typeface="Wingdings" pitchFamily="2" charset="2"/>
              <a:buChar char="Ø"/>
            </a:pPr>
            <a:r>
              <a:rPr lang="en-US" sz="1800" b="0" dirty="0"/>
              <a:t>When using Stub the approach is to basically replace the class with a small substitute (Stub) that implements the same interface. Stubs can only be used to implement interfaces. Therefore, stub types cannot be used for static methods, non-virtual methods, sealed virtual methods, methods in sealed types, and so on. </a:t>
            </a:r>
          </a:p>
          <a:p>
            <a:pPr>
              <a:buClr>
                <a:schemeClr val="accent2">
                  <a:lumMod val="50000"/>
                </a:schemeClr>
              </a:buClr>
              <a:buFont typeface="Wingdings" pitchFamily="2" charset="2"/>
              <a:buChar char="Ø"/>
            </a:pPr>
            <a:endParaRPr lang="en-US" sz="1800"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077" y="1731117"/>
            <a:ext cx="4201112" cy="3162742"/>
          </a:xfrm>
          <a:prstGeom prst="rect">
            <a:avLst/>
          </a:prstGeom>
        </p:spPr>
      </p:pic>
    </p:spTree>
    <p:extLst>
      <p:ext uri="{BB962C8B-B14F-4D97-AF65-F5344CB8AC3E}">
        <p14:creationId xmlns:p14="http://schemas.microsoft.com/office/powerpoint/2010/main" val="1629005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Shims</a:t>
            </a:r>
          </a:p>
        </p:txBody>
      </p:sp>
      <p:sp>
        <p:nvSpPr>
          <p:cNvPr id="3" name="Content Placeholder 2"/>
          <p:cNvSpPr>
            <a:spLocks noGrp="1"/>
          </p:cNvSpPr>
          <p:nvPr>
            <p:ph idx="1"/>
          </p:nvPr>
        </p:nvSpPr>
        <p:spPr>
          <a:xfrm>
            <a:off x="1981200" y="1600201"/>
            <a:ext cx="4614530" cy="4525963"/>
          </a:xfrm>
        </p:spPr>
        <p:txBody>
          <a:bodyPr/>
          <a:lstStyle/>
          <a:p>
            <a:pPr marL="0" indent="0">
              <a:buNone/>
            </a:pPr>
            <a:r>
              <a:rPr lang="en-US" sz="1800" b="0" dirty="0"/>
              <a:t>In case of Shim, compiled code is modified at run time to inject and run the substitute (Shim). Shims are relatively slow than the Stubs as code is being modified at runtime.</a:t>
            </a:r>
          </a:p>
          <a:p>
            <a:pPr marL="0" indent="0">
              <a:buNone/>
            </a:pPr>
            <a:endParaRPr lang="en-US" sz="1800" b="0" dirty="0"/>
          </a:p>
          <a:p>
            <a:pPr marL="0" indent="0">
              <a:buNone/>
            </a:pPr>
            <a:r>
              <a:rPr lang="en-US" sz="1800" b="0" dirty="0"/>
              <a:t>Shims are a feature of Microsoft Fakes that allows creating unit tests for code that would otherwise not be testable in isolation. In contrast to Stubs, Shims do not require the code to be tested be designed in a specific way.</a:t>
            </a:r>
          </a:p>
          <a:p>
            <a:pPr lvl="0">
              <a:buFont typeface="Wingdings" panose="05000000000000000000" pitchFamily="2" charset="2"/>
              <a:buChar char="Ø"/>
            </a:pPr>
            <a:endParaRPr lang="en-US" sz="1800" b="0" dirty="0"/>
          </a:p>
          <a:p>
            <a:pPr marL="0" indent="0">
              <a:buNone/>
            </a:pPr>
            <a:endParaRPr lang="en-US" sz="1800" b="0" dirty="0"/>
          </a:p>
          <a:p>
            <a:pPr marL="0" indent="0">
              <a:buNone/>
            </a:pPr>
            <a:endParaRPr lang="en-US" sz="1800" b="0" dirty="0"/>
          </a:p>
          <a:p>
            <a:endParaRPr lang="en-US" sz="1800"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587" y="1628094"/>
            <a:ext cx="3907395" cy="3410426"/>
          </a:xfrm>
          <a:prstGeom prst="rect">
            <a:avLst/>
          </a:prstGeom>
        </p:spPr>
      </p:pic>
    </p:spTree>
    <p:extLst>
      <p:ext uri="{BB962C8B-B14F-4D97-AF65-F5344CB8AC3E}">
        <p14:creationId xmlns:p14="http://schemas.microsoft.com/office/powerpoint/2010/main" val="757590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Stub or Shim</a:t>
            </a:r>
          </a:p>
        </p:txBody>
      </p:sp>
      <p:sp>
        <p:nvSpPr>
          <p:cNvPr id="3" name="Content Placeholder 2"/>
          <p:cNvSpPr>
            <a:spLocks noGrp="1"/>
          </p:cNvSpPr>
          <p:nvPr>
            <p:ph idx="1"/>
          </p:nvPr>
        </p:nvSpPr>
        <p:spPr>
          <a:xfrm>
            <a:off x="1981200" y="1600201"/>
            <a:ext cx="8229600" cy="2004237"/>
          </a:xfrm>
        </p:spPr>
        <p:txBody>
          <a:bodyPr/>
          <a:lstStyle/>
          <a:p>
            <a:pPr>
              <a:buClr>
                <a:schemeClr val="accent2">
                  <a:lumMod val="50000"/>
                </a:schemeClr>
              </a:buClr>
              <a:buFont typeface="Wingdings" pitchFamily="2" charset="2"/>
              <a:buChar char="Ø"/>
            </a:pPr>
            <a:r>
              <a:rPr lang="en-US" sz="1800" b="0" dirty="0"/>
              <a:t>Stubs provide implementations of interfaces and classes and are most effective when the code was designed with testability in mind. Shims allow support for times when the dependent code, for example legacy or external, cannot be changed and a detour of method calls to Shim implementations is needed.</a:t>
            </a:r>
          </a:p>
          <a:p>
            <a:pPr>
              <a:buClr>
                <a:schemeClr val="accent2">
                  <a:lumMod val="50000"/>
                </a:schemeClr>
              </a:buClr>
              <a:buFont typeface="Wingdings" pitchFamily="2" charset="2"/>
              <a:buChar char="Ø"/>
            </a:pPr>
            <a:endParaRPr lang="en-US" sz="1800" b="0" dirty="0"/>
          </a:p>
        </p:txBody>
      </p:sp>
      <p:graphicFrame>
        <p:nvGraphicFramePr>
          <p:cNvPr id="4" name="Table 3"/>
          <p:cNvGraphicFramePr>
            <a:graphicFrameLocks noGrp="1"/>
          </p:cNvGraphicFramePr>
          <p:nvPr>
            <p:extLst>
              <p:ext uri="{D42A27DB-BD31-4B8C-83A1-F6EECF244321}">
                <p14:modId xmlns:p14="http://schemas.microsoft.com/office/powerpoint/2010/main" val="266206273"/>
              </p:ext>
            </p:extLst>
          </p:nvPr>
        </p:nvGraphicFramePr>
        <p:xfrm>
          <a:off x="2534093" y="3317358"/>
          <a:ext cx="7251405" cy="2328530"/>
        </p:xfrm>
        <a:graphic>
          <a:graphicData uri="http://schemas.openxmlformats.org/drawingml/2006/table">
            <a:tbl>
              <a:tblPr/>
              <a:tblGrid>
                <a:gridCol w="4509556"/>
                <a:gridCol w="1374671"/>
                <a:gridCol w="1367178"/>
              </a:tblGrid>
              <a:tr h="318053">
                <a:tc>
                  <a:txBody>
                    <a:bodyPr/>
                    <a:lstStyle/>
                    <a:p>
                      <a:pPr algn="l" fontAlgn="b"/>
                      <a:r>
                        <a:rPr lang="en-US" sz="2000" b="1" i="0" u="none" strike="noStrike" dirty="0" smtClean="0">
                          <a:solidFill>
                            <a:srgbClr val="FFFFFF"/>
                          </a:solidFill>
                          <a:effectLst/>
                          <a:latin typeface="Calibri"/>
                        </a:rPr>
                        <a:t>     Objective </a:t>
                      </a:r>
                      <a:r>
                        <a:rPr lang="en-US" sz="2000" b="1" i="0" u="none" strike="noStrike" dirty="0">
                          <a:solidFill>
                            <a:srgbClr val="FFFFFF"/>
                          </a:solidFill>
                          <a:effectLst/>
                          <a:latin typeface="Calibri"/>
                        </a:rPr>
                        <a:t>| Consideration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solidFill>
                      <a:srgbClr val="95B3D7"/>
                    </a:solidFill>
                  </a:tcPr>
                </a:tc>
                <a:tc>
                  <a:txBody>
                    <a:bodyPr/>
                    <a:lstStyle/>
                    <a:p>
                      <a:pPr algn="ctr" fontAlgn="ctr"/>
                      <a:r>
                        <a:rPr lang="en-US" sz="2000" b="1" i="0" u="none" strike="noStrike" dirty="0">
                          <a:solidFill>
                            <a:srgbClr val="FFFFFF"/>
                          </a:solidFill>
                          <a:effectLst/>
                          <a:latin typeface="Calibri"/>
                        </a:rPr>
                        <a:t>Stub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solidFill>
                      <a:srgbClr val="95B3D7"/>
                    </a:solidFill>
                  </a:tcPr>
                </a:tc>
                <a:tc>
                  <a:txBody>
                    <a:bodyPr/>
                    <a:lstStyle/>
                    <a:p>
                      <a:pPr algn="ctr" fontAlgn="ctr"/>
                      <a:r>
                        <a:rPr lang="en-US" sz="2000" b="1" i="0" u="none" strike="noStrike" dirty="0">
                          <a:solidFill>
                            <a:srgbClr val="FFFFFF"/>
                          </a:solidFill>
                          <a:effectLst/>
                          <a:latin typeface="Calibri"/>
                        </a:rPr>
                        <a:t>Shim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solidFill>
                      <a:srgbClr val="95B3D7"/>
                    </a:solidFill>
                  </a:tcPr>
                </a:tc>
              </a:tr>
              <a:tr h="287211">
                <a:tc>
                  <a:txBody>
                    <a:bodyPr/>
                    <a:lstStyle/>
                    <a:p>
                      <a:pPr algn="l" fontAlgn="b"/>
                      <a:r>
                        <a:rPr lang="en-US" sz="1800" b="0" i="0" u="none" strike="noStrike" dirty="0">
                          <a:solidFill>
                            <a:srgbClr val="000000"/>
                          </a:solidFill>
                          <a:effectLst/>
                          <a:latin typeface="Calibri"/>
                        </a:rPr>
                        <a:t>Maximum performance?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7211">
                <a:tc>
                  <a:txBody>
                    <a:bodyPr/>
                    <a:lstStyle/>
                    <a:p>
                      <a:pPr algn="l" fontAlgn="b"/>
                      <a:r>
                        <a:rPr lang="en-US" sz="1800" b="0" i="0" u="none" strike="noStrike" dirty="0">
                          <a:solidFill>
                            <a:srgbClr val="000000"/>
                          </a:solidFill>
                          <a:effectLst/>
                          <a:latin typeface="Calibri"/>
                        </a:rPr>
                        <a:t>Abstract and Virtual methods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7211">
                <a:tc>
                  <a:txBody>
                    <a:bodyPr/>
                    <a:lstStyle/>
                    <a:p>
                      <a:pPr algn="l" fontAlgn="b"/>
                      <a:r>
                        <a:rPr lang="en-US" sz="1800" b="0" i="0" u="none" strike="noStrike" dirty="0">
                          <a:solidFill>
                            <a:srgbClr val="000000"/>
                          </a:solidFill>
                          <a:effectLst/>
                          <a:latin typeface="Calibri"/>
                        </a:rPr>
                        <a:t>Interfaces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7211">
                <a:tc>
                  <a:txBody>
                    <a:bodyPr/>
                    <a:lstStyle/>
                    <a:p>
                      <a:pPr algn="l" fontAlgn="b"/>
                      <a:r>
                        <a:rPr lang="en-US" sz="1800" b="0" i="0" u="none" strike="noStrike" dirty="0">
                          <a:solidFill>
                            <a:srgbClr val="000000"/>
                          </a:solidFill>
                          <a:effectLst/>
                          <a:latin typeface="Calibri"/>
                        </a:rPr>
                        <a:t>Internal types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7211">
                <a:tc>
                  <a:txBody>
                    <a:bodyPr/>
                    <a:lstStyle/>
                    <a:p>
                      <a:pPr algn="l" fontAlgn="b"/>
                      <a:r>
                        <a:rPr lang="en-US" sz="1800" b="0" i="0" u="none" strike="noStrike" dirty="0">
                          <a:solidFill>
                            <a:srgbClr val="000000"/>
                          </a:solidFill>
                          <a:effectLst/>
                          <a:latin typeface="Calibri"/>
                        </a:rPr>
                        <a:t>Static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7211">
                <a:tc>
                  <a:txBody>
                    <a:bodyPr/>
                    <a:lstStyle/>
                    <a:p>
                      <a:pPr algn="l" fontAlgn="b"/>
                      <a:r>
                        <a:rPr lang="en-US" sz="1800" b="0" i="0" u="none" strike="noStrike" dirty="0">
                          <a:solidFill>
                            <a:srgbClr val="000000"/>
                          </a:solidFill>
                          <a:effectLst/>
                          <a:latin typeface="Calibri"/>
                        </a:rPr>
                        <a:t>Sealed types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r h="287211">
                <a:tc>
                  <a:txBody>
                    <a:bodyPr/>
                    <a:lstStyle/>
                    <a:p>
                      <a:pPr algn="l" fontAlgn="b"/>
                      <a:r>
                        <a:rPr lang="en-US" sz="1800" b="0" i="0" u="none" strike="noStrike" dirty="0">
                          <a:solidFill>
                            <a:srgbClr val="000000"/>
                          </a:solidFill>
                          <a:effectLst/>
                          <a:latin typeface="Calibri"/>
                        </a:rPr>
                        <a:t>Private 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dirty="0">
                          <a:solidFill>
                            <a:srgbClr val="000000"/>
                          </a:solidFill>
                          <a:effectLst/>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c>
                  <a:txBody>
                    <a:bodyPr/>
                    <a:lstStyle/>
                    <a:p>
                      <a:pPr algn="ctr" fontAlgn="ctr"/>
                      <a:r>
                        <a:rPr lang="en-US" sz="1100" b="0" i="0" u="none" strike="noStrike" dirty="0">
                          <a:solidFill>
                            <a:srgbClr val="000000"/>
                          </a:solidFill>
                          <a:effectLst/>
                          <a:latin typeface="Calibri"/>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cell3D prstMaterial="dkEdge">
                      <a:bevel/>
                      <a:lightRig rig="flood" dir="t"/>
                    </a:cell3D>
                  </a:tcPr>
                </a:tc>
              </a:tr>
            </a:tbl>
          </a:graphicData>
        </a:graphic>
      </p:graphicFrame>
    </p:spTree>
    <p:extLst>
      <p:ext uri="{BB962C8B-B14F-4D97-AF65-F5344CB8AC3E}">
        <p14:creationId xmlns:p14="http://schemas.microsoft.com/office/powerpoint/2010/main" val="26797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315654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Closer look at Test Explorer </a:t>
            </a:r>
          </a:p>
        </p:txBody>
      </p:sp>
      <p:sp>
        <p:nvSpPr>
          <p:cNvPr id="3" name="Content Placeholder 2"/>
          <p:cNvSpPr>
            <a:spLocks noGrp="1"/>
          </p:cNvSpPr>
          <p:nvPr>
            <p:ph idx="1"/>
          </p:nvPr>
        </p:nvSpPr>
        <p:spPr/>
        <p:txBody>
          <a:bodyPr/>
          <a:lstStyle/>
          <a:p>
            <a:pPr>
              <a:buClr>
                <a:schemeClr val="accent2">
                  <a:lumMod val="50000"/>
                </a:schemeClr>
              </a:buClr>
              <a:buFont typeface="Wingdings" pitchFamily="2" charset="2"/>
              <a:buChar char="Ø"/>
            </a:pPr>
            <a:r>
              <a:rPr lang="en-US" sz="2000" b="0" dirty="0"/>
              <a:t>Grouping Tests in Test Explorer</a:t>
            </a:r>
          </a:p>
          <a:p>
            <a:pPr>
              <a:buClr>
                <a:schemeClr val="accent2">
                  <a:lumMod val="50000"/>
                </a:schemeClr>
              </a:buClr>
              <a:buFont typeface="Wingdings" pitchFamily="2" charset="2"/>
              <a:buChar char="Ø"/>
            </a:pPr>
            <a:endParaRPr lang="en-US" sz="2000" b="0" dirty="0"/>
          </a:p>
          <a:p>
            <a:pPr lvl="1">
              <a:buClr>
                <a:schemeClr val="accent2">
                  <a:lumMod val="50000"/>
                </a:schemeClr>
              </a:buClr>
              <a:buFont typeface="Wingdings" pitchFamily="2" charset="2"/>
              <a:buChar char="Ø"/>
            </a:pPr>
            <a:r>
              <a:rPr lang="en-US" sz="2000" b="0" dirty="0"/>
              <a:t>Group by Duration</a:t>
            </a:r>
          </a:p>
          <a:p>
            <a:pPr lvl="1">
              <a:buClr>
                <a:schemeClr val="accent2">
                  <a:lumMod val="50000"/>
                </a:schemeClr>
              </a:buClr>
              <a:buFont typeface="Wingdings" pitchFamily="2" charset="2"/>
              <a:buChar char="Ø"/>
            </a:pPr>
            <a:r>
              <a:rPr lang="en-US" sz="2000" b="0" dirty="0"/>
              <a:t>Group by Outcome</a:t>
            </a:r>
          </a:p>
          <a:p>
            <a:pPr lvl="1">
              <a:buClr>
                <a:schemeClr val="accent2">
                  <a:lumMod val="50000"/>
                </a:schemeClr>
              </a:buClr>
              <a:buFont typeface="Wingdings" pitchFamily="2" charset="2"/>
              <a:buChar char="Ø"/>
            </a:pPr>
            <a:r>
              <a:rPr lang="en-US" sz="2000" b="0" dirty="0"/>
              <a:t>Group by Traits</a:t>
            </a:r>
          </a:p>
          <a:p>
            <a:pPr lvl="1">
              <a:buClr>
                <a:schemeClr val="accent2">
                  <a:lumMod val="50000"/>
                </a:schemeClr>
              </a:buClr>
              <a:buFont typeface="Wingdings" pitchFamily="2" charset="2"/>
              <a:buChar char="Ø"/>
            </a:pPr>
            <a:r>
              <a:rPr lang="en-US" sz="2000" b="0" dirty="0"/>
              <a:t>Group by Projects</a:t>
            </a:r>
          </a:p>
          <a:p>
            <a:pPr>
              <a:buClr>
                <a:schemeClr val="accent2">
                  <a:lumMod val="50000"/>
                </a:schemeClr>
              </a:buClr>
              <a:buFont typeface="Wingdings" pitchFamily="2" charset="2"/>
              <a:buChar char="Ø"/>
            </a:pPr>
            <a:endParaRPr lang="en-US" sz="2000" b="0" dirty="0"/>
          </a:p>
          <a:p>
            <a:pPr marL="0" indent="0">
              <a:buNone/>
            </a:pPr>
            <a:endParaRPr lang="en-US" sz="2000" b="0" dirty="0"/>
          </a:p>
          <a:p>
            <a:pPr lvl="1"/>
            <a:endParaRPr lang="en-US" sz="2000" b="0" dirty="0"/>
          </a:p>
          <a:p>
            <a:pPr lvl="1"/>
            <a:endParaRPr lang="en-US" sz="2000" b="0" dirty="0"/>
          </a:p>
        </p:txBody>
      </p:sp>
    </p:spTree>
    <p:extLst>
      <p:ext uri="{BB962C8B-B14F-4D97-AF65-F5344CB8AC3E}">
        <p14:creationId xmlns:p14="http://schemas.microsoft.com/office/powerpoint/2010/main" val="316973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Code Coverage</a:t>
            </a:r>
          </a:p>
        </p:txBody>
      </p:sp>
      <p:sp>
        <p:nvSpPr>
          <p:cNvPr id="3" name="Content Placeholder 2"/>
          <p:cNvSpPr>
            <a:spLocks noGrp="1"/>
          </p:cNvSpPr>
          <p:nvPr>
            <p:ph idx="1"/>
          </p:nvPr>
        </p:nvSpPr>
        <p:spPr>
          <a:xfrm>
            <a:off x="1981199" y="1632099"/>
            <a:ext cx="8229600" cy="4525963"/>
          </a:xfrm>
        </p:spPr>
        <p:txBody>
          <a:bodyPr/>
          <a:lstStyle/>
          <a:p>
            <a:pPr>
              <a:buClr>
                <a:schemeClr val="accent2">
                  <a:lumMod val="50000"/>
                </a:schemeClr>
              </a:buClr>
              <a:buFont typeface="Wingdings" pitchFamily="2" charset="2"/>
              <a:buChar char="Ø"/>
            </a:pPr>
            <a:r>
              <a:rPr lang="en-US" sz="1800" b="0" dirty="0"/>
              <a:t>Analyzing Code Coverage</a:t>
            </a:r>
          </a:p>
          <a:p>
            <a:pPr>
              <a:buClr>
                <a:schemeClr val="accent2">
                  <a:lumMod val="50000"/>
                </a:schemeClr>
              </a:buClr>
              <a:buFont typeface="Wingdings" pitchFamily="2" charset="2"/>
              <a:buChar char="Ø"/>
            </a:pPr>
            <a:r>
              <a:rPr lang="en-US" sz="1800" b="0" dirty="0"/>
              <a:t>Code Coverage Results</a:t>
            </a:r>
          </a:p>
          <a:p>
            <a:pPr>
              <a:buClr>
                <a:schemeClr val="accent2">
                  <a:lumMod val="50000"/>
                </a:schemeClr>
              </a:buClr>
              <a:buFont typeface="Wingdings" pitchFamily="2" charset="2"/>
              <a:buChar char="Ø"/>
            </a:pPr>
            <a:r>
              <a:rPr lang="en-US" sz="1800" b="0" dirty="0" err="1"/>
              <a:t>ExcludeFromCodeCoverage</a:t>
            </a:r>
            <a:r>
              <a:rPr lang="en-US" sz="1800" b="0" dirty="0"/>
              <a:t> Attribute</a:t>
            </a:r>
          </a:p>
          <a:p>
            <a:pPr>
              <a:buClr>
                <a:schemeClr val="accent2">
                  <a:lumMod val="50000"/>
                </a:schemeClr>
              </a:buClr>
              <a:buFont typeface="Wingdings" pitchFamily="2" charset="2"/>
              <a:buChar char="Ø"/>
            </a:pPr>
            <a:r>
              <a:rPr lang="en-US" sz="1800" dirty="0">
                <a:solidFill>
                  <a:srgbClr val="002060"/>
                </a:solidFill>
              </a:rPr>
              <a:t>100% code coverage does not mean 100% test scenarios coverage</a:t>
            </a:r>
            <a:r>
              <a:rPr lang="en-US" sz="1800" b="0" dirty="0">
                <a:solidFill>
                  <a:srgbClr val="002060"/>
                </a:solidFill>
              </a:rPr>
              <a:t>.</a:t>
            </a:r>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a:p>
            <a:pPr>
              <a:buClr>
                <a:schemeClr val="accent2">
                  <a:lumMod val="50000"/>
                </a:schemeClr>
              </a:buClr>
              <a:buFont typeface="Wingdings" pitchFamily="2" charset="2"/>
              <a:buChar char="Ø"/>
            </a:pPr>
            <a:endParaRPr lang="en-US" sz="2000" b="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3279036"/>
            <a:ext cx="850582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349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Unit Testing</a:t>
            </a:r>
            <a:br>
              <a:rPr lang="en-US" sz="3600" dirty="0"/>
            </a:br>
            <a:endParaRPr lang="en-US" sz="3600" dirty="0"/>
          </a:p>
        </p:txBody>
      </p:sp>
      <p:sp>
        <p:nvSpPr>
          <p:cNvPr id="3" name="Content Placeholder 2"/>
          <p:cNvSpPr>
            <a:spLocks noGrp="1"/>
          </p:cNvSpPr>
          <p:nvPr>
            <p:ph idx="1"/>
          </p:nvPr>
        </p:nvSpPr>
        <p:spPr/>
        <p:txBody>
          <a:bodyPr/>
          <a:lstStyle/>
          <a:p>
            <a:pPr>
              <a:buClr>
                <a:srgbClr val="013A6F"/>
              </a:buClr>
            </a:pPr>
            <a:r>
              <a:rPr lang="en-US" sz="1800" b="0" dirty="0"/>
              <a:t>Unit testing is a software development process.</a:t>
            </a:r>
          </a:p>
          <a:p>
            <a:pPr marL="0" indent="0">
              <a:buClr>
                <a:srgbClr val="013A6F"/>
              </a:buClr>
              <a:buNone/>
            </a:pPr>
            <a:endParaRPr lang="en-US" sz="1800" b="0" dirty="0"/>
          </a:p>
          <a:p>
            <a:pPr>
              <a:buClr>
                <a:srgbClr val="013A6F"/>
              </a:buClr>
            </a:pPr>
            <a:r>
              <a:rPr lang="en-US" sz="1800" b="0" dirty="0"/>
              <a:t>The smallest testable parts of an application, called units, are individually and independently scrutinized for proper operation. </a:t>
            </a:r>
          </a:p>
          <a:p>
            <a:pPr marL="0" indent="0">
              <a:buClr>
                <a:srgbClr val="013A6F"/>
              </a:buClr>
              <a:buNone/>
            </a:pPr>
            <a:endParaRPr lang="en-US" sz="1800" b="0" dirty="0"/>
          </a:p>
          <a:p>
            <a:pPr>
              <a:buClr>
                <a:srgbClr val="013A6F"/>
              </a:buClr>
            </a:pPr>
            <a:r>
              <a:rPr lang="en-US" sz="1800" b="0" dirty="0"/>
              <a:t>Unit testing is often automated but it can also be done manually.</a:t>
            </a:r>
          </a:p>
          <a:p>
            <a:pPr marL="0" indent="0">
              <a:buClr>
                <a:srgbClr val="013A6F"/>
              </a:buClr>
              <a:buNone/>
            </a:pPr>
            <a:endParaRPr lang="en-US" sz="1800" b="0" dirty="0"/>
          </a:p>
        </p:txBody>
      </p:sp>
    </p:spTree>
    <p:extLst>
      <p:ext uri="{BB962C8B-B14F-4D97-AF65-F5344CB8AC3E}">
        <p14:creationId xmlns:p14="http://schemas.microsoft.com/office/powerpoint/2010/main" val="291281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Demo</a:t>
            </a:r>
            <a:br>
              <a:rPr lang="en-US" sz="3600" dirty="0"/>
            </a:br>
            <a:r>
              <a:rPr lang="en-US" sz="3600" dirty="0"/>
              <a:t/>
            </a:r>
            <a:br>
              <a:rPr lang="en-US" sz="3600" dirty="0"/>
            </a:br>
            <a:endParaRPr lang="en-US" sz="3600" dirty="0"/>
          </a:p>
        </p:txBody>
      </p:sp>
    </p:spTree>
    <p:extLst>
      <p:ext uri="{BB962C8B-B14F-4D97-AF65-F5344CB8AC3E}">
        <p14:creationId xmlns:p14="http://schemas.microsoft.com/office/powerpoint/2010/main" val="3370475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981200" y="1600201"/>
            <a:ext cx="8431619" cy="4525963"/>
          </a:xfrm>
        </p:spPr>
        <p:txBody>
          <a:bodyPr/>
          <a:lstStyle/>
          <a:p>
            <a:pPr>
              <a:buClr>
                <a:schemeClr val="accent2"/>
              </a:buClr>
              <a:buFont typeface="Wingdings" pitchFamily="2" charset="2"/>
              <a:buChar char="Ø"/>
            </a:pPr>
            <a:endParaRPr lang="en-US" dirty="0" smtClean="0"/>
          </a:p>
          <a:p>
            <a:pPr>
              <a:buClr>
                <a:schemeClr val="accent2"/>
              </a:buClr>
              <a:buFont typeface="Wingdings" pitchFamily="2" charset="2"/>
              <a:buChar char="Ø"/>
            </a:pPr>
            <a:endParaRPr lang="en-US" dirty="0"/>
          </a:p>
          <a:p>
            <a:pPr marL="3200400" lvl="7" indent="0">
              <a:buClr>
                <a:schemeClr val="accent2"/>
              </a:buClr>
              <a:buNone/>
            </a:pPr>
            <a:endParaRPr lang="en-US" dirty="0"/>
          </a:p>
          <a:p>
            <a:pPr marL="3200400" lvl="7" indent="0">
              <a:buClr>
                <a:schemeClr val="accent2"/>
              </a:buClr>
              <a:buNone/>
            </a:pPr>
            <a:r>
              <a:rPr lang="en-US" sz="4400" dirty="0"/>
              <a:t>Q &amp; A!</a:t>
            </a:r>
          </a:p>
        </p:txBody>
      </p:sp>
    </p:spTree>
    <p:extLst>
      <p:ext uri="{BB962C8B-B14F-4D97-AF65-F5344CB8AC3E}">
        <p14:creationId xmlns:p14="http://schemas.microsoft.com/office/powerpoint/2010/main" val="3814387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ctrTitle"/>
          </p:nvPr>
        </p:nvSpPr>
        <p:spPr>
          <a:xfrm>
            <a:off x="3033823" y="1261729"/>
            <a:ext cx="5816008" cy="2300178"/>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727" y="132831"/>
            <a:ext cx="8801595" cy="792162"/>
          </a:xfrm>
        </p:spPr>
        <p:txBody>
          <a:bodyPr/>
          <a:lstStyle/>
          <a:p>
            <a:pPr lvl="1"/>
            <a:r>
              <a:rPr lang="en-US" sz="3600" dirty="0"/>
              <a:t>Why ?</a:t>
            </a:r>
          </a:p>
        </p:txBody>
      </p:sp>
      <p:sp>
        <p:nvSpPr>
          <p:cNvPr id="3" name="Text Placeholder 2"/>
          <p:cNvSpPr>
            <a:spLocks noGrp="1"/>
          </p:cNvSpPr>
          <p:nvPr>
            <p:ph type="body" sz="half" idx="1"/>
          </p:nvPr>
        </p:nvSpPr>
        <p:spPr>
          <a:xfrm>
            <a:off x="1981200" y="1230086"/>
            <a:ext cx="8197702" cy="5080562"/>
          </a:xfrm>
        </p:spPr>
        <p:txBody>
          <a:bodyPr/>
          <a:lstStyle/>
          <a:p>
            <a:pPr>
              <a:buClr>
                <a:srgbClr val="013A6F"/>
              </a:buClr>
            </a:pPr>
            <a:r>
              <a:rPr lang="en-US" sz="1800" b="0" dirty="0"/>
              <a:t>Unit testing helps to ensure the correctness of the program to verify the code does what is expected to do </a:t>
            </a:r>
          </a:p>
          <a:p>
            <a:pPr>
              <a:buClr>
                <a:srgbClr val="013A6F"/>
              </a:buClr>
            </a:pPr>
            <a:endParaRPr lang="en-US" sz="1800" b="0" dirty="0"/>
          </a:p>
          <a:p>
            <a:pPr>
              <a:buClr>
                <a:srgbClr val="013A6F"/>
              </a:buClr>
            </a:pPr>
            <a:r>
              <a:rPr lang="en-US" sz="1800" b="0" dirty="0"/>
              <a:t>Unit tests helps for code-reusability</a:t>
            </a:r>
          </a:p>
          <a:p>
            <a:pPr marL="0" indent="0">
              <a:buClr>
                <a:srgbClr val="013A6F"/>
              </a:buClr>
              <a:buNone/>
            </a:pPr>
            <a:endParaRPr lang="en-US" sz="1800" b="0" dirty="0"/>
          </a:p>
          <a:p>
            <a:pPr>
              <a:buClr>
                <a:srgbClr val="013A6F"/>
              </a:buClr>
            </a:pPr>
            <a:r>
              <a:rPr lang="en-US" sz="1800" b="0" dirty="0"/>
              <a:t>Better understanding of code</a:t>
            </a:r>
          </a:p>
          <a:p>
            <a:pPr marL="0" indent="0">
              <a:buClr>
                <a:srgbClr val="013A6F"/>
              </a:buClr>
              <a:buNone/>
            </a:pPr>
            <a:endParaRPr lang="en-US" sz="1800" b="0" dirty="0"/>
          </a:p>
          <a:p>
            <a:pPr>
              <a:buClr>
                <a:srgbClr val="013A6F"/>
              </a:buClr>
            </a:pPr>
            <a:r>
              <a:rPr lang="en-US" sz="1800" b="0" dirty="0"/>
              <a:t>Leads to a better design</a:t>
            </a:r>
          </a:p>
          <a:p>
            <a:pPr>
              <a:buClr>
                <a:srgbClr val="013A6F"/>
              </a:buClr>
            </a:pPr>
            <a:endParaRPr lang="en-US" sz="1800" b="0" dirty="0"/>
          </a:p>
          <a:p>
            <a:pPr>
              <a:buClr>
                <a:schemeClr val="accent2"/>
              </a:buClr>
            </a:pPr>
            <a:r>
              <a:rPr lang="en-US" sz="1800" b="0" dirty="0"/>
              <a:t>Automated tests can run as frequently as required</a:t>
            </a:r>
          </a:p>
          <a:p>
            <a:pPr marL="0" indent="0">
              <a:buClr>
                <a:schemeClr val="accent2"/>
              </a:buClr>
              <a:buNone/>
            </a:pPr>
            <a:endParaRPr lang="en-US" sz="1800" b="0" dirty="0"/>
          </a:p>
          <a:p>
            <a:pPr>
              <a:buClr>
                <a:schemeClr val="accent2"/>
              </a:buClr>
            </a:pPr>
            <a:r>
              <a:rPr lang="en-US" sz="1800" b="0" dirty="0"/>
              <a:t>Makes it easier to change and refactor the code</a:t>
            </a:r>
          </a:p>
          <a:p>
            <a:pPr marL="0" indent="0">
              <a:buClr>
                <a:srgbClr val="013A6F"/>
              </a:buClr>
              <a:buNone/>
            </a:pPr>
            <a:endParaRPr lang="en-US" sz="1800" b="0" dirty="0"/>
          </a:p>
          <a:p>
            <a:pPr>
              <a:buClr>
                <a:srgbClr val="013A6F"/>
              </a:buClr>
            </a:pPr>
            <a:r>
              <a:rPr lang="en-US" sz="1800" b="0" dirty="0"/>
              <a:t>Reducing the cost of fixing bugs by fixing them earlier, rather than later.</a:t>
            </a:r>
          </a:p>
          <a:p>
            <a:pPr>
              <a:buClr>
                <a:schemeClr val="accent2"/>
              </a:buClr>
            </a:pPr>
            <a:endParaRPr lang="en-US" sz="1800" b="0" dirty="0"/>
          </a:p>
          <a:p>
            <a:pPr>
              <a:buClr>
                <a:schemeClr val="accent2"/>
              </a:buClr>
              <a:buFont typeface="Wingdings" pitchFamily="2" charset="2"/>
              <a:buChar char="Ø"/>
            </a:pPr>
            <a:endParaRPr lang="en-US" sz="1800" b="0" dirty="0"/>
          </a:p>
          <a:p>
            <a:pPr marL="0" indent="0">
              <a:buNone/>
            </a:pPr>
            <a:r>
              <a:rPr lang="en-US" sz="1800" dirty="0"/>
              <a:t/>
            </a:r>
            <a:br>
              <a:rPr lang="en-US" sz="1800" dirty="0"/>
            </a:br>
            <a:endParaRPr lang="en-US" sz="1800" b="0" dirty="0"/>
          </a:p>
        </p:txBody>
      </p:sp>
    </p:spTree>
    <p:extLst>
      <p:ext uri="{BB962C8B-B14F-4D97-AF65-F5344CB8AC3E}">
        <p14:creationId xmlns:p14="http://schemas.microsoft.com/office/powerpoint/2010/main" val="2702190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a Unit :</a:t>
            </a:r>
          </a:p>
        </p:txBody>
      </p:sp>
      <p:sp>
        <p:nvSpPr>
          <p:cNvPr id="3" name="Text Placeholder 2"/>
          <p:cNvSpPr>
            <a:spLocks noGrp="1"/>
          </p:cNvSpPr>
          <p:nvPr>
            <p:ph type="body" sz="half" idx="1"/>
          </p:nvPr>
        </p:nvSpPr>
        <p:spPr>
          <a:xfrm>
            <a:off x="2013098" y="1185532"/>
            <a:ext cx="6804837" cy="1408814"/>
          </a:xfrm>
        </p:spPr>
        <p:txBody>
          <a:bodyPr/>
          <a:lstStyle/>
          <a:p>
            <a:pPr>
              <a:buClr>
                <a:schemeClr val="accent2"/>
              </a:buClr>
              <a:buFont typeface="Wingdings" pitchFamily="2" charset="2"/>
              <a:buChar char="Ø"/>
            </a:pPr>
            <a:r>
              <a:rPr lang="en-US" sz="1800" b="0" dirty="0"/>
              <a:t>A unit of work is any functional scenario in the system that contains logic </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Typically a unit is a single method. </a:t>
            </a:r>
          </a:p>
        </p:txBody>
      </p:sp>
      <p:sp>
        <p:nvSpPr>
          <p:cNvPr id="9" name="TextBox 8"/>
          <p:cNvSpPr txBox="1"/>
          <p:nvPr/>
        </p:nvSpPr>
        <p:spPr>
          <a:xfrm>
            <a:off x="1683488" y="3772574"/>
            <a:ext cx="3827721" cy="160043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public class MyMath</a:t>
            </a:r>
          </a:p>
          <a:p>
            <a:r>
              <a:rPr lang="en-US" sz="1400" dirty="0"/>
              <a:t>    {</a:t>
            </a:r>
          </a:p>
          <a:p>
            <a:r>
              <a:rPr lang="en-US" sz="1400" dirty="0"/>
              <a:t>        public </a:t>
            </a:r>
            <a:r>
              <a:rPr lang="en-US" sz="1400" dirty="0" err="1"/>
              <a:t>int</a:t>
            </a:r>
            <a:r>
              <a:rPr lang="en-US" sz="1400" dirty="0"/>
              <a:t> Add(</a:t>
            </a:r>
            <a:r>
              <a:rPr lang="en-US" sz="1400" dirty="0" err="1"/>
              <a:t>int</a:t>
            </a:r>
            <a:r>
              <a:rPr lang="en-US" sz="1400" dirty="0"/>
              <a:t> i, </a:t>
            </a:r>
            <a:r>
              <a:rPr lang="en-US" sz="1400" dirty="0" err="1"/>
              <a:t>int</a:t>
            </a:r>
            <a:r>
              <a:rPr lang="en-US" sz="1400" dirty="0"/>
              <a:t> j)</a:t>
            </a:r>
          </a:p>
          <a:p>
            <a:r>
              <a:rPr lang="en-US" sz="1400" dirty="0"/>
              <a:t>        {</a:t>
            </a:r>
          </a:p>
          <a:p>
            <a:r>
              <a:rPr lang="en-US" sz="1400" dirty="0"/>
              <a:t>            return i + j;</a:t>
            </a:r>
          </a:p>
          <a:p>
            <a:r>
              <a:rPr lang="en-US" sz="1400" dirty="0"/>
              <a:t>        }</a:t>
            </a:r>
          </a:p>
          <a:p>
            <a:r>
              <a:rPr lang="en-US" sz="1400" dirty="0"/>
              <a:t>    }</a:t>
            </a:r>
          </a:p>
        </p:txBody>
      </p:sp>
      <p:sp>
        <p:nvSpPr>
          <p:cNvPr id="10" name="TextBox 9"/>
          <p:cNvSpPr txBox="1"/>
          <p:nvPr/>
        </p:nvSpPr>
        <p:spPr>
          <a:xfrm>
            <a:off x="5734494" y="3771381"/>
            <a:ext cx="4848446" cy="15850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[Test Method]</a:t>
            </a:r>
          </a:p>
          <a:p>
            <a:r>
              <a:rPr lang="en-US" sz="1400" dirty="0"/>
              <a:t>public void MyMath_Add_Should_Return_Correct_Sum()</a:t>
            </a:r>
          </a:p>
          <a:p>
            <a:r>
              <a:rPr lang="en-US" sz="1400" dirty="0"/>
              <a:t>        {</a:t>
            </a:r>
          </a:p>
          <a:p>
            <a:r>
              <a:rPr lang="en-US" sz="1400" dirty="0"/>
              <a:t>            MyMath m = new MyMath();</a:t>
            </a:r>
          </a:p>
          <a:p>
            <a:r>
              <a:rPr lang="en-US" sz="1400" dirty="0"/>
              <a:t>            Assert.AreEqual(</a:t>
            </a:r>
            <a:r>
              <a:rPr lang="en-US" sz="1400" dirty="0" err="1"/>
              <a:t>m.Add</a:t>
            </a:r>
            <a:r>
              <a:rPr lang="en-US" sz="1400" dirty="0"/>
              <a:t>(2, 3), 5);</a:t>
            </a:r>
          </a:p>
          <a:p>
            <a:r>
              <a:rPr lang="en-US" sz="1400" dirty="0"/>
              <a:t>        }</a:t>
            </a:r>
          </a:p>
          <a:p>
            <a:endParaRPr lang="en-US" sz="1300" dirty="0"/>
          </a:p>
        </p:txBody>
      </p:sp>
      <p:sp>
        <p:nvSpPr>
          <p:cNvPr id="11" name="TextBox 10"/>
          <p:cNvSpPr txBox="1"/>
          <p:nvPr/>
        </p:nvSpPr>
        <p:spPr>
          <a:xfrm>
            <a:off x="2395871" y="2888143"/>
            <a:ext cx="1620957" cy="369332"/>
          </a:xfrm>
          <a:prstGeom prst="rect">
            <a:avLst/>
          </a:prstGeom>
          <a:noFill/>
        </p:spPr>
        <p:txBody>
          <a:bodyPr wrap="none" rtlCol="0">
            <a:spAutoFit/>
          </a:bodyPr>
          <a:lstStyle/>
          <a:p>
            <a:r>
              <a:rPr lang="en-US" b="1" dirty="0" smtClean="0">
                <a:solidFill>
                  <a:schemeClr val="accent2"/>
                </a:solidFill>
              </a:rPr>
              <a:t>This is a Unit</a:t>
            </a:r>
            <a:endParaRPr lang="en-US" b="1" dirty="0">
              <a:solidFill>
                <a:schemeClr val="accent2"/>
              </a:solidFill>
            </a:endParaRPr>
          </a:p>
        </p:txBody>
      </p:sp>
      <p:sp>
        <p:nvSpPr>
          <p:cNvPr id="12" name="TextBox 11"/>
          <p:cNvSpPr txBox="1"/>
          <p:nvPr/>
        </p:nvSpPr>
        <p:spPr>
          <a:xfrm>
            <a:off x="6748129" y="2854770"/>
            <a:ext cx="2142446" cy="369332"/>
          </a:xfrm>
          <a:prstGeom prst="rect">
            <a:avLst/>
          </a:prstGeom>
          <a:noFill/>
        </p:spPr>
        <p:txBody>
          <a:bodyPr wrap="none" rtlCol="0">
            <a:spAutoFit/>
          </a:bodyPr>
          <a:lstStyle/>
          <a:p>
            <a:r>
              <a:rPr lang="en-US" b="1" dirty="0" smtClean="0">
                <a:solidFill>
                  <a:schemeClr val="accent2"/>
                </a:solidFill>
              </a:rPr>
              <a:t>This is a Unit Test</a:t>
            </a:r>
            <a:endParaRPr lang="en-US" b="1" dirty="0">
              <a:solidFill>
                <a:schemeClr val="accent2"/>
              </a:solidFill>
            </a:endParaRPr>
          </a:p>
        </p:txBody>
      </p:sp>
      <p:sp>
        <p:nvSpPr>
          <p:cNvPr id="13" name="Down Arrow 12"/>
          <p:cNvSpPr/>
          <p:nvPr/>
        </p:nvSpPr>
        <p:spPr>
          <a:xfrm>
            <a:off x="3129517" y="3257475"/>
            <a:ext cx="159489" cy="346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739608" y="3275564"/>
            <a:ext cx="159489" cy="3469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907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65" y="164728"/>
            <a:ext cx="8801595" cy="792162"/>
          </a:xfrm>
        </p:spPr>
        <p:txBody>
          <a:bodyPr/>
          <a:lstStyle/>
          <a:p>
            <a:r>
              <a:rPr lang="en-US" sz="3600" dirty="0"/>
              <a:t>Which of these is a true Unit ?</a:t>
            </a:r>
          </a:p>
        </p:txBody>
      </p:sp>
      <p:sp>
        <p:nvSpPr>
          <p:cNvPr id="6" name="Rounded Rectangle 5"/>
          <p:cNvSpPr/>
          <p:nvPr/>
        </p:nvSpPr>
        <p:spPr>
          <a:xfrm>
            <a:off x="7047615" y="2863704"/>
            <a:ext cx="3285460" cy="106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dirty="0">
              <a:solidFill>
                <a:srgbClr val="000000"/>
              </a:solidFill>
              <a:latin typeface="Arial" charset="0"/>
            </a:endParaRPr>
          </a:p>
          <a:p>
            <a:pPr lvl="0"/>
            <a:r>
              <a:rPr lang="en-US" sz="1400" dirty="0">
                <a:solidFill>
                  <a:srgbClr val="000000"/>
                </a:solidFill>
                <a:latin typeface="Arial" charset="0"/>
              </a:rPr>
              <a:t>public </a:t>
            </a:r>
            <a:r>
              <a:rPr lang="en-US" sz="1400" dirty="0" err="1">
                <a:solidFill>
                  <a:srgbClr val="000000"/>
                </a:solidFill>
                <a:latin typeface="Arial" charset="0"/>
              </a:rPr>
              <a:t>int</a:t>
            </a:r>
            <a:r>
              <a:rPr lang="en-US" sz="1400" dirty="0">
                <a:solidFill>
                  <a:srgbClr val="000000"/>
                </a:solidFill>
                <a:latin typeface="Arial" charset="0"/>
              </a:rPr>
              <a:t> Multiply(</a:t>
            </a:r>
            <a:r>
              <a:rPr lang="en-US" sz="1400" dirty="0" err="1">
                <a:solidFill>
                  <a:srgbClr val="000000"/>
                </a:solidFill>
                <a:latin typeface="Arial" charset="0"/>
              </a:rPr>
              <a:t>int</a:t>
            </a:r>
            <a:r>
              <a:rPr lang="en-US" sz="1400" dirty="0">
                <a:solidFill>
                  <a:srgbClr val="000000"/>
                </a:solidFill>
                <a:latin typeface="Arial" charset="0"/>
              </a:rPr>
              <a:t> </a:t>
            </a:r>
            <a:r>
              <a:rPr lang="en-US" sz="1400" dirty="0" err="1">
                <a:solidFill>
                  <a:srgbClr val="000000"/>
                </a:solidFill>
                <a:latin typeface="Arial" charset="0"/>
              </a:rPr>
              <a:t>a,int</a:t>
            </a:r>
            <a:r>
              <a:rPr lang="en-US" sz="1400" dirty="0">
                <a:solidFill>
                  <a:srgbClr val="000000"/>
                </a:solidFill>
                <a:latin typeface="Arial" charset="0"/>
              </a:rPr>
              <a:t> b)</a:t>
            </a:r>
          </a:p>
          <a:p>
            <a:pPr lvl="0"/>
            <a:r>
              <a:rPr lang="en-US" sz="1400" dirty="0">
                <a:solidFill>
                  <a:srgbClr val="000000"/>
                </a:solidFill>
                <a:latin typeface="Arial" charset="0"/>
              </a:rPr>
              <a:t>{</a:t>
            </a:r>
          </a:p>
          <a:p>
            <a:pPr lvl="0"/>
            <a:r>
              <a:rPr lang="en-US" sz="1400" dirty="0">
                <a:solidFill>
                  <a:srgbClr val="000000"/>
                </a:solidFill>
                <a:latin typeface="Arial" charset="0"/>
              </a:rPr>
              <a:t>   return a*b;</a:t>
            </a:r>
          </a:p>
          <a:p>
            <a:pPr lvl="0"/>
            <a:r>
              <a:rPr lang="en-US" sz="1400" dirty="0">
                <a:solidFill>
                  <a:srgbClr val="000000"/>
                </a:solidFill>
                <a:latin typeface="Arial" charset="0"/>
              </a:rPr>
              <a:t>}</a:t>
            </a:r>
          </a:p>
          <a:p>
            <a:pPr algn="ctr"/>
            <a:endParaRPr lang="en-US" dirty="0"/>
          </a:p>
        </p:txBody>
      </p:sp>
      <p:sp>
        <p:nvSpPr>
          <p:cNvPr id="7" name="Rounded Rectangle 6"/>
          <p:cNvSpPr/>
          <p:nvPr/>
        </p:nvSpPr>
        <p:spPr>
          <a:xfrm>
            <a:off x="6996226" y="1190850"/>
            <a:ext cx="3388241" cy="1169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dirty="0">
              <a:solidFill>
                <a:srgbClr val="000000"/>
              </a:solidFill>
              <a:latin typeface="Arial" charset="0"/>
            </a:endParaRPr>
          </a:p>
          <a:p>
            <a:pPr lvl="0"/>
            <a:r>
              <a:rPr lang="en-US" sz="1400" dirty="0">
                <a:solidFill>
                  <a:srgbClr val="000000"/>
                </a:solidFill>
                <a:latin typeface="Arial" charset="0"/>
              </a:rPr>
              <a:t>public </a:t>
            </a:r>
            <a:r>
              <a:rPr lang="en-US" sz="1400" dirty="0" err="1">
                <a:solidFill>
                  <a:srgbClr val="000000"/>
                </a:solidFill>
                <a:latin typeface="Arial" charset="0"/>
              </a:rPr>
              <a:t>int</a:t>
            </a:r>
            <a:r>
              <a:rPr lang="en-US" sz="1400" dirty="0">
                <a:solidFill>
                  <a:srgbClr val="000000"/>
                </a:solidFill>
                <a:latin typeface="Arial" charset="0"/>
              </a:rPr>
              <a:t> Multiply(</a:t>
            </a:r>
            <a:r>
              <a:rPr lang="en-US" sz="1400" dirty="0" err="1">
                <a:solidFill>
                  <a:srgbClr val="000000"/>
                </a:solidFill>
                <a:latin typeface="Arial" charset="0"/>
              </a:rPr>
              <a:t>int</a:t>
            </a:r>
            <a:r>
              <a:rPr lang="en-US" sz="1400" dirty="0">
                <a:solidFill>
                  <a:srgbClr val="000000"/>
                </a:solidFill>
                <a:latin typeface="Arial" charset="0"/>
              </a:rPr>
              <a:t> </a:t>
            </a:r>
            <a:r>
              <a:rPr lang="en-US" sz="1400" dirty="0" err="1">
                <a:solidFill>
                  <a:srgbClr val="000000"/>
                </a:solidFill>
                <a:latin typeface="Arial" charset="0"/>
              </a:rPr>
              <a:t>a,int</a:t>
            </a:r>
            <a:r>
              <a:rPr lang="en-US" sz="1400" dirty="0">
                <a:solidFill>
                  <a:srgbClr val="000000"/>
                </a:solidFill>
                <a:latin typeface="Arial" charset="0"/>
              </a:rPr>
              <a:t> b)</a:t>
            </a:r>
          </a:p>
          <a:p>
            <a:pPr lvl="0"/>
            <a:r>
              <a:rPr lang="en-US" sz="1400" dirty="0">
                <a:solidFill>
                  <a:srgbClr val="000000"/>
                </a:solidFill>
                <a:latin typeface="Arial" charset="0"/>
              </a:rPr>
              <a:t>{</a:t>
            </a:r>
          </a:p>
          <a:p>
            <a:pPr lvl="0"/>
            <a:r>
              <a:rPr lang="en-US" sz="1400" dirty="0">
                <a:solidFill>
                  <a:srgbClr val="000000"/>
                </a:solidFill>
                <a:latin typeface="Arial" charset="0"/>
              </a:rPr>
              <a:t>   return Product(a*b);</a:t>
            </a:r>
          </a:p>
          <a:p>
            <a:pPr lvl="0"/>
            <a:r>
              <a:rPr lang="en-US" sz="1400" dirty="0">
                <a:solidFill>
                  <a:srgbClr val="000000"/>
                </a:solidFill>
                <a:latin typeface="Arial" charset="0"/>
              </a:rPr>
              <a:t>// Product() is a private method .</a:t>
            </a:r>
          </a:p>
          <a:p>
            <a:pPr lvl="0"/>
            <a:r>
              <a:rPr lang="en-US" sz="1400" dirty="0">
                <a:solidFill>
                  <a:srgbClr val="000000"/>
                </a:solidFill>
                <a:latin typeface="Arial" charset="0"/>
              </a:rPr>
              <a:t>}</a:t>
            </a:r>
          </a:p>
          <a:p>
            <a:pPr algn="ctr"/>
            <a:endParaRPr lang="en-US" dirty="0"/>
          </a:p>
        </p:txBody>
      </p:sp>
      <p:sp>
        <p:nvSpPr>
          <p:cNvPr id="8" name="Rounded Rectangle 7"/>
          <p:cNvSpPr/>
          <p:nvPr/>
        </p:nvSpPr>
        <p:spPr>
          <a:xfrm>
            <a:off x="2055628" y="2863704"/>
            <a:ext cx="3391786" cy="1102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dirty="0">
              <a:solidFill>
                <a:srgbClr val="000000"/>
              </a:solidFill>
              <a:latin typeface="Arial" charset="0"/>
            </a:endParaRPr>
          </a:p>
          <a:p>
            <a:pPr lvl="0"/>
            <a:r>
              <a:rPr lang="en-US" sz="1400" dirty="0">
                <a:solidFill>
                  <a:srgbClr val="000000"/>
                </a:solidFill>
                <a:latin typeface="Arial" charset="0"/>
              </a:rPr>
              <a:t>public </a:t>
            </a:r>
            <a:r>
              <a:rPr lang="en-US" sz="1400" dirty="0" err="1">
                <a:solidFill>
                  <a:srgbClr val="000000"/>
                </a:solidFill>
                <a:latin typeface="Arial" charset="0"/>
              </a:rPr>
              <a:t>int</a:t>
            </a:r>
            <a:r>
              <a:rPr lang="en-US" sz="1400" dirty="0">
                <a:solidFill>
                  <a:srgbClr val="000000"/>
                </a:solidFill>
                <a:latin typeface="Arial" charset="0"/>
              </a:rPr>
              <a:t> Multiply(</a:t>
            </a:r>
            <a:r>
              <a:rPr lang="en-US" sz="1400" dirty="0" err="1">
                <a:solidFill>
                  <a:srgbClr val="000000"/>
                </a:solidFill>
                <a:latin typeface="Arial" charset="0"/>
              </a:rPr>
              <a:t>int</a:t>
            </a:r>
            <a:r>
              <a:rPr lang="en-US" sz="1400" dirty="0">
                <a:solidFill>
                  <a:srgbClr val="000000"/>
                </a:solidFill>
                <a:latin typeface="Arial" charset="0"/>
              </a:rPr>
              <a:t> </a:t>
            </a:r>
            <a:r>
              <a:rPr lang="en-US" sz="1400" dirty="0" err="1">
                <a:solidFill>
                  <a:srgbClr val="000000"/>
                </a:solidFill>
                <a:latin typeface="Arial" charset="0"/>
              </a:rPr>
              <a:t>a,int</a:t>
            </a:r>
            <a:r>
              <a:rPr lang="en-US" sz="1400" dirty="0">
                <a:solidFill>
                  <a:srgbClr val="000000"/>
                </a:solidFill>
                <a:latin typeface="Arial" charset="0"/>
              </a:rPr>
              <a:t> b)</a:t>
            </a:r>
          </a:p>
          <a:p>
            <a:pPr lvl="0"/>
            <a:r>
              <a:rPr lang="en-US" sz="1400" dirty="0">
                <a:solidFill>
                  <a:srgbClr val="000000"/>
                </a:solidFill>
                <a:latin typeface="Arial" charset="0"/>
              </a:rPr>
              <a:t>{</a:t>
            </a:r>
          </a:p>
          <a:p>
            <a:pPr lvl="0"/>
            <a:r>
              <a:rPr lang="en-US" sz="1400" dirty="0">
                <a:solidFill>
                  <a:srgbClr val="000000"/>
                </a:solidFill>
                <a:latin typeface="Arial" charset="0"/>
              </a:rPr>
              <a:t> Product(a*b);</a:t>
            </a:r>
          </a:p>
          <a:p>
            <a:pPr lvl="0"/>
            <a:r>
              <a:rPr lang="en-US" sz="1400" dirty="0">
                <a:solidFill>
                  <a:srgbClr val="000000"/>
                </a:solidFill>
                <a:latin typeface="Arial" charset="0"/>
              </a:rPr>
              <a:t>//Product is a public method.</a:t>
            </a:r>
          </a:p>
          <a:p>
            <a:pPr lvl="0"/>
            <a:r>
              <a:rPr lang="en-US" sz="1400" dirty="0">
                <a:solidFill>
                  <a:srgbClr val="000000"/>
                </a:solidFill>
                <a:latin typeface="Arial" charset="0"/>
              </a:rPr>
              <a:t>}</a:t>
            </a:r>
          </a:p>
          <a:p>
            <a:pPr algn="ctr"/>
            <a:endParaRPr lang="en-US" dirty="0"/>
          </a:p>
        </p:txBody>
      </p:sp>
      <p:sp>
        <p:nvSpPr>
          <p:cNvPr id="9" name="Rounded Rectangle 8"/>
          <p:cNvSpPr/>
          <p:nvPr/>
        </p:nvSpPr>
        <p:spPr>
          <a:xfrm>
            <a:off x="7047615" y="4614530"/>
            <a:ext cx="3462670" cy="11128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dirty="0">
              <a:solidFill>
                <a:srgbClr val="000000"/>
              </a:solidFill>
              <a:latin typeface="Arial" charset="0"/>
            </a:endParaRPr>
          </a:p>
          <a:p>
            <a:pPr lvl="0"/>
            <a:r>
              <a:rPr lang="en-US" sz="1400" dirty="0">
                <a:solidFill>
                  <a:srgbClr val="000000"/>
                </a:solidFill>
                <a:latin typeface="Arial" charset="0"/>
              </a:rPr>
              <a:t>public </a:t>
            </a:r>
            <a:r>
              <a:rPr lang="en-US" sz="1400" dirty="0" err="1">
                <a:solidFill>
                  <a:srgbClr val="000000"/>
                </a:solidFill>
                <a:latin typeface="Arial" charset="0"/>
              </a:rPr>
              <a:t>int</a:t>
            </a:r>
            <a:r>
              <a:rPr lang="en-US" sz="1400" dirty="0">
                <a:solidFill>
                  <a:srgbClr val="000000"/>
                </a:solidFill>
                <a:latin typeface="Arial" charset="0"/>
              </a:rPr>
              <a:t> Multiply(</a:t>
            </a:r>
            <a:r>
              <a:rPr lang="en-US" sz="1400" dirty="0" err="1">
                <a:solidFill>
                  <a:srgbClr val="000000"/>
                </a:solidFill>
                <a:latin typeface="Arial" charset="0"/>
              </a:rPr>
              <a:t>int</a:t>
            </a:r>
            <a:r>
              <a:rPr lang="en-US" sz="1400" dirty="0">
                <a:solidFill>
                  <a:srgbClr val="000000"/>
                </a:solidFill>
                <a:latin typeface="Arial" charset="0"/>
              </a:rPr>
              <a:t> </a:t>
            </a:r>
            <a:r>
              <a:rPr lang="en-US" sz="1400" dirty="0" err="1">
                <a:solidFill>
                  <a:srgbClr val="000000"/>
                </a:solidFill>
                <a:latin typeface="Arial" charset="0"/>
              </a:rPr>
              <a:t>a,int</a:t>
            </a:r>
            <a:r>
              <a:rPr lang="en-US" sz="1400" dirty="0">
                <a:solidFill>
                  <a:srgbClr val="000000"/>
                </a:solidFill>
                <a:latin typeface="Arial" charset="0"/>
              </a:rPr>
              <a:t> b)</a:t>
            </a:r>
          </a:p>
          <a:p>
            <a:pPr lvl="0"/>
            <a:r>
              <a:rPr lang="en-US" sz="1400" dirty="0">
                <a:solidFill>
                  <a:srgbClr val="000000"/>
                </a:solidFill>
                <a:latin typeface="Arial" charset="0"/>
              </a:rPr>
              <a:t>{</a:t>
            </a:r>
          </a:p>
          <a:p>
            <a:pPr lvl="0"/>
            <a:r>
              <a:rPr lang="en-US" sz="1400" dirty="0">
                <a:solidFill>
                  <a:srgbClr val="000000"/>
                </a:solidFill>
                <a:latin typeface="Arial" charset="0"/>
              </a:rPr>
              <a:t>   return Product(a*b);</a:t>
            </a:r>
          </a:p>
          <a:p>
            <a:pPr lvl="0"/>
            <a:r>
              <a:rPr lang="en-US" sz="1400" dirty="0">
                <a:solidFill>
                  <a:srgbClr val="000000"/>
                </a:solidFill>
                <a:latin typeface="Arial" charset="0"/>
              </a:rPr>
              <a:t>// Product() is a part of </a:t>
            </a:r>
            <a:r>
              <a:rPr lang="en-US" sz="1400" dirty="0" err="1">
                <a:solidFill>
                  <a:srgbClr val="000000"/>
                </a:solidFill>
                <a:latin typeface="Arial" charset="0"/>
              </a:rPr>
              <a:t>.net</a:t>
            </a:r>
            <a:r>
              <a:rPr lang="en-US" sz="1400" dirty="0">
                <a:solidFill>
                  <a:srgbClr val="000000"/>
                </a:solidFill>
                <a:latin typeface="Arial" charset="0"/>
              </a:rPr>
              <a:t> framework .</a:t>
            </a:r>
          </a:p>
          <a:p>
            <a:pPr lvl="0"/>
            <a:r>
              <a:rPr lang="en-US" sz="1400" dirty="0">
                <a:solidFill>
                  <a:srgbClr val="000000"/>
                </a:solidFill>
                <a:latin typeface="Arial" charset="0"/>
              </a:rPr>
              <a:t>}</a:t>
            </a:r>
          </a:p>
          <a:p>
            <a:pPr algn="ctr"/>
            <a:endParaRPr lang="en-US" dirty="0"/>
          </a:p>
        </p:txBody>
      </p:sp>
      <p:sp>
        <p:nvSpPr>
          <p:cNvPr id="10" name="Rounded Rectangle 9"/>
          <p:cNvSpPr/>
          <p:nvPr/>
        </p:nvSpPr>
        <p:spPr>
          <a:xfrm>
            <a:off x="2055629" y="4614531"/>
            <a:ext cx="3565451" cy="13503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dirty="0">
              <a:solidFill>
                <a:srgbClr val="000000"/>
              </a:solidFill>
              <a:latin typeface="Arial" charset="0"/>
            </a:endParaRPr>
          </a:p>
          <a:p>
            <a:pPr lvl="0"/>
            <a:r>
              <a:rPr lang="en-US" sz="1400" dirty="0">
                <a:solidFill>
                  <a:srgbClr val="000000"/>
                </a:solidFill>
                <a:latin typeface="Arial" charset="0"/>
              </a:rPr>
              <a:t>public </a:t>
            </a:r>
            <a:r>
              <a:rPr lang="en-US" sz="1400" dirty="0" err="1">
                <a:solidFill>
                  <a:srgbClr val="000000"/>
                </a:solidFill>
                <a:latin typeface="Arial" charset="0"/>
              </a:rPr>
              <a:t>int</a:t>
            </a:r>
            <a:r>
              <a:rPr lang="en-US" sz="1400" dirty="0">
                <a:solidFill>
                  <a:srgbClr val="000000"/>
                </a:solidFill>
                <a:latin typeface="Arial" charset="0"/>
              </a:rPr>
              <a:t> Multiply(</a:t>
            </a:r>
            <a:r>
              <a:rPr lang="en-US" sz="1400" dirty="0" err="1">
                <a:solidFill>
                  <a:srgbClr val="000000"/>
                </a:solidFill>
                <a:latin typeface="Arial" charset="0"/>
              </a:rPr>
              <a:t>int</a:t>
            </a:r>
            <a:r>
              <a:rPr lang="en-US" sz="1400" dirty="0">
                <a:solidFill>
                  <a:srgbClr val="000000"/>
                </a:solidFill>
                <a:latin typeface="Arial" charset="0"/>
              </a:rPr>
              <a:t> </a:t>
            </a:r>
            <a:r>
              <a:rPr lang="en-US" sz="1400" dirty="0" err="1">
                <a:solidFill>
                  <a:srgbClr val="000000"/>
                </a:solidFill>
                <a:latin typeface="Arial" charset="0"/>
              </a:rPr>
              <a:t>a,int</a:t>
            </a:r>
            <a:r>
              <a:rPr lang="en-US" sz="1400" dirty="0">
                <a:solidFill>
                  <a:srgbClr val="000000"/>
                </a:solidFill>
                <a:latin typeface="Arial" charset="0"/>
              </a:rPr>
              <a:t> b)</a:t>
            </a:r>
          </a:p>
          <a:p>
            <a:pPr lvl="0"/>
            <a:r>
              <a:rPr lang="en-US" sz="1400" dirty="0">
                <a:solidFill>
                  <a:srgbClr val="000000"/>
                </a:solidFill>
                <a:latin typeface="Arial" charset="0"/>
              </a:rPr>
              <a:t>{</a:t>
            </a:r>
          </a:p>
          <a:p>
            <a:pPr lvl="0"/>
            <a:r>
              <a:rPr lang="en-US" sz="1400" dirty="0">
                <a:solidFill>
                  <a:srgbClr val="000000"/>
                </a:solidFill>
                <a:latin typeface="Arial" charset="0"/>
              </a:rPr>
              <a:t>   return Product(a*b);</a:t>
            </a:r>
          </a:p>
          <a:p>
            <a:pPr lvl="0"/>
            <a:r>
              <a:rPr lang="en-US" sz="1400" dirty="0">
                <a:solidFill>
                  <a:srgbClr val="000000"/>
                </a:solidFill>
                <a:latin typeface="Arial" charset="0"/>
              </a:rPr>
              <a:t>// Product() calls a web service in Hyderabad.</a:t>
            </a:r>
          </a:p>
          <a:p>
            <a:pPr lvl="0"/>
            <a:r>
              <a:rPr lang="en-US" sz="1400" dirty="0">
                <a:solidFill>
                  <a:srgbClr val="000000"/>
                </a:solidFill>
                <a:latin typeface="Arial" charset="0"/>
              </a:rPr>
              <a:t>}</a:t>
            </a:r>
          </a:p>
          <a:p>
            <a:pPr algn="ctr"/>
            <a:endParaRPr lang="en-US" dirty="0"/>
          </a:p>
        </p:txBody>
      </p:sp>
      <p:sp>
        <p:nvSpPr>
          <p:cNvPr id="11" name="Rounded Rectangle 10"/>
          <p:cNvSpPr/>
          <p:nvPr/>
        </p:nvSpPr>
        <p:spPr>
          <a:xfrm>
            <a:off x="2055628" y="1176849"/>
            <a:ext cx="3391786" cy="11022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400" dirty="0">
              <a:solidFill>
                <a:srgbClr val="000000"/>
              </a:solidFill>
              <a:latin typeface="Arial" charset="0"/>
            </a:endParaRPr>
          </a:p>
          <a:p>
            <a:pPr lvl="0"/>
            <a:r>
              <a:rPr lang="en-US" sz="1400" dirty="0">
                <a:solidFill>
                  <a:srgbClr val="000000"/>
                </a:solidFill>
                <a:latin typeface="Arial" charset="0"/>
              </a:rPr>
              <a:t>public </a:t>
            </a:r>
            <a:r>
              <a:rPr lang="en-US" sz="1400" dirty="0" err="1">
                <a:solidFill>
                  <a:srgbClr val="000000"/>
                </a:solidFill>
                <a:latin typeface="Arial" charset="0"/>
              </a:rPr>
              <a:t>int</a:t>
            </a:r>
            <a:r>
              <a:rPr lang="en-US" sz="1400" dirty="0">
                <a:solidFill>
                  <a:srgbClr val="000000"/>
                </a:solidFill>
                <a:latin typeface="Arial" charset="0"/>
              </a:rPr>
              <a:t> Multiply(</a:t>
            </a:r>
            <a:r>
              <a:rPr lang="en-US" sz="1400" dirty="0" err="1">
                <a:solidFill>
                  <a:srgbClr val="000000"/>
                </a:solidFill>
                <a:latin typeface="Arial" charset="0"/>
              </a:rPr>
              <a:t>int</a:t>
            </a:r>
            <a:r>
              <a:rPr lang="en-US" sz="1400" dirty="0">
                <a:solidFill>
                  <a:srgbClr val="000000"/>
                </a:solidFill>
                <a:latin typeface="Arial" charset="0"/>
              </a:rPr>
              <a:t> </a:t>
            </a:r>
            <a:r>
              <a:rPr lang="en-US" sz="1400" dirty="0" err="1">
                <a:solidFill>
                  <a:srgbClr val="000000"/>
                </a:solidFill>
                <a:latin typeface="Arial" charset="0"/>
              </a:rPr>
              <a:t>a,int</a:t>
            </a:r>
            <a:r>
              <a:rPr lang="en-US" sz="1400" dirty="0">
                <a:solidFill>
                  <a:srgbClr val="000000"/>
                </a:solidFill>
                <a:latin typeface="Arial" charset="0"/>
              </a:rPr>
              <a:t> b)</a:t>
            </a:r>
          </a:p>
          <a:p>
            <a:pPr lvl="0"/>
            <a:r>
              <a:rPr lang="en-US" sz="1400" dirty="0">
                <a:solidFill>
                  <a:srgbClr val="000000"/>
                </a:solidFill>
                <a:latin typeface="Arial" charset="0"/>
              </a:rPr>
              <a:t>{</a:t>
            </a:r>
          </a:p>
          <a:p>
            <a:pPr lvl="0"/>
            <a:r>
              <a:rPr lang="en-US" sz="1400" dirty="0">
                <a:solidFill>
                  <a:srgbClr val="000000"/>
                </a:solidFill>
                <a:latin typeface="Arial" charset="0"/>
              </a:rPr>
              <a:t> Product(a*b);</a:t>
            </a:r>
          </a:p>
          <a:p>
            <a:pPr lvl="0"/>
            <a:r>
              <a:rPr lang="en-US" sz="1400" dirty="0">
                <a:solidFill>
                  <a:srgbClr val="000000"/>
                </a:solidFill>
                <a:latin typeface="Arial" charset="0"/>
              </a:rPr>
              <a:t>//Product looks up value in database.</a:t>
            </a:r>
          </a:p>
          <a:p>
            <a:pPr lvl="0"/>
            <a:r>
              <a:rPr lang="en-US" sz="1400" dirty="0">
                <a:solidFill>
                  <a:srgbClr val="000000"/>
                </a:solidFill>
                <a:latin typeface="Arial" charset="0"/>
              </a:rPr>
              <a:t>}</a:t>
            </a:r>
          </a:p>
          <a:p>
            <a:pPr algn="ctr"/>
            <a:endParaRPr lang="en-US" dirty="0"/>
          </a:p>
        </p:txBody>
      </p:sp>
      <p:sp>
        <p:nvSpPr>
          <p:cNvPr id="12" name="Rectangle 11"/>
          <p:cNvSpPr/>
          <p:nvPr/>
        </p:nvSpPr>
        <p:spPr>
          <a:xfrm>
            <a:off x="1556774" y="1357249"/>
            <a:ext cx="498855" cy="769441"/>
          </a:xfrm>
          <a:prstGeom prst="rect">
            <a:avLst/>
          </a:prstGeom>
          <a:noFill/>
        </p:spPr>
        <p:txBody>
          <a:bodyPr wrap="none" lIns="91440" tIns="45720" rIns="91440" bIns="45720">
            <a:sp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p>
        </p:txBody>
      </p:sp>
      <p:sp>
        <p:nvSpPr>
          <p:cNvPr id="13" name="Rectangle 12"/>
          <p:cNvSpPr/>
          <p:nvPr/>
        </p:nvSpPr>
        <p:spPr>
          <a:xfrm>
            <a:off x="1524000" y="3010610"/>
            <a:ext cx="498856" cy="769441"/>
          </a:xfrm>
          <a:prstGeom prst="rect">
            <a:avLst/>
          </a:prstGeom>
          <a:noFill/>
        </p:spPr>
        <p:txBody>
          <a:bodyPr wrap="none" lIns="91440" tIns="45720" rIns="91440" bIns="45720">
            <a:sp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p>
        </p:txBody>
      </p:sp>
      <p:sp>
        <p:nvSpPr>
          <p:cNvPr id="14" name="Rectangle 13"/>
          <p:cNvSpPr/>
          <p:nvPr/>
        </p:nvSpPr>
        <p:spPr>
          <a:xfrm>
            <a:off x="1546141" y="4957964"/>
            <a:ext cx="498856" cy="769441"/>
          </a:xfrm>
          <a:prstGeom prst="rect">
            <a:avLst/>
          </a:prstGeom>
          <a:noFill/>
        </p:spPr>
        <p:txBody>
          <a:bodyPr wrap="none" lIns="91440" tIns="45720" rIns="91440" bIns="45720">
            <a:sp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p>
        </p:txBody>
      </p:sp>
      <p:sp>
        <p:nvSpPr>
          <p:cNvPr id="15" name="Rectangle 14"/>
          <p:cNvSpPr/>
          <p:nvPr/>
        </p:nvSpPr>
        <p:spPr>
          <a:xfrm>
            <a:off x="6355601" y="1390919"/>
            <a:ext cx="498856" cy="769441"/>
          </a:xfrm>
          <a:prstGeom prst="rect">
            <a:avLst/>
          </a:prstGeom>
          <a:noFill/>
        </p:spPr>
        <p:txBody>
          <a:bodyPr wrap="none" lIns="91440" tIns="45720" rIns="91440" bIns="45720">
            <a:sp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p>
        </p:txBody>
      </p:sp>
      <p:sp>
        <p:nvSpPr>
          <p:cNvPr id="16" name="Rectangle 15"/>
          <p:cNvSpPr/>
          <p:nvPr/>
        </p:nvSpPr>
        <p:spPr>
          <a:xfrm>
            <a:off x="6355601" y="3030103"/>
            <a:ext cx="498856" cy="769441"/>
          </a:xfrm>
          <a:prstGeom prst="rect">
            <a:avLst/>
          </a:prstGeom>
          <a:noFill/>
        </p:spPr>
        <p:txBody>
          <a:bodyPr wrap="none" lIns="91440" tIns="45720" rIns="91440" bIns="45720">
            <a:sp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a:t>
            </a:r>
          </a:p>
        </p:txBody>
      </p:sp>
      <p:sp>
        <p:nvSpPr>
          <p:cNvPr id="17" name="Rectangle 16"/>
          <p:cNvSpPr/>
          <p:nvPr/>
        </p:nvSpPr>
        <p:spPr>
          <a:xfrm>
            <a:off x="6468119" y="4904976"/>
            <a:ext cx="498856" cy="769441"/>
          </a:xfrm>
          <a:prstGeom prst="rect">
            <a:avLst/>
          </a:prstGeom>
          <a:noFill/>
        </p:spPr>
        <p:txBody>
          <a:bodyPr wrap="none" lIns="91440" tIns="45720" rIns="91440" bIns="45720">
            <a:spAutoFit/>
          </a:bodyPr>
          <a:lstStyle/>
          <a:p>
            <a:pPr algn="ct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6</a:t>
            </a:r>
          </a:p>
        </p:txBody>
      </p:sp>
    </p:spTree>
    <p:extLst>
      <p:ext uri="{BB962C8B-B14F-4D97-AF65-F5344CB8AC3E}">
        <p14:creationId xmlns:p14="http://schemas.microsoft.com/office/powerpoint/2010/main" val="2718674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dirty="0"/>
              <a:t>Unit Testing in .NET /Visual Studio</a:t>
            </a:r>
          </a:p>
        </p:txBody>
      </p:sp>
      <p:sp>
        <p:nvSpPr>
          <p:cNvPr id="3" name="Text Placeholder 2"/>
          <p:cNvSpPr>
            <a:spLocks noGrp="1"/>
          </p:cNvSpPr>
          <p:nvPr>
            <p:ph type="body" sz="half" idx="1"/>
          </p:nvPr>
        </p:nvSpPr>
        <p:spPr>
          <a:xfrm>
            <a:off x="1981200" y="1600201"/>
            <a:ext cx="8138160" cy="4525963"/>
          </a:xfrm>
        </p:spPr>
        <p:txBody>
          <a:bodyPr/>
          <a:lstStyle/>
          <a:p>
            <a:pPr>
              <a:buClr>
                <a:schemeClr val="accent2"/>
              </a:buClr>
            </a:pPr>
            <a:r>
              <a:rPr lang="en-US" sz="1800" b="0" dirty="0"/>
              <a:t>Visual Studio has inbuilt support for automated unit testing</a:t>
            </a:r>
          </a:p>
          <a:p>
            <a:pPr>
              <a:buClr>
                <a:schemeClr val="accent2"/>
              </a:buClr>
            </a:pPr>
            <a:endParaRPr lang="en-US" sz="1800" b="0" dirty="0"/>
          </a:p>
          <a:p>
            <a:pPr>
              <a:buClr>
                <a:schemeClr val="accent2"/>
              </a:buClr>
            </a:pPr>
            <a:r>
              <a:rPr lang="en-US" sz="1800" b="0" dirty="0"/>
              <a:t>Unit Tests execution could be added to build process, which helps in automatic testing of changes after each </a:t>
            </a:r>
            <a:r>
              <a:rPr lang="en-US" sz="1800" b="0" dirty="0" smtClean="0"/>
              <a:t>build.</a:t>
            </a:r>
            <a:endParaRPr lang="en-US" sz="1800" b="0" dirty="0">
              <a:solidFill>
                <a:srgbClr val="FF0000"/>
              </a:solidFill>
            </a:endParaRPr>
          </a:p>
          <a:p>
            <a:pPr marL="0" indent="0">
              <a:buClr>
                <a:schemeClr val="accent2"/>
              </a:buClr>
              <a:buNone/>
            </a:pPr>
            <a:endParaRPr lang="en-US" sz="1800" b="0" dirty="0"/>
          </a:p>
          <a:p>
            <a:pPr>
              <a:buClr>
                <a:schemeClr val="accent2"/>
              </a:buClr>
            </a:pPr>
            <a:r>
              <a:rPr lang="en-US" sz="1800" b="0" dirty="0"/>
              <a:t>Test Explorer lets you run unit tests and view their results. </a:t>
            </a:r>
          </a:p>
          <a:p>
            <a:pPr>
              <a:buClr>
                <a:schemeClr val="accent2"/>
              </a:buClr>
            </a:pPr>
            <a:endParaRPr lang="en-US" sz="1800" b="0" dirty="0"/>
          </a:p>
        </p:txBody>
      </p:sp>
    </p:spTree>
    <p:extLst>
      <p:ext uri="{BB962C8B-B14F-4D97-AF65-F5344CB8AC3E}">
        <p14:creationId xmlns:p14="http://schemas.microsoft.com/office/powerpoint/2010/main" val="3686226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2831"/>
            <a:ext cx="8801595" cy="792162"/>
          </a:xfrm>
        </p:spPr>
        <p:txBody>
          <a:bodyPr/>
          <a:lstStyle/>
          <a:p>
            <a:r>
              <a:rPr lang="en-US" sz="3600" dirty="0"/>
              <a:t>Test Driven Development(TDD)</a:t>
            </a:r>
          </a:p>
        </p:txBody>
      </p:sp>
      <p:sp>
        <p:nvSpPr>
          <p:cNvPr id="3" name="Text Placeholder 2"/>
          <p:cNvSpPr>
            <a:spLocks noGrp="1"/>
          </p:cNvSpPr>
          <p:nvPr>
            <p:ph type="body" sz="half" idx="1"/>
          </p:nvPr>
        </p:nvSpPr>
        <p:spPr>
          <a:xfrm>
            <a:off x="2013098" y="1451345"/>
            <a:ext cx="7315200" cy="4525963"/>
          </a:xfrm>
        </p:spPr>
        <p:txBody>
          <a:bodyPr/>
          <a:lstStyle/>
          <a:p>
            <a:pPr>
              <a:buClr>
                <a:schemeClr val="accent2"/>
              </a:buClr>
            </a:pPr>
            <a:r>
              <a:rPr lang="en-US" sz="1800" b="0" dirty="0"/>
              <a:t>Test Driven Development is the practice of writing unit tests for our code before we actually write that code.</a:t>
            </a:r>
          </a:p>
          <a:p>
            <a:pPr>
              <a:buClr>
                <a:schemeClr val="accent2"/>
              </a:buClr>
            </a:pPr>
            <a:endParaRPr lang="en-US" sz="1800" b="0" dirty="0"/>
          </a:p>
          <a:p>
            <a:pPr>
              <a:buClr>
                <a:schemeClr val="accent2"/>
              </a:buClr>
            </a:pPr>
            <a:r>
              <a:rPr lang="en-US" sz="1800" b="0" dirty="0"/>
              <a:t>By writing a test and then writing the code to make that test pass we have a much better idea of what the goal and purpose of  the code is.</a:t>
            </a:r>
          </a:p>
          <a:p>
            <a:pPr>
              <a:buClr>
                <a:schemeClr val="accent2"/>
              </a:buClr>
            </a:pPr>
            <a:endParaRPr lang="en-US" sz="1800" b="0" dirty="0"/>
          </a:p>
          <a:p>
            <a:pPr>
              <a:buClr>
                <a:schemeClr val="accent2"/>
              </a:buClr>
            </a:pPr>
            <a:r>
              <a:rPr lang="en-US" sz="1800" b="0" dirty="0"/>
              <a:t>We will write cleaner, more maintainable code.</a:t>
            </a:r>
          </a:p>
          <a:p>
            <a:pPr>
              <a:buClr>
                <a:schemeClr val="accent2"/>
              </a:buClr>
            </a:pPr>
            <a:endParaRPr lang="en-US" sz="1800" b="0" dirty="0"/>
          </a:p>
          <a:p>
            <a:pPr>
              <a:buClr>
                <a:schemeClr val="accent2"/>
              </a:buClr>
            </a:pPr>
            <a:r>
              <a:rPr lang="en-US" sz="1800" b="0" dirty="0"/>
              <a:t>We will use refactoring tools and techniques.</a:t>
            </a:r>
          </a:p>
          <a:p>
            <a:pPr>
              <a:buClr>
                <a:schemeClr val="accent2"/>
              </a:buClr>
            </a:pPr>
            <a:endParaRPr lang="en-US" sz="1800" b="0" dirty="0"/>
          </a:p>
          <a:p>
            <a:pPr>
              <a:buClr>
                <a:schemeClr val="accent2"/>
              </a:buClr>
            </a:pPr>
            <a:r>
              <a:rPr lang="en-US" sz="1800" b="0" dirty="0"/>
              <a:t>As code gets larger it does not get harder to </a:t>
            </a:r>
            <a:r>
              <a:rPr lang="en-US" sz="1800" b="0" dirty="0" smtClean="0"/>
              <a:t>maintain</a:t>
            </a:r>
            <a:endParaRPr lang="en-US" sz="1800" b="0" dirty="0">
              <a:solidFill>
                <a:srgbClr val="FF0000"/>
              </a:solidFill>
            </a:endParaRPr>
          </a:p>
          <a:p>
            <a:endParaRPr lang="en-US" sz="1800" dirty="0"/>
          </a:p>
        </p:txBody>
      </p:sp>
    </p:spTree>
    <p:extLst>
      <p:ext uri="{BB962C8B-B14F-4D97-AF65-F5344CB8AC3E}">
        <p14:creationId xmlns:p14="http://schemas.microsoft.com/office/powerpoint/2010/main" val="3710928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65" y="143463"/>
            <a:ext cx="8801595" cy="792162"/>
          </a:xfrm>
        </p:spPr>
        <p:txBody>
          <a:bodyPr/>
          <a:lstStyle/>
          <a:p>
            <a:r>
              <a:rPr lang="en-US" sz="3600" dirty="0"/>
              <a:t>How TDD works in visual studio</a:t>
            </a:r>
          </a:p>
        </p:txBody>
      </p:sp>
      <p:sp>
        <p:nvSpPr>
          <p:cNvPr id="3" name="Text Placeholder 2"/>
          <p:cNvSpPr>
            <a:spLocks noGrp="1"/>
          </p:cNvSpPr>
          <p:nvPr>
            <p:ph type="body" sz="half" idx="1"/>
          </p:nvPr>
        </p:nvSpPr>
        <p:spPr>
          <a:xfrm>
            <a:off x="1779181" y="1504508"/>
            <a:ext cx="5858540" cy="4525963"/>
          </a:xfrm>
        </p:spPr>
        <p:txBody>
          <a:bodyPr/>
          <a:lstStyle/>
          <a:p>
            <a:pPr>
              <a:buClr>
                <a:schemeClr val="accent2"/>
              </a:buClr>
              <a:buFont typeface="Wingdings" pitchFamily="2" charset="2"/>
              <a:buChar char="Ø"/>
            </a:pPr>
            <a:r>
              <a:rPr lang="en-US" sz="1800" b="0" dirty="0"/>
              <a:t>Write the unit test</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Compile the unit test which will fail(</a:t>
            </a:r>
            <a:r>
              <a:rPr lang="en-US" sz="1800" dirty="0"/>
              <a:t>RED</a:t>
            </a:r>
            <a:r>
              <a:rPr lang="en-US" sz="1800" b="0" dirty="0"/>
              <a:t>)</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Implement enough of the target code to compile.</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Run the test and see it fail.(</a:t>
            </a:r>
            <a:r>
              <a:rPr lang="en-US" sz="1800" dirty="0"/>
              <a:t>RED</a:t>
            </a:r>
            <a:r>
              <a:rPr lang="en-US" sz="1800" b="0" dirty="0"/>
              <a:t>)</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Write enough code in the target to pass.(Green)</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Refactor the code as required(</a:t>
            </a:r>
            <a:r>
              <a:rPr lang="en-US" sz="1800" dirty="0"/>
              <a:t>REFACTOR</a:t>
            </a:r>
            <a:r>
              <a:rPr lang="en-US" sz="1800" b="0" dirty="0"/>
              <a:t>)</a:t>
            </a:r>
          </a:p>
          <a:p>
            <a:pPr>
              <a:buClr>
                <a:schemeClr val="accent2"/>
              </a:buClr>
              <a:buFont typeface="Wingdings" pitchFamily="2" charset="2"/>
              <a:buChar char="Ø"/>
            </a:pPr>
            <a:endParaRPr lang="en-US" sz="1800" b="0" dirty="0"/>
          </a:p>
          <a:p>
            <a:pPr>
              <a:buClr>
                <a:schemeClr val="accent2"/>
              </a:buClr>
              <a:buFont typeface="Wingdings" pitchFamily="2" charset="2"/>
              <a:buChar char="Ø"/>
            </a:pPr>
            <a:r>
              <a:rPr lang="en-US" sz="1800" b="0" dirty="0"/>
              <a:t>Repeat</a:t>
            </a:r>
          </a:p>
          <a:p>
            <a:pPr>
              <a:buClr>
                <a:schemeClr val="accent2"/>
              </a:buClr>
              <a:buFont typeface="Wingdings" pitchFamily="2" charset="2"/>
              <a:buChar char="Ø"/>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67" y="2283674"/>
            <a:ext cx="2314575" cy="1971675"/>
          </a:xfrm>
          <a:prstGeom prst="rect">
            <a:avLst/>
          </a:prstGeom>
        </p:spPr>
      </p:pic>
    </p:spTree>
    <p:extLst>
      <p:ext uri="{BB962C8B-B14F-4D97-AF65-F5344CB8AC3E}">
        <p14:creationId xmlns:p14="http://schemas.microsoft.com/office/powerpoint/2010/main" val="426777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_fa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7628</TotalTime>
  <Words>1266</Words>
  <Application>Microsoft Office PowerPoint</Application>
  <PresentationFormat>Widescreen</PresentationFormat>
  <Paragraphs>322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Gill Sans MT</vt:lpstr>
      <vt:lpstr>Wingdings</vt:lpstr>
      <vt:lpstr>FA_fa_blue</vt:lpstr>
      <vt:lpstr>Unit Testing using MS Test</vt:lpstr>
      <vt:lpstr>Agenda</vt:lpstr>
      <vt:lpstr>Unit Testing </vt:lpstr>
      <vt:lpstr>Why ?</vt:lpstr>
      <vt:lpstr>What is a Unit :</vt:lpstr>
      <vt:lpstr>Which of these is a true Unit ?</vt:lpstr>
      <vt:lpstr>Unit Testing in .NET /Visual Studio</vt:lpstr>
      <vt:lpstr>Test Driven Development(TDD)</vt:lpstr>
      <vt:lpstr>How TDD works in visual studio</vt:lpstr>
      <vt:lpstr>MS Unit Test Attributes</vt:lpstr>
      <vt:lpstr>MS Unit Test Assertions</vt:lpstr>
      <vt:lpstr>Arrange-Act-Assert (3A Pattern)</vt:lpstr>
      <vt:lpstr>Naming conventions to follow according to First American Guidance</vt:lpstr>
      <vt:lpstr>Demo -\\FAIBLR06L1255\Share1</vt:lpstr>
      <vt:lpstr>Testing Public methods</vt:lpstr>
      <vt:lpstr>Demo</vt:lpstr>
      <vt:lpstr>Testing Private methods</vt:lpstr>
      <vt:lpstr>Demo</vt:lpstr>
      <vt:lpstr>Testing Private Static methods</vt:lpstr>
      <vt:lpstr>Demo</vt:lpstr>
      <vt:lpstr>Testing Expected Exceptions</vt:lpstr>
      <vt:lpstr>Demo</vt:lpstr>
      <vt:lpstr>FAKES</vt:lpstr>
      <vt:lpstr>Stubs</vt:lpstr>
      <vt:lpstr>Shims</vt:lpstr>
      <vt:lpstr>Stub or Shim</vt:lpstr>
      <vt:lpstr>Demo</vt:lpstr>
      <vt:lpstr>Closer look at Test Explorer </vt:lpstr>
      <vt:lpstr>Code Coverage</vt:lpstr>
      <vt:lpstr>Demo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Using MS Fakes</dc:title>
  <dc:creator>Ravindra Gupta</dc:creator>
  <cp:lastModifiedBy>Patil, Sagar N</cp:lastModifiedBy>
  <cp:revision>279</cp:revision>
  <dcterms:created xsi:type="dcterms:W3CDTF">2009-06-04T06:20:54Z</dcterms:created>
  <dcterms:modified xsi:type="dcterms:W3CDTF">2016-01-04T06:49:50Z</dcterms:modified>
</cp:coreProperties>
</file>