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13" r:id="rId2"/>
    <p:sldId id="264" r:id="rId3"/>
    <p:sldId id="265" r:id="rId4"/>
    <p:sldId id="266" r:id="rId5"/>
    <p:sldId id="263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8" r:id="rId14"/>
    <p:sldId id="274" r:id="rId15"/>
    <p:sldId id="277" r:id="rId16"/>
    <p:sldId id="307" r:id="rId17"/>
    <p:sldId id="309" r:id="rId18"/>
    <p:sldId id="284" r:id="rId19"/>
    <p:sldId id="281" r:id="rId20"/>
    <p:sldId id="308" r:id="rId21"/>
    <p:sldId id="285" r:id="rId22"/>
    <p:sldId id="288" r:id="rId23"/>
    <p:sldId id="289" r:id="rId24"/>
    <p:sldId id="286" r:id="rId25"/>
    <p:sldId id="287" r:id="rId26"/>
    <p:sldId id="290" r:id="rId27"/>
    <p:sldId id="291" r:id="rId28"/>
    <p:sldId id="311" r:id="rId29"/>
    <p:sldId id="298" r:id="rId30"/>
    <p:sldId id="299" r:id="rId31"/>
    <p:sldId id="304" r:id="rId32"/>
    <p:sldId id="300" r:id="rId33"/>
    <p:sldId id="301" r:id="rId34"/>
    <p:sldId id="310" r:id="rId35"/>
    <p:sldId id="302" r:id="rId36"/>
    <p:sldId id="303" r:id="rId37"/>
    <p:sldId id="305" r:id="rId38"/>
    <p:sldId id="306" r:id="rId39"/>
    <p:sldId id="314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rabu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BF771-DE58-4E2E-AA03-AC4202611B17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57F60-9BB1-4559-878E-CB1DD56E1B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BC1346-3B7B-48EB-AA00-0153C1574F1C}" type="datetimeFigureOut">
              <a:rPr lang="en-US" smtClean="0"/>
              <a:pPr/>
              <a:t>11/21/2012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F7A38F-E8A9-47FC-818C-A26631DCC32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9248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FAF Business 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lowchart: Multidocument 2"/>
          <p:cNvSpPr/>
          <p:nvPr/>
        </p:nvSpPr>
        <p:spPr>
          <a:xfrm>
            <a:off x="1433536" y="838200"/>
            <a:ext cx="7467600" cy="487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FAF BUSINESS OBJECTS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83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Up-Down Arrow 5"/>
          <p:cNvSpPr/>
          <p:nvPr/>
        </p:nvSpPr>
        <p:spPr>
          <a:xfrm rot="3046147">
            <a:off x="7880299" y="3326448"/>
            <a:ext cx="457200" cy="69228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 rot="2589162">
            <a:off x="8416260" y="2341593"/>
            <a:ext cx="457200" cy="773757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6672" y="4800600"/>
            <a:ext cx="914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DAL  / DB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 rot="2646398">
            <a:off x="988311" y="4998276"/>
            <a:ext cx="457200" cy="604526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0"/>
            <a:ext cx="822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lvl="1"/>
            <a:r>
              <a:rPr lang="en-US" sz="1200" dirty="0" smtClean="0"/>
              <a:t>[</a:t>
            </a:r>
            <a:r>
              <a:rPr lang="en-US" sz="1200" dirty="0" smtClean="0">
                <a:solidFill>
                  <a:srgbClr val="2B91AF"/>
                </a:solidFill>
              </a:rPr>
              <a:t>BOClassSP(</a:t>
            </a:r>
            <a:r>
              <a:rPr lang="en-US" sz="1200" dirty="0" smtClean="0">
                <a:solidFill>
                  <a:srgbClr val="A31515"/>
                </a:solidFill>
              </a:rPr>
              <a:t>"GetAKANamesByAddrBookEntryID", "GetAKAName", "SetAKAName", "SetAKAName", "DeleteAKAName",</a:t>
            </a:r>
            <a:r>
              <a:rPr lang="en-US" sz="1200" dirty="0" smtClean="0">
                <a:solidFill>
                  <a:srgbClr val="0000FF"/>
                </a:solidFill>
              </a:rPr>
              <a:t>true)]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BOClassSP()</a:t>
            </a:r>
          </a:p>
          <a:p>
            <a:pPr lvl="1"/>
            <a:r>
              <a:rPr lang="en-US" sz="1800" dirty="0" smtClean="0"/>
              <a:t>This embeds the required stored procedures for the BO.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GetAKANamesByAddrBookEntryID = Load Many Stored Procedure (used to load collections)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GetAKAName = Load One SP (used to load a single BO)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SetAKAName = Update SP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SetAKAName = Insert SP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DeleteAKAName = Delete SP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True = will use Load One SP to build the MetaData while creating a new object of the BO (Default will be load many SP)</a:t>
            </a:r>
          </a:p>
          <a:p>
            <a:pPr lvl="1"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	* You need to mention at least load many or  load one SP.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15200" y="6400800"/>
            <a:ext cx="1828800" cy="4572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 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90960"/>
            <a:ext cx="82296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appSettings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BPM_Connection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Data Source=FASTSNA09SSQL08\workflow;Initial Catalog=FA_BPM;User ID=mtsuser;Password=mtsuser;Network Library=dbmssocn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ConnectionString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Data Source=FASTSNA09SSQL08;Initial Catalog=FASTPROD;User ID=mtsuser;Password=mtsuser;Network Library=dbmssocn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 algn="just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appSettings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8"/>
            <a:ext cx="8229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</a:rPr>
              <a:t>BOConnStringSetting</a:t>
            </a:r>
            <a:r>
              <a:rPr lang="en-US" sz="1200" dirty="0" smtClean="0">
                <a:latin typeface="Courier New"/>
                <a:ea typeface="Calibri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</a:rPr>
              <a:t>"BPM_Connection"</a:t>
            </a:r>
            <a:r>
              <a:rPr lang="en-US" sz="1200" dirty="0" smtClean="0">
                <a:latin typeface="Courier New"/>
                <a:ea typeface="Calibri"/>
              </a:rPr>
              <a:t>)]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BOConnStringSetting()</a:t>
            </a:r>
          </a:p>
          <a:p>
            <a:pPr lvl="1"/>
            <a:r>
              <a:rPr lang="en-US" sz="1800" dirty="0" smtClean="0"/>
              <a:t>Used to identify the BO Connection string .</a:t>
            </a:r>
          </a:p>
          <a:p>
            <a:pPr>
              <a:buNone/>
            </a:pPr>
            <a:r>
              <a:rPr lang="en-US" sz="1800" dirty="0" smtClean="0">
                <a:solidFill>
                  <a:srgbClr val="2B91AF"/>
                </a:solidFill>
                <a:latin typeface="Courier New"/>
                <a:ea typeface="Calibri"/>
              </a:rPr>
              <a:t>				</a:t>
            </a:r>
          </a:p>
          <a:p>
            <a:pPr>
              <a:buNone/>
            </a:pPr>
            <a:endParaRPr lang="en-US" sz="1800" dirty="0" smtClean="0">
              <a:latin typeface="Courier New"/>
              <a:ea typeface="Calibri"/>
            </a:endParaRPr>
          </a:p>
          <a:p>
            <a:pPr algn="just">
              <a:buNone/>
            </a:pPr>
            <a:r>
              <a:rPr lang="en-US" sz="1800" dirty="0" smtClean="0"/>
              <a:t>	where ‘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BPM_Connection</a:t>
            </a:r>
            <a:r>
              <a:rPr lang="en-US" sz="1800" dirty="0" smtClean="0"/>
              <a:t>’ is the key mentioned in appSettings</a:t>
            </a:r>
          </a:p>
          <a:p>
            <a:pPr algn="just">
              <a:buNone/>
            </a:pPr>
            <a:r>
              <a:rPr lang="en-US" sz="1800" dirty="0" smtClean="0"/>
              <a:t> </a:t>
            </a:r>
          </a:p>
          <a:p>
            <a:pPr algn="just">
              <a:buNone/>
            </a:pPr>
            <a:r>
              <a:rPr lang="en-US" sz="1800" dirty="0" smtClean="0"/>
              <a:t>	Default will be ‘ConnectionString’ (so no need to have BOConnStringSetting()</a:t>
            </a:r>
          </a:p>
          <a:p>
            <a:pPr algn="just">
              <a:buNone/>
            </a:pPr>
            <a:r>
              <a:rPr lang="en-US" sz="1800" dirty="0" smtClean="0"/>
              <a:t>	attribute for ‘ConnectionString’)</a:t>
            </a:r>
          </a:p>
          <a:p>
            <a:pPr algn="just">
              <a:buNone/>
            </a:pPr>
            <a:r>
              <a:rPr lang="en-US" sz="1800" dirty="0" smtClean="0"/>
              <a:t>	* Native BO will not take value from registry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15200" y="6400800"/>
            <a:ext cx="1828800" cy="4572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 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262200"/>
            <a:ext cx="8229600" cy="23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BONativeOnly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"PrincipalID"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BOClassSP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"many"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"one"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"update"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"insert"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"del"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BODerivedClass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IndividualBO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48)]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BODerivedClass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HusbandWifeBO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49)]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BODerivedClass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TrustBO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50)]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BODerivedClass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BusinessEntityBO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51)]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PrincipalBO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: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BusObj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IPrincipal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 algn="just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 algn="just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}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B91AF"/>
                </a:solidFill>
              </a:rPr>
              <a:t>BODerivedClass()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900" dirty="0" smtClean="0"/>
              <a:t>An attribute for the PARENT class</a:t>
            </a:r>
          </a:p>
          <a:p>
            <a:pPr lvl="1"/>
            <a:r>
              <a:rPr lang="en-US" sz="1900" dirty="0" smtClean="0"/>
              <a:t>Simplifies loading of BOs using BASE/PARENT type</a:t>
            </a:r>
          </a:p>
          <a:p>
            <a:pPr lvl="1"/>
            <a:r>
              <a:rPr lang="en-US" sz="1900" dirty="0" smtClean="0"/>
              <a:t>Uses ClassTypeID to map the derived .NET/BO Type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500" dirty="0" smtClean="0">
              <a:latin typeface="Courier New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Ex</a:t>
            </a:r>
            <a:r>
              <a:rPr lang="en-US" sz="1900" dirty="0" smtClean="0"/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BusObj</a:t>
            </a:r>
            <a:r>
              <a:rPr lang="en-US" sz="1500" dirty="0" smtClean="0">
                <a:latin typeface="Courier New"/>
                <a:ea typeface="Calibri"/>
                <a:cs typeface="Times New Roman"/>
              </a:rPr>
              <a:t> oBO = </a:t>
            </a:r>
            <a:r>
              <a:rPr lang="en-US" sz="15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500" dirty="0" smtClean="0">
                <a:latin typeface="Courier New"/>
                <a:ea typeface="Calibri"/>
                <a:cs typeface="Times New Roman"/>
              </a:rPr>
              <a:t>.LoadObject(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5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PrincipalsBO</a:t>
            </a:r>
            <a:r>
              <a:rPr lang="en-US" sz="1500" dirty="0" smtClean="0">
                <a:latin typeface="Courier New"/>
                <a:ea typeface="Calibri"/>
                <a:cs typeface="Times New Roman"/>
              </a:rPr>
              <a:t>), PrincipalID);</a:t>
            </a:r>
            <a:endParaRPr lang="en-US" sz="15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 smtClean="0">
              <a:latin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/>
              <a:t>This will return a Principal of type IndividualBO, HusbandWifeBO, TrustBO, or a BusinessEntityBO.</a:t>
            </a:r>
          </a:p>
          <a:p>
            <a:pPr lvl="1">
              <a:buNone/>
            </a:pP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15200" y="6400800"/>
            <a:ext cx="1828800" cy="4572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 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905000"/>
            <a:ext cx="8229600" cy="388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57200"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	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BONullableProperty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ExportInfoID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m_boData.GetInt(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"ExportInfoID"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{ m_boData.SetInt(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"ExportInfoID"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ourier New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ourier New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ourier New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BONullableProperty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"PropertyTypeCdID"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TypeCdID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m_boData.GetInt(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"PropertyTypeCdID"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{ m_boData.SetInt(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"PropertyTypeCdID"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                    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B91AF"/>
                </a:solidFill>
              </a:rPr>
              <a:t>BONullableProperty()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dirty="0" smtClean="0"/>
              <a:t>Identifies nullable fields</a:t>
            </a:r>
          </a:p>
          <a:p>
            <a:pPr lvl="1"/>
            <a:r>
              <a:rPr lang="en-US" sz="1800" dirty="0" smtClean="0"/>
              <a:t>Translates default values to NULL while saving to DB</a:t>
            </a:r>
          </a:p>
          <a:p>
            <a:pPr lvl="1">
              <a:buNone/>
            </a:pPr>
            <a:endParaRPr lang="en-US" sz="1700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/>
                <a:ea typeface="Calibri"/>
                <a:cs typeface="Times New Roman"/>
              </a:rPr>
              <a:t>	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3352800"/>
            <a:ext cx="1600200" cy="609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Field name in 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352800"/>
            <a:ext cx="1676400" cy="609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BO property name (RealPropertyBO)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3352800" y="39624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5029200" y="3962400"/>
            <a:ext cx="1943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315200" y="6400800"/>
            <a:ext cx="1828800" cy="4572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 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819400"/>
            <a:ext cx="8229600" cy="24574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57200"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   #region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Member variables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457200"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m_FileID = 0;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m_CustomerID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.Empty;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Money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m_InvoiceTotalAmount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Money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BOCollection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m_InvFeeDetails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IFileBusinessParty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m_FileBusinessParty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Code Regions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1800" b="1" dirty="0" smtClean="0"/>
              <a:t>Member Variables</a:t>
            </a:r>
          </a:p>
          <a:p>
            <a:pPr marL="1154430" lvl="2" indent="-514350"/>
            <a:r>
              <a:rPr lang="en-US" sz="1800" dirty="0" smtClean="0"/>
              <a:t>Always  place your member variables in Member variables region</a:t>
            </a:r>
          </a:p>
          <a:p>
            <a:pPr marL="1154430" lvl="2" indent="-514350"/>
            <a:r>
              <a:rPr lang="en-US" sz="1800" dirty="0" smtClean="0"/>
              <a:t>Class / Module level variables should be prefixed with ‘m_’</a:t>
            </a:r>
            <a:endParaRPr lang="en-US" sz="1800" b="1" dirty="0" smtClean="0"/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	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895600"/>
            <a:ext cx="8229600" cy="3276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#region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Properties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AddrBookEntryID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m_boData.GetInt(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"AddrBookEntryID"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{ m_boData.SetInt(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"AddrBookEntryID"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TypeCdID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m_boData.GetInt(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"PropertyTypeCdID"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{ m_boData.SetInt(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"PropertyTypeCdID"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#endregion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b="1" dirty="0" smtClean="0"/>
              <a:t> Properties</a:t>
            </a:r>
          </a:p>
          <a:p>
            <a:pPr marL="1154430" lvl="2" indent="-514350"/>
            <a:r>
              <a:rPr lang="en-US" sz="1800" dirty="0" smtClean="0"/>
              <a:t>Represents BO properties</a:t>
            </a:r>
          </a:p>
          <a:p>
            <a:pPr marL="1154430" lvl="2" indent="-514350"/>
            <a:r>
              <a:rPr lang="en-US" sz="1800" dirty="0" smtClean="0"/>
              <a:t>Implement get and set procs using m_boData.GetXXXX</a:t>
            </a:r>
          </a:p>
          <a:p>
            <a:pPr marL="1154430" lvl="2" indent="-514350"/>
            <a:r>
              <a:rPr lang="en-US" sz="1800" dirty="0" smtClean="0"/>
              <a:t>Supported types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string, short, int, long, double, Decimal, Boolean, FAFDate, Money</a:t>
            </a:r>
          </a:p>
          <a:p>
            <a:pPr marL="1154430" lvl="2" indent="-514350"/>
            <a:endParaRPr lang="en-US" b="1" dirty="0" smtClean="0"/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0" y="5638800"/>
            <a:ext cx="2971800" cy="533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Sets the new value and BO status, if different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4419600"/>
            <a:ext cx="2971800" cy="533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Avoid using different names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352800" y="46863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rot="5400000" flipH="1" flipV="1">
            <a:off x="5010150" y="470535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3581400" y="5410200"/>
            <a:ext cx="1752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562600"/>
          </a:xfrm>
        </p:spPr>
        <p:txBody>
          <a:bodyPr>
            <a:normAutofit fontScale="92500" lnSpcReduction="20000"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b="1" dirty="0" smtClean="0"/>
              <a:t> SubObjects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b="1" dirty="0" smtClean="0"/>
              <a:t>SubObject</a:t>
            </a:r>
            <a:r>
              <a:rPr lang="en-US" sz="2800" b="1" dirty="0" smtClean="0"/>
              <a:t>2</a:t>
            </a:r>
            <a:r>
              <a:rPr lang="en-US" b="1" dirty="0" smtClean="0"/>
              <a:t> </a:t>
            </a:r>
          </a:p>
          <a:p>
            <a:pPr lvl="4">
              <a:lnSpc>
                <a:spcPct val="80000"/>
              </a:lnSpc>
              <a:buClr>
                <a:srgbClr val="0F6FC6"/>
              </a:buClr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Binds the sub object to the parent BO by the sub object`s ID field</a:t>
            </a:r>
          </a:p>
          <a:p>
            <a:pPr lvl="3">
              <a:buNone/>
            </a:pPr>
            <a:endParaRPr lang="en-US" sz="1700" dirty="0" smtClean="0"/>
          </a:p>
          <a:p>
            <a:pPr lvl="3">
              <a:buNone/>
            </a:pPr>
            <a:r>
              <a:rPr lang="en-US" sz="1700" dirty="0" smtClean="0"/>
              <a:t>      </a:t>
            </a:r>
            <a:r>
              <a:rPr lang="en-US" sz="1700" b="1" dirty="0" smtClean="0"/>
              <a:t>Main BO</a:t>
            </a:r>
          </a:p>
          <a:p>
            <a:pPr lvl="3">
              <a:buNone/>
            </a:pPr>
            <a:endParaRPr lang="en-US" dirty="0" smtClean="0"/>
          </a:p>
          <a:p>
            <a:pPr marL="1154430" lvl="2" indent="-514350">
              <a:buNone/>
            </a:pPr>
            <a:r>
              <a:rPr lang="en-US" b="1" dirty="0" smtClean="0"/>
              <a:t>	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EmployeeBO which represents the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	Employee table has AddrBookEntryID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	and a </a:t>
            </a:r>
            <a:r>
              <a:rPr lang="en-US" sz="1900" dirty="0" err="1" smtClean="0">
                <a:solidFill>
                  <a:prstClr val="black"/>
                </a:solidFill>
                <a:latin typeface="Calibri"/>
              </a:rPr>
              <a:t>SuperObject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 - </a:t>
            </a:r>
            <a:r>
              <a:rPr lang="en-US" sz="1900" dirty="0" err="1" smtClean="0">
                <a:solidFill>
                  <a:prstClr val="black"/>
                </a:solidFill>
                <a:latin typeface="Calibri"/>
              </a:rPr>
              <a:t>PersonInfo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PersonInfo gets loaded from the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	AddrBookEntryID which is the primary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	key of AddrBookEntry table.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4196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319336"/>
          <a:ext cx="2819400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8194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Table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EmployeeID                    pk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RegionID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AddrBookEntryID         </a:t>
                      </a:r>
                      <a:r>
                        <a:rPr lang="en-US" baseline="0" dirty="0" smtClean="0"/>
                        <a:t> fk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57816" y="2333624"/>
          <a:ext cx="3276600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2766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AddrBookEntry  Table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AddrBookEntryID                  pk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MiddleName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886200" y="28956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867400"/>
          </a:xfrm>
        </p:spPr>
        <p:txBody>
          <a:bodyPr>
            <a:normAutofit/>
          </a:bodyPr>
          <a:lstStyle/>
          <a:p>
            <a:pPr marL="1154430" lvl="2" indent="-514350">
              <a:buFont typeface="Wingdings" pitchFamily="2" charset="2"/>
              <a:buChar char="q"/>
            </a:pPr>
            <a:r>
              <a:rPr lang="en-US" b="1" dirty="0" smtClean="0"/>
              <a:t>SubObject</a:t>
            </a:r>
            <a:r>
              <a:rPr lang="en-US" sz="2800" b="1" dirty="0" smtClean="0"/>
              <a:t>2</a:t>
            </a:r>
            <a:r>
              <a:rPr lang="en-US" b="1" dirty="0" smtClean="0"/>
              <a:t> </a:t>
            </a:r>
          </a:p>
          <a:p>
            <a:pPr lvl="3">
              <a:buNone/>
            </a:pPr>
            <a:r>
              <a:rPr lang="en-US" sz="1700" dirty="0" smtClean="0"/>
              <a:t>	</a:t>
            </a:r>
            <a:r>
              <a:rPr lang="en-US" sz="1700" b="1" dirty="0" smtClean="0"/>
              <a:t>Main BO</a:t>
            </a:r>
          </a:p>
          <a:p>
            <a:pPr lvl="3">
              <a:buNone/>
            </a:pPr>
            <a:endParaRPr lang="en-US" dirty="0" smtClean="0"/>
          </a:p>
          <a:p>
            <a:pPr marL="1154430" lvl="2" indent="-514350">
              <a:buNone/>
            </a:pPr>
            <a:r>
              <a:rPr lang="en-US" b="1" dirty="0" smtClean="0"/>
              <a:t>	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Times New Roman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371600"/>
          <a:ext cx="2362200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362200"/>
              </a:tblGrid>
              <a:tr h="35052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HusbandWifeBO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PrincipalID</a:t>
                      </a:r>
                      <a:r>
                        <a:rPr lang="en-US" dirty="0" smtClean="0"/>
                        <a:t>               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SpouseInfoID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1371600"/>
          <a:ext cx="2286000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286000"/>
              </a:tblGrid>
              <a:tr h="33528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PersonInfoBO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AddrBookEntryID                 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MiddleName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581400" y="1905000"/>
            <a:ext cx="21336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" y="3429000"/>
            <a:ext cx="83058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BOSubObject2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"SpouseInfoID"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))]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SpouseInfo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m_SpouseAddrBookEntry = 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)m_boData.GetSuperObject(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"SpouseInfo"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.SpouseInfoID);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m_SpouseAddrBookEntry;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28600"/>
            <a:ext cx="8229600" cy="632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#region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Subobjects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BOSubObject2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"AddrBookEntryID"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))]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PersonInfo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(m_PersonInfo ==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null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    m_PersonInfo = (</a:t>
            </a:r>
            <a:r>
              <a:rPr lang="en-US" sz="1200" dirty="0" smtClean="0">
                <a:solidFill>
                  <a:srgbClr val="2B91AF"/>
                </a:solidFill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)m_boData.GetSuperObject(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"PersonInfo"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	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.AddrBookEntryID);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m_PersonInfo;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ea typeface="Calibri"/>
              </a:rPr>
              <a:t>        }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ea typeface="Calibri"/>
              </a:rPr>
              <a:t>     }</a:t>
            </a:r>
          </a:p>
          <a:p>
            <a:pPr>
              <a:buNone/>
            </a:pPr>
            <a:endParaRPr lang="en-US" sz="1200" dirty="0" smtClean="0">
              <a:latin typeface="Courier New"/>
              <a:ea typeface="Calibri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BOSubObject2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"AddrBookEntryID"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))]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PersonInfo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{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>		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	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	(</a:t>
            </a:r>
            <a:r>
              <a:rPr lang="en-US" sz="1200" dirty="0" smtClean="0">
                <a:solidFill>
                  <a:srgbClr val="2B91AF"/>
                </a:solidFill>
              </a:rPr>
              <a:t>IPersonInfo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)m_boData.GetSuperObject(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"PersonInfo“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latin typeface="Courier New"/>
                <a:ea typeface="Calibri"/>
              </a:rPr>
              <a:t>}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ea typeface="Calibri"/>
              </a:rPr>
              <a:t>    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#endregion</a:t>
            </a:r>
            <a:endParaRPr lang="en-US" sz="1200" b="1" dirty="0" smtClean="0"/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PersonInfo SuperObject will be loaded by executing the </a:t>
            </a:r>
            <a:r>
              <a:rPr lang="en-US" sz="1200" dirty="0" smtClean="0">
                <a:solidFill>
                  <a:srgbClr val="FF0000"/>
                </a:solidFill>
              </a:rPr>
              <a:t>Load One SP </a:t>
            </a:r>
            <a:r>
              <a:rPr lang="en-US" sz="1200" dirty="0" smtClean="0"/>
              <a:t>of PersonInfoBO. (Both has same implementation)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357560" y="533400"/>
            <a:ext cx="3200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57960" y="152400"/>
            <a:ext cx="23622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Binding field should be the property name which will be used for loading SuperObject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3581400"/>
            <a:ext cx="1905000" cy="68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Parameter  name value should be same as SuperObject  name</a:t>
            </a: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rot="5400000" flipH="1" flipV="1">
            <a:off x="6572250" y="4057650"/>
            <a:ext cx="571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4191000" y="3810000"/>
            <a:ext cx="2819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1154430" lvl="2" indent="-514350">
              <a:buFont typeface="Wingdings" pitchFamily="2" charset="2"/>
              <a:buChar char="q"/>
            </a:pPr>
            <a:r>
              <a:rPr lang="en-US" b="1" dirty="0" smtClean="0"/>
              <a:t>SubObject </a:t>
            </a:r>
          </a:p>
          <a:p>
            <a:pPr lvl="4">
              <a:lnSpc>
                <a:spcPct val="80000"/>
              </a:lnSpc>
              <a:buClr>
                <a:srgbClr val="0F6FC6"/>
              </a:buClr>
            </a:pP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Binds the sub object to the parent BO by the parent`s ID field</a:t>
            </a:r>
          </a:p>
          <a:p>
            <a:pPr lvl="3">
              <a:buNone/>
            </a:pPr>
            <a:endParaRPr lang="en-US" sz="1600" dirty="0" smtClean="0"/>
          </a:p>
          <a:p>
            <a:pPr lvl="3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Main BO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marL="1154430" lvl="2" indent="-514350">
              <a:buNone/>
            </a:pPr>
            <a:r>
              <a:rPr lang="en-US" b="1" dirty="0" smtClean="0"/>
              <a:t>	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209800"/>
          <a:ext cx="2895600" cy="18796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895600"/>
              </a:tblGrid>
              <a:tr h="37592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GeographicRegionBO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GeoRegionID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ObjectCd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2600" y="2209800"/>
          <a:ext cx="2895600" cy="18796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895600"/>
              </a:tblGrid>
              <a:tr h="37592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CountyInfoBO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CountyInfoID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OwnerOfficeID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GeoRegionID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86200" y="2743200"/>
            <a:ext cx="16002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90600" y="4267200"/>
            <a:ext cx="7467600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BOSubObject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"GeoRegionID"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ICountyInfo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))]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public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ICountyInfo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CountyInfo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ICountyInfo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)m_boData.GetSubObject(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"CountyInfo"</a:t>
            </a:r>
            <a:r>
              <a:rPr lang="en-US" sz="12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ourier New"/>
                <a:ea typeface="Calibri"/>
                <a:cs typeface="Times New Roman"/>
              </a:rPr>
              <a:t>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.Net BO structure</a:t>
            </a:r>
          </a:p>
          <a:p>
            <a:r>
              <a:rPr lang="en-US" sz="1800" dirty="0" smtClean="0"/>
              <a:t>How to code a BO ?</a:t>
            </a:r>
          </a:p>
          <a:p>
            <a:r>
              <a:rPr lang="en-US" sz="1800" dirty="0" smtClean="0"/>
              <a:t>BOAttributes</a:t>
            </a:r>
          </a:p>
          <a:p>
            <a:r>
              <a:rPr lang="en-US" sz="1800" dirty="0" smtClean="0"/>
              <a:t>Code Regions</a:t>
            </a:r>
          </a:p>
          <a:p>
            <a:pPr lvl="1"/>
            <a:r>
              <a:rPr lang="en-US" sz="1600" dirty="0" smtClean="0"/>
              <a:t>Member variables</a:t>
            </a:r>
          </a:p>
          <a:p>
            <a:pPr lvl="1"/>
            <a:r>
              <a:rPr lang="en-US" sz="1600" dirty="0" smtClean="0"/>
              <a:t>SubObjects</a:t>
            </a:r>
          </a:p>
          <a:p>
            <a:pPr lvl="1"/>
            <a:r>
              <a:rPr lang="en-US" sz="1600" dirty="0" smtClean="0"/>
              <a:t>SubCollections</a:t>
            </a:r>
          </a:p>
          <a:p>
            <a:pPr lvl="1"/>
            <a:r>
              <a:rPr lang="en-US" sz="1600" dirty="0" smtClean="0"/>
              <a:t>Overridden Framework Methods</a:t>
            </a:r>
          </a:p>
          <a:p>
            <a:r>
              <a:rPr lang="en-US" sz="1800" dirty="0" smtClean="0"/>
              <a:t>Summarizing Rules for BO</a:t>
            </a:r>
          </a:p>
          <a:p>
            <a:r>
              <a:rPr lang="en-US" sz="1800" dirty="0" smtClean="0"/>
              <a:t>BOTestClient</a:t>
            </a:r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91200"/>
          </a:xfrm>
        </p:spPr>
        <p:txBody>
          <a:bodyPr>
            <a:normAutofit lnSpcReduction="10000"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b="1" dirty="0" smtClean="0"/>
              <a:t> SubCollections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B91AF"/>
                </a:solidFill>
              </a:rPr>
              <a:t>BOCollection</a:t>
            </a:r>
            <a:endParaRPr lang="en-US" sz="2000" b="1" dirty="0" smtClean="0"/>
          </a:p>
          <a:p>
            <a:pPr lvl="4">
              <a:lnSpc>
                <a:spcPct val="80000"/>
              </a:lnSpc>
              <a:buClr>
                <a:srgbClr val="0F6FC6"/>
              </a:buClr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Loads the collection of objects by using the ClassID of ParentBO.</a:t>
            </a:r>
          </a:p>
          <a:p>
            <a:pPr lvl="3"/>
            <a:endParaRPr lang="en-US" dirty="0" smtClean="0"/>
          </a:p>
          <a:p>
            <a:pPr lvl="3">
              <a:buNone/>
            </a:pPr>
            <a:r>
              <a:rPr lang="en-US" sz="1600" b="1" dirty="0" smtClean="0"/>
              <a:t>       Main BO</a:t>
            </a:r>
          </a:p>
          <a:p>
            <a:pPr lvl="3"/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marL="1154430" lvl="2" indent="-514350">
              <a:buNone/>
            </a:pPr>
            <a:r>
              <a:rPr lang="en-US" b="1" dirty="0" smtClean="0"/>
              <a:t>	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TitleEscrowInfoBO which represents the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	TitleEscrowInfo table has TitleEscrowInfoID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	as ClassID and a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SubCollection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-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RealProperties</a:t>
            </a:r>
            <a:r>
              <a:rPr lang="en-US" sz="1600" dirty="0" smtClean="0"/>
              <a:t>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RealProperties gets loaded from 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	TitleEscrowInfoID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8006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90800"/>
          <a:ext cx="2895600" cy="18796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895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TitleEscrowInfo</a:t>
                      </a:r>
                      <a:r>
                        <a:rPr lang="en-US" baseline="0" dirty="0" smtClean="0"/>
                        <a:t>  Table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TitleEscrowInfo</a:t>
                      </a:r>
                      <a:r>
                        <a:rPr lang="en-US" baseline="0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FileID	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OrderID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2581272"/>
          <a:ext cx="2895600" cy="18796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895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Real Property  Table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RealPropertyID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ClassTypeID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TypeCdID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TitleEscrowInfoID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962400" y="3124200"/>
            <a:ext cx="17526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685800"/>
            <a:ext cx="8229600" cy="3733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57200"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#region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SubCollection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ourier New"/>
              <a:ea typeface="Calibri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</a:rPr>
              <a:t>BOCollection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</a:rPr>
              <a:t>IRealProperty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),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</a:rPr>
              <a:t>"TitleEscrowInfoID"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)]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BOCollection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RealProperties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	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	{ </a:t>
            </a: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      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m_boData.GetSubCollection(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"RealProperties"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			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IRealProperty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.TitleEscrowInfoID); </a:t>
            </a: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	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}</a:t>
            </a: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	#endregion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6019800"/>
          </a:xfrm>
        </p:spPr>
        <p:txBody>
          <a:bodyPr>
            <a:normAutofit/>
          </a:bodyPr>
          <a:lstStyle/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The above RealProperties BOCollection will be loaded by executing the </a:t>
            </a:r>
            <a:r>
              <a:rPr lang="en-US" sz="1800" dirty="0" smtClean="0">
                <a:solidFill>
                  <a:srgbClr val="FF0000"/>
                </a:solidFill>
              </a:rPr>
              <a:t>Load Many SP </a:t>
            </a:r>
            <a:r>
              <a:rPr lang="en-US" sz="1800" dirty="0" smtClean="0"/>
              <a:t>of RealPropertyBO.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rot="5400000" flipH="1" flipV="1">
            <a:off x="5200650" y="704850"/>
            <a:ext cx="7239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7400" y="304800"/>
            <a:ext cx="2895600" cy="68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Usually Binding field will be ClassID of this BO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1676400"/>
            <a:ext cx="2895600" cy="68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Parameter  name value should be same as BOCollection  name</a:t>
            </a: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962400" y="1828800"/>
            <a:ext cx="1905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rot="5400000" flipH="1" flipV="1">
            <a:off x="5619750" y="2114550"/>
            <a:ext cx="3429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657344"/>
            <a:ext cx="8001000" cy="5048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BOFactory helper functions</a:t>
            </a:r>
          </a:p>
          <a:p>
            <a:pPr indent="-274320"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NewObject()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.NewObject(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LoadObject(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titleEscrowInfoId)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.LoadObject(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	  	titleEscrowInfoId);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BOCollection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NewCollection()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.NewCollection(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BOCollection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LoadCollection(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fileId,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titleEscrowInfoId)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.LoadCollection(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 fileId, 			titleEscrowInfoId);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</a:p>
          <a:p>
            <a:pPr indent="-274320"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indent="-274320"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010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sz="2600" b="1" dirty="0" smtClean="0"/>
              <a:t>BOFactory helper functions</a:t>
            </a:r>
          </a:p>
          <a:p>
            <a:pPr marL="1154430" lvl="2" indent="-514350"/>
            <a:r>
              <a:rPr lang="en-US" sz="1800" dirty="0" smtClean="0"/>
              <a:t>These functions are used to load or create new object /collection</a:t>
            </a:r>
          </a:p>
          <a:p>
            <a:pPr marL="1154430" lvl="2" indent="-514350"/>
            <a:endParaRPr lang="en-US" dirty="0" smtClean="0"/>
          </a:p>
          <a:p>
            <a:pPr marL="1154430" lvl="2" indent="-514350"/>
            <a:endParaRPr lang="en-US" dirty="0" smtClean="0"/>
          </a:p>
          <a:p>
            <a:pPr marL="1154430" lvl="2" indent="-514350"/>
            <a:endParaRPr lang="en-US" dirty="0" smtClean="0"/>
          </a:p>
          <a:p>
            <a:pPr marL="1154430" lvl="2" indent="-514350"/>
            <a:endParaRPr lang="en-US" dirty="0" smtClean="0"/>
          </a:p>
          <a:p>
            <a:pPr marL="1154430" lvl="2" indent="-514350"/>
            <a:endParaRPr lang="en-US" dirty="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</a:t>
            </a:r>
            <a:endParaRPr lang="en-US" sz="2900" dirty="0" smtClean="0">
              <a:latin typeface="Calibri"/>
              <a:ea typeface="Calibri"/>
              <a:cs typeface="Times New Roman"/>
            </a:endParaRPr>
          </a:p>
          <a:p>
            <a:pPr marL="1154430" lvl="2" indent="-514350">
              <a:buNone/>
            </a:pPr>
            <a:r>
              <a:rPr lang="en-US" b="1" dirty="0" smtClean="0"/>
              <a:t>		</a:t>
            </a:r>
          </a:p>
          <a:p>
            <a:pPr marL="1154430" lvl="2" indent="-514350">
              <a:buNone/>
            </a:pPr>
            <a:endParaRPr lang="en-US" sz="16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1188720" lvl="4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538528"/>
            <a:ext cx="82296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titleEscrowInfoBO = ((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BOFactory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.LoadObject(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typeof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),5)));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marL="274320" lvl="1" indent="-274320" algn="just">
              <a:buClr>
                <a:schemeClr val="accent3"/>
              </a:buClr>
              <a:buSzPct val="95000"/>
              <a:buFont typeface="Wingdings" pitchFamily="2" charset="2"/>
              <a:buChar char="q"/>
            </a:pPr>
            <a:r>
              <a:rPr lang="en-US" sz="1800" b="1" dirty="0" smtClean="0"/>
              <a:t>NewObject</a:t>
            </a:r>
            <a:r>
              <a:rPr lang="en-US" sz="1800" dirty="0" smtClean="0"/>
              <a:t>() creates a new object of a BO by building the metadata by executing LoadMany SP.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LoadObject</a:t>
            </a:r>
            <a:r>
              <a:rPr lang="en-US" sz="1800" dirty="0" smtClean="0"/>
              <a:t>() loads the BO and populates the properties of a BO by executing LoadOne SP for the given parameter.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NewCollection</a:t>
            </a:r>
            <a:r>
              <a:rPr lang="en-US" sz="1800" dirty="0" smtClean="0"/>
              <a:t>() creates a new BOCollection for the BO with count zero.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LoadCollection</a:t>
            </a:r>
            <a:r>
              <a:rPr lang="en-US" sz="1800" dirty="0" smtClean="0"/>
              <a:t>() loads the collections of BO by executing LoadMany SP for the given parameter.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Below shown ways of loading TitleEscrowInfoBO are same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4772016"/>
            <a:ext cx="82296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titleEscrowInfoBO =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TitleEscrowInfoBO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.LoadObject(5);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6400800"/>
            <a:ext cx="3200400" cy="4572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BOFactory helper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b="1" dirty="0" smtClean="0"/>
              <a:t>Overridden Framework Methods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InitBO()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IsValid()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BeforeSave()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AssignBindingFieldFromSuperMember()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AfterSave()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AssignBindingFieldToSubMembers()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SaveComplete()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MakeBrandNew()</a:t>
            </a:r>
          </a:p>
          <a:p>
            <a:pPr marL="1154430" lvl="2" indent="-514350">
              <a:buFont typeface="Wingdings" pitchFamily="2" charset="2"/>
              <a:buChar char="q"/>
            </a:pPr>
            <a:r>
              <a:rPr lang="en-US" sz="1800" dirty="0" smtClean="0"/>
              <a:t>SaveAbort()</a:t>
            </a:r>
          </a:p>
          <a:p>
            <a:pPr marL="1154430" lvl="2" indent="-514350">
              <a:buNone/>
            </a:pPr>
            <a:endParaRPr lang="en-US" sz="16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1188720" lvl="4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6482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743200"/>
            <a:ext cx="8229600" cy="228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InitBO()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.InitBO();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.IsNew)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.ClassTypeID = 256;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InitBO</a:t>
            </a:r>
            <a:r>
              <a:rPr lang="en-US" b="1" dirty="0" smtClean="0"/>
              <a:t>()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the first framework method called while creating a new or loading a BO.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Mainly used for initializing the properties.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80110" lvl="1" indent="-514350"/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65760"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ea typeface="Calibri"/>
                <a:cs typeface="Times New Roman"/>
              </a:rPr>
              <a:t> 	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	</a:t>
            </a:r>
            <a:endParaRPr lang="en-US" sz="14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3719504"/>
            <a:ext cx="3352800" cy="68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Initializing ClassTypeID which will be executed only while creating new object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352800" y="3886200"/>
            <a:ext cx="1981200" cy="176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4419600" y="4062404"/>
            <a:ext cx="914400" cy="204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5943600" y="6400800"/>
            <a:ext cx="3200400" cy="4572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890704"/>
            <a:ext cx="8229600" cy="457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IsValid(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ErrorBuffer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errorBuff)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returnValue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returnValue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.IsValid(errorBuff);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(ShortName.Length == 0)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errorBuff.Append(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"Business Entity"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FileManagement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.IDS_BUSINESS_ENTITY_NAME_REQD);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(returnValue &amp;&amp;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.IsSubMemberLoaded(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"Bys"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Bys.Validate(errorBuff);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(!errorBuff.HasErrors)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returnValue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returnValue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false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returnValue;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IsValid()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to validate a BO and its required members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called when Save() on BO is called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80110" lvl="1" indent="-514350"/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 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5257800"/>
            <a:ext cx="2209800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Validating a subcollection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4572000" y="4648200"/>
            <a:ext cx="30099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77000" y="2743200"/>
            <a:ext cx="2209800" cy="609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Appending to errorBuff if validation fails.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4724400" y="30480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04850" y="1466852"/>
            <a:ext cx="7734300" cy="4352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ourier New"/>
                <a:ea typeface="Calibri"/>
                <a:cs typeface="Times New Roman"/>
              </a:rPr>
              <a:t>BusOrgContactPersonBO</a:t>
            </a:r>
          </a:p>
          <a:p>
            <a:pPr marL="800100" lvl="1" indent="-342900">
              <a:lnSpc>
                <a:spcPct val="115000"/>
              </a:lnSpc>
              <a:buBlip>
                <a:blip r:embed="rId2"/>
              </a:buBlip>
            </a:pPr>
            <a:r>
              <a:rPr lang="en-US" dirty="0" smtClean="0">
                <a:solidFill>
                  <a:schemeClr val="bg1"/>
                </a:solidFill>
                <a:latin typeface="Courier New"/>
                <a:ea typeface="Calibri"/>
                <a:cs typeface="Times New Roman"/>
              </a:rPr>
              <a:t>ContactID</a:t>
            </a:r>
            <a:endParaRPr lang="en-US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Symbol"/>
              <a:buBlip>
                <a:blip r:embed="rId2"/>
              </a:buBlip>
            </a:pP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AddrBookEntryID</a:t>
            </a:r>
          </a:p>
          <a:p>
            <a:pPr marL="800100" lvl="1" indent="-342900">
              <a:lnSpc>
                <a:spcPct val="115000"/>
              </a:lnSpc>
              <a:buFont typeface="Symbol"/>
              <a:buBlip>
                <a:blip r:embed="rId2"/>
              </a:buBlip>
            </a:pPr>
            <a:r>
              <a:rPr lang="en-US" dirty="0" smtClean="0">
                <a:solidFill>
                  <a:schemeClr val="bg1"/>
                </a:solidFill>
                <a:latin typeface="Courier New"/>
                <a:ea typeface="Calibri"/>
                <a:cs typeface="Times New Roman"/>
              </a:rPr>
              <a:t>………</a:t>
            </a:r>
            <a:endParaRPr lang="en-US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Blip>
                <a:blip r:embed="rId2"/>
              </a:buBlip>
            </a:pPr>
            <a:r>
              <a:rPr lang="en-US" dirty="0" smtClean="0">
                <a:solidFill>
                  <a:schemeClr val="bg1"/>
                </a:solidFill>
                <a:latin typeface="Courier New"/>
                <a:ea typeface="Calibri"/>
                <a:cs typeface="Times New Roman"/>
              </a:rPr>
              <a:t>IPersonInfo PersonInfo</a:t>
            </a:r>
            <a:endParaRPr lang="en-US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Blip>
                <a:blip r:embed="rId2"/>
              </a:buBlip>
            </a:pPr>
            <a:r>
              <a:rPr lang="en-US" dirty="0" smtClean="0">
                <a:solidFill>
                  <a:schemeClr val="bg1"/>
                </a:solidFill>
                <a:latin typeface="Courier New"/>
                <a:ea typeface="Calibri"/>
                <a:cs typeface="Times New Roman"/>
              </a:rPr>
              <a:t>BOCollection BusOrgContactNotificationPrefs</a:t>
            </a:r>
            <a:endParaRPr lang="en-US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bool saveReturn = BusOrgContactPersonBO Save(isValidError);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3000" y="762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Save mechanism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1762112"/>
            <a:ext cx="8839200" cy="10572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 smtClean="0"/>
          </a:p>
        </p:txBody>
      </p:sp>
      <p:sp>
        <p:nvSpPr>
          <p:cNvPr id="8" name="Down Arrow 7"/>
          <p:cNvSpPr/>
          <p:nvPr/>
        </p:nvSpPr>
        <p:spPr>
          <a:xfrm>
            <a:off x="4343400" y="2976560"/>
            <a:ext cx="457200" cy="304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3371848"/>
            <a:ext cx="3657600" cy="4095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Save  of  </a:t>
            </a:r>
            <a:r>
              <a:rPr lang="en-US" sz="1200" dirty="0" smtClean="0">
                <a:solidFill>
                  <a:prstClr val="white"/>
                </a:solidFill>
              </a:rPr>
              <a:t>BusOrgContactPersonBO</a:t>
            </a:r>
            <a:endParaRPr lang="en-US" sz="12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52400" y="4262440"/>
            <a:ext cx="8839200" cy="1600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81500" y="5934080"/>
            <a:ext cx="381000" cy="304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305176" y="2124064"/>
            <a:ext cx="5334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1000" y="1909752"/>
            <a:ext cx="2767016" cy="709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BeforeSave() </a:t>
            </a:r>
          </a:p>
          <a:p>
            <a:pPr lvl="0"/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Save of  PersonInfo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24312" y="1857376"/>
            <a:ext cx="4810008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AssignBindingFieldFromSuperMembers()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prstClr val="white"/>
                </a:solidFill>
              </a:rPr>
              <a:t>BusOrgContactPersonBO.</a:t>
            </a:r>
            <a:r>
              <a:rPr lang="en-US" sz="1200" dirty="0" smtClean="0"/>
              <a:t>AddrBookEntryID = </a:t>
            </a:r>
            <a:r>
              <a:rPr lang="en-US" sz="1200" dirty="0" smtClean="0">
                <a:solidFill>
                  <a:prstClr val="white"/>
                </a:solidFill>
              </a:rPr>
              <a:t>PersonInfo.ID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76208" y="4329112"/>
            <a:ext cx="4800600" cy="1447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AfterSave()         AssignBindingFieldToSubMembers()</a:t>
            </a:r>
          </a:p>
          <a:p>
            <a:endParaRPr lang="en-US" sz="1200" dirty="0" smtClean="0"/>
          </a:p>
          <a:p>
            <a:r>
              <a:rPr lang="en-US" sz="1200" dirty="0" smtClean="0"/>
              <a:t>for (int i = 0; i &lt; BusOrgContactNotificationPrefs.Count; i++) </a:t>
            </a:r>
          </a:p>
          <a:p>
            <a:r>
              <a:rPr lang="en-US" sz="1200" dirty="0" smtClean="0"/>
              <a:t>{ </a:t>
            </a:r>
          </a:p>
          <a:p>
            <a:r>
              <a:rPr lang="en-US" sz="1200" dirty="0" smtClean="0"/>
              <a:t>           BusOrgContactNotificationPrefs[i]. ContactID = 	</a:t>
            </a:r>
            <a:r>
              <a:rPr lang="en-US" sz="1200" dirty="0" smtClean="0">
                <a:solidFill>
                  <a:prstClr val="white"/>
                </a:solidFill>
              </a:rPr>
              <a:t> 	BusOrgContactPersonBO</a:t>
            </a:r>
            <a:r>
              <a:rPr lang="en-US" sz="1200" dirty="0" smtClean="0"/>
              <a:t>.ID; </a:t>
            </a:r>
          </a:p>
          <a:p>
            <a:r>
              <a:rPr lang="en-US" sz="1200" dirty="0" smtClean="0"/>
              <a:t> }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6" name="Down Arrow 15"/>
          <p:cNvSpPr/>
          <p:nvPr/>
        </p:nvSpPr>
        <p:spPr>
          <a:xfrm>
            <a:off x="4343400" y="3857624"/>
            <a:ext cx="457200" cy="304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443528" y="4881560"/>
            <a:ext cx="5334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6319840"/>
            <a:ext cx="3657600" cy="4095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Save Complete()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2514600" y="152400"/>
            <a:ext cx="41148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274320" algn="ctr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white"/>
                </a:solidFill>
              </a:rPr>
              <a:t>IsValid()  of </a:t>
            </a:r>
          </a:p>
          <a:p>
            <a:pPr marL="457200" indent="-274320" algn="ctr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white"/>
                </a:solidFill>
              </a:rPr>
              <a:t>BusOrgContactPersonBO</a:t>
            </a:r>
          </a:p>
          <a:p>
            <a:pPr marL="457200" indent="-274320" algn="ctr">
              <a:lnSpc>
                <a:spcPct val="115000"/>
              </a:lnSpc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6371278">
            <a:off x="6640596" y="540706"/>
            <a:ext cx="457200" cy="304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343400" y="1319208"/>
            <a:ext cx="457200" cy="304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62800" y="457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return without saving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7144" y="120967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291264" y="1428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172200" y="4724400"/>
            <a:ext cx="27432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Save of BusOrgContactNotificationPrefs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676400" y="4438648"/>
            <a:ext cx="2286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752600"/>
            <a:ext cx="8229600" cy="320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BeforeSave(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ErrorBuffer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errorBuffer,   	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TransactionContext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transContext)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.IsNew)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.CreationDate =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FAFDate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.now();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DAL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.ExecuteStoredProc(transContext, 		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"cpUpdateSellerChargeAmountForRefinance"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.FileID);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.BeforeSave(errorBuffer, transContext);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}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BeforeSave</a:t>
            </a:r>
            <a:r>
              <a:rPr lang="en-US" sz="2200" b="1" dirty="0" smtClean="0"/>
              <a:t> </a:t>
            </a:r>
            <a:r>
              <a:rPr lang="en-US" sz="2000" b="1" dirty="0" smtClean="0"/>
              <a:t>()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 called to save all the SuperObjects before the save on actual BO 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endParaRPr lang="en-US" sz="1600" dirty="0" smtClean="0">
              <a:latin typeface="Courier New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Courier New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2590800"/>
            <a:ext cx="2209800" cy="990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Should always pass the transaction object for  SP execution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257800" y="3086100"/>
            <a:ext cx="1219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91200" y="4648200"/>
            <a:ext cx="2895600" cy="68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Required operation is done and finally base.BeforeSave() is called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4038600" y="4572000"/>
            <a:ext cx="17526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43712"/>
          </a:xfrm>
        </p:spPr>
        <p:txBody>
          <a:bodyPr anchor="t" anchorCtr="0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is a BO?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Acronym of Business Objects (.NET Class)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Properties, Functions, Overridden Framework methods, SubObjects, SubCollections.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for storing and retrieving data from database (thru SPs)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custom business rules, validations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09600"/>
            <a:ext cx="8229600" cy="743712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057400"/>
            <a:ext cx="82296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AssignBindingFieldFromSuperMembers()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.PaymentID = Payment.PaymentID;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.AssignBindingFieldFromSuperMember();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}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AssignBindingFieldFromSuperMember()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by BeforeSave()</a:t>
            </a:r>
          </a:p>
          <a:p>
            <a:pPr marL="880110" lvl="1" indent="-514350"/>
            <a:r>
              <a:rPr lang="en-US" sz="1800" dirty="0" smtClean="0"/>
              <a:t>Binds the class ID of the SuperObject to the main BO binding field.</a:t>
            </a: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804984"/>
            <a:ext cx="8229600" cy="472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15000"/>
              </a:lnSpc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public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FileBusinessPartyID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{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m_boData.GetInt(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"FileBusinessPartyID"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);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(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.FileBusinessPartyID)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    m_boData.SetInt(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"FileBusinessPartyID"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value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.RemoveSuperMemberFromCache(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"FileBusinessParty"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}</a:t>
            </a:r>
          </a:p>
          <a:p>
            <a:pPr>
              <a:lnSpc>
                <a:spcPct val="115000"/>
              </a:lnSpc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</a:t>
            </a:r>
          </a:p>
          <a:p>
            <a:pPr>
              <a:lnSpc>
                <a:spcPct val="115000"/>
              </a:lnSpc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AssignBindingFieldFromSuperMembers()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BOValidationStatus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tempStatus =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.ValidationStatus;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(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.IsSuperMemberLoaded(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"FileBusinessParty"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))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AssignBindingFieldFromSuperMember(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"FileBusinessParty"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 (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.IsSuperMemberLoaded(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"Charge"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))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{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    AssignBindingFieldFromSuperMember(</a:t>
            </a:r>
            <a:r>
              <a:rPr lang="en-US" sz="1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"Charge"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000" dirty="0" smtClean="0">
                <a:latin typeface="Courier New"/>
                <a:ea typeface="Calibri"/>
                <a:cs typeface="Times New Roman"/>
              </a:rPr>
              <a:t>.ValidationStatus = tempStatus;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ea typeface="Calibri"/>
              </a:rPr>
              <a:t>        }</a:t>
            </a:r>
            <a:endParaRPr lang="en-US" sz="1000" dirty="0" smtClean="0">
              <a:latin typeface="Calibri"/>
              <a:ea typeface="Calibri"/>
              <a:cs typeface="Times New Roman"/>
            </a:endParaRPr>
          </a:p>
          <a:p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 marL="880110" lvl="1" indent="-514350">
              <a:buNone/>
            </a:pPr>
            <a:r>
              <a:rPr lang="en-US" sz="1800" dirty="0" smtClean="0"/>
              <a:t>Not recommended way of saving superobjects in  FAF.BT.BS.IBAService.IBADetailsSaveService </a:t>
            </a: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1800" dirty="0" smtClean="0"/>
              <a:t>FileBusinessParty which is a super object of </a:t>
            </a:r>
            <a:r>
              <a:rPr lang="en-US" sz="1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IBABankAccountBO </a:t>
            </a:r>
            <a:r>
              <a:rPr lang="en-US" sz="1800" dirty="0" smtClean="0"/>
              <a:t>is saved explicitly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681168"/>
            <a:ext cx="82296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AfterSave(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ErrorBuffer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errorBuffer, 	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FAFTransactionContext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transContext)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try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                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.TitleEscrowInfoID &gt; 0)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   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DAL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.ExecuteStoredProc(transContext, 	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"cpSetDeliveryInstructionByPrincipal"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.TitleEscrowInfoID,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.ID, 	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.TypeCdID,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.SequenceNum);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catch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FAFException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fafEx)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throw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fafEx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.AfterSave(errorBuffer, transContext);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AfterSave()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after the save of main BO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2286000"/>
            <a:ext cx="2362200" cy="838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Should always pass the transaction object for  SP execution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6172200" y="3124200"/>
            <a:ext cx="1333500" cy="33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062168"/>
            <a:ext cx="82296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AssignBindingFieldToSubMembers()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.IsSubMemberLoaded(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"AuthorizedSigners"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i = 0; i &lt; m_AuthorizedSigners.Count; i++)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IAuthorizedSigner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objectAuthorizedSigner = 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IAuthorizedSigner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)m_AuthorizedSigners[i];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objectAuthorizedSigner.PrincipalID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.PrincipalID;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.AssignBindingFieldToSubMembers();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spcAft>
                <a:spcPts val="1000"/>
              </a:spcAft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}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AssignBindingFieldToSubMembers 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by AfterSave()</a:t>
            </a:r>
          </a:p>
          <a:p>
            <a:pPr marL="880110" lvl="1" indent="-514350"/>
            <a:r>
              <a:rPr lang="en-US" sz="1800" dirty="0" smtClean="0"/>
              <a:t>Binds the class ID of the main BO to the binding field of sub member</a:t>
            </a: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endParaRPr lang="en-US" sz="1500" dirty="0" smtClean="0">
              <a:latin typeface="Courier New"/>
              <a:ea typeface="Calibri"/>
              <a:cs typeface="Times New Roma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47904"/>
            <a:ext cx="8382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protected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AssignBindingFieldToSubMember(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	subMemberName,        	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BOBase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subMember)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{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(subMemberName ==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"Sellers"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{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(m_SellersCollection !=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{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 = 0; i &lt; m_SellersCollection.Count; i++)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{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       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IPolicyPrincipal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objectPrincipalPolciy = 					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IPolicyPrincipal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)m_SellersCollection[i];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        objectPrincipalPolciy.PolicyID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.ID;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}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}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}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.AssignBindingFieldToSubMember(subMemberName, subMember);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274320" lvl="0" indent="-274320">
              <a:lnSpc>
                <a:spcPct val="115000"/>
              </a:lnSpc>
              <a:spcBef>
                <a:spcPts val="335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AssignBindingFieldToSubMember(string  </a:t>
            </a:r>
            <a:r>
              <a:rPr lang="en-US" sz="2000" dirty="0" smtClean="0"/>
              <a:t>subMemberName</a:t>
            </a:r>
            <a:r>
              <a:rPr lang="en-US" sz="2000" b="1" dirty="0" smtClean="0"/>
              <a:t>, BOBase </a:t>
            </a:r>
            <a:r>
              <a:rPr lang="en-US" sz="2000" dirty="0" smtClean="0"/>
              <a:t>subMember</a:t>
            </a:r>
            <a:r>
              <a:rPr lang="en-US" sz="2000" b="1" dirty="0" smtClean="0"/>
              <a:t> ) 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by AssignBindingFieldToSubMembers ()</a:t>
            </a:r>
          </a:p>
          <a:p>
            <a:pPr marL="880110" lvl="1" indent="-514350"/>
            <a:r>
              <a:rPr lang="en-US" sz="1800" dirty="0" smtClean="0"/>
              <a:t>Binds the class ID of the main BO to the binding field of sub member</a:t>
            </a: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endParaRPr lang="en-US" sz="1500" dirty="0" smtClean="0">
              <a:latin typeface="Courier New"/>
              <a:ea typeface="Calibri"/>
              <a:cs typeface="Times New Roma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981200"/>
            <a:ext cx="8229600" cy="441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SaveComplete()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try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(m_bTaskStatusChange)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(!(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.IsPrivate &gt; 0))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	SendTaskToFastWeb(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.SaveComplete();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catch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Exception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ex)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LogError(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"ActiveTask.SaveComplete function failed with 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+ 		      ex.ToString());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SaveComplete 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after all the save gets successfully completed</a:t>
            </a:r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Will be handled in a separate transaction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	</a:t>
            </a:r>
            <a:endParaRPr lang="en-US" sz="1500" dirty="0" smtClean="0">
              <a:latin typeface="Courier New"/>
              <a:ea typeface="Calibri"/>
              <a:cs typeface="Times New Roma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752600"/>
            <a:ext cx="82296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SaveAbort()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...............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    .............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.SaveAbort();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880110" lvl="1" indent="-514350">
              <a:buFont typeface="Wingdings" pitchFamily="2" charset="2"/>
              <a:buChar char="q"/>
            </a:pPr>
            <a:r>
              <a:rPr lang="en-US" sz="2000" b="1" dirty="0" smtClean="0"/>
              <a:t>SaveAbort () </a:t>
            </a:r>
            <a:endParaRPr lang="en-US" sz="2200" b="1" dirty="0" smtClean="0"/>
          </a:p>
          <a:p>
            <a:pPr marL="880110" lvl="1" indent="-514350"/>
            <a:r>
              <a:rPr lang="en-US" sz="1800" dirty="0" smtClean="0">
                <a:latin typeface="Times New Roman" pitchFamily="18" charset="0"/>
                <a:ea typeface="Calibri"/>
                <a:cs typeface="Times New Roman" pitchFamily="18" charset="0"/>
              </a:rPr>
              <a:t>Gets invoked if save operation fails</a:t>
            </a:r>
          </a:p>
          <a:p>
            <a:pPr marL="880110" lvl="1" indent="-514350">
              <a:buNone/>
            </a:pPr>
            <a:endParaRPr lang="en-US" sz="1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		</a:t>
            </a:r>
            <a:endParaRPr lang="en-US" sz="1500" dirty="0" smtClean="0">
              <a:latin typeface="Courier New"/>
              <a:ea typeface="Calibri"/>
              <a:cs typeface="Times New Roma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6477000"/>
            <a:ext cx="3200400" cy="381000"/>
          </a:xfrm>
          <a:prstGeom prst="rect">
            <a:avLst/>
          </a:prstGeom>
        </p:spPr>
        <p:txBody>
          <a:bodyPr vert="horz" lIns="0" rIns="0" bIns="0" anchor="t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Overridden Framework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Summarizing Rules for BO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Project name should be suffixed with ‘BO2’</a:t>
            </a:r>
          </a:p>
          <a:p>
            <a:pPr lvl="1"/>
            <a:r>
              <a:rPr lang="en-US" sz="1800" dirty="0" smtClean="0"/>
              <a:t>AddressBookBO2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Assembly name should be suffixed with ‘BO2.Net’</a:t>
            </a:r>
          </a:p>
          <a:p>
            <a:pPr lvl="1"/>
            <a:r>
              <a:rPr lang="en-US" sz="1800" dirty="0" smtClean="0"/>
              <a:t>AddressBookBO2.Net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Namespace should be prefixed with ‘FAF.BT.BO2.’</a:t>
            </a:r>
          </a:p>
          <a:p>
            <a:pPr lvl="1"/>
            <a:r>
              <a:rPr lang="en-US" sz="1800" dirty="0" smtClean="0"/>
              <a:t>FAF.BT.BO2.AddressBook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Class name suffixed with ‘BO’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AddressBookEntryBO</a:t>
            </a:r>
          </a:p>
          <a:p>
            <a:pPr lvl="1"/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800" dirty="0" smtClean="0"/>
              <a:t>Class members name should be prefixed with ‘m_’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m_CreationUserID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false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;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986240"/>
            <a:ext cx="8229600" cy="2290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override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BeforeSave(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ErrorBuffer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errorBuffer, 	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FAFTransactionContext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transContext)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DAL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.ExecuteStoredProc(transContext, 				   	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"cpUpdateSellerChargeAmountForRefinance"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this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.FileID);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 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.BeforeSave(errorBuffer, transContext);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-274320">
              <a:lnSpc>
                <a:spcPct val="115000"/>
              </a:lnSpc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}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66824"/>
            <a:ext cx="82296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#region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Member Variables</a:t>
            </a: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m_CreationUserID =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false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</a:t>
            </a: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#endregion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code should be grouped appropriately and placed inside respective regions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400" dirty="0" smtClean="0"/>
          </a:p>
          <a:p>
            <a:pPr marL="640080" lvl="2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900" dirty="0" smtClean="0"/>
          </a:p>
          <a:p>
            <a:r>
              <a:rPr lang="en-US" sz="1800" dirty="0" smtClean="0"/>
              <a:t>Should pass transaction context object for SP execution in overridden framework methods</a:t>
            </a:r>
          </a:p>
          <a:p>
            <a:pPr>
              <a:buNone/>
            </a:pPr>
            <a:endParaRPr lang="en-US" sz="1900" dirty="0" smtClean="0"/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1800" dirty="0" smtClean="0"/>
              <a:t>Tools used to load, create new and update BOs.</a:t>
            </a:r>
          </a:p>
          <a:p>
            <a:r>
              <a:rPr lang="en-US" sz="1800" dirty="0" smtClean="0"/>
              <a:t>Can perform operations like Load Object, Load Collection, New Object, New Collection, Save and can invoke methods etc.</a:t>
            </a:r>
          </a:p>
          <a:p>
            <a:r>
              <a:rPr lang="en-US" sz="1800" dirty="0" smtClean="0"/>
              <a:t>TFS path $/FAST/Tools/BOTestClient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8664" y="804864"/>
            <a:ext cx="8229600" cy="381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BOTestClient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27888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.</a:t>
            </a:r>
            <a:r>
              <a:rPr lang="en-US" sz="3200" u="sng" dirty="0" smtClean="0"/>
              <a:t>Net BO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3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System;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FAF.BT.BO.BOFrame;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FAF.FrameworkBase;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namespace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FAF.BT.BO2.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ProjectName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{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[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BONativeOnly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()]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[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BOClassID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28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PrimaryKey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)]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[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BOClassSP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"Load Many SP"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"Load One"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"Update"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"Insert"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"Delete"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)]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BOName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: 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BusObj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sz="2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IBOName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{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Member Variables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Properties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Subobjects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Subcollections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Overridden Framework Methods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Private Functions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Public Functions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BOFactory helper functions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 #region</a:t>
            </a:r>
            <a:r>
              <a:rPr lang="en-US" sz="2800" dirty="0" smtClean="0">
                <a:latin typeface="Courier New"/>
                <a:ea typeface="Calibri"/>
                <a:cs typeface="Times New Roman"/>
              </a:rPr>
              <a:t> Constructors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#endregion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    }</a:t>
            </a:r>
            <a:endParaRPr lang="en-US" sz="3600" dirty="0" smtClean="0">
              <a:latin typeface="Calibri"/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36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40188" cy="476012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smtClean="0"/>
              <a:t>Project name must be suffixed with BO2 </a:t>
            </a:r>
          </a:p>
          <a:p>
            <a:pPr marL="457200" indent="-457200"/>
            <a:r>
              <a:rPr lang="en-US" sz="1800" dirty="0" smtClean="0"/>
              <a:t>References  to BOFrame, BOInterfacesLib2 and FrameworkBase projects. </a:t>
            </a:r>
          </a:p>
          <a:p>
            <a:endParaRPr lang="en-US" sz="1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1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9" name="Rounded Rectangle 8"/>
          <p:cNvSpPr/>
          <p:nvPr/>
        </p:nvSpPr>
        <p:spPr>
          <a:xfrm>
            <a:off x="5943600" y="22098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43600" y="29718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51511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to code a BO?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5943600" y="2557464"/>
            <a:ext cx="1524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7543800" cy="2286000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 startAt="2"/>
            </a:pPr>
            <a:r>
              <a:rPr lang="en-US" sz="1800" dirty="0" smtClean="0"/>
              <a:t>Assembly name should be suffixed with BO2.Net </a:t>
            </a:r>
          </a:p>
          <a:p>
            <a:pPr marL="822960" lvl="1" indent="-457200" algn="just">
              <a:buNone/>
            </a:pPr>
            <a:r>
              <a:rPr lang="en-US" sz="1800" dirty="0" smtClean="0"/>
              <a:t> Ex:  AddressBookBO2.Net</a:t>
            </a:r>
          </a:p>
          <a:p>
            <a:pPr marL="457200" lvl="0" indent="-457200" algn="just">
              <a:buAutoNum type="arabicPeriod" startAt="2"/>
            </a:pPr>
            <a:endParaRPr lang="en-US" sz="1800" dirty="0" smtClean="0"/>
          </a:p>
          <a:p>
            <a:pPr marL="457200" lvl="0" indent="-457200" algn="just">
              <a:buAutoNum type="arabicPeriod" startAt="2"/>
            </a:pPr>
            <a:r>
              <a:rPr lang="en-US" sz="1800" dirty="0" smtClean="0"/>
              <a:t>Namespace should be prefixed with  FAF.BT.BO2.</a:t>
            </a:r>
          </a:p>
          <a:p>
            <a:pPr marL="822960" lvl="1" indent="-457200" algn="just">
              <a:buNone/>
            </a:pPr>
            <a:r>
              <a:rPr lang="en-US" sz="1800" dirty="0" smtClean="0"/>
              <a:t>  FAF.BT.BO2.AddressBook*</a:t>
            </a:r>
          </a:p>
          <a:p>
            <a:pPr lvl="0" algn="just">
              <a:buNone/>
            </a:pPr>
            <a:r>
              <a:rPr lang="en-US" sz="1800" dirty="0" smtClean="0"/>
              <a:t>   	    (* Project name should not be suffixed with BO2)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3581400"/>
            <a:ext cx="723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81800" y="6324600"/>
            <a:ext cx="2362200" cy="5334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code a BO?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" y="3267080"/>
            <a:ext cx="8229600" cy="2743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FAF.BT.BO.BOFrame;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FAF.BT.BO2.AddressBook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BONativeOnly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BOImplementedClass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"FAF.BT.BO2.AddressBook.AkaBO"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"AddressBookBO2.Net"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interface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IAka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: 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IFAFBusObj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AddrBookEntryID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Name {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;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}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365760" lvl="1" indent="-246888" algn="just">
              <a:lnSpc>
                <a:spcPct val="115000"/>
              </a:lnSpc>
              <a:buClr>
                <a:srgbClr val="0F6FC6"/>
              </a:buClr>
              <a:buSzPct val="8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en-US" sz="1200" dirty="0"/>
          </a:p>
        </p:txBody>
      </p:sp>
      <p:sp>
        <p:nvSpPr>
          <p:cNvPr id="9" name="Text Placeholder 7"/>
          <p:cNvSpPr>
            <a:spLocks noGrp="1"/>
          </p:cNvSpPr>
          <p:nvPr>
            <p:ph sz="quarter" idx="2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3.</a:t>
            </a:r>
            <a:r>
              <a:rPr lang="en-US" sz="1800" dirty="0" smtClean="0"/>
              <a:t>	Create an interface for a BO if required</a:t>
            </a:r>
          </a:p>
          <a:p>
            <a:pPr algn="just"/>
            <a:r>
              <a:rPr lang="en-US" sz="1800" dirty="0" smtClean="0"/>
              <a:t>Name should be Prefixed with ‘I’ and inherited from IFAFBusObj.</a:t>
            </a:r>
          </a:p>
          <a:p>
            <a:pPr algn="just"/>
            <a:r>
              <a:rPr lang="en-US" sz="1800" dirty="0" smtClean="0"/>
              <a:t>Interface  should have following attributes</a:t>
            </a:r>
          </a:p>
          <a:p>
            <a:pPr lvl="1" algn="just"/>
            <a:r>
              <a:rPr lang="en-US" sz="1800" dirty="0" smtClean="0"/>
              <a:t>[BONativeOnly()]</a:t>
            </a:r>
          </a:p>
          <a:p>
            <a:pPr lvl="1" algn="just"/>
            <a:r>
              <a:rPr lang="en-US" sz="1800" dirty="0" smtClean="0"/>
              <a:t>[BOImplementedClass("BOFullName", "AssemblyName")]</a:t>
            </a:r>
          </a:p>
          <a:p>
            <a:pPr lvl="2" algn="just"/>
            <a:r>
              <a:rPr lang="en-US" dirty="0" smtClean="0"/>
              <a:t>BOFullName = FAF.BT.BO2.AddressBook.AkaBO</a:t>
            </a:r>
          </a:p>
          <a:p>
            <a:pPr lvl="2" algn="just"/>
            <a:r>
              <a:rPr lang="en-US" dirty="0" smtClean="0"/>
              <a:t>AssemblyName = AddressBookBO2.Net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sz="2300" dirty="0" smtClean="0"/>
          </a:p>
          <a:p>
            <a:pPr marL="365760" lvl="1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FF"/>
              </a:solidFill>
              <a:latin typeface="Courier New"/>
              <a:ea typeface="Calibri"/>
              <a:cs typeface="Times New Roman"/>
            </a:endParaRPr>
          </a:p>
          <a:p>
            <a:pPr algn="just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1800" y="6324600"/>
            <a:ext cx="2362200" cy="5334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code a BO?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1952" y="2195512"/>
            <a:ext cx="8382000" cy="3276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System;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FAF.BT.BO.BOFrame;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FAF.FrameworkBase;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FAF.BT.BO2.AddressBook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BONativeOnly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AddrBookEntryID</a:t>
            </a:r>
            <a:r>
              <a:rPr lang="en-US" sz="12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[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BOClassSP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GetAddrBookEntriesByClassTypeID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GetAddrBookEntry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SetAddrBookEntry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SetAddrBookEntry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DeleteAddrBookEntry</a:t>
            </a:r>
            <a:r>
              <a:rPr lang="en-US" sz="12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)]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PersonInfoBO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: 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BusObj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IPersonInfo</a:t>
            </a:r>
            <a:endParaRPr lang="en-US" sz="1200" dirty="0" smtClean="0">
              <a:solidFill>
                <a:srgbClr val="2B91AF"/>
              </a:solidFill>
              <a:latin typeface="Courier New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{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   ………</a:t>
            </a:r>
            <a:endParaRPr lang="en-US" sz="1200" dirty="0" smtClean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} </a:t>
            </a:r>
          </a:p>
          <a:p>
            <a:pPr marL="640080" lvl="2" indent="-246888">
              <a:lnSpc>
                <a:spcPct val="115000"/>
              </a:lnSpc>
              <a:buClr>
                <a:srgbClr val="009DD9"/>
              </a:buClr>
              <a:buSzPct val="70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486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/>
              <a:t>4.	   </a:t>
            </a:r>
            <a:r>
              <a:rPr lang="en-US" sz="1800" dirty="0" smtClean="0"/>
              <a:t>Create a BO class.</a:t>
            </a:r>
          </a:p>
          <a:p>
            <a:pPr lvl="1"/>
            <a:r>
              <a:rPr lang="en-US" sz="1800" dirty="0" smtClean="0"/>
              <a:t>Name  should be suffixed with BO.</a:t>
            </a:r>
          </a:p>
          <a:p>
            <a:pPr lvl="1"/>
            <a:r>
              <a:rPr lang="en-US" sz="1800" dirty="0" smtClean="0"/>
              <a:t>Should inherit from </a:t>
            </a:r>
            <a:r>
              <a:rPr lang="en-US" sz="1800" dirty="0" smtClean="0">
                <a:solidFill>
                  <a:prstClr val="black"/>
                </a:solidFill>
              </a:rPr>
              <a:t>BusObj </a:t>
            </a:r>
            <a:r>
              <a:rPr lang="en-US" sz="1800" dirty="0" smtClean="0"/>
              <a:t>and interface (if present).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 marL="640080" lvl="2">
              <a:lnSpc>
                <a:spcPct val="115000"/>
              </a:lnSpc>
              <a:spcBef>
                <a:spcPts val="0"/>
              </a:spcBef>
              <a:buNone/>
            </a:pPr>
            <a:endParaRPr lang="en-US" sz="3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1800" y="6324600"/>
            <a:ext cx="2362200" cy="533400"/>
          </a:xfrm>
          <a:prstGeom prst="rect">
            <a:avLst/>
          </a:prstGeom>
        </p:spPr>
        <p:txBody>
          <a:bodyPr vert="horz" lIns="0" rIns="0" bIns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code a BO?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4510072"/>
            <a:ext cx="8229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74320" lvl="0" indent="-274320" algn="just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urier New"/>
                <a:ea typeface="Calibri"/>
              </a:rPr>
              <a:t>BOClassID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AddrBookEntryID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)] </a:t>
            </a:r>
            <a:r>
              <a:rPr lang="en-US" sz="1200" dirty="0" smtClean="0">
                <a:solidFill>
                  <a:prstClr val="black"/>
                </a:solidFill>
              </a:rPr>
              <a:t>is correct</a:t>
            </a:r>
          </a:p>
          <a:p>
            <a:pPr marL="274320" lvl="0" indent="-274320" algn="just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[</a:t>
            </a:r>
            <a:r>
              <a:rPr lang="en-US" sz="1200" dirty="0" smtClean="0">
                <a:solidFill>
                  <a:srgbClr val="2B91AF"/>
                </a:solidFill>
                <a:latin typeface="Courier New"/>
                <a:ea typeface="Calibri"/>
              </a:rPr>
              <a:t>BOClassID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  <a:ea typeface="Calibri"/>
              </a:rPr>
              <a:t>“ 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ea typeface="Calibri"/>
              </a:rPr>
              <a:t>)] </a:t>
            </a:r>
            <a:r>
              <a:rPr lang="en-US" sz="1200" dirty="0" smtClean="0">
                <a:solidFill>
                  <a:prstClr val="black"/>
                </a:solidFill>
              </a:rPr>
              <a:t>is wrong, will fail while executing framework methods.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BONativeOnly()</a:t>
            </a:r>
          </a:p>
          <a:p>
            <a:pPr lvl="1" algn="just"/>
            <a:r>
              <a:rPr lang="en-US" sz="1800" dirty="0" smtClean="0"/>
              <a:t>This class / Interface does not support the Legacy (COM) class</a:t>
            </a:r>
          </a:p>
          <a:p>
            <a:pPr lvl="1" algn="just">
              <a:buNone/>
            </a:pPr>
            <a:endParaRPr lang="en-US" sz="1800" dirty="0" smtClean="0"/>
          </a:p>
          <a:p>
            <a:pPr lvl="1" algn="just">
              <a:buNone/>
            </a:pPr>
            <a:endParaRPr lang="en-US" sz="1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BOClassID()</a:t>
            </a:r>
          </a:p>
          <a:p>
            <a:pPr lvl="1" algn="just"/>
            <a:r>
              <a:rPr lang="en-US" sz="1800" dirty="0" smtClean="0"/>
              <a:t>Identifies the class id field of the BO (Primary Key)</a:t>
            </a:r>
          </a:p>
          <a:p>
            <a:pPr lvl="1" algn="just"/>
            <a:r>
              <a:rPr lang="en-US" sz="1800" dirty="0" smtClean="0"/>
              <a:t>Optionally, a ClassTypeID field can be specified to support Family BOs / Derived classes (DB id)</a:t>
            </a:r>
          </a:p>
          <a:p>
            <a:pPr lvl="1" algn="just">
              <a:buNone/>
            </a:pPr>
            <a:r>
              <a:rPr lang="en-US" sz="1800" dirty="0" smtClean="0"/>
              <a:t>*If you don’t have any primary id then don’t declare this attribute. i.e.,</a:t>
            </a:r>
          </a:p>
          <a:p>
            <a:pPr algn="just">
              <a:buNone/>
            </a:pPr>
            <a:r>
              <a:rPr lang="en-US" dirty="0" smtClean="0">
                <a:latin typeface="Courier New"/>
                <a:ea typeface="Calibri"/>
              </a:rPr>
              <a:t>	</a:t>
            </a:r>
          </a:p>
          <a:p>
            <a:pPr>
              <a:buNone/>
            </a:pPr>
            <a:endParaRPr lang="en-US" sz="1800" dirty="0" smtClean="0">
              <a:latin typeface="Courier New"/>
              <a:ea typeface="Calibri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533400"/>
          </a:xfrm>
        </p:spPr>
        <p:txBody>
          <a:bodyPr>
            <a:normAutofit/>
          </a:bodyPr>
          <a:lstStyle/>
          <a:p>
            <a:pPr marL="514350" lvl="1" indent="-514350" algn="l" rtl="0">
              <a:spcBef>
                <a:spcPct val="0"/>
              </a:spcBef>
            </a:pPr>
            <a:r>
              <a:rPr lang="en-US" sz="3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BO Attributes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(commonly used)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25881</TotalTime>
  <Words>1923</Words>
  <Application>Microsoft Office PowerPoint</Application>
  <PresentationFormat>On-screen Show (4:3)</PresentationFormat>
  <Paragraphs>757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FAF Business Objects</vt:lpstr>
      <vt:lpstr>Contents</vt:lpstr>
      <vt:lpstr>What is a BO?</vt:lpstr>
      <vt:lpstr>.Net BO structure</vt:lpstr>
      <vt:lpstr>How to code a BO?</vt:lpstr>
      <vt:lpstr>PowerPoint Presentation</vt:lpstr>
      <vt:lpstr>PowerPoint Presentation</vt:lpstr>
      <vt:lpstr>PowerPoint Presentation</vt:lpstr>
      <vt:lpstr>BO Attributes (commonly used)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Summarizing Rules for BO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1412 BO Migration</dc:title>
  <dc:creator>pprabu</dc:creator>
  <cp:lastModifiedBy>Raju, Praveen</cp:lastModifiedBy>
  <cp:revision>1056</cp:revision>
  <dcterms:created xsi:type="dcterms:W3CDTF">2011-11-30T05:14:08Z</dcterms:created>
  <dcterms:modified xsi:type="dcterms:W3CDTF">2012-11-21T06:40:27Z</dcterms:modified>
</cp:coreProperties>
</file>