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1" r:id="rId3"/>
    <p:sldId id="338" r:id="rId4"/>
    <p:sldId id="326" r:id="rId5"/>
    <p:sldId id="325" r:id="rId6"/>
    <p:sldId id="315" r:id="rId7"/>
    <p:sldId id="316" r:id="rId8"/>
    <p:sldId id="317" r:id="rId9"/>
    <p:sldId id="318" r:id="rId10"/>
    <p:sldId id="319" r:id="rId11"/>
    <p:sldId id="321" r:id="rId12"/>
    <p:sldId id="322" r:id="rId13"/>
    <p:sldId id="323" r:id="rId14"/>
    <p:sldId id="332" r:id="rId15"/>
    <p:sldId id="324" r:id="rId16"/>
    <p:sldId id="327" r:id="rId17"/>
    <p:sldId id="331" r:id="rId18"/>
    <p:sldId id="328" r:id="rId19"/>
    <p:sldId id="333" r:id="rId20"/>
    <p:sldId id="329" r:id="rId21"/>
    <p:sldId id="335" r:id="rId22"/>
    <p:sldId id="330" r:id="rId23"/>
    <p:sldId id="336" r:id="rId24"/>
    <p:sldId id="337" r:id="rId25"/>
    <p:sldId id="27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E1F"/>
    <a:srgbClr val="DDDDDD"/>
    <a:srgbClr val="E6E6E6"/>
    <a:srgbClr val="013A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518" y="-3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13A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7086600" cy="1066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3657600"/>
          </a:xfrm>
          <a:prstGeom prst="rect">
            <a:avLst/>
          </a:prstGeom>
          <a:gradFill rotWithShape="0">
            <a:gsLst>
              <a:gs pos="0">
                <a:srgbClr val="143B75"/>
              </a:gs>
              <a:gs pos="50000">
                <a:srgbClr val="143B75">
                  <a:gamma/>
                  <a:tint val="41176"/>
                  <a:invGamma/>
                </a:srgbClr>
              </a:gs>
              <a:gs pos="100000">
                <a:srgbClr val="143B7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1" name="Line 5"/>
          <p:cNvSpPr>
            <a:spLocks noChangeShapeType="1"/>
          </p:cNvSpPr>
          <p:nvPr userDrawn="1"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5A8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7772400" cy="268605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109" name="Picture 13" descr="FALogo_FA_Horz-2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563" y="5981700"/>
            <a:ext cx="466725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5263"/>
            <a:ext cx="880159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AED0EC-F49A-4034-8A61-7FD468485B2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133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248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F10C9C-AE67-4D20-B5CF-319EC4F2C31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37138"/>
            <a:ext cx="880159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AEF5BA-2B8A-4524-94C2-67C70447D4F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3388"/>
            <a:ext cx="882534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2F085-2DD7-44DA-83A1-61DBE2825F4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E254D0-34C6-40B0-8BA4-4696A9CADD5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0" y="13388"/>
            <a:ext cx="8740239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62EE1E-E883-48D3-8273-737A4BE3605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79" y="13388"/>
            <a:ext cx="88114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413941-18DA-4BE0-B7AB-11730EB036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3388"/>
            <a:ext cx="8801595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EB2AC6-47A3-46B1-B74F-62F2F132A68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328953-7AFC-48E2-8CD6-448FC8A85DB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AE3423E-1122-4C13-847E-F84B6DC31EC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B362DA-EE4B-43D1-8221-0D05217CFDF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13A6F"/>
                </a:solidFill>
              </a:defRPr>
            </a:lvl1pPr>
          </a:lstStyle>
          <a:p>
            <a:fld id="{7C7BC26C-F7A4-4FB2-81B1-228B27CDC77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0">
            <a:gsLst>
              <a:gs pos="0">
                <a:srgbClr val="143B75"/>
              </a:gs>
              <a:gs pos="50000">
                <a:srgbClr val="143B75">
                  <a:gamma/>
                  <a:tint val="41176"/>
                  <a:invGamma/>
                </a:srgbClr>
              </a:gs>
              <a:gs pos="100000">
                <a:srgbClr val="143B7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19050">
            <a:solidFill>
              <a:srgbClr val="F5A8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5263"/>
            <a:ext cx="881347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8" name="Picture 14" descr="FALogo_FA_Horz-2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19563" y="5981700"/>
            <a:ext cx="466725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6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•"/>
        <a:defRPr sz="3200" b="1">
          <a:solidFill>
            <a:srgbClr val="013A6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–"/>
        <a:defRPr sz="2800" b="1">
          <a:solidFill>
            <a:srgbClr val="013A6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•"/>
        <a:defRPr sz="2400" b="1">
          <a:solidFill>
            <a:srgbClr val="013A6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–"/>
        <a:defRPr sz="2000" b="1">
          <a:solidFill>
            <a:srgbClr val="013A6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62E1F"/>
        </a:buClr>
        <a:buChar char="»"/>
        <a:defRPr sz="2000" b="1">
          <a:solidFill>
            <a:srgbClr val="013A6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533399" y="1219200"/>
            <a:ext cx="8610601" cy="1524000"/>
          </a:xfrm>
        </p:spPr>
        <p:txBody>
          <a:bodyPr/>
          <a:lstStyle/>
          <a:p>
            <a:r>
              <a:rPr lang="en-US" sz="4400" dirty="0" smtClean="0"/>
              <a:t>FAF BO Framework</a:t>
            </a:r>
            <a:endParaRPr lang="en-US" sz="4400" dirty="0"/>
          </a:p>
        </p:txBody>
      </p:sp>
      <p:sp>
        <p:nvSpPr>
          <p:cNvPr id="6150" name="Text Box 1030"/>
          <p:cNvSpPr txBox="1">
            <a:spLocks noChangeArrowheads="1"/>
          </p:cNvSpPr>
          <p:nvPr/>
        </p:nvSpPr>
        <p:spPr bwMode="auto">
          <a:xfrm>
            <a:off x="609600" y="4800600"/>
            <a:ext cx="4038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 b="1" dirty="0" smtClean="0">
                <a:solidFill>
                  <a:srgbClr val="DDDDDD"/>
                </a:solidFill>
              </a:rPr>
              <a:t>R. Sathiyamoorthi</a:t>
            </a:r>
            <a:endParaRPr lang="en-US" sz="2800" b="1" dirty="0">
              <a:solidFill>
                <a:srgbClr val="DDDDDD"/>
              </a:solidFill>
            </a:endParaRPr>
          </a:p>
          <a:p>
            <a:pPr eaLnBrk="0" hangingPunct="0"/>
            <a:r>
              <a:rPr lang="en-US" sz="2800" b="1" dirty="0" smtClean="0">
                <a:solidFill>
                  <a:srgbClr val="DDDDDD"/>
                </a:solidFill>
              </a:rPr>
              <a:t>Associate Team Lead </a:t>
            </a:r>
          </a:p>
          <a:p>
            <a:pPr eaLnBrk="0" hangingPunct="0"/>
            <a:r>
              <a:rPr lang="en-US" sz="2800" b="1" dirty="0" smtClean="0">
                <a:solidFill>
                  <a:srgbClr val="DDDDDD"/>
                </a:solidFill>
              </a:rPr>
              <a:t>13-June-2012</a:t>
            </a:r>
            <a:endParaRPr lang="en-US" sz="2800" b="1" dirty="0">
              <a:solidFill>
                <a:srgbClr val="DDDD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UseInterOpForPropGet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076" y="1292772"/>
            <a:ext cx="8560676" cy="5265683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UserSecurityTokenBO</a:t>
            </a:r>
            <a:r>
              <a:rPr lang="en-US" sz="2400" dirty="0" smtClean="0"/>
              <a:t> </a:t>
            </a:r>
            <a:r>
              <a:rPr lang="en-US" sz="2400" dirty="0" err="1" smtClean="0"/>
              <a:t>objUserSecTocBO</a:t>
            </a:r>
            <a:r>
              <a:rPr lang="en-US" sz="2400" dirty="0" smtClean="0"/>
              <a:t> = (</a:t>
            </a:r>
            <a:r>
              <a:rPr lang="en-US" sz="2400" dirty="0" err="1" smtClean="0"/>
              <a:t>UserSecurityTokenBO</a:t>
            </a:r>
            <a:r>
              <a:rPr lang="en-US" sz="2400" dirty="0" smtClean="0"/>
              <a:t>)</a:t>
            </a:r>
            <a:r>
              <a:rPr lang="en-US" sz="2400" dirty="0" err="1" smtClean="0"/>
              <a:t>BOFactory.LoadObject</a:t>
            </a:r>
            <a:r>
              <a:rPr lang="en-US" sz="2400" dirty="0" smtClean="0"/>
              <a:t>(</a:t>
            </a:r>
            <a:r>
              <a:rPr lang="en-US" sz="2400" dirty="0" err="1" smtClean="0"/>
              <a:t>typeof</a:t>
            </a:r>
            <a:r>
              <a:rPr lang="en-US" sz="2400" dirty="0" smtClean="0"/>
              <a:t>(</a:t>
            </a:r>
            <a:r>
              <a:rPr lang="en-US" sz="2400" dirty="0" err="1" smtClean="0"/>
              <a:t>UserSecurityTokenBO</a:t>
            </a:r>
            <a:r>
              <a:rPr lang="en-US" sz="2400" dirty="0" smtClean="0"/>
              <a:t>),</a:t>
            </a:r>
            <a:r>
              <a:rPr lang="en-US" sz="2400" dirty="0" err="1" smtClean="0"/>
              <a:t>parmList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err="1" smtClean="0"/>
              <a:t>objUserSecTocBO.UseInterOpForPropGet</a:t>
            </a:r>
            <a:r>
              <a:rPr lang="en-US" sz="2400" dirty="0" smtClean="0"/>
              <a:t> = true;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" y="1245476"/>
            <a:ext cx="8450317" cy="4880687"/>
          </a:xfrm>
        </p:spPr>
        <p:txBody>
          <a:bodyPr/>
          <a:lstStyle/>
          <a:p>
            <a:r>
              <a:rPr lang="en-US" dirty="0" err="1" smtClean="0"/>
              <a:t>BusOrgBO</a:t>
            </a:r>
            <a:r>
              <a:rPr lang="en-US" dirty="0" smtClean="0"/>
              <a:t> </a:t>
            </a:r>
            <a:r>
              <a:rPr lang="en-US" dirty="0" err="1" smtClean="0"/>
              <a:t>busOrgBO</a:t>
            </a:r>
            <a:r>
              <a:rPr lang="en-US" dirty="0" smtClean="0"/>
              <a:t> = ((</a:t>
            </a:r>
            <a:r>
              <a:rPr lang="en-US" dirty="0" err="1" smtClean="0"/>
              <a:t>BusOrgBO</a:t>
            </a:r>
            <a:r>
              <a:rPr lang="en-US" dirty="0" smtClean="0"/>
              <a:t>)</a:t>
            </a:r>
            <a:r>
              <a:rPr lang="en-US" dirty="0" err="1" smtClean="0"/>
              <a:t>BOFactory.LoadObject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BusOrgBO</a:t>
            </a:r>
            <a:r>
              <a:rPr lang="en-US" dirty="0" smtClean="0"/>
              <a:t>),</a:t>
            </a:r>
            <a:r>
              <a:rPr lang="en-US" dirty="0" err="1" smtClean="0"/>
              <a:t>strBOID</a:t>
            </a:r>
            <a:r>
              <a:rPr lang="en-US" dirty="0" smtClean="0"/>
              <a:t>));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14" y="1355834"/>
            <a:ext cx="8686800" cy="4903076"/>
          </a:xfrm>
        </p:spPr>
        <p:txBody>
          <a:bodyPr/>
          <a:lstStyle/>
          <a:p>
            <a:r>
              <a:rPr lang="en-US" dirty="0" err="1" smtClean="0"/>
              <a:t>BOCollection</a:t>
            </a:r>
            <a:r>
              <a:rPr lang="en-US" dirty="0" smtClean="0"/>
              <a:t> </a:t>
            </a:r>
            <a:r>
              <a:rPr lang="en-US" dirty="0" err="1" smtClean="0"/>
              <a:t>wftEvents</a:t>
            </a:r>
            <a:r>
              <a:rPr lang="en-US" dirty="0" smtClean="0"/>
              <a:t> = </a:t>
            </a:r>
            <a:r>
              <a:rPr lang="en-US" dirty="0" err="1" smtClean="0"/>
              <a:t>BOFactory.LoadCollection</a:t>
            </a:r>
            <a:r>
              <a:rPr lang="en-US" dirty="0" smtClean="0"/>
              <a:t>(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BusOrgBusinessProgramHistoryBO</a:t>
            </a:r>
            <a:r>
              <a:rPr lang="en-US" dirty="0" smtClean="0"/>
              <a:t>),</a:t>
            </a:r>
            <a:r>
              <a:rPr lang="en-US" dirty="0" err="1" smtClean="0"/>
              <a:t>BusOrgId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45475"/>
            <a:ext cx="9144000" cy="5407573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EventLogBO</a:t>
            </a:r>
            <a:r>
              <a:rPr lang="en-US" sz="2400" dirty="0" smtClean="0"/>
              <a:t> </a:t>
            </a:r>
            <a:r>
              <a:rPr lang="en-US" sz="2400" dirty="0" err="1" smtClean="0"/>
              <a:t>eventLog</a:t>
            </a:r>
            <a:r>
              <a:rPr lang="en-US" sz="2400" dirty="0" smtClean="0"/>
              <a:t> = </a:t>
            </a:r>
            <a:r>
              <a:rPr lang="en-US" sz="2400" dirty="0" err="1" smtClean="0"/>
              <a:t>BOFactory.NewObject</a:t>
            </a:r>
            <a:r>
              <a:rPr lang="en-US" sz="2400" dirty="0" smtClean="0"/>
              <a:t>(</a:t>
            </a:r>
            <a:r>
              <a:rPr lang="en-US" sz="2400" dirty="0" err="1" smtClean="0"/>
              <a:t>typeof</a:t>
            </a:r>
            <a:r>
              <a:rPr lang="en-US" sz="2400" dirty="0" smtClean="0"/>
              <a:t>(</a:t>
            </a:r>
            <a:r>
              <a:rPr lang="en-US" sz="2400" dirty="0" err="1" smtClean="0"/>
              <a:t>EventLogBO</a:t>
            </a:r>
            <a:r>
              <a:rPr lang="en-US" sz="2400" dirty="0" smtClean="0"/>
              <a:t>)) as </a:t>
            </a:r>
            <a:r>
              <a:rPr lang="en-US" sz="2400" dirty="0" err="1" smtClean="0"/>
              <a:t>EventLogBO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if(</a:t>
            </a:r>
            <a:r>
              <a:rPr lang="en-US" sz="2400" dirty="0" err="1" smtClean="0"/>
              <a:t>strBusOrgID</a:t>
            </a:r>
            <a:r>
              <a:rPr lang="en-US" sz="2400" dirty="0" smtClean="0"/>
              <a:t>=="0")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busOrgBO</a:t>
            </a:r>
            <a:r>
              <a:rPr lang="en-US" sz="2400" dirty="0" smtClean="0"/>
              <a:t> = ((</a:t>
            </a:r>
            <a:r>
              <a:rPr lang="en-US" sz="2400" dirty="0" err="1" smtClean="0"/>
              <a:t>BusOrgBO</a:t>
            </a:r>
            <a:r>
              <a:rPr lang="en-US" sz="2400" dirty="0" smtClean="0"/>
              <a:t>)(</a:t>
            </a:r>
            <a:r>
              <a:rPr lang="en-US" sz="2400" dirty="0" err="1" smtClean="0"/>
              <a:t>BOFactory.NewObject</a:t>
            </a:r>
            <a:r>
              <a:rPr lang="en-US" sz="2400" dirty="0" smtClean="0"/>
              <a:t>(</a:t>
            </a:r>
            <a:r>
              <a:rPr lang="en-US" sz="2400" dirty="0" err="1" smtClean="0"/>
              <a:t>typeof</a:t>
            </a:r>
            <a:r>
              <a:rPr lang="en-US" sz="2400" dirty="0" smtClean="0"/>
              <a:t>(</a:t>
            </a:r>
            <a:r>
              <a:rPr lang="en-US" sz="2400" dirty="0" err="1" smtClean="0"/>
              <a:t>BusOrgBO</a:t>
            </a:r>
            <a:r>
              <a:rPr lang="en-US" sz="2400" dirty="0" smtClean="0"/>
              <a:t>))));</a:t>
            </a:r>
          </a:p>
          <a:p>
            <a:pPr>
              <a:buNone/>
            </a:pPr>
            <a:r>
              <a:rPr lang="en-US" sz="2400" dirty="0" smtClean="0"/>
              <a:t>else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busOrgBO</a:t>
            </a:r>
            <a:r>
              <a:rPr lang="en-US" sz="2400" dirty="0" smtClean="0"/>
              <a:t> = ((</a:t>
            </a:r>
            <a:r>
              <a:rPr lang="en-US" sz="2400" dirty="0" err="1" smtClean="0"/>
              <a:t>BusOrgBO</a:t>
            </a:r>
            <a:r>
              <a:rPr lang="en-US" sz="2400" dirty="0" smtClean="0"/>
              <a:t>)(</a:t>
            </a:r>
            <a:r>
              <a:rPr lang="en-US" sz="2400" dirty="0" err="1" smtClean="0"/>
              <a:t>BOFactory.LoadObject</a:t>
            </a:r>
            <a:r>
              <a:rPr lang="en-US" sz="2400" dirty="0" smtClean="0"/>
              <a:t>(</a:t>
            </a:r>
            <a:r>
              <a:rPr lang="en-US" sz="2400" dirty="0" err="1" smtClean="0"/>
              <a:t>typeof</a:t>
            </a:r>
            <a:r>
              <a:rPr lang="en-US" sz="2400" dirty="0" smtClean="0"/>
              <a:t>(</a:t>
            </a:r>
            <a:r>
              <a:rPr lang="en-US" sz="2400" dirty="0" err="1" smtClean="0"/>
              <a:t>BusOrgBO</a:t>
            </a:r>
            <a:r>
              <a:rPr lang="en-US" sz="2400" dirty="0" smtClean="0"/>
              <a:t>), </a:t>
            </a:r>
            <a:r>
              <a:rPr lang="en-US" sz="2400" dirty="0" err="1" smtClean="0"/>
              <a:t>strBusOrgID</a:t>
            </a:r>
            <a:r>
              <a:rPr lang="en-US" sz="2400" dirty="0" smtClean="0"/>
              <a:t>)));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648"/>
            <a:ext cx="8686800" cy="495951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namespace FAF.BT.BO2.EventProcessing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public class </a:t>
            </a:r>
            <a:r>
              <a:rPr lang="en-US" dirty="0" err="1" smtClean="0"/>
              <a:t>EventBO</a:t>
            </a:r>
            <a:r>
              <a:rPr lang="en-US" dirty="0" smtClean="0"/>
              <a:t> : </a:t>
            </a:r>
            <a:r>
              <a:rPr lang="en-US" dirty="0" err="1" smtClean="0"/>
              <a:t>BusObj</a:t>
            </a:r>
            <a:r>
              <a:rPr lang="en-US" dirty="0" smtClean="0"/>
              <a:t>, </a:t>
            </a:r>
            <a:r>
              <a:rPr lang="en-US" dirty="0" err="1" smtClean="0"/>
              <a:t>IEvent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If the class doesn’t have </a:t>
            </a:r>
            <a:r>
              <a:rPr lang="en-US" dirty="0" err="1" smtClean="0"/>
              <a:t>BOClassSP</a:t>
            </a:r>
            <a:r>
              <a:rPr lang="en-US" dirty="0" smtClean="0"/>
              <a:t> attribute then we can use </a:t>
            </a:r>
            <a:r>
              <a:rPr lang="en-US" dirty="0" err="1" smtClean="0"/>
              <a:t>CreateObject</a:t>
            </a:r>
            <a:r>
              <a:rPr lang="en-US" dirty="0" smtClean="0"/>
              <a:t>() method for creating new object.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BOClassSP</a:t>
            </a:r>
            <a:r>
              <a:rPr lang="en-US" dirty="0" smtClean="0"/>
              <a:t>("","","","","")]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2056"/>
            <a:ext cx="9144000" cy="5785944"/>
          </a:xfrm>
        </p:spPr>
        <p:txBody>
          <a:bodyPr/>
          <a:lstStyle/>
          <a:p>
            <a:pPr>
              <a:buNone/>
            </a:pPr>
            <a:r>
              <a:rPr lang="en-US" sz="1600" dirty="0" err="1" smtClean="0"/>
              <a:t>BOCollection</a:t>
            </a:r>
            <a:r>
              <a:rPr lang="en-US" sz="1600" dirty="0" smtClean="0"/>
              <a:t> </a:t>
            </a:r>
            <a:r>
              <a:rPr lang="en-US" sz="1600" dirty="0" err="1" smtClean="0"/>
              <a:t>colBrokersForSorting</a:t>
            </a:r>
            <a:r>
              <a:rPr lang="en-US" sz="1600" dirty="0" smtClean="0"/>
              <a:t> = </a:t>
            </a:r>
            <a:r>
              <a:rPr lang="en-US" sz="1600" dirty="0" err="1" smtClean="0"/>
              <a:t>BOFactory.NewCollection</a:t>
            </a:r>
            <a:r>
              <a:rPr lang="en-US" sz="1600" dirty="0" smtClean="0"/>
              <a:t>(</a:t>
            </a:r>
            <a:r>
              <a:rPr lang="en-US" sz="1600" dirty="0" err="1" smtClean="0"/>
              <a:t>typeof</a:t>
            </a:r>
            <a:r>
              <a:rPr lang="en-US" sz="1600" dirty="0" smtClean="0"/>
              <a:t>(</a:t>
            </a:r>
            <a:r>
              <a:rPr lang="en-US" sz="1600" dirty="0" err="1" smtClean="0"/>
              <a:t>REBrokerBO</a:t>
            </a:r>
            <a:r>
              <a:rPr lang="en-US" sz="1600" dirty="0" smtClean="0"/>
              <a:t>));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cnt</a:t>
            </a:r>
            <a:r>
              <a:rPr lang="en-US" sz="1600" dirty="0" smtClean="0"/>
              <a:t> = 0; </a:t>
            </a:r>
            <a:r>
              <a:rPr lang="en-US" sz="1600" dirty="0" err="1" smtClean="0"/>
              <a:t>cnt</a:t>
            </a:r>
            <a:r>
              <a:rPr lang="en-US" sz="1600" dirty="0" smtClean="0"/>
              <a:t> &lt; </a:t>
            </a:r>
            <a:r>
              <a:rPr lang="en-US" sz="1600" dirty="0" err="1" smtClean="0"/>
              <a:t>colBrokers.Count</a:t>
            </a:r>
            <a:r>
              <a:rPr lang="en-US" sz="1600" dirty="0" smtClean="0"/>
              <a:t>; </a:t>
            </a:r>
            <a:r>
              <a:rPr lang="en-US" sz="1600" dirty="0" err="1" smtClean="0"/>
              <a:t>cnt</a:t>
            </a:r>
            <a:r>
              <a:rPr lang="en-US" sz="1600" dirty="0" smtClean="0"/>
              <a:t>++)</a:t>
            </a:r>
          </a:p>
          <a:p>
            <a:pPr>
              <a:buNone/>
            </a:pPr>
            <a:r>
              <a:rPr lang="en-US" sz="1600" dirty="0" smtClean="0"/>
              <a:t>	if ((((</a:t>
            </a:r>
            <a:r>
              <a:rPr lang="en-US" sz="1600" dirty="0" err="1" smtClean="0"/>
              <a:t>IREBroker</a:t>
            </a:r>
            <a:r>
              <a:rPr lang="en-US" sz="1600" dirty="0" smtClean="0"/>
              <a:t>)</a:t>
            </a:r>
            <a:r>
              <a:rPr lang="en-US" sz="1600" dirty="0" err="1" smtClean="0"/>
              <a:t>colBrokers</a:t>
            </a:r>
            <a:r>
              <a:rPr lang="en-US" sz="1600" dirty="0" smtClean="0"/>
              <a:t>[</a:t>
            </a:r>
            <a:r>
              <a:rPr lang="en-US" sz="1600" dirty="0" err="1" smtClean="0"/>
              <a:t>cnt</a:t>
            </a:r>
            <a:r>
              <a:rPr lang="en-US" sz="1600" dirty="0" smtClean="0"/>
              <a:t>]).</a:t>
            </a:r>
            <a:r>
              <a:rPr lang="en-US" sz="1600" dirty="0" err="1" smtClean="0"/>
              <a:t>ProcessTypeCdID</a:t>
            </a:r>
            <a:r>
              <a:rPr lang="en-US" sz="1600" dirty="0" smtClean="0"/>
              <a:t>) == SELLER_REBROKER)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colBrokersForSorting.AddBO</a:t>
            </a:r>
            <a:r>
              <a:rPr lang="en-US" sz="1600" dirty="0" smtClean="0"/>
              <a:t>((</a:t>
            </a:r>
            <a:r>
              <a:rPr lang="en-US" sz="1600" dirty="0" err="1" smtClean="0"/>
              <a:t>REBrokerBO</a:t>
            </a:r>
            <a:r>
              <a:rPr lang="en-US" sz="1600" dirty="0" smtClean="0"/>
              <a:t>)</a:t>
            </a:r>
            <a:r>
              <a:rPr lang="en-US" sz="1600" dirty="0" err="1" smtClean="0"/>
              <a:t>colBrokers</a:t>
            </a:r>
            <a:r>
              <a:rPr lang="en-US" sz="1600" dirty="0" smtClean="0"/>
              <a:t>[</a:t>
            </a:r>
            <a:r>
              <a:rPr lang="en-US" sz="1600" dirty="0" err="1" smtClean="0"/>
              <a:t>cnt</a:t>
            </a:r>
            <a:r>
              <a:rPr lang="en-US" sz="1600" dirty="0" smtClean="0"/>
              <a:t>]);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cnt</a:t>
            </a:r>
            <a:r>
              <a:rPr lang="en-US" sz="1600" dirty="0" smtClean="0"/>
              <a:t> = 0; </a:t>
            </a:r>
            <a:r>
              <a:rPr lang="en-US" sz="1600" dirty="0" err="1" smtClean="0"/>
              <a:t>cnt</a:t>
            </a:r>
            <a:r>
              <a:rPr lang="en-US" sz="1600" dirty="0" smtClean="0"/>
              <a:t> &lt; </a:t>
            </a:r>
            <a:r>
              <a:rPr lang="en-US" sz="1600" dirty="0" err="1" smtClean="0"/>
              <a:t>colBrokers.Count</a:t>
            </a:r>
            <a:r>
              <a:rPr lang="en-US" sz="1600" dirty="0" smtClean="0"/>
              <a:t>; </a:t>
            </a:r>
            <a:r>
              <a:rPr lang="en-US" sz="1600" dirty="0" err="1" smtClean="0"/>
              <a:t>cnt</a:t>
            </a:r>
            <a:r>
              <a:rPr lang="en-US" sz="1600" dirty="0" smtClean="0"/>
              <a:t>++)</a:t>
            </a:r>
          </a:p>
          <a:p>
            <a:pPr>
              <a:buNone/>
            </a:pPr>
            <a:r>
              <a:rPr lang="en-US" sz="1600" dirty="0" smtClean="0"/>
              <a:t>	if ((((</a:t>
            </a:r>
            <a:r>
              <a:rPr lang="en-US" sz="1600" dirty="0" err="1" smtClean="0"/>
              <a:t>IREBroker</a:t>
            </a:r>
            <a:r>
              <a:rPr lang="en-US" sz="1600" dirty="0" smtClean="0"/>
              <a:t>)</a:t>
            </a:r>
            <a:r>
              <a:rPr lang="en-US" sz="1600" dirty="0" err="1" smtClean="0"/>
              <a:t>colBrokers</a:t>
            </a:r>
            <a:r>
              <a:rPr lang="en-US" sz="1600" dirty="0" smtClean="0"/>
              <a:t>[</a:t>
            </a:r>
            <a:r>
              <a:rPr lang="en-US" sz="1600" dirty="0" err="1" smtClean="0"/>
              <a:t>cnt</a:t>
            </a:r>
            <a:r>
              <a:rPr lang="en-US" sz="1600" dirty="0" smtClean="0"/>
              <a:t>]).</a:t>
            </a:r>
            <a:r>
              <a:rPr lang="en-US" sz="1600" dirty="0" err="1" smtClean="0"/>
              <a:t>ProcessTypeCdID</a:t>
            </a:r>
            <a:r>
              <a:rPr lang="en-US" sz="1600" dirty="0" smtClean="0"/>
              <a:t>) == BUYER_REBROKER)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colBrokersForSorting.AddBO</a:t>
            </a:r>
            <a:r>
              <a:rPr lang="en-US" sz="1600" dirty="0" smtClean="0"/>
              <a:t>((</a:t>
            </a:r>
            <a:r>
              <a:rPr lang="en-US" sz="1600" dirty="0" err="1" smtClean="0"/>
              <a:t>REBrokerBO</a:t>
            </a:r>
            <a:r>
              <a:rPr lang="en-US" sz="1600" dirty="0" smtClean="0"/>
              <a:t>)</a:t>
            </a:r>
            <a:r>
              <a:rPr lang="en-US" sz="1600" dirty="0" err="1" smtClean="0"/>
              <a:t>colBrokers</a:t>
            </a:r>
            <a:r>
              <a:rPr lang="en-US" sz="1600" dirty="0" smtClean="0"/>
              <a:t>[</a:t>
            </a:r>
            <a:r>
              <a:rPr lang="en-US" sz="1600" dirty="0" err="1" smtClean="0"/>
              <a:t>cnt</a:t>
            </a:r>
            <a:r>
              <a:rPr lang="en-US" sz="1600" dirty="0" smtClean="0"/>
              <a:t>]);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cnt</a:t>
            </a:r>
            <a:r>
              <a:rPr lang="en-US" sz="1600" dirty="0" smtClean="0"/>
              <a:t> = 0; </a:t>
            </a:r>
            <a:r>
              <a:rPr lang="en-US" sz="1600" dirty="0" err="1" smtClean="0"/>
              <a:t>cnt</a:t>
            </a:r>
            <a:r>
              <a:rPr lang="en-US" sz="1600" dirty="0" smtClean="0"/>
              <a:t> &lt; </a:t>
            </a:r>
            <a:r>
              <a:rPr lang="en-US" sz="1600" dirty="0" err="1" smtClean="0"/>
              <a:t>colBrokers.Count</a:t>
            </a:r>
            <a:r>
              <a:rPr lang="en-US" sz="1600" dirty="0" smtClean="0"/>
              <a:t>; </a:t>
            </a:r>
            <a:r>
              <a:rPr lang="en-US" sz="1600" dirty="0" err="1" smtClean="0"/>
              <a:t>cnt</a:t>
            </a:r>
            <a:r>
              <a:rPr lang="en-US" sz="1600" dirty="0" smtClean="0"/>
              <a:t>++)</a:t>
            </a:r>
          </a:p>
          <a:p>
            <a:pPr>
              <a:buNone/>
            </a:pPr>
            <a:r>
              <a:rPr lang="en-US" sz="1600" dirty="0" smtClean="0"/>
              <a:t>	if ((((</a:t>
            </a:r>
            <a:r>
              <a:rPr lang="en-US" sz="1600" dirty="0" err="1" smtClean="0"/>
              <a:t>IREBroker</a:t>
            </a:r>
            <a:r>
              <a:rPr lang="en-US" sz="1600" dirty="0" smtClean="0"/>
              <a:t>)</a:t>
            </a:r>
            <a:r>
              <a:rPr lang="en-US" sz="1600" dirty="0" err="1" smtClean="0"/>
              <a:t>colBrokers</a:t>
            </a:r>
            <a:r>
              <a:rPr lang="en-US" sz="1600" dirty="0" smtClean="0"/>
              <a:t>[</a:t>
            </a:r>
            <a:r>
              <a:rPr lang="en-US" sz="1600" dirty="0" err="1" smtClean="0"/>
              <a:t>cnt</a:t>
            </a:r>
            <a:r>
              <a:rPr lang="en-US" sz="1600" dirty="0" smtClean="0"/>
              <a:t>]).</a:t>
            </a:r>
            <a:r>
              <a:rPr lang="en-US" sz="1600" dirty="0" err="1" smtClean="0"/>
              <a:t>ProcessTypeCdID</a:t>
            </a:r>
            <a:r>
              <a:rPr lang="en-US" sz="1600" dirty="0" smtClean="0"/>
              <a:t>) == OTHER_REBROKER)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colBrokersForSorting.AddBO</a:t>
            </a:r>
            <a:r>
              <a:rPr lang="en-US" sz="1600" dirty="0" smtClean="0"/>
              <a:t>((</a:t>
            </a:r>
            <a:r>
              <a:rPr lang="en-US" sz="1600" dirty="0" err="1" smtClean="0"/>
              <a:t>REBrokerBO</a:t>
            </a:r>
            <a:r>
              <a:rPr lang="en-US" sz="1600" dirty="0" smtClean="0"/>
              <a:t>)</a:t>
            </a:r>
            <a:r>
              <a:rPr lang="en-US" sz="1600" dirty="0" err="1" smtClean="0"/>
              <a:t>colBrokers</a:t>
            </a:r>
            <a:r>
              <a:rPr lang="en-US" sz="1600" dirty="0" smtClean="0"/>
              <a:t>[</a:t>
            </a:r>
            <a:r>
              <a:rPr lang="en-US" sz="1600" dirty="0" err="1" smtClean="0"/>
              <a:t>cnt</a:t>
            </a:r>
            <a:r>
              <a:rPr lang="en-US" sz="1600" dirty="0" smtClean="0"/>
              <a:t>]);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35119"/>
            <a:ext cx="9144000" cy="5186855"/>
          </a:xfrm>
        </p:spPr>
        <p:txBody>
          <a:bodyPr/>
          <a:lstStyle/>
          <a:p>
            <a:r>
              <a:rPr lang="en-US" sz="1800" dirty="0" err="1" smtClean="0"/>
              <a:t>BOClassID</a:t>
            </a:r>
            <a:r>
              <a:rPr lang="en-US" sz="1800" dirty="0" smtClean="0"/>
              <a:t> is present in the </a:t>
            </a:r>
            <a:r>
              <a:rPr lang="en-US" sz="1800" dirty="0" err="1" smtClean="0"/>
              <a:t>subobject</a:t>
            </a:r>
            <a:r>
              <a:rPr lang="en-US" sz="1800" dirty="0" smtClean="0"/>
              <a:t> BO as a property</a:t>
            </a:r>
          </a:p>
          <a:p>
            <a:r>
              <a:rPr lang="en-US" sz="1800" dirty="0" err="1" smtClean="0"/>
              <a:t>Subobject</a:t>
            </a:r>
            <a:r>
              <a:rPr lang="en-US" sz="1800" dirty="0" smtClean="0"/>
              <a:t> will save during </a:t>
            </a:r>
            <a:r>
              <a:rPr lang="en-US" sz="1800" dirty="0" err="1" smtClean="0"/>
              <a:t>AfterSave</a:t>
            </a:r>
            <a:r>
              <a:rPr lang="en-US" sz="1800" dirty="0" smtClean="0"/>
              <a:t> of BO</a:t>
            </a:r>
            <a:endParaRPr lang="en-US" sz="1600" dirty="0" smtClean="0"/>
          </a:p>
          <a:p>
            <a:endParaRPr lang="en-US" sz="1800" dirty="0" smtClean="0"/>
          </a:p>
          <a:p>
            <a:r>
              <a:rPr lang="en-US" sz="1400" dirty="0" err="1" smtClean="0"/>
              <a:t>IPrincipal</a:t>
            </a:r>
            <a:r>
              <a:rPr lang="en-US" sz="1400" dirty="0" smtClean="0"/>
              <a:t> </a:t>
            </a:r>
            <a:r>
              <a:rPr lang="en-US" sz="1400" dirty="0" err="1" smtClean="0"/>
              <a:t>busObj</a:t>
            </a:r>
            <a:r>
              <a:rPr lang="en-US" sz="1400" dirty="0" smtClean="0"/>
              <a:t> = (</a:t>
            </a:r>
            <a:r>
              <a:rPr lang="en-US" sz="1400" dirty="0" err="1" smtClean="0"/>
              <a:t>IPrincipal</a:t>
            </a:r>
            <a:r>
              <a:rPr lang="en-US" sz="1400" dirty="0" smtClean="0"/>
              <a:t>)</a:t>
            </a:r>
            <a:r>
              <a:rPr lang="en-US" sz="1400" dirty="0" err="1" smtClean="0"/>
              <a:t>m_boData.GetSubObject</a:t>
            </a:r>
            <a:r>
              <a:rPr lang="en-US" sz="1400" dirty="0" smtClean="0"/>
              <a:t>("</a:t>
            </a:r>
            <a:r>
              <a:rPr lang="en-US" sz="1400" dirty="0" err="1" smtClean="0"/>
              <a:t>Principal",typeof</a:t>
            </a:r>
            <a:r>
              <a:rPr lang="en-US" sz="1400" dirty="0" smtClean="0"/>
              <a:t>(</a:t>
            </a:r>
            <a:r>
              <a:rPr lang="en-US" sz="1400" dirty="0" err="1" smtClean="0"/>
              <a:t>IPrincipal</a:t>
            </a:r>
            <a:r>
              <a:rPr lang="en-US" sz="1400" dirty="0" smtClean="0"/>
              <a:t>),null);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31" y="1103584"/>
            <a:ext cx="8923282" cy="5470634"/>
          </a:xfrm>
        </p:spPr>
        <p:txBody>
          <a:bodyPr/>
          <a:lstStyle/>
          <a:p>
            <a:r>
              <a:rPr lang="en-US" sz="2400" dirty="0" err="1" smtClean="0"/>
              <a:t>SuperObject</a:t>
            </a:r>
            <a:r>
              <a:rPr lang="en-US" sz="2400" dirty="0" smtClean="0"/>
              <a:t> </a:t>
            </a:r>
            <a:r>
              <a:rPr lang="en-US" sz="2400" dirty="0" err="1" smtClean="0"/>
              <a:t>BOClassID</a:t>
            </a:r>
            <a:r>
              <a:rPr lang="en-US" sz="2400" dirty="0" smtClean="0"/>
              <a:t> is present in the BO property of the same class</a:t>
            </a:r>
          </a:p>
          <a:p>
            <a:r>
              <a:rPr lang="en-US" sz="2400" dirty="0" err="1" smtClean="0"/>
              <a:t>SuperObject</a:t>
            </a:r>
            <a:r>
              <a:rPr lang="en-US" sz="2400" dirty="0" smtClean="0"/>
              <a:t> will save during Before save of the BO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[BOSubObject2("</a:t>
            </a:r>
            <a:r>
              <a:rPr lang="en-US" sz="2000" dirty="0" err="1" smtClean="0"/>
              <a:t>AddrBookEntryID</a:t>
            </a:r>
            <a:r>
              <a:rPr lang="en-US" sz="2000" dirty="0" smtClean="0"/>
              <a:t>")]</a:t>
            </a:r>
          </a:p>
          <a:p>
            <a:pPr>
              <a:buNone/>
            </a:pPr>
            <a:r>
              <a:rPr lang="en-US" sz="2000" dirty="0" smtClean="0"/>
              <a:t>        public </a:t>
            </a:r>
            <a:r>
              <a:rPr lang="en-US" sz="2000" dirty="0" err="1" smtClean="0"/>
              <a:t>IPersonInfo</a:t>
            </a:r>
            <a:r>
              <a:rPr lang="en-US" sz="2000" dirty="0" smtClean="0"/>
              <a:t> </a:t>
            </a:r>
            <a:r>
              <a:rPr lang="en-US" sz="2000" dirty="0" err="1" smtClean="0"/>
              <a:t>PersonInfo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  get</a:t>
            </a:r>
          </a:p>
          <a:p>
            <a:pPr>
              <a:buNone/>
            </a:pPr>
            <a:r>
              <a:rPr lang="en-US" sz="2000" dirty="0" smtClean="0"/>
              <a:t>            {</a:t>
            </a:r>
          </a:p>
          <a:p>
            <a:pPr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IPersonInfo</a:t>
            </a:r>
            <a:r>
              <a:rPr lang="en-US" sz="2000" dirty="0" smtClean="0"/>
              <a:t> </a:t>
            </a:r>
            <a:r>
              <a:rPr lang="en-US" sz="2000" dirty="0" err="1" smtClean="0"/>
              <a:t>busObj</a:t>
            </a:r>
            <a:r>
              <a:rPr lang="en-US" sz="2000" dirty="0" smtClean="0"/>
              <a:t> = (</a:t>
            </a:r>
            <a:r>
              <a:rPr lang="en-US" sz="2000" dirty="0" err="1" smtClean="0"/>
              <a:t>IPersonInfo</a:t>
            </a:r>
            <a:r>
              <a:rPr lang="en-US" sz="2000" dirty="0" smtClean="0"/>
              <a:t>)</a:t>
            </a:r>
            <a:r>
              <a:rPr lang="en-US" sz="2000" dirty="0" err="1" smtClean="0"/>
              <a:t>m_boData.GetSuperObject</a:t>
            </a:r>
            <a:r>
              <a:rPr lang="en-US" sz="2000" dirty="0" smtClean="0"/>
              <a:t>("</a:t>
            </a:r>
            <a:r>
              <a:rPr lang="en-US" sz="2000" dirty="0" err="1" smtClean="0"/>
              <a:t>PersonInfo</a:t>
            </a:r>
            <a:r>
              <a:rPr lang="en-US" sz="2000" dirty="0" smtClean="0"/>
              <a:t>", </a:t>
            </a:r>
            <a:r>
              <a:rPr lang="en-US" sz="2000" dirty="0" err="1" smtClean="0"/>
              <a:t>typeof</a:t>
            </a:r>
            <a:r>
              <a:rPr lang="en-US" sz="2000" dirty="0" smtClean="0"/>
              <a:t>(</a:t>
            </a:r>
            <a:r>
              <a:rPr lang="en-US" sz="2000" dirty="0" err="1" smtClean="0"/>
              <a:t>IPersonInfo</a:t>
            </a:r>
            <a:r>
              <a:rPr lang="en-US" sz="2000" dirty="0" smtClean="0"/>
              <a:t>), </a:t>
            </a:r>
            <a:r>
              <a:rPr lang="en-US" sz="2000" dirty="0" err="1" smtClean="0"/>
              <a:t>this.AddrBookEntryID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        return </a:t>
            </a:r>
            <a:r>
              <a:rPr lang="en-US" sz="2000" dirty="0" err="1" smtClean="0"/>
              <a:t>busObj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        }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1261241"/>
            <a:ext cx="8891752" cy="5108027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BOCollection</a:t>
            </a:r>
            <a:r>
              <a:rPr lang="en-US" sz="1800" dirty="0" smtClean="0"/>
              <a:t>(</a:t>
            </a:r>
            <a:r>
              <a:rPr lang="en-US" sz="1800" dirty="0" err="1" smtClean="0"/>
              <a:t>typeof</a:t>
            </a:r>
            <a:r>
              <a:rPr lang="en-US" sz="1800" dirty="0" smtClean="0"/>
              <a:t>(</a:t>
            </a:r>
            <a:r>
              <a:rPr lang="en-US" sz="1800" dirty="0" err="1" smtClean="0"/>
              <a:t>IAuthorizedSigner</a:t>
            </a:r>
            <a:r>
              <a:rPr lang="en-US" sz="1800" dirty="0" smtClean="0"/>
              <a:t>))]</a:t>
            </a:r>
          </a:p>
          <a:p>
            <a:pPr>
              <a:buNone/>
            </a:pPr>
            <a:r>
              <a:rPr lang="en-US" sz="1800" dirty="0" smtClean="0"/>
              <a:t>public </a:t>
            </a:r>
            <a:r>
              <a:rPr lang="en-US" sz="1800" dirty="0" err="1" smtClean="0"/>
              <a:t>BOCollection</a:t>
            </a:r>
            <a:r>
              <a:rPr lang="en-US" sz="1800" dirty="0" smtClean="0"/>
              <a:t> </a:t>
            </a:r>
            <a:r>
              <a:rPr lang="en-US" sz="1800" dirty="0" err="1" smtClean="0"/>
              <a:t>AuthorizedSigners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  get</a:t>
            </a:r>
          </a:p>
          <a:p>
            <a:pPr>
              <a:buNone/>
            </a:pPr>
            <a:r>
              <a:rPr lang="en-US" sz="1800" dirty="0" smtClean="0"/>
              <a:t>       {</a:t>
            </a:r>
          </a:p>
          <a:p>
            <a:pPr>
              <a:buNone/>
            </a:pPr>
            <a:r>
              <a:rPr lang="en-US" sz="1800" dirty="0" smtClean="0"/>
              <a:t>            if (</a:t>
            </a:r>
            <a:r>
              <a:rPr lang="en-US" sz="1800" dirty="0" err="1" smtClean="0"/>
              <a:t>m_AuthorizedSigners</a:t>
            </a:r>
            <a:r>
              <a:rPr lang="en-US" sz="1800" dirty="0" smtClean="0"/>
              <a:t> == null)</a:t>
            </a:r>
          </a:p>
          <a:p>
            <a:pPr>
              <a:buNone/>
            </a:pPr>
            <a:r>
              <a:rPr lang="en-US" sz="1800" dirty="0" smtClean="0"/>
              <a:t>                 </a:t>
            </a:r>
            <a:r>
              <a:rPr lang="en-US" sz="1800" dirty="0" err="1" smtClean="0"/>
              <a:t>m_AuthorizedSigners</a:t>
            </a:r>
            <a:r>
              <a:rPr lang="en-US" sz="1800" dirty="0" smtClean="0"/>
              <a:t> = </a:t>
            </a:r>
            <a:r>
              <a:rPr lang="en-US" sz="1800" dirty="0" err="1" smtClean="0"/>
              <a:t>m_boData.GetSubCollection</a:t>
            </a:r>
            <a:r>
              <a:rPr lang="en-US" sz="1800" dirty="0" smtClean="0"/>
              <a:t>("</a:t>
            </a:r>
            <a:r>
              <a:rPr lang="en-US" sz="1800" dirty="0" err="1" smtClean="0"/>
              <a:t>AuthorizedSigners</a:t>
            </a:r>
            <a:r>
              <a:rPr lang="en-US" sz="1800" dirty="0" smtClean="0"/>
              <a:t>", </a:t>
            </a:r>
            <a:r>
              <a:rPr lang="en-US" sz="1800" dirty="0" err="1" smtClean="0"/>
              <a:t>typeof</a:t>
            </a:r>
            <a:r>
              <a:rPr lang="en-US" sz="1800" dirty="0" smtClean="0"/>
              <a:t>(</a:t>
            </a:r>
            <a:r>
              <a:rPr lang="en-US" sz="1800" dirty="0" err="1" smtClean="0"/>
              <a:t>IAuthorizedSigner</a:t>
            </a:r>
            <a:r>
              <a:rPr lang="en-US" sz="1800" dirty="0" smtClean="0"/>
              <a:t>), this.ID);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return </a:t>
            </a:r>
            <a:r>
              <a:rPr lang="en-US" sz="1800" dirty="0" err="1" smtClean="0"/>
              <a:t>m_AuthorizedSigners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   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IsValid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3" y="1150881"/>
            <a:ext cx="8907517" cy="4840014"/>
          </a:xfrm>
        </p:spPr>
        <p:txBody>
          <a:bodyPr/>
          <a:lstStyle/>
          <a:p>
            <a:r>
              <a:rPr lang="en-US" dirty="0" smtClean="0"/>
              <a:t>This method will be called before each and every save operation of the particular BO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4754"/>
            <a:ext cx="9144000" cy="5722884"/>
          </a:xfrm>
        </p:spPr>
        <p:txBody>
          <a:bodyPr/>
          <a:lstStyle/>
          <a:p>
            <a:r>
              <a:rPr lang="en-US" dirty="0" smtClean="0"/>
              <a:t>What is BO</a:t>
            </a:r>
          </a:p>
          <a:p>
            <a:r>
              <a:rPr lang="en-US" dirty="0" smtClean="0"/>
              <a:t>High Level Architecture</a:t>
            </a:r>
          </a:p>
          <a:p>
            <a:r>
              <a:rPr lang="en-US" dirty="0" smtClean="0"/>
              <a:t>BO Class</a:t>
            </a:r>
          </a:p>
          <a:p>
            <a:r>
              <a:rPr lang="en-US" dirty="0" smtClean="0"/>
              <a:t>Legacy BO</a:t>
            </a:r>
          </a:p>
          <a:p>
            <a:r>
              <a:rPr lang="en-US" dirty="0" smtClean="0"/>
              <a:t>Native BO</a:t>
            </a:r>
          </a:p>
          <a:p>
            <a:r>
              <a:rPr lang="en-US" dirty="0" err="1" smtClean="0"/>
              <a:t>BOSupportBigInt</a:t>
            </a:r>
            <a:endParaRPr lang="en-US" dirty="0" smtClean="0"/>
          </a:p>
          <a:p>
            <a:r>
              <a:rPr lang="en-US" dirty="0" err="1" smtClean="0"/>
              <a:t>UseInterOpForPropGet</a:t>
            </a:r>
            <a:endParaRPr lang="en-US" dirty="0" smtClean="0"/>
          </a:p>
          <a:p>
            <a:r>
              <a:rPr lang="en-US" dirty="0" err="1" smtClean="0"/>
              <a:t>HasAccess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BOClassID</a:t>
            </a:r>
            <a:endParaRPr lang="en-US" dirty="0" smtClean="0"/>
          </a:p>
          <a:p>
            <a:r>
              <a:rPr lang="en-US" dirty="0" err="1" smtClean="0"/>
              <a:t>BOClassSP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6" y="1103582"/>
            <a:ext cx="9080944" cy="504497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object[] </a:t>
            </a:r>
            <a:r>
              <a:rPr lang="en-US" sz="1800" dirty="0" err="1" smtClean="0"/>
              <a:t>inParms</a:t>
            </a:r>
            <a:r>
              <a:rPr lang="en-US" sz="1800" dirty="0" smtClean="0"/>
              <a:t> = new object[1];</a:t>
            </a:r>
          </a:p>
          <a:p>
            <a:pPr>
              <a:buNone/>
            </a:pPr>
            <a:r>
              <a:rPr lang="en-US" sz="1800" dirty="0" smtClean="0"/>
              <a:t>Object[] </a:t>
            </a:r>
            <a:r>
              <a:rPr lang="en-US" sz="1800" dirty="0" err="1" smtClean="0"/>
              <a:t>outParms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inParms</a:t>
            </a:r>
            <a:r>
              <a:rPr lang="en-US" sz="1800" dirty="0" smtClean="0"/>
              <a:t>[0] = </a:t>
            </a:r>
            <a:r>
              <a:rPr lang="en-US" sz="1800" dirty="0" err="1" smtClean="0"/>
              <a:t>RequestorID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err="1" smtClean="0"/>
              <a:t>DAL.ExecuteStoredProcWithOutput</a:t>
            </a:r>
            <a:r>
              <a:rPr lang="en-US" sz="1800" dirty="0" smtClean="0"/>
              <a:t>("</a:t>
            </a:r>
            <a:r>
              <a:rPr lang="en-US" sz="1800" dirty="0" err="1" smtClean="0"/>
              <a:t>cpGetGABEmailID",out</a:t>
            </a:r>
            <a:r>
              <a:rPr lang="en-US" sz="1800" dirty="0" smtClean="0"/>
              <a:t> </a:t>
            </a:r>
            <a:r>
              <a:rPr lang="en-US" sz="1800" dirty="0" err="1" smtClean="0"/>
              <a:t>outParms</a:t>
            </a:r>
            <a:r>
              <a:rPr lang="en-US" sz="1800" dirty="0" smtClean="0"/>
              <a:t>, </a:t>
            </a:r>
            <a:r>
              <a:rPr lang="en-US" sz="1800" dirty="0" err="1" smtClean="0"/>
              <a:t>inParms</a:t>
            </a:r>
            <a:r>
              <a:rPr lang="en-US" sz="1800" dirty="0" smtClean="0"/>
              <a:t>);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DataSet</a:t>
            </a:r>
            <a:r>
              <a:rPr lang="en-US" sz="1600" dirty="0" smtClean="0"/>
              <a:t> </a:t>
            </a:r>
            <a:r>
              <a:rPr lang="en-US" sz="1600" dirty="0" err="1" smtClean="0"/>
              <a:t>ds</a:t>
            </a:r>
            <a:r>
              <a:rPr lang="en-US" sz="1600" dirty="0" smtClean="0"/>
              <a:t> = </a:t>
            </a:r>
            <a:r>
              <a:rPr lang="en-US" sz="1600" dirty="0" err="1" smtClean="0"/>
              <a:t>DAL.ExecuteStoredProc</a:t>
            </a:r>
            <a:r>
              <a:rPr lang="en-US" sz="1600" dirty="0" smtClean="0"/>
              <a:t>("</a:t>
            </a:r>
            <a:r>
              <a:rPr lang="en-US" sz="1600" dirty="0" err="1" smtClean="0"/>
              <a:t>cpGetSigningSeqByFileIdSigningId</a:t>
            </a:r>
            <a:r>
              <a:rPr lang="en-US" sz="1600" dirty="0" smtClean="0"/>
              <a:t>", </a:t>
            </a:r>
            <a:r>
              <a:rPr lang="en-US" sz="1600" dirty="0" err="1" smtClean="0"/>
              <a:t>inParams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object[] </a:t>
            </a:r>
            <a:r>
              <a:rPr lang="en-US" sz="1800" dirty="0" err="1" smtClean="0"/>
              <a:t>outParams</a:t>
            </a:r>
            <a:r>
              <a:rPr lang="en-US" sz="1800" dirty="0" smtClean="0"/>
              <a:t> = </a:t>
            </a:r>
            <a:r>
              <a:rPr lang="en-US" sz="1800" dirty="0" err="1" smtClean="0"/>
              <a:t>DAL.Execute</a:t>
            </a:r>
            <a:r>
              <a:rPr lang="en-US" sz="1800" dirty="0" smtClean="0"/>
              <a:t>("</a:t>
            </a:r>
            <a:r>
              <a:rPr lang="en-US" sz="1800" dirty="0" err="1" smtClean="0"/>
              <a:t>cpCheckforFeesAndCharges</a:t>
            </a:r>
            <a:r>
              <a:rPr lang="en-US" sz="1800" dirty="0" smtClean="0"/>
              <a:t>", </a:t>
            </a:r>
            <a:r>
              <a:rPr lang="en-US" sz="1800" dirty="0" err="1" smtClean="0"/>
              <a:t>inputParams</a:t>
            </a:r>
            <a:r>
              <a:rPr lang="en-US" sz="1800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4760"/>
            <a:ext cx="9144000" cy="5171088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originalConnectionString</a:t>
            </a:r>
            <a:r>
              <a:rPr lang="en-US" sz="2000" dirty="0" smtClean="0"/>
              <a:t> = </a:t>
            </a:r>
            <a:r>
              <a:rPr lang="en-US" sz="2000" dirty="0" err="1" smtClean="0"/>
              <a:t>FAF.BT.DataAccess.DAL.ConnectionStringSettingForCurrentThread</a:t>
            </a:r>
            <a:r>
              <a:rPr lang="en-US" sz="2000" dirty="0" smtClean="0"/>
              <a:t>;   </a:t>
            </a:r>
          </a:p>
          <a:p>
            <a:pPr>
              <a:buNone/>
            </a:pPr>
            <a:r>
              <a:rPr lang="en-US" sz="2000" dirty="0" err="1" smtClean="0"/>
              <a:t>FAF.BT.DataAccess.DAL.ConnectionStringSettingForCurrentThread</a:t>
            </a:r>
            <a:r>
              <a:rPr lang="en-US" sz="2000" dirty="0" smtClean="0"/>
              <a:t> = "</a:t>
            </a:r>
            <a:r>
              <a:rPr lang="en-US" sz="2000" dirty="0" err="1" smtClean="0"/>
              <a:t>BPM_Connection</a:t>
            </a:r>
            <a:r>
              <a:rPr lang="en-US" sz="2000" dirty="0" smtClean="0"/>
              <a:t>“;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DataSet</a:t>
            </a:r>
            <a:r>
              <a:rPr lang="en-US" sz="2000" dirty="0" smtClean="0"/>
              <a:t> </a:t>
            </a:r>
            <a:r>
              <a:rPr lang="en-US" sz="2000" dirty="0" err="1" smtClean="0"/>
              <a:t>ds</a:t>
            </a:r>
            <a:r>
              <a:rPr lang="en-US" sz="2000" dirty="0" smtClean="0"/>
              <a:t> = </a:t>
            </a:r>
            <a:r>
              <a:rPr lang="en-US" sz="2000" dirty="0" err="1" smtClean="0"/>
              <a:t>DAL.ExecuteStoredProc</a:t>
            </a:r>
            <a:r>
              <a:rPr lang="en-US" sz="2000" dirty="0" smtClean="0"/>
              <a:t>("</a:t>
            </a:r>
            <a:r>
              <a:rPr lang="en-US" sz="2000" dirty="0" err="1" smtClean="0"/>
              <a:t>cpGetWFTRefreshStatus</a:t>
            </a:r>
            <a:r>
              <a:rPr lang="en-US" sz="2000" dirty="0" smtClean="0"/>
              <a:t>", </a:t>
            </a:r>
            <a:r>
              <a:rPr lang="en-US" sz="2000" dirty="0" err="1" smtClean="0"/>
              <a:t>inParams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(</a:t>
            </a:r>
            <a:r>
              <a:rPr lang="en-US" sz="2000" dirty="0" err="1" smtClean="0"/>
              <a:t>ds.Tables</a:t>
            </a:r>
            <a:r>
              <a:rPr lang="en-US" sz="2000" dirty="0" smtClean="0"/>
              <a:t>[0].Rows[0]["</a:t>
            </a:r>
            <a:r>
              <a:rPr lang="en-US" sz="2000" dirty="0" err="1" smtClean="0"/>
              <a:t>RefStatus</a:t>
            </a:r>
            <a:r>
              <a:rPr lang="en-US" sz="2000" dirty="0" smtClean="0"/>
              <a:t>"].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() == "True")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isRefreshed</a:t>
            </a:r>
            <a:r>
              <a:rPr lang="en-US" sz="2000" dirty="0" smtClean="0"/>
              <a:t> = true;   </a:t>
            </a:r>
          </a:p>
          <a:p>
            <a:pPr>
              <a:buNone/>
            </a:pPr>
            <a:r>
              <a:rPr lang="en-US" sz="2000" dirty="0" err="1" smtClean="0"/>
              <a:t>FAF.BT.DataAccess.DAL.ConnectionStringSettingForCurrentThread</a:t>
            </a:r>
            <a:r>
              <a:rPr lang="en-US" sz="2000" dirty="0" smtClean="0"/>
              <a:t> = </a:t>
            </a:r>
            <a:r>
              <a:rPr lang="en-US" sz="2000" dirty="0" err="1" smtClean="0"/>
              <a:t>originalConnectionString</a:t>
            </a:r>
            <a:r>
              <a:rPr lang="en-US" sz="20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ConnectionString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9352"/>
            <a:ext cx="9144000" cy="5328745"/>
          </a:xfrm>
        </p:spPr>
        <p:txBody>
          <a:bodyPr/>
          <a:lstStyle/>
          <a:p>
            <a:r>
              <a:rPr lang="en-US" dirty="0" err="1" smtClean="0"/>
              <a:t>Machine.cofig</a:t>
            </a:r>
            <a:r>
              <a:rPr lang="en-US" dirty="0" smtClean="0"/>
              <a:t>   - </a:t>
            </a:r>
            <a:r>
              <a:rPr lang="en-US" dirty="0" err="1" smtClean="0"/>
              <a:t>.Net</a:t>
            </a:r>
            <a:r>
              <a:rPr lang="en-US" dirty="0" smtClean="0"/>
              <a:t> Screen</a:t>
            </a:r>
          </a:p>
          <a:p>
            <a:r>
              <a:rPr lang="en-US" dirty="0" smtClean="0"/>
              <a:t>Registry – VC++</a:t>
            </a:r>
          </a:p>
          <a:p>
            <a:pPr lvl="1"/>
            <a:r>
              <a:rPr lang="en-US" sz="2400" dirty="0" smtClean="0"/>
              <a:t>HKEY_LOCAL_MACHINE\SOFTWARE\SMS\FAST\DAL (Windows 2003, Windows XP, Windows 2000)</a:t>
            </a:r>
          </a:p>
          <a:p>
            <a:pPr lvl="1"/>
            <a:r>
              <a:rPr lang="en-US" sz="2400" dirty="0" smtClean="0"/>
              <a:t>HKEY_LOCAL_MACHINE\SOFTWARE\Wow6432Node\SMS\FAST\DAL (Windows 7 64 bit, Windows 2008)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157288"/>
            <a:ext cx="8429625" cy="4968875"/>
          </a:xfrm>
        </p:spPr>
        <p:txBody>
          <a:bodyPr/>
          <a:lstStyle/>
          <a:p>
            <a:r>
              <a:rPr lang="en-US" dirty="0" err="1" smtClean="0"/>
              <a:t>Default_Connection</a:t>
            </a:r>
            <a:r>
              <a:rPr lang="en-US" dirty="0" smtClean="0"/>
              <a:t>		- FASTPROD</a:t>
            </a:r>
          </a:p>
          <a:p>
            <a:r>
              <a:rPr lang="en-US" dirty="0" err="1" smtClean="0"/>
              <a:t>BPM_Connection</a:t>
            </a:r>
            <a:r>
              <a:rPr lang="en-US" dirty="0" smtClean="0"/>
              <a:t>		- FA_BPM</a:t>
            </a:r>
          </a:p>
          <a:p>
            <a:r>
              <a:rPr lang="en-US" dirty="0" err="1" smtClean="0"/>
              <a:t>FileSearch_Conection</a:t>
            </a:r>
            <a:r>
              <a:rPr lang="en-US" dirty="0" smtClean="0"/>
              <a:t> 	- Nucleus</a:t>
            </a:r>
          </a:p>
          <a:p>
            <a:r>
              <a:rPr lang="en-US" dirty="0" smtClean="0"/>
              <a:t>Imaging 		</a:t>
            </a:r>
            <a:r>
              <a:rPr lang="en-US" smtClean="0"/>
              <a:t>		- </a:t>
            </a:r>
            <a:r>
              <a:rPr lang="en-US" dirty="0" smtClean="0"/>
              <a:t>Imaging	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1257300"/>
            <a:ext cx="8743950" cy="5129213"/>
          </a:xfrm>
        </p:spPr>
        <p:txBody>
          <a:bodyPr/>
          <a:lstStyle/>
          <a:p>
            <a:r>
              <a:rPr lang="en-US" dirty="0" smtClean="0"/>
              <a:t>Please do at least one example for the below methods.</a:t>
            </a:r>
          </a:p>
          <a:p>
            <a:pPr lvl="1"/>
            <a:r>
              <a:rPr lang="en-US" dirty="0" err="1" smtClean="0"/>
              <a:t>LoadObject</a:t>
            </a:r>
            <a:endParaRPr lang="en-US" dirty="0" smtClean="0"/>
          </a:p>
          <a:p>
            <a:pPr lvl="1"/>
            <a:r>
              <a:rPr lang="en-US" dirty="0" err="1" smtClean="0"/>
              <a:t>LoadCollection</a:t>
            </a:r>
            <a:endParaRPr lang="en-US" dirty="0" smtClean="0"/>
          </a:p>
          <a:p>
            <a:pPr lvl="1"/>
            <a:r>
              <a:rPr lang="en-US" dirty="0" err="1" smtClean="0"/>
              <a:t>NewObject</a:t>
            </a:r>
            <a:endParaRPr lang="en-US" dirty="0" smtClean="0"/>
          </a:p>
          <a:p>
            <a:pPr lvl="1"/>
            <a:r>
              <a:rPr lang="en-US" dirty="0" err="1" smtClean="0"/>
              <a:t>NewCollection</a:t>
            </a:r>
            <a:endParaRPr lang="en-US" dirty="0" smtClean="0"/>
          </a:p>
          <a:p>
            <a:pPr lvl="1"/>
            <a:r>
              <a:rPr lang="en-US" dirty="0" err="1" smtClean="0"/>
              <a:t>GetSubObject</a:t>
            </a:r>
            <a:endParaRPr lang="en-US" dirty="0" smtClean="0"/>
          </a:p>
          <a:p>
            <a:pPr lvl="1"/>
            <a:r>
              <a:rPr lang="en-US" dirty="0" err="1" smtClean="0"/>
              <a:t>GetSubCollection</a:t>
            </a:r>
            <a:endParaRPr lang="en-US" dirty="0" smtClean="0"/>
          </a:p>
          <a:p>
            <a:pPr lvl="1"/>
            <a:r>
              <a:rPr lang="en-US" dirty="0" err="1" smtClean="0"/>
              <a:t>GetSuperObject</a:t>
            </a:r>
            <a:endParaRPr lang="en-US" dirty="0" smtClean="0"/>
          </a:p>
          <a:p>
            <a:pPr lvl="1"/>
            <a:r>
              <a:rPr lang="en-US" dirty="0" err="1" smtClean="0"/>
              <a:t>CreateObject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sarajamanickam@firstam.com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290"/>
            <a:ext cx="8686800" cy="5612524"/>
          </a:xfrm>
        </p:spPr>
        <p:txBody>
          <a:bodyPr/>
          <a:lstStyle/>
          <a:p>
            <a:r>
              <a:rPr lang="en-US" sz="2200" dirty="0" err="1" smtClean="0"/>
              <a:t>LoadObject</a:t>
            </a:r>
            <a:endParaRPr lang="en-US" sz="2200" dirty="0" smtClean="0"/>
          </a:p>
          <a:p>
            <a:r>
              <a:rPr lang="en-US" sz="2200" dirty="0" err="1" smtClean="0"/>
              <a:t>LoadCollection</a:t>
            </a:r>
            <a:endParaRPr lang="en-US" sz="2200" dirty="0" smtClean="0"/>
          </a:p>
          <a:p>
            <a:r>
              <a:rPr lang="en-US" sz="2200" dirty="0" err="1" smtClean="0"/>
              <a:t>NewObject</a:t>
            </a:r>
            <a:endParaRPr lang="en-US" sz="2200" dirty="0" smtClean="0"/>
          </a:p>
          <a:p>
            <a:r>
              <a:rPr lang="en-US" sz="2200" dirty="0" err="1" smtClean="0"/>
              <a:t>CreateObject</a:t>
            </a:r>
            <a:endParaRPr lang="en-US" sz="2200" dirty="0" smtClean="0"/>
          </a:p>
          <a:p>
            <a:r>
              <a:rPr lang="en-US" sz="2200" dirty="0" err="1" smtClean="0"/>
              <a:t>NewCollection</a:t>
            </a:r>
            <a:endParaRPr lang="en-US" sz="2200" dirty="0" smtClean="0"/>
          </a:p>
          <a:p>
            <a:r>
              <a:rPr lang="en-US" sz="2200" dirty="0" err="1" smtClean="0"/>
              <a:t>SubObject</a:t>
            </a:r>
            <a:endParaRPr lang="en-US" sz="2200" dirty="0" smtClean="0"/>
          </a:p>
          <a:p>
            <a:r>
              <a:rPr lang="en-US" sz="2200" dirty="0" err="1" smtClean="0"/>
              <a:t>SuperObject</a:t>
            </a:r>
            <a:endParaRPr lang="en-US" sz="2200" dirty="0" smtClean="0"/>
          </a:p>
          <a:p>
            <a:r>
              <a:rPr lang="en-US" sz="2200" dirty="0" err="1" smtClean="0"/>
              <a:t>SubCollection</a:t>
            </a:r>
            <a:endParaRPr lang="en-US" sz="2200" dirty="0" smtClean="0"/>
          </a:p>
          <a:p>
            <a:r>
              <a:rPr lang="en-US" sz="2200" dirty="0" err="1" smtClean="0"/>
              <a:t>IsValid</a:t>
            </a:r>
            <a:endParaRPr lang="en-US" sz="2200" dirty="0" smtClean="0"/>
          </a:p>
          <a:p>
            <a:r>
              <a:rPr lang="en-US" sz="2200" dirty="0" smtClean="0"/>
              <a:t>Money </a:t>
            </a:r>
            <a:r>
              <a:rPr lang="en-US" sz="2200" dirty="0" err="1" smtClean="0"/>
              <a:t>DataType</a:t>
            </a:r>
            <a:endParaRPr lang="en-US" sz="2200" dirty="0" smtClean="0"/>
          </a:p>
          <a:p>
            <a:r>
              <a:rPr lang="en-US" sz="2200" dirty="0" smtClean="0"/>
              <a:t>DAL</a:t>
            </a:r>
          </a:p>
          <a:p>
            <a:r>
              <a:rPr lang="en-US" sz="2200" dirty="0" smtClean="0"/>
              <a:t>Connection Switching</a:t>
            </a:r>
          </a:p>
          <a:p>
            <a:r>
              <a:rPr lang="en-US" sz="2200" dirty="0" err="1" smtClean="0"/>
              <a:t>ConnectionString</a:t>
            </a:r>
            <a:endParaRPr lang="en-US" sz="2200" dirty="0" smtClean="0"/>
          </a:p>
          <a:p>
            <a:r>
              <a:rPr lang="en-US" sz="2200" dirty="0" smtClean="0"/>
              <a:t>Database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79" y="1103586"/>
            <a:ext cx="8403021" cy="5022577"/>
          </a:xfrm>
        </p:spPr>
        <p:txBody>
          <a:bodyPr/>
          <a:lstStyle/>
          <a:p>
            <a:r>
              <a:rPr lang="en-US" dirty="0" smtClean="0"/>
              <a:t>Business Objects are tightly coupled to a record in the database</a:t>
            </a:r>
          </a:p>
          <a:p>
            <a:r>
              <a:rPr lang="en-US" dirty="0" smtClean="0"/>
              <a:t>Record from the database is loaded and saved using Stored procedures</a:t>
            </a:r>
          </a:p>
          <a:p>
            <a:r>
              <a:rPr lang="en-US" dirty="0" smtClean="0"/>
              <a:t>Stored procedures are the only allowed way to access the data from the database</a:t>
            </a:r>
          </a:p>
          <a:p>
            <a:r>
              <a:rPr lang="en-US" dirty="0" smtClean="0"/>
              <a:t>All the database access is done only through Data Access Layer (DAL)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68414" y="3074266"/>
            <a:ext cx="1560786" cy="24620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effectLst/>
                <a:latin typeface="Verdana" pitchFamily="34" charset="0"/>
              </a:rPr>
              <a:t>Business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effectLst/>
                <a:latin typeface="Verdana" pitchFamily="34" charset="0"/>
              </a:rPr>
              <a:t>Objects (BO)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effectLst/>
              <a:latin typeface="Verdana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91200" y="3074276"/>
            <a:ext cx="1447800" cy="24278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effectLst/>
                <a:latin typeface="Verdana" pitchFamily="34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effectLst/>
                <a:latin typeface="Verdana" pitchFamily="34" charset="0"/>
              </a:rPr>
              <a:t>Access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effectLst/>
                <a:latin typeface="Verdana" pitchFamily="34" charset="0"/>
              </a:rPr>
              <a:t>Layer (DAL)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6549" y="3105806"/>
            <a:ext cx="727856" cy="23805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effectLst/>
                <a:latin typeface="Verdana" pitchFamily="34" charset="0"/>
              </a:rPr>
              <a:t>GUI </a:t>
            </a:r>
            <a:endParaRPr lang="en-US" sz="1800" dirty="0" smtClean="0">
              <a:effectLst/>
              <a:latin typeface="Verdana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effectLst/>
                <a:latin typeface="Verdana" pitchFamily="34" charset="0"/>
              </a:rPr>
              <a:t>Page</a:t>
            </a:r>
            <a:endParaRPr lang="en-US" sz="1800" dirty="0">
              <a:effectLst/>
              <a:latin typeface="Verdana" pitchFamily="34" charset="0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620000" y="3124199"/>
            <a:ext cx="1295400" cy="233067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effectLst/>
                <a:latin typeface="Verdana" pitchFamily="34" charset="0"/>
              </a:rPr>
              <a:t>SQL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effectLst/>
                <a:latin typeface="Verdana" pitchFamily="34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effectLst/>
                <a:latin typeface="Verdana" pitchFamily="34" charset="0"/>
              </a:rPr>
              <a:t>Database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293890" y="4191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50292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723900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308544" y="3074274"/>
            <a:ext cx="972207" cy="240686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effectLst/>
                <a:latin typeface="Verdana" pitchFamily="34" charset="0"/>
              </a:rPr>
              <a:t>Service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effectLst/>
                <a:latin typeface="Verdana" pitchFamily="34" charset="0"/>
              </a:rPr>
              <a:t>Handler</a:t>
            </a:r>
            <a:endParaRPr lang="en-US" sz="1800" dirty="0">
              <a:effectLst/>
              <a:latin typeface="Verdana" pitchFamily="34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895808" y="415420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6" y="1103585"/>
            <a:ext cx="9080944" cy="5186855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[</a:t>
            </a:r>
            <a:r>
              <a:rPr lang="en-US" sz="1600" dirty="0" err="1" smtClean="0"/>
              <a:t>LegacyClass</a:t>
            </a:r>
            <a:r>
              <a:rPr lang="en-US" sz="1600" dirty="0" smtClean="0"/>
              <a:t>("</a:t>
            </a:r>
            <a:r>
              <a:rPr lang="en-US" sz="1600" dirty="0" err="1" smtClean="0"/>
              <a:t>DepositActivity</a:t>
            </a:r>
            <a:r>
              <a:rPr lang="en-US" sz="1600" dirty="0" smtClean="0"/>
              <a:t>")]</a:t>
            </a:r>
          </a:p>
          <a:p>
            <a:pPr>
              <a:buNone/>
            </a:pPr>
            <a:r>
              <a:rPr lang="en-US" sz="1600" dirty="0" smtClean="0"/>
              <a:t>[</a:t>
            </a:r>
            <a:r>
              <a:rPr lang="en-US" sz="1600" dirty="0" err="1" smtClean="0"/>
              <a:t>BOClassSP</a:t>
            </a:r>
            <a:r>
              <a:rPr lang="en-US" sz="1600" dirty="0" smtClean="0"/>
              <a:t>("</a:t>
            </a:r>
            <a:r>
              <a:rPr lang="en-US" sz="1600" dirty="0" err="1" smtClean="0"/>
              <a:t>cpGetDepositActivityByFileID</a:t>
            </a:r>
            <a:r>
              <a:rPr lang="en-US" sz="1600" dirty="0" smtClean="0"/>
              <a:t>", "", "", "", "")]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BONativeOnly</a:t>
            </a:r>
            <a:r>
              <a:rPr lang="en-US" sz="1800" dirty="0" smtClean="0"/>
              <a:t>()]</a:t>
            </a:r>
          </a:p>
          <a:p>
            <a:pPr>
              <a:buNone/>
            </a:pPr>
            <a:r>
              <a:rPr lang="en-US" sz="1800" dirty="0" smtClean="0"/>
              <a:t>    [</a:t>
            </a:r>
            <a:r>
              <a:rPr lang="en-US" sz="1800" dirty="0" err="1" smtClean="0"/>
              <a:t>BOSupportBigInt</a:t>
            </a:r>
            <a:r>
              <a:rPr lang="en-US" sz="1800" dirty="0" smtClean="0"/>
              <a:t>()]</a:t>
            </a:r>
          </a:p>
          <a:p>
            <a:pPr>
              <a:buNone/>
            </a:pPr>
            <a:r>
              <a:rPr lang="en-US" sz="1800" dirty="0" smtClean="0"/>
              <a:t>    [</a:t>
            </a:r>
            <a:r>
              <a:rPr lang="en-US" sz="1800" dirty="0" err="1" smtClean="0"/>
              <a:t>BOClassID</a:t>
            </a:r>
            <a:r>
              <a:rPr lang="en-US" sz="1800" dirty="0" smtClean="0"/>
              <a:t>("</a:t>
            </a:r>
            <a:r>
              <a:rPr lang="en-US" sz="1800" dirty="0" err="1" smtClean="0"/>
              <a:t>DocPhraseElementID</a:t>
            </a:r>
            <a:r>
              <a:rPr lang="en-US" sz="1800" dirty="0" smtClean="0"/>
              <a:t>")]</a:t>
            </a:r>
          </a:p>
          <a:p>
            <a:pPr>
              <a:buNone/>
            </a:pPr>
            <a:r>
              <a:rPr lang="en-US" sz="1800" dirty="0" smtClean="0"/>
              <a:t>    [</a:t>
            </a:r>
            <a:r>
              <a:rPr lang="en-US" sz="1800" dirty="0" err="1" smtClean="0"/>
              <a:t>BOClassSP</a:t>
            </a:r>
            <a:r>
              <a:rPr lang="en-US" sz="1800" dirty="0" smtClean="0"/>
              <a:t>("</a:t>
            </a:r>
            <a:r>
              <a:rPr lang="en-US" sz="1800" dirty="0" err="1" smtClean="0"/>
              <a:t>cpGetDocPhraseElementsByDocPhraseID</a:t>
            </a:r>
            <a:r>
              <a:rPr lang="en-US" sz="1800" dirty="0" smtClean="0"/>
              <a:t>", "</a:t>
            </a:r>
            <a:r>
              <a:rPr lang="en-US" sz="1800" dirty="0" err="1" smtClean="0"/>
              <a:t>cpGetDocPhraseElement</a:t>
            </a:r>
            <a:r>
              <a:rPr lang="en-US" sz="1800" dirty="0" smtClean="0"/>
              <a:t>", "</a:t>
            </a:r>
            <a:r>
              <a:rPr lang="en-US" sz="1800" dirty="0" err="1" smtClean="0"/>
              <a:t>cpSetDocPhraseElementTextDataAssmt</a:t>
            </a:r>
            <a:r>
              <a:rPr lang="en-US" sz="1800" dirty="0" smtClean="0"/>
              <a:t>", "</a:t>
            </a:r>
            <a:r>
              <a:rPr lang="en-US" sz="1800" dirty="0" err="1" smtClean="0"/>
              <a:t>cpSetDocPhraseElementTextDataAssmt</a:t>
            </a:r>
            <a:r>
              <a:rPr lang="en-US" sz="1800" dirty="0" smtClean="0"/>
              <a:t>", "</a:t>
            </a:r>
            <a:r>
              <a:rPr lang="en-US" sz="1800" dirty="0" err="1" smtClean="0"/>
              <a:t>DeleteDocPhraseElement</a:t>
            </a:r>
            <a:r>
              <a:rPr lang="en-US" sz="1800" dirty="0" smtClean="0"/>
              <a:t>", true)]</a:t>
            </a:r>
          </a:p>
          <a:p>
            <a:pPr>
              <a:buNone/>
            </a:pPr>
            <a:r>
              <a:rPr lang="en-US" sz="1800" dirty="0" smtClean="0"/>
              <a:t>  </a:t>
            </a:r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dirty="0" err="1" smtClean="0"/>
              <a:t>DocPhraseElementBO</a:t>
            </a:r>
            <a:r>
              <a:rPr lang="en-US" sz="1800" dirty="0" smtClean="0"/>
              <a:t> : </a:t>
            </a:r>
            <a:r>
              <a:rPr lang="en-US" sz="1800" dirty="0" err="1" smtClean="0"/>
              <a:t>BusObj</a:t>
            </a:r>
            <a:r>
              <a:rPr lang="en-US" sz="1800" dirty="0" smtClean="0"/>
              <a:t>, </a:t>
            </a:r>
            <a:r>
              <a:rPr lang="en-US" sz="1800" dirty="0" err="1" smtClean="0"/>
              <a:t>IDocPhraseElement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BOClasssSP</a:t>
            </a:r>
            <a:r>
              <a:rPr lang="en-US" sz="1800" dirty="0" smtClean="0"/>
              <a:t> sixth parameter is true then consider </a:t>
            </a:r>
            <a:r>
              <a:rPr lang="en-US" sz="1800" dirty="0" err="1" smtClean="0"/>
              <a:t>GetSingle</a:t>
            </a:r>
            <a:r>
              <a:rPr lang="en-US" sz="1800" dirty="0" smtClean="0"/>
              <a:t> stored procedure return parameters for metadata creation. Other wise </a:t>
            </a:r>
            <a:r>
              <a:rPr lang="en-US" sz="1800" dirty="0" err="1" smtClean="0"/>
              <a:t>GetMany</a:t>
            </a:r>
            <a:r>
              <a:rPr lang="en-US" sz="1800" dirty="0" smtClean="0"/>
              <a:t> stored procedure return parameter will be considered for metadata creation.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5" y="1277007"/>
            <a:ext cx="8671035" cy="5092261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LegacyClass</a:t>
            </a:r>
            <a:r>
              <a:rPr lang="en-US" dirty="0" smtClean="0"/>
              <a:t>("</a:t>
            </a:r>
            <a:r>
              <a:rPr lang="en-US" dirty="0" err="1" smtClean="0"/>
              <a:t>DepositActivity</a:t>
            </a:r>
            <a:r>
              <a:rPr lang="en-US" dirty="0" smtClean="0"/>
              <a:t>")]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en-US" dirty="0" err="1" smtClean="0"/>
              <a:t>BOClassSP</a:t>
            </a:r>
            <a:r>
              <a:rPr lang="en-US" dirty="0" smtClean="0"/>
              <a:t>("</a:t>
            </a:r>
            <a:r>
              <a:rPr lang="en-US" dirty="0" err="1" smtClean="0"/>
              <a:t>cpGetDepositActivityByFileID</a:t>
            </a:r>
            <a:r>
              <a:rPr lang="en-US" dirty="0" smtClean="0"/>
              <a:t>", "", "", "", "")]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BOClassSP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GetMany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GetSingle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Insert</a:t>
            </a:r>
          </a:p>
          <a:p>
            <a:pPr lvl="1">
              <a:buNone/>
            </a:pPr>
            <a:r>
              <a:rPr lang="en-US" dirty="0" smtClean="0"/>
              <a:t>Update</a:t>
            </a:r>
          </a:p>
          <a:p>
            <a:pPr lvl="1">
              <a:buNone/>
            </a:pPr>
            <a:r>
              <a:rPr lang="en-US" dirty="0" smtClean="0"/>
              <a:t>Delete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229710"/>
            <a:ext cx="8371490" cy="5281449"/>
          </a:xfrm>
        </p:spPr>
        <p:txBody>
          <a:bodyPr/>
          <a:lstStyle/>
          <a:p>
            <a:r>
              <a:rPr lang="en-US" dirty="0" err="1" smtClean="0"/>
              <a:t>BONativeOnly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BOSupportBigInt</a:t>
            </a:r>
            <a:r>
              <a:rPr lang="en-US" dirty="0" smtClean="0"/>
              <a:t>() </a:t>
            </a:r>
            <a:r>
              <a:rPr lang="en-US" sz="1600" dirty="0" smtClean="0"/>
              <a:t>// this class requires </a:t>
            </a:r>
            <a:r>
              <a:rPr lang="en-US" sz="1600" dirty="0" err="1" smtClean="0"/>
              <a:t>BigInt</a:t>
            </a:r>
            <a:r>
              <a:rPr lang="en-US" sz="1600" dirty="0" smtClean="0"/>
              <a:t>(long) support</a:t>
            </a:r>
            <a:endParaRPr lang="en-US" dirty="0" smtClean="0"/>
          </a:p>
          <a:p>
            <a:r>
              <a:rPr lang="en-US" dirty="0" err="1" smtClean="0"/>
              <a:t>BOClassID</a:t>
            </a:r>
            <a:r>
              <a:rPr lang="en-US" dirty="0" smtClean="0"/>
              <a:t>("</a:t>
            </a:r>
            <a:r>
              <a:rPr lang="en-US" dirty="0" err="1" smtClean="0"/>
              <a:t>DocPhraseElementID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BOClassSP</a:t>
            </a:r>
            <a:endParaRPr lang="en-US" dirty="0" smtClean="0"/>
          </a:p>
          <a:p>
            <a:pPr lvl="1"/>
            <a:r>
              <a:rPr lang="en-US" dirty="0" err="1" smtClean="0"/>
              <a:t>GetMany</a:t>
            </a:r>
            <a:endParaRPr lang="en-US" dirty="0" smtClean="0"/>
          </a:p>
          <a:p>
            <a:pPr lvl="1"/>
            <a:r>
              <a:rPr lang="en-US" dirty="0" err="1" smtClean="0"/>
              <a:t>GetSingle</a:t>
            </a:r>
            <a:endParaRPr lang="en-US" dirty="0" smtClean="0"/>
          </a:p>
          <a:p>
            <a:pPr lvl="1"/>
            <a:r>
              <a:rPr lang="en-US" dirty="0" smtClean="0"/>
              <a:t>Insert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BOSupportBigInt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69" y="1308538"/>
            <a:ext cx="8261131" cy="48176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long </a:t>
            </a:r>
            <a:r>
              <a:rPr lang="en-US" dirty="0" err="1" smtClean="0"/>
              <a:t>GetID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 (</a:t>
            </a:r>
            <a:r>
              <a:rPr lang="en-US" dirty="0" err="1" smtClean="0"/>
              <a:t>m_metadata.IsBigIntSupported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return ID2;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return ID;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_fa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FA_fa_blue</Template>
  <TotalTime>6051</TotalTime>
  <Words>641</Words>
  <Application>Microsoft Office PowerPoint</Application>
  <PresentationFormat>On-screen Show (4:3)</PresentationFormat>
  <Paragraphs>197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FA_fa_blue</vt:lpstr>
      <vt:lpstr>FAF BO Framework</vt:lpstr>
      <vt:lpstr>Topics</vt:lpstr>
      <vt:lpstr>Topics Continue</vt:lpstr>
      <vt:lpstr>What is BO</vt:lpstr>
      <vt:lpstr>High level Architecture</vt:lpstr>
      <vt:lpstr>BO Class</vt:lpstr>
      <vt:lpstr>Legacy BO</vt:lpstr>
      <vt:lpstr>Native BO</vt:lpstr>
      <vt:lpstr>BOSupportBigInt()</vt:lpstr>
      <vt:lpstr>UseInterOpForPropGet</vt:lpstr>
      <vt:lpstr>LoadObject</vt:lpstr>
      <vt:lpstr>LoadCollection</vt:lpstr>
      <vt:lpstr>NewObject</vt:lpstr>
      <vt:lpstr>CreateObject</vt:lpstr>
      <vt:lpstr>NewCollection</vt:lpstr>
      <vt:lpstr>SubObject</vt:lpstr>
      <vt:lpstr>SuperObject</vt:lpstr>
      <vt:lpstr>SubCollection</vt:lpstr>
      <vt:lpstr>IsValid</vt:lpstr>
      <vt:lpstr>DAL</vt:lpstr>
      <vt:lpstr>Connection Switching</vt:lpstr>
      <vt:lpstr>ConnectionString</vt:lpstr>
      <vt:lpstr>Database</vt:lpstr>
      <vt:lpstr>Assignment</vt:lpstr>
      <vt:lpstr>Thank You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Topic</dc:title>
  <dc:creator>R. Sathiyamoorthi</dc:creator>
  <cp:lastModifiedBy>Giirish</cp:lastModifiedBy>
  <cp:revision>269</cp:revision>
  <dcterms:created xsi:type="dcterms:W3CDTF">2009-06-04T06:20:54Z</dcterms:created>
  <dcterms:modified xsi:type="dcterms:W3CDTF">2012-09-03T05:51:03Z</dcterms:modified>
</cp:coreProperties>
</file>