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1" r:id="rId3"/>
    <p:sldId id="289" r:id="rId4"/>
    <p:sldId id="302" r:id="rId5"/>
    <p:sldId id="306" r:id="rId6"/>
    <p:sldId id="307" r:id="rId7"/>
    <p:sldId id="308" r:id="rId8"/>
    <p:sldId id="309" r:id="rId9"/>
    <p:sldId id="313" r:id="rId10"/>
    <p:sldId id="311" r:id="rId11"/>
    <p:sldId id="310" r:id="rId12"/>
    <p:sldId id="314" r:id="rId13"/>
    <p:sldId id="315" r:id="rId14"/>
    <p:sldId id="312" r:id="rId15"/>
    <p:sldId id="316" r:id="rId16"/>
    <p:sldId id="27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E1F"/>
    <a:srgbClr val="DDDDDD"/>
    <a:srgbClr val="E6E6E6"/>
    <a:srgbClr val="013A6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1464" y="-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13A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886200"/>
            <a:ext cx="7086600" cy="1066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3657600"/>
          </a:xfrm>
          <a:prstGeom prst="rect">
            <a:avLst/>
          </a:prstGeom>
          <a:gradFill rotWithShape="0">
            <a:gsLst>
              <a:gs pos="0">
                <a:srgbClr val="143B75"/>
              </a:gs>
              <a:gs pos="50000">
                <a:srgbClr val="143B75">
                  <a:gamma/>
                  <a:tint val="41176"/>
                  <a:invGamma/>
                </a:srgbClr>
              </a:gs>
              <a:gs pos="100000">
                <a:srgbClr val="143B7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1" name="Line 5"/>
          <p:cNvSpPr>
            <a:spLocks noChangeShapeType="1"/>
          </p:cNvSpPr>
          <p:nvPr userDrawn="1"/>
        </p:nvSpPr>
        <p:spPr bwMode="auto">
          <a:xfrm>
            <a:off x="0" y="3657600"/>
            <a:ext cx="9144000" cy="0"/>
          </a:xfrm>
          <a:prstGeom prst="line">
            <a:avLst/>
          </a:prstGeom>
          <a:noFill/>
          <a:ln w="38100">
            <a:solidFill>
              <a:srgbClr val="F5A8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33400" y="1219200"/>
            <a:ext cx="7772400" cy="268605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109" name="Picture 13" descr="FALogo_FA_Horz-2c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19563" y="5981700"/>
            <a:ext cx="4667250" cy="10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25263"/>
            <a:ext cx="8801595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AED0EC-F49A-4034-8A61-7FD468485B2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133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248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F10C9C-AE67-4D20-B5CF-319EC4F2C31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37138"/>
            <a:ext cx="8801595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0AEF5BA-2B8A-4524-94C2-67C70447D4F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3388"/>
            <a:ext cx="8825345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2F085-2DD7-44DA-83A1-61DBE2825F4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E254D0-34C6-40B0-8BA4-4696A9CADD5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30" y="13388"/>
            <a:ext cx="8740239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62EE1E-E883-48D3-8273-737A4BE3605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79" y="13388"/>
            <a:ext cx="88114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413941-18DA-4BE0-B7AB-11730EB036D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3388"/>
            <a:ext cx="8801595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EB2AC6-47A3-46B1-B74F-62F2F132A68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328953-7AFC-48E2-8CD6-448FC8A85DB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E3423E-1122-4C13-847E-F84B6DC31EC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B362DA-EE4B-43D1-8221-0D05217CFDF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13A6F"/>
                </a:solidFill>
              </a:defRPr>
            </a:lvl1pPr>
          </a:lstStyle>
          <a:p>
            <a:fld id="{7C7BC26C-F7A4-4FB2-81B1-228B27CDC77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0">
            <a:gsLst>
              <a:gs pos="0">
                <a:srgbClr val="143B75"/>
              </a:gs>
              <a:gs pos="50000">
                <a:srgbClr val="143B75">
                  <a:gamma/>
                  <a:tint val="41176"/>
                  <a:invGamma/>
                </a:srgbClr>
              </a:gs>
              <a:gs pos="100000">
                <a:srgbClr val="143B7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19050">
            <a:solidFill>
              <a:srgbClr val="F5A8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5263"/>
            <a:ext cx="881347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8" name="Picture 14" descr="FALogo_FA_Horz-2c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119563" y="5981700"/>
            <a:ext cx="4667250" cy="10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•"/>
        <a:defRPr sz="3200" b="1">
          <a:solidFill>
            <a:srgbClr val="013A6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–"/>
        <a:defRPr sz="2800" b="1">
          <a:solidFill>
            <a:srgbClr val="013A6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•"/>
        <a:defRPr sz="2400" b="1">
          <a:solidFill>
            <a:srgbClr val="013A6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–"/>
        <a:defRPr sz="2000" b="1">
          <a:solidFill>
            <a:srgbClr val="013A6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»"/>
        <a:defRPr sz="2000" b="1">
          <a:solidFill>
            <a:srgbClr val="013A6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»"/>
        <a:defRPr sz="2000" b="1">
          <a:solidFill>
            <a:srgbClr val="013A6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»"/>
        <a:defRPr sz="2000" b="1">
          <a:solidFill>
            <a:srgbClr val="013A6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»"/>
        <a:defRPr sz="2000" b="1">
          <a:solidFill>
            <a:srgbClr val="013A6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»"/>
        <a:defRPr sz="2000" b="1">
          <a:solidFill>
            <a:srgbClr val="013A6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346841" y="1219200"/>
            <a:ext cx="8229600" cy="1524000"/>
          </a:xfrm>
        </p:spPr>
        <p:txBody>
          <a:bodyPr/>
          <a:lstStyle/>
          <a:p>
            <a:r>
              <a:rPr lang="en-US" sz="4400" dirty="0" smtClean="0"/>
              <a:t>FAST Application Overview - I</a:t>
            </a:r>
            <a:endParaRPr lang="en-US" sz="4400" dirty="0"/>
          </a:p>
        </p:txBody>
      </p:sp>
      <p:sp>
        <p:nvSpPr>
          <p:cNvPr id="6150" name="Text Box 1030"/>
          <p:cNvSpPr txBox="1">
            <a:spLocks noChangeArrowheads="1"/>
          </p:cNvSpPr>
          <p:nvPr/>
        </p:nvSpPr>
        <p:spPr bwMode="auto">
          <a:xfrm>
            <a:off x="609600" y="4800600"/>
            <a:ext cx="4038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800" b="1" dirty="0" smtClean="0">
                <a:solidFill>
                  <a:srgbClr val="DDDDDD"/>
                </a:solidFill>
              </a:rPr>
              <a:t>R. Sathiyamoorthi</a:t>
            </a:r>
            <a:endParaRPr lang="en-US" sz="2800" b="1" dirty="0">
              <a:solidFill>
                <a:srgbClr val="DDDDDD"/>
              </a:solidFill>
            </a:endParaRPr>
          </a:p>
          <a:p>
            <a:pPr eaLnBrk="0" hangingPunct="0"/>
            <a:r>
              <a:rPr lang="en-US" sz="2800" b="1" dirty="0" smtClean="0">
                <a:solidFill>
                  <a:srgbClr val="DDDDDD"/>
                </a:solidFill>
              </a:rPr>
              <a:t>Associate Team Lead </a:t>
            </a:r>
          </a:p>
          <a:p>
            <a:pPr eaLnBrk="0" hangingPunct="0"/>
            <a:r>
              <a:rPr lang="en-US" sz="2800" b="1" dirty="0" smtClean="0">
                <a:solidFill>
                  <a:srgbClr val="DDDDDD"/>
                </a:solidFill>
              </a:rPr>
              <a:t>11-June-2012</a:t>
            </a:r>
            <a:endParaRPr lang="en-US" sz="2800" b="1" dirty="0">
              <a:solidFill>
                <a:srgbClr val="DDDDD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ServiceFile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0361" y="1182419"/>
          <a:ext cx="8944304" cy="3880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501"/>
                <a:gridCol w="7162803"/>
              </a:tblGrid>
              <a:tr h="398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58181">
                <a:tc>
                  <a:txBody>
                    <a:bodyPr/>
                    <a:lstStyle/>
                    <a:p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FileID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Primary key - Uniquely number across FAST</a:t>
                      </a:r>
                      <a:endParaRPr lang="en-US" dirty="0"/>
                    </a:p>
                  </a:txBody>
                  <a:tcPr/>
                </a:tc>
              </a:tr>
              <a:tr h="398562">
                <a:tc>
                  <a:txBody>
                    <a:bodyPr/>
                    <a:lstStyle/>
                    <a:p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CustomerOrderID</a:t>
                      </a:r>
                      <a:endParaRPr lang="en-US" dirty="0"/>
                    </a:p>
                  </a:txBody>
                  <a:tcPr/>
                </a:tc>
              </a:tr>
              <a:tr h="398562">
                <a:tc>
                  <a:txBody>
                    <a:bodyPr/>
                    <a:lstStyle/>
                    <a:p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FileNum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FileNumber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-Every region may have Duplicate File Number - User can create manual file number</a:t>
                      </a:r>
                    </a:p>
                  </a:txBody>
                  <a:tcPr/>
                </a:tc>
              </a:tr>
              <a:tr h="398562">
                <a:tc>
                  <a:txBody>
                    <a:bodyPr/>
                    <a:lstStyle/>
                    <a:p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BaseFileFlag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Whether the File is Master File Or Not</a:t>
                      </a:r>
                    </a:p>
                  </a:txBody>
                  <a:tcPr/>
                </a:tc>
              </a:tr>
              <a:tr h="398562">
                <a:tc>
                  <a:txBody>
                    <a:bodyPr/>
                    <a:lstStyle/>
                    <a:p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OwnerOfficeID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 Which Office file is created (File Owning Office ID)</a:t>
                      </a:r>
                    </a:p>
                  </a:txBody>
                  <a:tcPr/>
                </a:tc>
              </a:tr>
              <a:tr h="398562">
                <a:tc>
                  <a:txBody>
                    <a:bodyPr/>
                    <a:lstStyle/>
                    <a:p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ExternalFileNum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External File Number (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FASTWeb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AgentFirst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myFirstam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, LA.COM,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Wintrack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file number)</a:t>
                      </a:r>
                    </a:p>
                  </a:txBody>
                  <a:tcPr/>
                </a:tc>
              </a:tr>
              <a:tr h="398562">
                <a:tc>
                  <a:txBody>
                    <a:bodyPr/>
                    <a:lstStyle/>
                    <a:p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HUD_Flag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To identify whether the file is HUD file or Legacy file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BusinessUnit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3779" y="1397000"/>
          <a:ext cx="8639503" cy="1535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267"/>
                <a:gridCol w="2720685"/>
                <a:gridCol w="3862551"/>
              </a:tblGrid>
              <a:tr h="383847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BusinessUnitID</a:t>
                      </a: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SuperBusinessUnitID</a:t>
                      </a: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Name</a:t>
                      </a: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384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American Corporation</a:t>
                      </a:r>
                      <a:endParaRPr lang="en-US" dirty="0"/>
                    </a:p>
                  </a:txBody>
                  <a:tcPr/>
                </a:tc>
              </a:tr>
              <a:tr h="38384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QA </a:t>
                      </a:r>
                      <a:r>
                        <a:rPr lang="en-US" dirty="0" err="1" smtClean="0"/>
                        <a:t>Sandpointe</a:t>
                      </a:r>
                      <a:r>
                        <a:rPr lang="en-US" dirty="0" smtClean="0"/>
                        <a:t> Region</a:t>
                      </a:r>
                      <a:endParaRPr lang="en-US" dirty="0"/>
                    </a:p>
                  </a:txBody>
                  <a:tcPr/>
                </a:tc>
              </a:tr>
              <a:tr h="38384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Sandpointe</a:t>
                      </a:r>
                      <a:r>
                        <a:rPr lang="en-US" baseline="0" dirty="0" smtClean="0"/>
                        <a:t> Office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07" y="1150884"/>
            <a:ext cx="8324193" cy="4975280"/>
          </a:xfrm>
        </p:spPr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ClassTypes</a:t>
            </a:r>
            <a:r>
              <a:rPr lang="en-US" dirty="0" smtClean="0"/>
              <a:t> which are available in FAST application</a:t>
            </a:r>
          </a:p>
          <a:p>
            <a:pPr lvl="1"/>
            <a:r>
              <a:rPr lang="en-US" dirty="0" err="1" smtClean="0"/>
              <a:t>TransactionType</a:t>
            </a:r>
            <a:endParaRPr lang="en-US" dirty="0" smtClean="0"/>
          </a:p>
          <a:p>
            <a:pPr lvl="1"/>
            <a:r>
              <a:rPr lang="en-US" dirty="0" err="1" smtClean="0"/>
              <a:t>PropertyType</a:t>
            </a:r>
            <a:endParaRPr lang="en-US" dirty="0" smtClean="0"/>
          </a:p>
          <a:p>
            <a:pPr lvl="1"/>
            <a:r>
              <a:rPr lang="en-US" dirty="0" err="1" smtClean="0"/>
              <a:t>BusinessSegment</a:t>
            </a:r>
            <a:endParaRPr lang="en-US" dirty="0" smtClean="0"/>
          </a:p>
          <a:p>
            <a:pPr lvl="1"/>
            <a:r>
              <a:rPr lang="en-US" dirty="0" smtClean="0"/>
              <a:t>ServiceType</a:t>
            </a:r>
          </a:p>
          <a:p>
            <a:pPr lvl="1"/>
            <a:r>
              <a:rPr lang="en-US" dirty="0" err="1" smtClean="0"/>
              <a:t>ProductType</a:t>
            </a:r>
            <a:endParaRPr lang="en-US" dirty="0" smtClean="0"/>
          </a:p>
          <a:p>
            <a:pPr lvl="1"/>
            <a:r>
              <a:rPr lang="en-US" dirty="0" smtClean="0"/>
              <a:t>Corporation</a:t>
            </a:r>
          </a:p>
          <a:p>
            <a:pPr lvl="1"/>
            <a:r>
              <a:rPr lang="en-US" dirty="0" smtClean="0"/>
              <a:t>Region</a:t>
            </a:r>
          </a:p>
          <a:p>
            <a:pPr lvl="1"/>
            <a:r>
              <a:rPr lang="en-US" dirty="0" smtClean="0"/>
              <a:t>Office</a:t>
            </a:r>
          </a:p>
          <a:p>
            <a:pPr lvl="1"/>
            <a:r>
              <a:rPr lang="en-US" dirty="0" smtClean="0"/>
              <a:t>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TypeCdDmt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8" y="1119348"/>
            <a:ext cx="8939048" cy="5423338"/>
          </a:xfrm>
        </p:spPr>
        <p:txBody>
          <a:bodyPr/>
          <a:lstStyle/>
          <a:p>
            <a:r>
              <a:rPr lang="en-US" sz="2800" dirty="0" smtClean="0"/>
              <a:t>To identify the group of values based on </a:t>
            </a:r>
            <a:r>
              <a:rPr lang="en-US" sz="2800" dirty="0" err="1" smtClean="0"/>
              <a:t>ClassTypeID</a:t>
            </a:r>
            <a:endParaRPr lang="en-US" sz="2800" dirty="0" smtClean="0"/>
          </a:p>
          <a:p>
            <a:r>
              <a:rPr lang="en-US" sz="2800" dirty="0" err="1" smtClean="0"/>
              <a:t>ClassTypeID</a:t>
            </a:r>
            <a:r>
              <a:rPr lang="en-US" sz="2800" dirty="0" smtClean="0"/>
              <a:t> = 1 will return list of transaction type</a:t>
            </a:r>
          </a:p>
          <a:p>
            <a:r>
              <a:rPr lang="en-US" sz="2800" dirty="0" err="1" smtClean="0"/>
              <a:t>ClassTypeID</a:t>
            </a:r>
            <a:r>
              <a:rPr lang="en-US" sz="2800" dirty="0" smtClean="0"/>
              <a:t> = 2 will return list of Property Type</a:t>
            </a:r>
          </a:p>
          <a:p>
            <a:r>
              <a:rPr lang="en-US" sz="2800" dirty="0" err="1" smtClean="0"/>
              <a:t>ClassTypeID</a:t>
            </a:r>
            <a:r>
              <a:rPr lang="en-US" sz="2800" dirty="0" smtClean="0"/>
              <a:t> = 3 will return list of Service Type </a:t>
            </a:r>
          </a:p>
          <a:p>
            <a:r>
              <a:rPr lang="en-US" dirty="0" smtClean="0"/>
              <a:t>etc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2800" dirty="0" smtClean="0"/>
              <a:t>select * from </a:t>
            </a:r>
            <a:r>
              <a:rPr lang="en-US" sz="2800" smtClean="0"/>
              <a:t>TypeCdDmt </a:t>
            </a:r>
            <a:r>
              <a:rPr lang="en-US" sz="2800" dirty="0" smtClean="0"/>
              <a:t>where </a:t>
            </a:r>
            <a:r>
              <a:rPr lang="en-US" sz="2800" dirty="0" err="1" smtClean="0"/>
              <a:t>ClassTypeID</a:t>
            </a:r>
            <a:r>
              <a:rPr lang="en-US" sz="2800" dirty="0" smtClean="0"/>
              <a:t> =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Static Data Master Scripts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48" y="1245476"/>
            <a:ext cx="8434552" cy="4880687"/>
          </a:xfrm>
        </p:spPr>
        <p:txBody>
          <a:bodyPr/>
          <a:lstStyle/>
          <a:p>
            <a:r>
              <a:rPr lang="en-US" sz="2400" dirty="0" smtClean="0"/>
              <a:t>We have to declare newly introducing </a:t>
            </a:r>
            <a:r>
              <a:rPr lang="en-US" sz="2400" dirty="0" err="1" smtClean="0"/>
              <a:t>ClassType</a:t>
            </a:r>
            <a:r>
              <a:rPr lang="en-US" sz="2400" dirty="0" smtClean="0"/>
              <a:t>, </a:t>
            </a:r>
            <a:r>
              <a:rPr lang="en-US" sz="2400" dirty="0" err="1" smtClean="0"/>
              <a:t>TypeCdDmt</a:t>
            </a:r>
            <a:r>
              <a:rPr lang="en-US" sz="2400" dirty="0" smtClean="0"/>
              <a:t>, Activity, </a:t>
            </a:r>
            <a:r>
              <a:rPr lang="en-US" sz="2400" dirty="0" err="1" smtClean="0"/>
              <a:t>ActivityGrp</a:t>
            </a:r>
            <a:r>
              <a:rPr lang="en-US" sz="2400" dirty="0" smtClean="0"/>
              <a:t>, </a:t>
            </a:r>
            <a:r>
              <a:rPr lang="en-US" sz="2400" dirty="0" err="1" smtClean="0"/>
              <a:t>DocTypeDmt</a:t>
            </a:r>
            <a:r>
              <a:rPr lang="en-US" sz="2400" dirty="0" smtClean="0"/>
              <a:t>, Event, </a:t>
            </a:r>
            <a:r>
              <a:rPr lang="en-US" sz="2400" dirty="0" err="1" smtClean="0"/>
              <a:t>WorkflowEvent</a:t>
            </a:r>
            <a:r>
              <a:rPr lang="en-US" sz="2400" dirty="0" smtClean="0"/>
              <a:t>, Application, </a:t>
            </a:r>
            <a:r>
              <a:rPr lang="en-US" sz="2400" dirty="0" err="1" smtClean="0"/>
              <a:t>ServiceOperation</a:t>
            </a:r>
            <a:r>
              <a:rPr lang="en-US" sz="2400" dirty="0" smtClean="0"/>
              <a:t>, </a:t>
            </a:r>
            <a:r>
              <a:rPr lang="en-US" sz="2400" dirty="0" err="1" smtClean="0"/>
              <a:t>FormTemplate</a:t>
            </a:r>
            <a:r>
              <a:rPr lang="en-US" sz="2400" dirty="0" smtClean="0"/>
              <a:t>, </a:t>
            </a:r>
            <a:r>
              <a:rPr lang="en-US" sz="2400" dirty="0" err="1" smtClean="0"/>
              <a:t>WorkQuueTrigger</a:t>
            </a:r>
            <a:r>
              <a:rPr lang="en-US" sz="2400" dirty="0" smtClean="0"/>
              <a:t> in $/FAST/Static Data Master Script/Static Data Master Scripts.sql</a:t>
            </a:r>
          </a:p>
          <a:p>
            <a:endParaRPr lang="en-US" sz="2400" u="sng" dirty="0" smtClean="0"/>
          </a:p>
          <a:p>
            <a:r>
              <a:rPr lang="en-US" sz="2400" u="sng" dirty="0" smtClean="0"/>
              <a:t>Usage</a:t>
            </a:r>
          </a:p>
          <a:p>
            <a:pPr lvl="1"/>
            <a:r>
              <a:rPr lang="en-US" sz="2000" dirty="0" smtClean="0"/>
              <a:t>Others will not use the same ID for their enhancement/defect fix.</a:t>
            </a:r>
          </a:p>
          <a:p>
            <a:pPr lvl="1"/>
            <a:r>
              <a:rPr lang="en-US" sz="2000" dirty="0" smtClean="0"/>
              <a:t>To </a:t>
            </a:r>
            <a:r>
              <a:rPr lang="en-US" sz="2000" smtClean="0"/>
              <a:t>Avoid Build/Deployment Issue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Create a file and check the data are getting saved </a:t>
            </a:r>
            <a:r>
              <a:rPr lang="en-US" smtClean="0"/>
              <a:t>in the </a:t>
            </a:r>
            <a:r>
              <a:rPr lang="en-US" dirty="0" smtClean="0"/>
              <a:t>relevant tables.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sarajamanickam@firstam.com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5116"/>
            <a:ext cx="9144000" cy="5722884"/>
          </a:xfrm>
        </p:spPr>
        <p:txBody>
          <a:bodyPr/>
          <a:lstStyle/>
          <a:p>
            <a:r>
              <a:rPr lang="en-US" dirty="0" smtClean="0"/>
              <a:t>Understand Salem Team members Knowledge on FAST Application</a:t>
            </a:r>
          </a:p>
          <a:p>
            <a:r>
              <a:rPr lang="en-US" dirty="0" smtClean="0"/>
              <a:t>Frames in GUI Framework</a:t>
            </a:r>
          </a:p>
          <a:p>
            <a:r>
              <a:rPr lang="en-US" dirty="0" smtClean="0"/>
              <a:t>FAST Screen Initial Load (without File Open)</a:t>
            </a:r>
          </a:p>
          <a:p>
            <a:r>
              <a:rPr lang="en-US" dirty="0" smtClean="0"/>
              <a:t>TDS Screen</a:t>
            </a:r>
          </a:p>
          <a:p>
            <a:r>
              <a:rPr lang="en-US" dirty="0" smtClean="0"/>
              <a:t>FHP Screen</a:t>
            </a:r>
          </a:p>
          <a:p>
            <a:r>
              <a:rPr lang="en-US" dirty="0" smtClean="0"/>
              <a:t>Key Terminologies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Frames in the GUI Framework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8600" y="914400"/>
            <a:ext cx="8686800" cy="571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04800" y="990600"/>
            <a:ext cx="85344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04800" y="1371600"/>
            <a:ext cx="2438400" cy="487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28600" y="6324600"/>
            <a:ext cx="8610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819400" y="1371600"/>
            <a:ext cx="6019800" cy="4876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81400" y="6248400"/>
            <a:ext cx="518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FFFFFF"/>
                </a:solidFill>
                <a:effectLst/>
                <a:latin typeface="Verdana" pitchFamily="34" charset="0"/>
              </a:rPr>
              <a:t>Status bar and framework buttons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581400" y="914400"/>
            <a:ext cx="472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FFFFFF"/>
                </a:solidFill>
                <a:effectLst/>
                <a:latin typeface="Verdana" pitchFamily="34" charset="0"/>
              </a:rPr>
              <a:t>Top Frame for toolbar support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533400" y="3048000"/>
            <a:ext cx="2057400" cy="1006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FFFFFF"/>
                </a:solidFill>
                <a:effectLst/>
                <a:latin typeface="Verdana" pitchFamily="34" charset="0"/>
              </a:rPr>
              <a:t>Left frame for Tree view support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381000" y="990600"/>
            <a:ext cx="1600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57200" y="9144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FFFFFF"/>
                </a:solidFill>
                <a:effectLst/>
                <a:latin typeface="Verdana" pitchFamily="34" charset="0"/>
              </a:rPr>
              <a:t>MRU List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038600" y="2819400"/>
            <a:ext cx="4343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>
                <a:effectLst/>
                <a:latin typeface="Arial" pitchFamily="34" charset="0"/>
              </a:rPr>
              <a:t>View frame (Actual Page)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effectLst/>
                <a:latin typeface="Verdana" pitchFamily="34" charset="0"/>
              </a:rPr>
              <a:t>. 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038600" y="4419600"/>
            <a:ext cx="426720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>
                <a:effectLst/>
                <a:latin typeface="Verdana" pitchFamily="34" charset="0"/>
              </a:rPr>
              <a:t>The Main Application Frame</a:t>
            </a: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8153400" y="4648200"/>
            <a:ext cx="7620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654" y="1198179"/>
            <a:ext cx="8046156" cy="472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517918" y="1970681"/>
            <a:ext cx="3594550" cy="316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 Number</a:t>
            </a:r>
          </a:p>
          <a:p>
            <a:pPr algn="ctr"/>
            <a:r>
              <a:rPr lang="en-US" b="1" dirty="0" smtClean="0"/>
              <a:t>Navigation Tree</a:t>
            </a:r>
          </a:p>
          <a:p>
            <a:pPr algn="ctr"/>
            <a:r>
              <a:rPr lang="en-US" b="1" dirty="0" smtClean="0"/>
              <a:t>Toolbar (Menu)</a:t>
            </a:r>
          </a:p>
          <a:p>
            <a:pPr algn="ctr"/>
            <a:r>
              <a:rPr lang="en-US" b="1" dirty="0" smtClean="0"/>
              <a:t>Fast Application Help</a:t>
            </a:r>
          </a:p>
          <a:p>
            <a:pPr algn="ctr"/>
            <a:r>
              <a:rPr lang="en-US" b="1" dirty="0" smtClean="0"/>
              <a:t>Application Version</a:t>
            </a:r>
          </a:p>
          <a:p>
            <a:pPr algn="ctr"/>
            <a:r>
              <a:rPr lang="en-US" b="1" dirty="0" smtClean="0"/>
              <a:t>System Date</a:t>
            </a:r>
          </a:p>
          <a:p>
            <a:pPr algn="ctr"/>
            <a:r>
              <a:rPr lang="en-US" b="1" dirty="0" smtClean="0"/>
              <a:t>Server Name</a:t>
            </a:r>
          </a:p>
          <a:p>
            <a:pPr algn="ctr"/>
            <a:r>
              <a:rPr lang="en-US" b="1" dirty="0" smtClean="0"/>
              <a:t>Logged in User Name</a:t>
            </a:r>
          </a:p>
          <a:p>
            <a:pPr algn="ctr"/>
            <a:r>
              <a:rPr lang="en-US" b="1" dirty="0" smtClean="0"/>
              <a:t>Logged In Region Name</a:t>
            </a:r>
          </a:p>
          <a:p>
            <a:pPr algn="ctr"/>
            <a:r>
              <a:rPr lang="en-US" b="1" dirty="0" smtClean="0"/>
              <a:t>Logged In Office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TDS Screen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681" y="1182414"/>
            <a:ext cx="8788887" cy="494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340069" y="3058501"/>
            <a:ext cx="3783724" cy="316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Screen Name</a:t>
            </a:r>
          </a:p>
          <a:p>
            <a:pPr algn="ctr"/>
            <a:r>
              <a:rPr lang="en-US" b="1" dirty="0" smtClean="0"/>
              <a:t>Restrict Automatic Updates Icon</a:t>
            </a:r>
          </a:p>
          <a:p>
            <a:pPr algn="ctr"/>
            <a:r>
              <a:rPr lang="en-US" b="1" dirty="0" smtClean="0"/>
              <a:t>Settlement Date</a:t>
            </a:r>
          </a:p>
          <a:p>
            <a:pPr algn="ctr"/>
            <a:r>
              <a:rPr lang="en-US" b="1" dirty="0" smtClean="0"/>
              <a:t>File Status</a:t>
            </a:r>
          </a:p>
          <a:p>
            <a:pPr algn="ctr"/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FHP screen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60276" y="2333289"/>
            <a:ext cx="3783724" cy="316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Business Programs Icon</a:t>
            </a:r>
          </a:p>
          <a:p>
            <a:pPr algn="ctr"/>
            <a:r>
              <a:rPr lang="en-US" b="1" dirty="0" smtClean="0"/>
              <a:t>Property Address</a:t>
            </a:r>
          </a:p>
          <a:p>
            <a:pPr algn="ctr"/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24759"/>
            <a:ext cx="8797158" cy="5833241"/>
          </a:xfrm>
        </p:spPr>
        <p:txBody>
          <a:bodyPr/>
          <a:lstStyle/>
          <a:p>
            <a:r>
              <a:rPr lang="en-US" dirty="0" smtClean="0"/>
              <a:t>Corporation</a:t>
            </a:r>
          </a:p>
          <a:p>
            <a:r>
              <a:rPr lang="en-US" dirty="0" smtClean="0"/>
              <a:t>Region</a:t>
            </a:r>
          </a:p>
          <a:p>
            <a:r>
              <a:rPr lang="en-US" dirty="0" smtClean="0"/>
              <a:t>Office</a:t>
            </a:r>
          </a:p>
          <a:p>
            <a:r>
              <a:rPr lang="en-US" dirty="0" smtClean="0"/>
              <a:t>Customer Order</a:t>
            </a:r>
          </a:p>
          <a:p>
            <a:r>
              <a:rPr lang="en-US" dirty="0" smtClean="0"/>
              <a:t>Bus Org</a:t>
            </a:r>
          </a:p>
          <a:p>
            <a:r>
              <a:rPr lang="en-US" dirty="0" smtClean="0"/>
              <a:t>FileBusinessParty</a:t>
            </a:r>
          </a:p>
          <a:p>
            <a:r>
              <a:rPr lang="en-US" dirty="0" smtClean="0"/>
              <a:t>ServiceType</a:t>
            </a:r>
          </a:p>
          <a:p>
            <a:r>
              <a:rPr lang="en-US" dirty="0" smtClean="0"/>
              <a:t>LoggedInRegion</a:t>
            </a:r>
          </a:p>
          <a:p>
            <a:r>
              <a:rPr lang="en-US" dirty="0" smtClean="0"/>
              <a:t>LoggedInOffice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45" y="1245476"/>
            <a:ext cx="8387255" cy="5265683"/>
          </a:xfrm>
        </p:spPr>
        <p:txBody>
          <a:bodyPr/>
          <a:lstStyle/>
          <a:p>
            <a:r>
              <a:rPr lang="en-US" dirty="0" err="1" smtClean="0"/>
              <a:t>OwningRegion</a:t>
            </a:r>
            <a:endParaRPr lang="en-US" dirty="0" smtClean="0"/>
          </a:p>
          <a:p>
            <a:r>
              <a:rPr lang="en-US" dirty="0" err="1" smtClean="0"/>
              <a:t>OwningOffice</a:t>
            </a:r>
            <a:endParaRPr lang="en-US" dirty="0" smtClean="0"/>
          </a:p>
          <a:p>
            <a:r>
              <a:rPr lang="en-US" dirty="0" err="1" smtClean="0"/>
              <a:t>BusinessUnit</a:t>
            </a:r>
            <a:endParaRPr lang="en-US" dirty="0" smtClean="0"/>
          </a:p>
          <a:p>
            <a:r>
              <a:rPr lang="en-US" dirty="0" err="1" smtClean="0"/>
              <a:t>ServiceFile</a:t>
            </a:r>
            <a:endParaRPr lang="en-US" dirty="0" smtClean="0"/>
          </a:p>
          <a:p>
            <a:r>
              <a:rPr lang="en-US" dirty="0" err="1" smtClean="0"/>
              <a:t>TypeCDDmt</a:t>
            </a:r>
            <a:endParaRPr lang="en-US" dirty="0" smtClean="0"/>
          </a:p>
          <a:p>
            <a:r>
              <a:rPr lang="en-US" dirty="0" err="1" smtClean="0"/>
              <a:t>ClassType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CustomerOrder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0866" y="1284889"/>
          <a:ext cx="8944304" cy="3155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242"/>
                <a:gridCol w="6921062"/>
              </a:tblGrid>
              <a:tr h="398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58181">
                <a:tc>
                  <a:txBody>
                    <a:bodyPr/>
                    <a:lstStyle/>
                    <a:p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CustomerOrderID</a:t>
                      </a:r>
                      <a:endParaRPr lang="en-US" dirty="0"/>
                    </a:p>
                  </a:txBody>
                  <a:tcPr/>
                </a:tc>
              </a:tr>
              <a:tr h="39856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SourceApplID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Identify from</a:t>
                      </a:r>
                      <a:r>
                        <a:rPr lang="en-US" baseline="0" dirty="0" smtClean="0"/>
                        <a:t> Which interface File has created</a:t>
                      </a:r>
                      <a:endParaRPr lang="en-US" dirty="0"/>
                    </a:p>
                  </a:txBody>
                  <a:tcPr/>
                </a:tc>
              </a:tr>
              <a:tr h="39856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OrderOriginatorID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To Identify whether the order is created through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AgentFirst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Or FASTWEB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3985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3985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3985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3985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_fa_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FA_fa_blue</Template>
  <TotalTime>3773</TotalTime>
  <Words>416</Words>
  <Application>Microsoft Office PowerPoint</Application>
  <PresentationFormat>On-screen Show (4:3)</PresentationFormat>
  <Paragraphs>122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FA_fa_blue</vt:lpstr>
      <vt:lpstr>FAST Application Overview - I</vt:lpstr>
      <vt:lpstr>Topics</vt:lpstr>
      <vt:lpstr>Frames in the GUI Framework</vt:lpstr>
      <vt:lpstr>FAST Screen</vt:lpstr>
      <vt:lpstr>TDS Screen</vt:lpstr>
      <vt:lpstr>FHP screen</vt:lpstr>
      <vt:lpstr>Key Terminologies</vt:lpstr>
      <vt:lpstr>Key Terminologies</vt:lpstr>
      <vt:lpstr>CustomerOrder</vt:lpstr>
      <vt:lpstr>ServiceFile</vt:lpstr>
      <vt:lpstr>BusinessUnit</vt:lpstr>
      <vt:lpstr>ClassType</vt:lpstr>
      <vt:lpstr>TypeCdDmt</vt:lpstr>
      <vt:lpstr>Static Data Master Scripts</vt:lpstr>
      <vt:lpstr>Assignment</vt:lpstr>
      <vt:lpstr>Thank You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FAF Application Overview - I</dc:title>
  <dc:creator>R. Sathiyamoorthi</dc:creator>
  <cp:lastModifiedBy>sannamareddy</cp:lastModifiedBy>
  <cp:revision>182</cp:revision>
  <dcterms:created xsi:type="dcterms:W3CDTF">2009-06-04T06:20:54Z</dcterms:created>
  <dcterms:modified xsi:type="dcterms:W3CDTF">2012-06-27T05:36:41Z</dcterms:modified>
</cp:coreProperties>
</file>