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81" r:id="rId3"/>
    <p:sldId id="315" r:id="rId4"/>
    <p:sldId id="308" r:id="rId5"/>
    <p:sldId id="309" r:id="rId6"/>
    <p:sldId id="306" r:id="rId7"/>
    <p:sldId id="310" r:id="rId8"/>
    <p:sldId id="311" r:id="rId9"/>
    <p:sldId id="307" r:id="rId10"/>
    <p:sldId id="305" r:id="rId11"/>
    <p:sldId id="313" r:id="rId12"/>
    <p:sldId id="303" r:id="rId13"/>
    <p:sldId id="312" r:id="rId14"/>
    <p:sldId id="314" r:id="rId15"/>
    <p:sldId id="304" r:id="rId16"/>
    <p:sldId id="27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E1F"/>
    <a:srgbClr val="DDDDDD"/>
    <a:srgbClr val="E6E6E6"/>
    <a:srgbClr val="013A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1416" y="-9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38D1-30EC-4659-9C55-2D09FE818365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EDB3-B3C3-4E05-8432-4DA8DEA0D2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Folders2\OrderEntryFolders.js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3EDB3-B3C3-4E05-8432-4DA8DEA0D28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13A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7086600" cy="1066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3657600"/>
          </a:xfrm>
          <a:prstGeom prst="rect">
            <a:avLst/>
          </a:prstGeom>
          <a:gradFill rotWithShape="0">
            <a:gsLst>
              <a:gs pos="0">
                <a:srgbClr val="143B75"/>
              </a:gs>
              <a:gs pos="50000">
                <a:srgbClr val="143B75">
                  <a:gamma/>
                  <a:tint val="41176"/>
                  <a:invGamma/>
                </a:srgbClr>
              </a:gs>
              <a:gs pos="100000">
                <a:srgbClr val="143B7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5A8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7772400" cy="268605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109" name="Picture 13" descr="FALogo_FA_Horz-2c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19563" y="5981700"/>
            <a:ext cx="466725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5263"/>
            <a:ext cx="880159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AED0EC-F49A-4034-8A61-7FD468485B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133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F10C9C-AE67-4D20-B5CF-319EC4F2C31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37138"/>
            <a:ext cx="880159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AEF5BA-2B8A-4524-94C2-67C70447D4F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3388"/>
            <a:ext cx="882534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2F085-2DD7-44DA-83A1-61DBE2825F4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E254D0-34C6-40B0-8BA4-4696A9CADD5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0" y="13388"/>
            <a:ext cx="87402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62EE1E-E883-48D3-8273-737A4BE360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79" y="13388"/>
            <a:ext cx="88114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413941-18DA-4BE0-B7AB-11730EB036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3388"/>
            <a:ext cx="880159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B2AC6-47A3-46B1-B74F-62F2F132A6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328953-7AFC-48E2-8CD6-448FC8A85DB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E3423E-1122-4C13-847E-F84B6DC31EC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B362DA-EE4B-43D1-8221-0D05217CFDF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13A6F"/>
                </a:solidFill>
              </a:defRPr>
            </a:lvl1pPr>
          </a:lstStyle>
          <a:p>
            <a:fld id="{7C7BC26C-F7A4-4FB2-81B1-228B27CDC77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0">
            <a:gsLst>
              <a:gs pos="0">
                <a:srgbClr val="143B75"/>
              </a:gs>
              <a:gs pos="50000">
                <a:srgbClr val="143B75">
                  <a:gamma/>
                  <a:tint val="41176"/>
                  <a:invGamma/>
                </a:srgbClr>
              </a:gs>
              <a:gs pos="100000">
                <a:srgbClr val="143B7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9050">
            <a:solidFill>
              <a:srgbClr val="F5A8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5263"/>
            <a:ext cx="881347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8" name="Picture 14" descr="FALogo_FA_Horz-2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119563" y="5981700"/>
            <a:ext cx="466725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•"/>
        <a:defRPr sz="3200" b="1">
          <a:solidFill>
            <a:srgbClr val="013A6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–"/>
        <a:defRPr sz="2800" b="1">
          <a:solidFill>
            <a:srgbClr val="013A6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•"/>
        <a:defRPr sz="2400" b="1">
          <a:solidFill>
            <a:srgbClr val="013A6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–"/>
        <a:defRPr sz="2000" b="1">
          <a:solidFill>
            <a:srgbClr val="013A6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aqasna04viis11/smsfast/FastNetApp2/FileHomePageGUI/FileHomePage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aqasna04viis11/smsfast/FastNetApp2/FileHomePageGUI/FileHomePage.aspx?FQID=HM_OE_QOD&amp;CFID=6781903,6781670,45327,6781289&amp;CBUID=2173,2174,1,189,19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533399" y="1219200"/>
            <a:ext cx="8610601" cy="1524000"/>
          </a:xfrm>
        </p:spPr>
        <p:txBody>
          <a:bodyPr/>
          <a:lstStyle/>
          <a:p>
            <a:r>
              <a:rPr lang="en-US" sz="4400" dirty="0" smtClean="0"/>
              <a:t>FAST Application Overview - II</a:t>
            </a:r>
            <a:endParaRPr lang="en-US" sz="4400" dirty="0"/>
          </a:p>
        </p:txBody>
      </p:sp>
      <p:sp>
        <p:nvSpPr>
          <p:cNvPr id="6150" name="Text Box 1030"/>
          <p:cNvSpPr txBox="1">
            <a:spLocks noChangeArrowheads="1"/>
          </p:cNvSpPr>
          <p:nvPr/>
        </p:nvSpPr>
        <p:spPr bwMode="auto">
          <a:xfrm>
            <a:off x="609600" y="4800600"/>
            <a:ext cx="4038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rgbClr val="DDDDDD"/>
                </a:solidFill>
              </a:rPr>
              <a:t>R. Sathiyamoorthi</a:t>
            </a:r>
            <a:endParaRPr lang="en-US" sz="2800" b="1" dirty="0">
              <a:solidFill>
                <a:srgbClr val="DDDDDD"/>
              </a:solidFill>
            </a:endParaRPr>
          </a:p>
          <a:p>
            <a:pPr eaLnBrk="0" hangingPunct="0"/>
            <a:r>
              <a:rPr lang="en-US" sz="2800" b="1" dirty="0" smtClean="0">
                <a:solidFill>
                  <a:srgbClr val="DDDDDD"/>
                </a:solidFill>
              </a:rPr>
              <a:t>Associate Team Lead </a:t>
            </a:r>
          </a:p>
          <a:p>
            <a:pPr eaLnBrk="0" hangingPunct="0"/>
            <a:r>
              <a:rPr lang="en-US" sz="2800" b="1" dirty="0" smtClean="0">
                <a:solidFill>
                  <a:srgbClr val="DDDDDD"/>
                </a:solidFill>
              </a:rPr>
              <a:t>12-June-2012</a:t>
            </a:r>
            <a:endParaRPr lang="en-US" sz="2800" b="1" dirty="0">
              <a:solidFill>
                <a:srgbClr val="DDDD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8" y="1150880"/>
            <a:ext cx="8954814" cy="4887311"/>
          </a:xfrm>
        </p:spPr>
        <p:txBody>
          <a:bodyPr/>
          <a:lstStyle/>
          <a:p>
            <a:r>
              <a:rPr lang="en-US" sz="1600" dirty="0" err="1" smtClean="0"/>
              <a:t>oChildren.add</a:t>
            </a:r>
            <a:r>
              <a:rPr lang="en-US" sz="1600" dirty="0" smtClean="0"/>
              <a:t>(-1, "BP1", new </a:t>
            </a:r>
            <a:r>
              <a:rPr lang="en-US" sz="1600" dirty="0" err="1" smtClean="0"/>
              <a:t>aFolder</a:t>
            </a:r>
            <a:r>
              <a:rPr lang="en-US" sz="1600" dirty="0" smtClean="0"/>
              <a:t>("Maintain Corporate Business Programs", "../</a:t>
            </a:r>
            <a:r>
              <a:rPr lang="en-US" sz="1600" dirty="0" err="1" smtClean="0"/>
              <a:t>BusinessProgramGUI</a:t>
            </a:r>
            <a:r>
              <a:rPr lang="en-US" sz="1600" dirty="0" smtClean="0"/>
              <a:t>/MaintainBusinessPrograms.aspx?"));</a:t>
            </a:r>
            <a:endParaRPr lang="en-US" dirty="0" smtClean="0"/>
          </a:p>
          <a:p>
            <a:endParaRPr lang="en-US" sz="1600" dirty="0" smtClean="0"/>
          </a:p>
          <a:p>
            <a:r>
              <a:rPr lang="en-US" sz="1600" dirty="0" smtClean="0"/>
              <a:t>if (</a:t>
            </a:r>
            <a:r>
              <a:rPr lang="en-US" sz="1600" dirty="0" err="1" smtClean="0"/>
              <a:t>bFileExists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oChildren.add</a:t>
            </a:r>
            <a:r>
              <a:rPr lang="en-US" sz="1600" dirty="0" smtClean="0"/>
              <a:t>(-1, "BP2", new </a:t>
            </a:r>
            <a:r>
              <a:rPr lang="en-US" sz="1600" dirty="0" err="1" smtClean="0"/>
              <a:t>aFolder</a:t>
            </a:r>
            <a:r>
              <a:rPr lang="en-US" sz="1600" dirty="0" smtClean="0"/>
              <a:t>("Corporate Business Programs", "../</a:t>
            </a:r>
            <a:r>
              <a:rPr lang="en-US" sz="1600" dirty="0" err="1" smtClean="0"/>
              <a:t>BusinessProgramGUI</a:t>
            </a:r>
            <a:r>
              <a:rPr lang="en-US" sz="1600" dirty="0" smtClean="0"/>
              <a:t>/MaintainBusinessPrograms.aspx?"));</a:t>
            </a:r>
          </a:p>
          <a:p>
            <a:endParaRPr lang="en-US" sz="1600" dirty="0" smtClean="0"/>
          </a:p>
          <a:p>
            <a:r>
              <a:rPr lang="en-US" sz="1600" dirty="0" smtClean="0"/>
              <a:t>If (!</a:t>
            </a:r>
            <a:r>
              <a:rPr lang="en-US" sz="1600" dirty="0" err="1" smtClean="0"/>
              <a:t>bPendingFile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oChildren.add</a:t>
            </a:r>
            <a:r>
              <a:rPr lang="en-US" sz="1600" dirty="0" smtClean="0"/>
              <a:t>(-1, "BP2", new </a:t>
            </a:r>
            <a:r>
              <a:rPr lang="en-US" sz="1600" dirty="0" err="1" smtClean="0"/>
              <a:t>aFolder</a:t>
            </a:r>
            <a:r>
              <a:rPr lang="en-US" sz="1600" dirty="0" smtClean="0"/>
              <a:t>(“Business Programs", "../</a:t>
            </a:r>
            <a:r>
              <a:rPr lang="en-US" sz="1600" dirty="0" err="1" smtClean="0"/>
              <a:t>BusinessProgramGUI</a:t>
            </a:r>
            <a:r>
              <a:rPr lang="en-US" sz="1600" dirty="0" smtClean="0"/>
              <a:t>/MaintainBusinessPrograms.aspx?"));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7288"/>
            <a:ext cx="8686800" cy="4968875"/>
          </a:xfrm>
        </p:spPr>
        <p:txBody>
          <a:bodyPr/>
          <a:lstStyle/>
          <a:p>
            <a:r>
              <a:rPr lang="en-US" dirty="0" err="1" smtClean="0"/>
              <a:t>FrameTitle</a:t>
            </a:r>
            <a:endParaRPr lang="en-US" dirty="0" smtClean="0"/>
          </a:p>
          <a:p>
            <a:r>
              <a:rPr lang="en-US" dirty="0" err="1" smtClean="0"/>
              <a:t>FrameTop</a:t>
            </a:r>
            <a:endParaRPr lang="en-US" dirty="0" smtClean="0"/>
          </a:p>
          <a:p>
            <a:r>
              <a:rPr lang="en-US" dirty="0" err="1" smtClean="0"/>
              <a:t>ViewBottom</a:t>
            </a:r>
            <a:endParaRPr lang="en-US" dirty="0" smtClean="0"/>
          </a:p>
          <a:p>
            <a:r>
              <a:rPr lang="en-US" dirty="0" err="1" smtClean="0"/>
              <a:t>FrameLeft</a:t>
            </a:r>
            <a:endParaRPr lang="en-US" dirty="0" smtClean="0"/>
          </a:p>
          <a:p>
            <a:r>
              <a:rPr lang="en-US" dirty="0" err="1" smtClean="0"/>
              <a:t>ViewTop</a:t>
            </a:r>
            <a:endParaRPr lang="en-US" dirty="0" smtClean="0"/>
          </a:p>
          <a:p>
            <a:r>
              <a:rPr lang="en-US" dirty="0" smtClean="0"/>
              <a:t>MRUServiceFile.js</a:t>
            </a:r>
          </a:p>
          <a:p>
            <a:r>
              <a:rPr lang="en-US" dirty="0" smtClean="0"/>
              <a:t>Security.js</a:t>
            </a:r>
          </a:p>
          <a:p>
            <a:r>
              <a:rPr lang="en-US" dirty="0" smtClean="0"/>
              <a:t>SecurityKeys.js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Redirecting to Another Page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2414"/>
            <a:ext cx="8844455" cy="5376041"/>
          </a:xfrm>
        </p:spPr>
        <p:txBody>
          <a:bodyPr/>
          <a:lstStyle/>
          <a:p>
            <a:r>
              <a:rPr lang="en-US" sz="2400" dirty="0" err="1" smtClean="0"/>
              <a:t>document.FAFContext.showAbsolute</a:t>
            </a:r>
            <a:r>
              <a:rPr lang="en-US" sz="2400" dirty="0" smtClean="0"/>
              <a:t>("HM_OE_QOD", '../</a:t>
            </a:r>
            <a:r>
              <a:rPr lang="en-US" sz="2400" dirty="0" err="1" smtClean="0"/>
              <a:t>FileHomePageGUI</a:t>
            </a:r>
            <a:r>
              <a:rPr lang="en-US" sz="2400" dirty="0" smtClean="0"/>
              <a:t>/FileHomePage.aspx?');</a:t>
            </a:r>
          </a:p>
          <a:p>
            <a:r>
              <a:rPr lang="en-US" sz="2400" dirty="0" smtClean="0"/>
              <a:t>HM – Home</a:t>
            </a:r>
          </a:p>
          <a:p>
            <a:r>
              <a:rPr lang="en-US" sz="2400" dirty="0" smtClean="0"/>
              <a:t>OE – Order Entry</a:t>
            </a:r>
          </a:p>
          <a:p>
            <a:r>
              <a:rPr lang="en-US" sz="2400" dirty="0" smtClean="0"/>
              <a:t>QOD – File Home Page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document.FAFContext.showAbsolute</a:t>
            </a:r>
            <a:r>
              <a:rPr lang="en-US" sz="2400" dirty="0" smtClean="0"/>
              <a:t>("HM_OE_QOA,0", '../</a:t>
            </a:r>
            <a:r>
              <a:rPr lang="en-US" sz="2400" dirty="0" err="1" smtClean="0"/>
              <a:t>FileHomePageGUI</a:t>
            </a:r>
            <a:r>
              <a:rPr lang="en-US" sz="2400" dirty="0" smtClean="0"/>
              <a:t>/</a:t>
            </a:r>
            <a:r>
              <a:rPr lang="en-US" sz="2400" dirty="0" err="1" smtClean="0"/>
              <a:t>OrderInfoForm.aspx?NewOrder</a:t>
            </a:r>
            <a:r>
              <a:rPr lang="en-US" sz="2400" dirty="0" smtClean="0"/>
              <a:t>=0&amp;NewRefiOrder=1');</a:t>
            </a:r>
          </a:p>
          <a:p>
            <a:r>
              <a:rPr lang="en-US" sz="2400" dirty="0" smtClean="0"/>
              <a:t>QOA – Quick File Entry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NewRefiOrder</a:t>
            </a:r>
            <a:r>
              <a:rPr lang="en-US" sz="2400" dirty="0" smtClean="0"/>
              <a:t> = 1 means we are loading Quick </a:t>
            </a:r>
            <a:r>
              <a:rPr lang="en-US" sz="2400" dirty="0" err="1" smtClean="0"/>
              <a:t>Refi</a:t>
            </a:r>
            <a:r>
              <a:rPr lang="en-US" sz="2400" dirty="0" smtClean="0"/>
              <a:t> Entry Screen otherwise we are loading Quick File Entry Screen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Displaying Modal Window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3584"/>
            <a:ext cx="9143999" cy="5060730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sFeatures</a:t>
            </a:r>
            <a:r>
              <a:rPr lang="en-US" sz="1800" dirty="0" smtClean="0"/>
              <a:t> = "dialogHeight:550px;dialogWidth:800px;location=middle; </a:t>
            </a:r>
            <a:r>
              <a:rPr lang="en-US" sz="1800" dirty="0" err="1" smtClean="0"/>
              <a:t>menubar</a:t>
            </a:r>
            <a:r>
              <a:rPr lang="en-US" sz="1800" dirty="0" smtClean="0"/>
              <a:t>=no; status=no; toolbar=no; scrollbars=yes; resizable=yes";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queryStr</a:t>
            </a:r>
            <a:r>
              <a:rPr lang="en-US" sz="1800" dirty="0" smtClean="0"/>
              <a:t> = </a:t>
            </a:r>
            <a:r>
              <a:rPr lang="en-US" sz="1800" dirty="0" err="1" smtClean="0"/>
              <a:t>lblQueryStr.innerHTML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sURL</a:t>
            </a:r>
            <a:r>
              <a:rPr lang="en-US" sz="1800" dirty="0" smtClean="0"/>
              <a:t> = "FileInfoFrame.aspx?" + </a:t>
            </a:r>
            <a:r>
              <a:rPr lang="en-US" sz="1800" dirty="0" err="1" smtClean="0"/>
              <a:t>queryStr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sRet</a:t>
            </a:r>
            <a:r>
              <a:rPr lang="en-US" sz="1800" dirty="0" smtClean="0"/>
              <a:t> = </a:t>
            </a:r>
            <a:r>
              <a:rPr lang="en-US" sz="1800" dirty="0" err="1" smtClean="0"/>
              <a:t>window.showModalDialog</a:t>
            </a:r>
            <a:r>
              <a:rPr lang="en-US" sz="1800" dirty="0" smtClean="0"/>
              <a:t>(</a:t>
            </a:r>
            <a:r>
              <a:rPr lang="en-US" sz="1800" dirty="0" err="1" smtClean="0"/>
              <a:t>sURL</a:t>
            </a:r>
            <a:r>
              <a:rPr lang="en-US" sz="1800" dirty="0" smtClean="0"/>
              <a:t>, "</a:t>
            </a:r>
            <a:r>
              <a:rPr lang="en-US" sz="1800" dirty="0" err="1" smtClean="0"/>
              <a:t>FileInfo</a:t>
            </a:r>
            <a:r>
              <a:rPr lang="en-US" sz="1800" dirty="0" smtClean="0"/>
              <a:t>", </a:t>
            </a:r>
            <a:r>
              <a:rPr lang="en-US" sz="1800" dirty="0" err="1" smtClean="0"/>
              <a:t>sFeatures</a:t>
            </a:r>
            <a:r>
              <a:rPr lang="en-US" sz="1800" dirty="0" smtClean="0"/>
              <a:t>);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sFeatures</a:t>
            </a:r>
            <a:r>
              <a:rPr lang="en-US" sz="1800" dirty="0" smtClean="0"/>
              <a:t>= "Height: 600px; Width: 800px;" + "</a:t>
            </a:r>
            <a:r>
              <a:rPr lang="en-US" sz="1800" dirty="0" err="1" smtClean="0"/>
              <a:t>center:yes</a:t>
            </a:r>
            <a:r>
              <a:rPr lang="en-US" sz="1800" dirty="0" smtClean="0"/>
              <a:t>; </a:t>
            </a:r>
            <a:r>
              <a:rPr lang="en-US" sz="1800" dirty="0" err="1" smtClean="0"/>
              <a:t>help:yes</a:t>
            </a:r>
            <a:r>
              <a:rPr lang="en-US" sz="1800" dirty="0" smtClean="0"/>
              <a:t>; </a:t>
            </a:r>
            <a:r>
              <a:rPr lang="en-US" sz="1800" dirty="0" err="1" smtClean="0"/>
              <a:t>status:no</a:t>
            </a:r>
            <a:r>
              <a:rPr lang="en-US" sz="1800" dirty="0" smtClean="0"/>
              <a:t>; </a:t>
            </a:r>
            <a:r>
              <a:rPr lang="en-US" sz="1800" dirty="0" err="1" smtClean="0"/>
              <a:t>resizable:no</a:t>
            </a:r>
            <a:r>
              <a:rPr lang="en-US" sz="1800" dirty="0" smtClean="0"/>
              <a:t>; </a:t>
            </a:r>
            <a:r>
              <a:rPr lang="en-US" sz="1800" dirty="0" err="1" smtClean="0"/>
              <a:t>scroll:no</a:t>
            </a:r>
            <a:r>
              <a:rPr lang="en-US" sz="1800" dirty="0" smtClean="0"/>
              <a:t>; </a:t>
            </a:r>
            <a:r>
              <a:rPr lang="en-US" sz="1800" dirty="0" err="1" smtClean="0"/>
              <a:t>titlebar:no</a:t>
            </a:r>
            <a:r>
              <a:rPr lang="en-US" sz="1800" dirty="0" smtClean="0"/>
              <a:t>"; 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args</a:t>
            </a:r>
            <a:r>
              <a:rPr lang="en-US" sz="1800" dirty="0" smtClean="0"/>
              <a:t> = new Array();</a:t>
            </a:r>
          </a:p>
          <a:p>
            <a:pPr>
              <a:buNone/>
            </a:pPr>
            <a:r>
              <a:rPr lang="en-US" sz="1800" dirty="0" err="1" smtClean="0"/>
              <a:t>args</a:t>
            </a:r>
            <a:r>
              <a:rPr lang="en-US" sz="1800" dirty="0" smtClean="0"/>
              <a:t>[0] = document.Form1.hidOrderID.value;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qs</a:t>
            </a:r>
            <a:r>
              <a:rPr lang="en-US" sz="1800" dirty="0" smtClean="0"/>
              <a:t> = "?</a:t>
            </a:r>
            <a:r>
              <a:rPr lang="en-US" sz="1800" dirty="0" err="1" smtClean="0"/>
              <a:t>hdMultiPageSessionTaskEdit</a:t>
            </a:r>
            <a:r>
              <a:rPr lang="en-US" sz="1800" dirty="0" smtClean="0"/>
              <a:t>=" + document.Form1.hdMultiPageSessionTaskEdit.value;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urlVar</a:t>
            </a:r>
            <a:r>
              <a:rPr lang="en-US" sz="1800" dirty="0" smtClean="0"/>
              <a:t> = "../</a:t>
            </a:r>
            <a:r>
              <a:rPr lang="en-US" sz="1800" dirty="0" err="1" smtClean="0"/>
              <a:t>WorkFlowGUI</a:t>
            </a:r>
            <a:r>
              <a:rPr lang="en-US" sz="1800" dirty="0" smtClean="0"/>
              <a:t>/WFEditWorkFlow.aspx"+</a:t>
            </a:r>
            <a:r>
              <a:rPr lang="en-US" sz="1800" dirty="0" err="1" smtClean="0"/>
              <a:t>qs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arrReturnArray</a:t>
            </a:r>
            <a:r>
              <a:rPr lang="en-US" sz="1800" dirty="0" smtClean="0"/>
              <a:t>=</a:t>
            </a:r>
            <a:r>
              <a:rPr lang="en-US" sz="1800" dirty="0" err="1" smtClean="0"/>
              <a:t>FAFShowModalChild</a:t>
            </a:r>
            <a:r>
              <a:rPr lang="en-US" sz="1800" dirty="0" smtClean="0"/>
              <a:t>(0,"Edit </a:t>
            </a:r>
            <a:r>
              <a:rPr lang="en-US" sz="1800" dirty="0" err="1" smtClean="0"/>
              <a:t>Task",urlVar</a:t>
            </a:r>
            <a:r>
              <a:rPr lang="en-US" sz="1800" dirty="0" smtClean="0"/>
              <a:t>, </a:t>
            </a:r>
            <a:r>
              <a:rPr lang="en-US" sz="1800" dirty="0" err="1" smtClean="0"/>
              <a:t>args</a:t>
            </a:r>
            <a:r>
              <a:rPr lang="en-US" sz="1800" dirty="0" smtClean="0"/>
              <a:t>, </a:t>
            </a:r>
            <a:r>
              <a:rPr lang="en-US" sz="1800" dirty="0" err="1" smtClean="0"/>
              <a:t>sFeatures</a:t>
            </a:r>
            <a:r>
              <a:rPr lang="en-US" sz="1800" dirty="0" smtClean="0"/>
              <a:t>);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QFE &amp; QRE Difference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8" y="1128713"/>
          <a:ext cx="885825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/>
                <a:gridCol w="4429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Quick File</a:t>
                      </a:r>
                      <a:r>
                        <a:rPr lang="en-US" baseline="0" dirty="0" smtClean="0"/>
                        <a:t>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 </a:t>
                      </a:r>
                      <a:r>
                        <a:rPr lang="en-US" dirty="0" err="1" smtClean="0"/>
                        <a:t>Refi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Entery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Using </a:t>
                      </a:r>
                      <a:r>
                        <a:rPr lang="en-US" dirty="0" err="1" smtClean="0"/>
                        <a:t>FileHomepageGUI</a:t>
                      </a:r>
                      <a:r>
                        <a:rPr lang="en-US" dirty="0" smtClean="0"/>
                        <a:t>\OrderInfoForm.aspx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</a:t>
                      </a:r>
                      <a:r>
                        <a:rPr lang="en-US" dirty="0" err="1" smtClean="0"/>
                        <a:t>FileHomepageGUI</a:t>
                      </a:r>
                      <a:r>
                        <a:rPr lang="en-US" dirty="0" smtClean="0"/>
                        <a:t>\OrderInfoForm.aspx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Lender Business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PayOff</a:t>
                      </a:r>
                      <a:r>
                        <a:rPr lang="en-US" dirty="0" smtClean="0"/>
                        <a:t> Lender Business Party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Buyers, Sellers section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Borrowers, Sellers section available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Transaction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Type has only Refinance, Mortgage Modification, Construction Disbursement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1" y="1101118"/>
            <a:ext cx="8696162" cy="5234152"/>
          </a:xfrm>
        </p:spPr>
        <p:txBody>
          <a:bodyPr/>
          <a:lstStyle/>
          <a:p>
            <a:r>
              <a:rPr lang="en-US" sz="2800" dirty="0" err="1" smtClean="0"/>
              <a:t>document.FAFContext.LegacyNav.currFile.set</a:t>
            </a:r>
            <a:r>
              <a:rPr lang="en-US" sz="2800" dirty="0" smtClean="0"/>
              <a:t>(</a:t>
            </a:r>
            <a:r>
              <a:rPr lang="en-US" sz="2800" dirty="0" err="1" smtClean="0"/>
              <a:t>arr</a:t>
            </a:r>
            <a:r>
              <a:rPr lang="en-US" sz="2800" dirty="0" smtClean="0"/>
              <a:t>[0], </a:t>
            </a:r>
            <a:r>
              <a:rPr lang="en-US" sz="2800" dirty="0" err="1" smtClean="0"/>
              <a:t>arr</a:t>
            </a:r>
            <a:r>
              <a:rPr lang="en-US" sz="2800" dirty="0" smtClean="0"/>
              <a:t>[1], </a:t>
            </a:r>
            <a:r>
              <a:rPr lang="en-US" sz="2800" dirty="0" err="1" smtClean="0"/>
              <a:t>arr</a:t>
            </a:r>
            <a:r>
              <a:rPr lang="en-US" sz="2800" dirty="0" smtClean="0"/>
              <a:t>[2], </a:t>
            </a:r>
            <a:r>
              <a:rPr lang="en-US" sz="2800" dirty="0" err="1" smtClean="0"/>
              <a:t>arr</a:t>
            </a:r>
            <a:r>
              <a:rPr lang="en-US" sz="2800" dirty="0" smtClean="0"/>
              <a:t>[3], </a:t>
            </a:r>
            <a:r>
              <a:rPr lang="en-US" sz="2800" dirty="0" err="1" smtClean="0"/>
              <a:t>arr</a:t>
            </a:r>
            <a:r>
              <a:rPr lang="en-US" sz="2800" dirty="0" smtClean="0"/>
              <a:t>[4], true, </a:t>
            </a:r>
            <a:r>
              <a:rPr lang="en-US" sz="2800" dirty="0" err="1" smtClean="0"/>
              <a:t>arr</a:t>
            </a:r>
            <a:r>
              <a:rPr lang="en-US" sz="2800" dirty="0" smtClean="0"/>
              <a:t>[8], </a:t>
            </a:r>
            <a:r>
              <a:rPr lang="en-US" sz="2800" dirty="0" err="1" smtClean="0"/>
              <a:t>arr</a:t>
            </a:r>
            <a:r>
              <a:rPr lang="en-US" sz="2800" dirty="0" smtClean="0"/>
              <a:t>[7], </a:t>
            </a:r>
            <a:r>
              <a:rPr lang="en-US" sz="2800" dirty="0" err="1" smtClean="0"/>
              <a:t>arr</a:t>
            </a:r>
            <a:r>
              <a:rPr lang="en-US" sz="2800" dirty="0" smtClean="0"/>
              <a:t>[5], </a:t>
            </a:r>
            <a:r>
              <a:rPr lang="en-US" sz="2800" dirty="0" err="1" smtClean="0"/>
              <a:t>arr</a:t>
            </a:r>
            <a:r>
              <a:rPr lang="en-US" sz="2800" dirty="0" smtClean="0"/>
              <a:t>[6]);</a:t>
            </a:r>
          </a:p>
          <a:p>
            <a:endParaRPr lang="en-US" sz="2800" dirty="0" smtClean="0"/>
          </a:p>
          <a:p>
            <a:r>
              <a:rPr lang="en-US" sz="2800" strike="sngStrike" dirty="0" smtClean="0"/>
              <a:t>//</a:t>
            </a:r>
            <a:r>
              <a:rPr lang="en-US" sz="2800" strike="sngStrike" dirty="0" err="1" smtClean="0"/>
              <a:t>document.nav.currFile.set</a:t>
            </a:r>
            <a:r>
              <a:rPr lang="en-US" sz="2800" strike="sngStrike" dirty="0" smtClean="0"/>
              <a:t>(</a:t>
            </a:r>
            <a:r>
              <a:rPr lang="en-US" sz="2800" strike="sngStrike" dirty="0" err="1" smtClean="0"/>
              <a:t>arr</a:t>
            </a:r>
            <a:r>
              <a:rPr lang="en-US" sz="2800" strike="sngStrike" dirty="0" smtClean="0"/>
              <a:t>[0], </a:t>
            </a:r>
            <a:r>
              <a:rPr lang="en-US" sz="2800" strike="sngStrike" dirty="0" err="1" smtClean="0"/>
              <a:t>arr</a:t>
            </a:r>
            <a:r>
              <a:rPr lang="en-US" sz="2800" strike="sngStrike" dirty="0" smtClean="0"/>
              <a:t>[1], </a:t>
            </a:r>
            <a:r>
              <a:rPr lang="en-US" sz="2800" strike="sngStrike" dirty="0" err="1" smtClean="0"/>
              <a:t>arr</a:t>
            </a:r>
            <a:r>
              <a:rPr lang="en-US" sz="2800" strike="sngStrike" dirty="0" smtClean="0"/>
              <a:t>[2], </a:t>
            </a:r>
            <a:r>
              <a:rPr lang="en-US" sz="2800" strike="sngStrike" dirty="0" err="1" smtClean="0"/>
              <a:t>arr</a:t>
            </a:r>
            <a:r>
              <a:rPr lang="en-US" sz="2800" strike="sngStrike" dirty="0" smtClean="0"/>
              <a:t>[3], </a:t>
            </a:r>
            <a:r>
              <a:rPr lang="en-US" sz="2800" strike="sngStrike" dirty="0" err="1" smtClean="0"/>
              <a:t>arr</a:t>
            </a:r>
            <a:r>
              <a:rPr lang="en-US" sz="2800" strike="sngStrike" dirty="0" smtClean="0"/>
              <a:t>[4], true, </a:t>
            </a:r>
            <a:r>
              <a:rPr lang="en-US" sz="2800" strike="sngStrike" dirty="0" err="1" smtClean="0"/>
              <a:t>arr</a:t>
            </a:r>
            <a:r>
              <a:rPr lang="en-US" sz="2800" strike="sngStrike" dirty="0" smtClean="0"/>
              <a:t>[8], </a:t>
            </a:r>
            <a:r>
              <a:rPr lang="en-US" sz="2800" strike="sngStrike" dirty="0" err="1" smtClean="0"/>
              <a:t>arr</a:t>
            </a:r>
            <a:r>
              <a:rPr lang="en-US" sz="2800" strike="sngStrike" dirty="0" smtClean="0"/>
              <a:t>[7], </a:t>
            </a:r>
            <a:r>
              <a:rPr lang="en-US" sz="2800" strike="sngStrike" dirty="0" err="1" smtClean="0"/>
              <a:t>arr</a:t>
            </a:r>
            <a:r>
              <a:rPr lang="en-US" sz="2800" strike="sngStrike" dirty="0" smtClean="0"/>
              <a:t>[5], </a:t>
            </a:r>
            <a:r>
              <a:rPr lang="en-US" sz="2800" strike="sngStrike" dirty="0" err="1" smtClean="0"/>
              <a:t>arr</a:t>
            </a:r>
            <a:r>
              <a:rPr lang="en-US" sz="2800" strike="sngStrike" dirty="0" smtClean="0"/>
              <a:t>[6]);</a:t>
            </a:r>
          </a:p>
          <a:p>
            <a:pPr>
              <a:buNone/>
            </a:pPr>
            <a:endParaRPr lang="en-US" sz="2800" strike="sngStrike" dirty="0" smtClean="0"/>
          </a:p>
          <a:p>
            <a:r>
              <a:rPr lang="en-US" sz="2800" dirty="0" smtClean="0"/>
              <a:t>Refer function </a:t>
            </a:r>
            <a:r>
              <a:rPr lang="en-US" sz="2800" dirty="0" err="1" smtClean="0"/>
              <a:t>setMRU</a:t>
            </a:r>
            <a:r>
              <a:rPr lang="en-US" sz="2800" dirty="0" smtClean="0"/>
              <a:t>(</a:t>
            </a:r>
            <a:r>
              <a:rPr lang="en-US" sz="2800" dirty="0" err="1" smtClean="0"/>
              <a:t>strParam</a:t>
            </a:r>
            <a:r>
              <a:rPr lang="en-US" sz="2800" dirty="0" smtClean="0"/>
              <a:t>, </a:t>
            </a:r>
            <a:r>
              <a:rPr lang="en-US" sz="2800" dirty="0" err="1" smtClean="0"/>
              <a:t>strButton</a:t>
            </a:r>
            <a:r>
              <a:rPr lang="en-US" sz="2800" dirty="0" smtClean="0"/>
              <a:t>)  method on </a:t>
            </a:r>
            <a:r>
              <a:rPr lang="en-US" sz="2800" dirty="0" err="1" smtClean="0"/>
              <a:t>FileHomePageGUI</a:t>
            </a:r>
            <a:r>
              <a:rPr lang="en-US" sz="2800" dirty="0" smtClean="0"/>
              <a:t>\OrderInfoForm.js file for more detail</a:t>
            </a:r>
          </a:p>
          <a:p>
            <a:pPr>
              <a:buNone/>
            </a:pPr>
            <a:endParaRPr 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sarajamanickam@firstam.com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5116"/>
            <a:ext cx="9144000" cy="5722884"/>
          </a:xfrm>
        </p:spPr>
        <p:txBody>
          <a:bodyPr/>
          <a:lstStyle/>
          <a:p>
            <a:r>
              <a:rPr lang="en-US" dirty="0" smtClean="0"/>
              <a:t>Query String</a:t>
            </a:r>
          </a:p>
          <a:p>
            <a:r>
              <a:rPr lang="en-US" dirty="0" smtClean="0"/>
              <a:t>URL</a:t>
            </a:r>
          </a:p>
          <a:p>
            <a:r>
              <a:rPr lang="en-US" dirty="0" smtClean="0"/>
              <a:t>FQID</a:t>
            </a:r>
          </a:p>
          <a:p>
            <a:r>
              <a:rPr lang="en-US" dirty="0" smtClean="0"/>
              <a:t>CFID</a:t>
            </a:r>
          </a:p>
          <a:p>
            <a:r>
              <a:rPr lang="en-US" dirty="0" smtClean="0"/>
              <a:t>IRPO File</a:t>
            </a:r>
          </a:p>
          <a:p>
            <a:r>
              <a:rPr lang="en-US" dirty="0" smtClean="0"/>
              <a:t>DBUID</a:t>
            </a:r>
          </a:p>
          <a:p>
            <a:r>
              <a:rPr lang="en-US" dirty="0" smtClean="0"/>
              <a:t>Folders2</a:t>
            </a:r>
          </a:p>
          <a:p>
            <a:r>
              <a:rPr lang="en-US" dirty="0" smtClean="0"/>
              <a:t>Navigation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14" y="1135118"/>
            <a:ext cx="8418786" cy="4991046"/>
          </a:xfrm>
        </p:spPr>
        <p:txBody>
          <a:bodyPr/>
          <a:lstStyle/>
          <a:p>
            <a:r>
              <a:rPr lang="en-US" dirty="0" smtClean="0"/>
              <a:t>Redirecting to Another Page</a:t>
            </a:r>
          </a:p>
          <a:p>
            <a:r>
              <a:rPr lang="en-US" dirty="0" smtClean="0"/>
              <a:t>Displaying Modal Window</a:t>
            </a:r>
          </a:p>
          <a:p>
            <a:r>
              <a:rPr lang="en-US" dirty="0" smtClean="0"/>
              <a:t>How to create a link in Navigation Tree</a:t>
            </a:r>
          </a:p>
          <a:p>
            <a:r>
              <a:rPr lang="en-US" dirty="0" smtClean="0"/>
              <a:t>Display Navigation Link based on Activity rights</a:t>
            </a:r>
          </a:p>
          <a:p>
            <a:r>
              <a:rPr lang="en-US" dirty="0" smtClean="0"/>
              <a:t>QFE &amp; QRE Difference </a:t>
            </a:r>
          </a:p>
          <a:p>
            <a:r>
              <a:rPr lang="en-US" dirty="0" smtClean="0"/>
              <a:t>MRU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QueryString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29" y="1103586"/>
            <a:ext cx="8923283" cy="5060731"/>
          </a:xfrm>
        </p:spPr>
        <p:txBody>
          <a:bodyPr/>
          <a:lstStyle/>
          <a:p>
            <a:r>
              <a:rPr lang="en-US" sz="3600" dirty="0" smtClean="0"/>
              <a:t>http://faqasna04viis11/smsfast/FastNetApp2/FileHomePageGUI/FileHomePage.aspx?FQID=HM_OE_QOD&amp;CFID=7020554,7020320,SUD96,7019897&amp;CBUID=189,191,1,189,191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5" y="1119352"/>
            <a:ext cx="8923283" cy="5013434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http://faqasna04viis11/smsfast/FastNetApp2/FileHomePageGUI/FileHomePage.aspx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Faqasna04viis11 – IIS Server Name</a:t>
            </a:r>
          </a:p>
          <a:p>
            <a:r>
              <a:rPr lang="en-US" sz="2400" dirty="0" err="1" smtClean="0">
                <a:hlinkClick r:id="rId2"/>
              </a:rPr>
              <a:t>smsfast</a:t>
            </a:r>
            <a:r>
              <a:rPr lang="en-US" sz="2400" dirty="0" smtClean="0"/>
              <a:t> – Virtual Directory or Application</a:t>
            </a:r>
          </a:p>
          <a:p>
            <a:r>
              <a:rPr lang="en-US" sz="2400" dirty="0" smtClean="0">
                <a:hlinkClick r:id="rId2"/>
              </a:rPr>
              <a:t>FastNetApp2</a:t>
            </a:r>
            <a:r>
              <a:rPr lang="en-US" sz="2400" dirty="0" smtClean="0"/>
              <a:t> – Virtual Directory or Application</a:t>
            </a:r>
          </a:p>
          <a:p>
            <a:r>
              <a:rPr lang="en-US" sz="2400" dirty="0" err="1" smtClean="0">
                <a:hlinkClick r:id="rId2"/>
              </a:rPr>
              <a:t>FileHomePageGUI</a:t>
            </a:r>
            <a:r>
              <a:rPr lang="en-US" sz="2400" dirty="0" smtClean="0"/>
              <a:t> – GUI Project Folder</a:t>
            </a:r>
          </a:p>
          <a:p>
            <a:r>
              <a:rPr lang="en-US" sz="2400" dirty="0" smtClean="0">
                <a:hlinkClick r:id="rId2"/>
              </a:rPr>
              <a:t>FileHomePage.aspx</a:t>
            </a:r>
            <a:r>
              <a:rPr lang="en-US" sz="2400" dirty="0" smtClean="0"/>
              <a:t> – Page which we are going to load in  View Frame Area.</a:t>
            </a:r>
          </a:p>
          <a:p>
            <a:r>
              <a:rPr lang="en-US" sz="2400" dirty="0" smtClean="0"/>
              <a:t>? – To append the Query </a:t>
            </a:r>
            <a:r>
              <a:rPr lang="en-US" sz="2400" dirty="0" smtClean="0"/>
              <a:t>String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IIS </a:t>
            </a:r>
            <a:r>
              <a:rPr lang="en-US" sz="2400" dirty="0" err="1" smtClean="0"/>
              <a:t>ServerName</a:t>
            </a:r>
            <a:r>
              <a:rPr lang="en-US" sz="2400" dirty="0" smtClean="0"/>
              <a:t> contains IIS then FAST application will display File Side. If IIS </a:t>
            </a:r>
            <a:r>
              <a:rPr lang="en-US" sz="2400" dirty="0" err="1" smtClean="0"/>
              <a:t>Servername</a:t>
            </a:r>
            <a:r>
              <a:rPr lang="en-US" sz="2400" dirty="0" smtClean="0"/>
              <a:t> contains ADM then FAST application will display Admin side</a:t>
            </a:r>
          </a:p>
          <a:p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FQID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" y="1119347"/>
            <a:ext cx="9128235" cy="4745426"/>
          </a:xfrm>
        </p:spPr>
        <p:txBody>
          <a:bodyPr/>
          <a:lstStyle/>
          <a:p>
            <a:r>
              <a:rPr lang="en-US" sz="2000" dirty="0" smtClean="0"/>
              <a:t>FQID=HM_OE_QOD</a:t>
            </a:r>
          </a:p>
          <a:p>
            <a:r>
              <a:rPr lang="en-US" sz="2000" dirty="0" smtClean="0"/>
              <a:t>HM – Home</a:t>
            </a:r>
          </a:p>
          <a:p>
            <a:r>
              <a:rPr lang="en-US" sz="2000" dirty="0" smtClean="0"/>
              <a:t>OE – Order Entry</a:t>
            </a:r>
          </a:p>
          <a:p>
            <a:r>
              <a:rPr lang="en-US" sz="2000" dirty="0" smtClean="0"/>
              <a:t>QOD – File Home Page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function </a:t>
            </a:r>
            <a:r>
              <a:rPr lang="en-US" sz="1600" dirty="0" err="1" smtClean="0"/>
              <a:t>HomeFolder</a:t>
            </a:r>
            <a:r>
              <a:rPr lang="en-US" sz="1600" dirty="0" smtClean="0"/>
              <a:t>(){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this._sName</a:t>
            </a:r>
            <a:r>
              <a:rPr lang="en-US" sz="1600" dirty="0" smtClean="0"/>
              <a:t> = "Home";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this._BsID</a:t>
            </a:r>
            <a:r>
              <a:rPr lang="en-US" sz="1600" dirty="0" smtClean="0"/>
              <a:t> = "HM";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this._sPageURL</a:t>
            </a:r>
            <a:r>
              <a:rPr lang="en-US" sz="1600" dirty="0" smtClean="0"/>
              <a:t> = "../Navigation2/HomePage2.htm";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oChildren.add</a:t>
            </a:r>
            <a:r>
              <a:rPr lang="en-US" sz="1600" dirty="0" smtClean="0"/>
              <a:t>(-1, "OE", new </a:t>
            </a:r>
            <a:r>
              <a:rPr lang="en-US" sz="1600" dirty="0" err="1" smtClean="0"/>
              <a:t>OrderEntryFolder</a:t>
            </a:r>
            <a:r>
              <a:rPr lang="en-US" sz="1600" dirty="0" smtClean="0"/>
              <a:t>());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400" dirty="0" err="1" smtClean="0"/>
              <a:t>oChildren.add</a:t>
            </a:r>
            <a:r>
              <a:rPr lang="en-US" sz="1400" dirty="0" smtClean="0"/>
              <a:t>(-1, "QOD", new </a:t>
            </a:r>
            <a:r>
              <a:rPr lang="en-US" sz="1400" dirty="0" err="1" smtClean="0"/>
              <a:t>aFolder</a:t>
            </a:r>
            <a:r>
              <a:rPr lang="en-US" sz="1400" dirty="0" smtClean="0"/>
              <a:t>("File Homepage", "../</a:t>
            </a:r>
            <a:r>
              <a:rPr lang="en-US" sz="1400" dirty="0" err="1" smtClean="0"/>
              <a:t>FileHomePageGUI</a:t>
            </a:r>
            <a:r>
              <a:rPr lang="en-US" sz="1400" dirty="0" smtClean="0"/>
              <a:t>/FileHomePage.aspx"));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72055"/>
            <a:ext cx="8923282" cy="5054109"/>
          </a:xfrm>
        </p:spPr>
        <p:txBody>
          <a:bodyPr/>
          <a:lstStyle/>
          <a:p>
            <a:r>
              <a:rPr lang="en-US" sz="2400" dirty="0" smtClean="0"/>
              <a:t>CFID=7020554,7020320,SUD96,7019897</a:t>
            </a:r>
          </a:p>
          <a:p>
            <a:r>
              <a:rPr lang="en-US" sz="2400" dirty="0" err="1" smtClean="0"/>
              <a:t>OrderID</a:t>
            </a:r>
            <a:r>
              <a:rPr lang="en-US" sz="2400" dirty="0" smtClean="0"/>
              <a:t> (Customer Order ID)</a:t>
            </a:r>
          </a:p>
          <a:p>
            <a:r>
              <a:rPr lang="en-US" sz="2400" dirty="0" err="1" smtClean="0"/>
              <a:t>FileID</a:t>
            </a:r>
            <a:r>
              <a:rPr lang="en-US" sz="2400" dirty="0" smtClean="0"/>
              <a:t> ( </a:t>
            </a:r>
            <a:r>
              <a:rPr lang="en-US" sz="2400" dirty="0" err="1" smtClean="0"/>
              <a:t>ServiceFile</a:t>
            </a:r>
            <a:r>
              <a:rPr lang="en-US" sz="2400" dirty="0" smtClean="0"/>
              <a:t> Table)</a:t>
            </a:r>
          </a:p>
          <a:p>
            <a:r>
              <a:rPr lang="en-US" sz="2400" dirty="0" smtClean="0"/>
              <a:t>File Number ( </a:t>
            </a:r>
            <a:r>
              <a:rPr lang="en-US" sz="2400" dirty="0" err="1" smtClean="0"/>
              <a:t>ServiceFile</a:t>
            </a:r>
            <a:r>
              <a:rPr lang="en-US" sz="2400" dirty="0" smtClean="0"/>
              <a:t> Table)</a:t>
            </a:r>
          </a:p>
          <a:p>
            <a:r>
              <a:rPr lang="en-US" sz="2400" dirty="0" err="1" smtClean="0"/>
              <a:t>TitleEscrowInfoID</a:t>
            </a:r>
            <a:r>
              <a:rPr lang="en-US" sz="2400" dirty="0" smtClean="0"/>
              <a:t> (</a:t>
            </a:r>
            <a:r>
              <a:rPr lang="en-US" sz="2400" dirty="0" err="1" smtClean="0"/>
              <a:t>TitleEscrowInfo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select * from </a:t>
            </a:r>
            <a:r>
              <a:rPr lang="en-US" sz="2400" dirty="0" err="1" smtClean="0"/>
              <a:t>customerorder</a:t>
            </a:r>
            <a:r>
              <a:rPr lang="en-US" sz="2400" dirty="0" smtClean="0"/>
              <a:t> where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 = 7020554</a:t>
            </a:r>
          </a:p>
          <a:p>
            <a:r>
              <a:rPr lang="en-US" sz="2400" dirty="0" smtClean="0"/>
              <a:t>select * from </a:t>
            </a:r>
            <a:r>
              <a:rPr lang="en-US" sz="2400" dirty="0" err="1" smtClean="0"/>
              <a:t>servicefile</a:t>
            </a:r>
            <a:r>
              <a:rPr lang="en-US" sz="2400" dirty="0" smtClean="0"/>
              <a:t> where </a:t>
            </a:r>
            <a:r>
              <a:rPr lang="en-US" sz="2400" dirty="0" err="1" smtClean="0"/>
              <a:t>fileid</a:t>
            </a:r>
            <a:r>
              <a:rPr lang="en-US" sz="2400" dirty="0" smtClean="0"/>
              <a:t> = 7020320</a:t>
            </a:r>
          </a:p>
          <a:p>
            <a:r>
              <a:rPr lang="en-US" sz="2400" dirty="0" smtClean="0"/>
              <a:t>select * from </a:t>
            </a:r>
            <a:r>
              <a:rPr lang="en-US" sz="2400" dirty="0" err="1" smtClean="0"/>
              <a:t>servicefile</a:t>
            </a:r>
            <a:r>
              <a:rPr lang="en-US" sz="2400" dirty="0" smtClean="0"/>
              <a:t> where </a:t>
            </a:r>
            <a:r>
              <a:rPr lang="en-US" sz="2400" dirty="0" err="1" smtClean="0"/>
              <a:t>filenum</a:t>
            </a:r>
            <a:r>
              <a:rPr lang="en-US" sz="2400" dirty="0" smtClean="0"/>
              <a:t> like 'SUD96'</a:t>
            </a:r>
          </a:p>
          <a:p>
            <a:r>
              <a:rPr lang="en-US" sz="2400" dirty="0" smtClean="0"/>
              <a:t>select * from </a:t>
            </a:r>
            <a:r>
              <a:rPr lang="en-US" sz="2400" dirty="0" err="1" smtClean="0"/>
              <a:t>titleescrowinfo</a:t>
            </a:r>
            <a:r>
              <a:rPr lang="en-US" sz="2400" dirty="0" smtClean="0"/>
              <a:t> where </a:t>
            </a:r>
            <a:r>
              <a:rPr lang="en-US" sz="2400" dirty="0" err="1" smtClean="0"/>
              <a:t>titleescrowinfoid</a:t>
            </a:r>
            <a:r>
              <a:rPr lang="en-US" sz="2400" dirty="0" smtClean="0"/>
              <a:t> = 7019897</a:t>
            </a:r>
          </a:p>
          <a:p>
            <a:r>
              <a:rPr lang="en-US" sz="2400" dirty="0" smtClean="0"/>
              <a:t>select * from </a:t>
            </a:r>
            <a:r>
              <a:rPr lang="en-US" sz="2400" dirty="0" err="1" smtClean="0"/>
              <a:t>ServiceFileTitleEscrowXref</a:t>
            </a:r>
            <a:r>
              <a:rPr lang="en-US" sz="2400" dirty="0" smtClean="0"/>
              <a:t> where </a:t>
            </a:r>
            <a:r>
              <a:rPr lang="en-US" sz="2400" dirty="0" err="1" smtClean="0"/>
              <a:t>FileID</a:t>
            </a:r>
            <a:r>
              <a:rPr lang="en-US" sz="2400" dirty="0" smtClean="0"/>
              <a:t> = 7020320 and </a:t>
            </a:r>
            <a:r>
              <a:rPr lang="en-US" sz="2400" dirty="0" err="1" smtClean="0"/>
              <a:t>TitleEscrowInfoID</a:t>
            </a:r>
            <a:r>
              <a:rPr lang="en-US" sz="2400" dirty="0" smtClean="0"/>
              <a:t> = 7019897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IRPO File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92" y="1072049"/>
            <a:ext cx="9071544" cy="495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43663" y="1657350"/>
            <a:ext cx="2314575" cy="350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RFN, QFE, QRE, NFE – Logged In Region &amp; Logged In Office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Other Links will work – Owning Region &amp; Owning Office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35118"/>
            <a:ext cx="8797159" cy="5123792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http://faqasna04viis11/smsfast/FastNetApp2/FileHomePageGUI/FileHomePage.aspx?FQID=HM_OE_QOD&amp;CFID=6781903,6781670,45327,6781289&amp;CBUID=2173,2174,1,189,191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800" dirty="0" smtClean="0"/>
              <a:t>CBUID=2173,2174,1,189,191</a:t>
            </a:r>
          </a:p>
          <a:p>
            <a:endParaRPr lang="en-US" sz="2800" dirty="0" smtClean="0"/>
          </a:p>
          <a:p>
            <a:pPr lvl="1"/>
            <a:r>
              <a:rPr lang="en-US" dirty="0" smtClean="0"/>
              <a:t>File Owning Region ID</a:t>
            </a:r>
          </a:p>
          <a:p>
            <a:pPr lvl="1"/>
            <a:r>
              <a:rPr lang="en-US" dirty="0" smtClean="0"/>
              <a:t>File Owning Office ID</a:t>
            </a:r>
          </a:p>
          <a:p>
            <a:pPr lvl="1"/>
            <a:r>
              <a:rPr lang="en-US" dirty="0" smtClean="0"/>
              <a:t>Logged In User ID</a:t>
            </a:r>
          </a:p>
          <a:p>
            <a:pPr lvl="1"/>
            <a:r>
              <a:rPr lang="en-US" dirty="0" smtClean="0"/>
              <a:t>Logged In Region ID</a:t>
            </a:r>
          </a:p>
          <a:p>
            <a:pPr lvl="1"/>
            <a:r>
              <a:rPr lang="en-US" dirty="0" smtClean="0"/>
              <a:t>Logged In Office ID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_fa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FA_fa_blue</Template>
  <TotalTime>4635</TotalTime>
  <Words>606</Words>
  <Application>Microsoft Office PowerPoint</Application>
  <PresentationFormat>On-screen Show (4:3)</PresentationFormat>
  <Paragraphs>134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FA_fa_blue</vt:lpstr>
      <vt:lpstr>FAST Application Overview - II</vt:lpstr>
      <vt:lpstr>Topics</vt:lpstr>
      <vt:lpstr>Topics Continue</vt:lpstr>
      <vt:lpstr>QueryString</vt:lpstr>
      <vt:lpstr>URL</vt:lpstr>
      <vt:lpstr>FQID </vt:lpstr>
      <vt:lpstr>CFID</vt:lpstr>
      <vt:lpstr>IRPO File</vt:lpstr>
      <vt:lpstr>CBUID</vt:lpstr>
      <vt:lpstr>Folders2</vt:lpstr>
      <vt:lpstr>Navigation2</vt:lpstr>
      <vt:lpstr>Redirecting to Another Page</vt:lpstr>
      <vt:lpstr>Displaying Modal Window</vt:lpstr>
      <vt:lpstr>QFE &amp; QRE Difference</vt:lpstr>
      <vt:lpstr>MRU</vt:lpstr>
      <vt:lpstr>Thank You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FAF Application Overview - II</dc:title>
  <dc:creator>R. Sathiyamoorthi</dc:creator>
  <cp:lastModifiedBy>sarajamanickam</cp:lastModifiedBy>
  <cp:revision>206</cp:revision>
  <dcterms:created xsi:type="dcterms:W3CDTF">2009-06-04T06:20:54Z</dcterms:created>
  <dcterms:modified xsi:type="dcterms:W3CDTF">2012-06-14T13:05:33Z</dcterms:modified>
</cp:coreProperties>
</file>