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70" r:id="rId9"/>
    <p:sldId id="269" r:id="rId10"/>
    <p:sldId id="262" r:id="rId11"/>
    <p:sldId id="272" r:id="rId12"/>
    <p:sldId id="264" r:id="rId13"/>
    <p:sldId id="271" r:id="rId14"/>
    <p:sldId id="266" r:id="rId15"/>
    <p:sldId id="26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CCBAB3-B3D8-421F-8247-4561033C0691}">
          <p14:sldIdLst>
            <p14:sldId id="256"/>
            <p14:sldId id="257"/>
            <p14:sldId id="258"/>
            <p14:sldId id="259"/>
            <p14:sldId id="270"/>
            <p14:sldId id="269"/>
            <p14:sldId id="262"/>
            <p14:sldId id="272"/>
            <p14:sldId id="264"/>
            <p14:sldId id="271"/>
            <p14:sldId id="266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chimmel" initials="MS" lastIdx="4" clrIdx="0">
    <p:extLst/>
  </p:cmAuthor>
  <p:cmAuthor id="2" name="Joseph Abukhader" initials="J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382" autoAdjust="0"/>
  </p:normalViewPr>
  <p:slideViewPr>
    <p:cSldViewPr snapToGrid="0">
      <p:cViewPr varScale="1">
        <p:scale>
          <a:sx n="70" d="100"/>
          <a:sy n="70" d="100"/>
        </p:scale>
        <p:origin x="-73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649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1"/>
            <a:ext cx="303864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325F5-D43A-4624-ADDA-356649A41B48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3038649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6"/>
            <a:ext cx="303864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B94A-7D50-4E40-9A66-A895655F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0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87C8748-BEC4-4BA6-883E-A6184B7CD4F2}" type="datetimeFigureOut">
              <a:rPr lang="en-US" smtClean="0"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2A5E598-98DB-4308-A855-EEA4EAC2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9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5E598-98DB-4308-A855-EEA4EAC2E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D517-66ED-430B-BE8E-49AD0679A86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E34-0F2C-43C5-9241-3DF752C36F4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A935-A149-426D-ACC3-446F6BC4CA2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5D25-97F1-44C8-B354-FD2B7D54BCDF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1E71-33B6-48C0-B73F-B2D4ECD9567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C173-A86C-480F-8B61-55C937751E0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7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9694-5399-44E5-83ED-5C79CAE9D6EC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2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B121-90DA-4C5E-9D9F-DAAAEFD2A5B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1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8204-4912-4C98-896E-41A64CBEF82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3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9AA8-10C0-4227-8E49-3AC77B27D349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9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F5E6-77C8-41B6-9D8F-4C8D1E11A106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4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1C07-4C13-492B-971D-71CA5EC475E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7/16/2014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F625-341D-4CB8-A4E6-56D7B399A8E5}" type="slidenum">
              <a:rPr lang="en-US" smtClean="0">
                <a:solidFill>
                  <a:srgbClr val="0F6FC6"/>
                </a:solidFill>
              </a:rPr>
              <a:pPr/>
              <a:t>‹#›</a:t>
            </a:fld>
            <a:endParaRPr lang="en-US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AST%20-%20Development%20Guidelines.do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85" y="5103830"/>
            <a:ext cx="7516013" cy="1488038"/>
          </a:xfrm>
        </p:spPr>
        <p:txBody>
          <a:bodyPr>
            <a:normAutofit/>
          </a:bodyPr>
          <a:lstStyle/>
          <a:p>
            <a:pPr algn="l"/>
            <a:r>
              <a:rPr lang="en-US" sz="2100" b="1" spc="-100" dirty="0" smtClean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Presenter:  Abhijit </a:t>
            </a:r>
            <a:r>
              <a:rPr lang="en-US" sz="2100" b="1" spc="-100" dirty="0" smtClean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Guha</a:t>
            </a:r>
            <a:endParaRPr lang="en-US" sz="2100" b="1" spc="-100" dirty="0">
              <a:ln w="3175">
                <a:noFill/>
              </a:ln>
              <a:solidFill>
                <a:srgbClr val="0070C0"/>
              </a:solidFill>
              <a:latin typeface="Segoe UI Light" pitchFamily="34" charset="0"/>
              <a:cs typeface="Arial" charset="0"/>
            </a:endParaRPr>
          </a:p>
          <a:p>
            <a:pPr algn="l"/>
            <a:r>
              <a:rPr lang="en-US" sz="2100" b="1" spc="-100" dirty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Date</a:t>
            </a:r>
            <a:r>
              <a:rPr lang="en-US" sz="2100" b="1" spc="-100" smtClean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: </a:t>
            </a:r>
            <a:r>
              <a:rPr lang="en-US" sz="2100" b="1" spc="-100" smtClean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16</a:t>
            </a:r>
            <a:r>
              <a:rPr lang="en-US" sz="2100" b="1" spc="-100" smtClean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/07/ 2014</a:t>
            </a:r>
            <a:endParaRPr lang="en-US" sz="2100" b="1" spc="-100" dirty="0">
              <a:ln w="3175">
                <a:noFill/>
              </a:ln>
              <a:solidFill>
                <a:srgbClr val="0070C0"/>
              </a:solidFill>
              <a:latin typeface="Segoe UI Light" pitchFamily="34" charset="0"/>
              <a:cs typeface="Arial" charset="0"/>
            </a:endParaRPr>
          </a:p>
          <a:p>
            <a:pPr algn="l"/>
            <a:r>
              <a:rPr lang="en-US" sz="1700" b="1" spc="-100" dirty="0">
                <a:ln w="3175">
                  <a:noFill/>
                </a:ln>
                <a:solidFill>
                  <a:srgbClr val="0070C0"/>
                </a:solidFill>
                <a:latin typeface="Segoe UI Light" pitchFamily="34" charset="0"/>
                <a:cs typeface="Arial" charset="0"/>
              </a:rPr>
              <a:t>Document classification: Internal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72098" y="295386"/>
            <a:ext cx="11783341" cy="464510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Unit Testing FAST</a:t>
            </a:r>
            <a:endParaRPr lang="en-US" sz="6000" b="1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099" y="336329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/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Samples</a:t>
            </a:r>
            <a:r>
              <a:rPr lang="en-US" sz="3600" dirty="0" smtClean="0"/>
              <a:t> </a:t>
            </a: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for</a:t>
            </a:r>
            <a:r>
              <a:rPr lang="en-US" sz="3600" dirty="0" smtClean="0"/>
              <a:t> </a:t>
            </a: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writing</a:t>
            </a:r>
            <a:r>
              <a:rPr lang="en-US" sz="3600" dirty="0" smtClean="0"/>
              <a:t> </a:t>
            </a: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Test cases for</a:t>
            </a:r>
            <a:r>
              <a:rPr lang="en-US" sz="3600" dirty="0" smtClean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Business Objects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With</a:t>
            </a:r>
            <a:r>
              <a:rPr lang="en-US" sz="3600" dirty="0" smtClean="0"/>
              <a:t> </a:t>
            </a: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Demo</a:t>
            </a:r>
            <a:endParaRPr lang="en-US" sz="3600" kern="1200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042013" y="302524"/>
            <a:ext cx="7888405" cy="2795518"/>
          </a:xfrm>
        </p:spPr>
        <p:txBody>
          <a:bodyPr>
            <a:normAutofit/>
          </a:bodyPr>
          <a:lstStyle/>
          <a:p>
            <a:pPr marL="560070" indent="-514350">
              <a:buFont typeface="Wingdings" panose="05000000000000000000" pitchFamily="2" charset="2"/>
              <a:buChar char="Ø"/>
            </a:pP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Testing </a:t>
            </a:r>
            <a:r>
              <a:rPr lang="en-US" sz="25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IsValid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method.</a:t>
            </a:r>
          </a:p>
          <a:p>
            <a:pPr marL="560070" indent="-514350">
              <a:buFont typeface="Wingdings" panose="05000000000000000000" pitchFamily="2" charset="2"/>
              <a:buChar char="Ø"/>
            </a:pP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Testing </a:t>
            </a:r>
            <a:r>
              <a:rPr lang="en-US" sz="25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BeforeSave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and </a:t>
            </a:r>
            <a:r>
              <a:rPr lang="en-US" sz="25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AfterSave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</a:p>
          <a:p>
            <a:pPr marL="560070" indent="-514350">
              <a:buAutoNum type="arabicPeriod"/>
            </a:pPr>
            <a:endParaRPr lang="en-US" sz="2800" spc="-100" dirty="0" smtClean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45720" indent="0">
              <a:buNone/>
            </a:pPr>
            <a:endParaRPr lang="en-US" sz="28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2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478" y="309033"/>
            <a:ext cx="11368585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 algn="ctr"/>
            <a:r>
              <a:rPr lang="en-US" dirty="0"/>
              <a:t/>
            </a:r>
            <a:br>
              <a:rPr lang="en-US" dirty="0"/>
            </a:b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Questions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/ Suggestions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5535" y="6226793"/>
            <a:ext cx="4547739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3773" y="336329"/>
            <a:ext cx="11368585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 algn="ctr"/>
            <a:r>
              <a:rPr lang="en-US" dirty="0"/>
              <a:t/>
            </a:r>
            <a:br>
              <a:rPr lang="en-US" dirty="0"/>
            </a:b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Thank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You!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479" y="6213145"/>
            <a:ext cx="5039058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46" y="322681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sz="3600" spc="-10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cs typeface="Arial" charset="0"/>
              </a:rPr>
              <a:t>Agenda</a:t>
            </a:r>
            <a:endParaRPr lang="en-US" sz="3600" b="1" spc="-100" dirty="0">
              <a:ln w="3175">
                <a:noFill/>
              </a:ln>
              <a:solidFill>
                <a:schemeClr val="bg1"/>
              </a:solidFill>
              <a:effectLst/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2872" y="6185848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07893" y="385556"/>
            <a:ext cx="7879307" cy="5691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Challenges to implement Unit Testing in FAST.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How to overcome the challenges.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Unit testing framework and Folder structure in TFS</a:t>
            </a:r>
            <a:r>
              <a:rPr lang="en-US" sz="2500" spc="-100" dirty="0" smtClean="0">
                <a:ln w="3175">
                  <a:noFill/>
                </a:ln>
                <a:latin typeface="Segoe UI Light" pitchFamily="34" charset="0"/>
                <a:cs typeface="Arial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Changes in </a:t>
            </a:r>
            <a:r>
              <a:rPr lang="en-US" sz="2100" spc="-100" dirty="0" err="1" smtClean="0">
                <a:ln w="3175">
                  <a:noFill/>
                </a:ln>
                <a:latin typeface="Segoe UI Light" pitchFamily="34" charset="0"/>
                <a:cs typeface="Arial" charset="0"/>
              </a:rPr>
              <a:t>BOFrame</a:t>
            </a:r>
            <a:endParaRPr lang="en-US" sz="2100" spc="-100" dirty="0" smtClean="0">
              <a:ln w="3175">
                <a:noFill/>
              </a:ln>
              <a:latin typeface="Segoe UI Light" pitchFamily="34" charset="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Unit Test Base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Guidelines to refactor existing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How to Unit Test Service Handlers</a:t>
            </a:r>
            <a:r>
              <a:rPr lang="en-US" sz="2500" spc="-100" dirty="0" smtClean="0">
                <a:ln w="3175">
                  <a:noFill/>
                </a:ln>
                <a:latin typeface="Segoe UI Light" pitchFamily="34" charset="0"/>
                <a:cs typeface="Arial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How to Unit Test Bo’s</a:t>
            </a:r>
            <a:r>
              <a:rPr lang="en-US" sz="2500" spc="-100" dirty="0" smtClean="0">
                <a:ln w="3175">
                  <a:noFill/>
                </a:ln>
                <a:latin typeface="Segoe UI Light" pitchFamily="34" charset="0"/>
                <a:cs typeface="Arial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latin typeface="Segoe UI Light" pitchFamily="34" charset="0"/>
                <a:cs typeface="Arial" charset="0"/>
              </a:rPr>
              <a:t>Unit Test Guidelines for FAST.</a:t>
            </a:r>
          </a:p>
        </p:txBody>
      </p:sp>
    </p:spTree>
    <p:extLst>
      <p:ext uri="{BB962C8B-B14F-4D97-AF65-F5344CB8AC3E}">
        <p14:creationId xmlns:p14="http://schemas.microsoft.com/office/powerpoint/2010/main" val="37586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394" y="322681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Why is it so difficult to unit test FAST?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21541" y="335735"/>
            <a:ext cx="8002137" cy="5751166"/>
          </a:xfrm>
        </p:spPr>
        <p:txBody>
          <a:bodyPr>
            <a:noAutofit/>
          </a:bodyPr>
          <a:lstStyle/>
          <a:p>
            <a:pPr>
              <a:buClr>
                <a:srgbClr val="004E7A"/>
              </a:buCl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FAST is a legacy system designed and developed following classic development methodology – Code First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  <a:endParaRPr lang="en-US" sz="25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>
              <a:buClr>
                <a:srgbClr val="004E7A"/>
              </a:buCl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Components are tightly coupled. Makes it difficult to test these components in isolation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  <a:endParaRPr lang="en-US" sz="25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>
              <a:buClr>
                <a:srgbClr val="004E7A"/>
              </a:buCl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Business Objects are dependent on DB calls for 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attributes/properties </a:t>
            </a: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exposed by them. </a:t>
            </a:r>
          </a:p>
          <a:p>
            <a:pPr>
              <a:buClr>
                <a:srgbClr val="004E7A"/>
              </a:buCl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Lack of clean segregation of business logic among various layers.</a:t>
            </a:r>
          </a:p>
          <a:p>
            <a:pPr>
              <a:buClr>
                <a:srgbClr val="004E7A"/>
              </a:buClr>
              <a:buFont typeface="Wingdings" panose="05000000000000000000" pitchFamily="2" charset="2"/>
              <a:buChar char="Ø"/>
            </a:pP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One method doing all the business processing. These complex methods </a:t>
            </a:r>
            <a:r>
              <a:rPr lang="en-US" sz="25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make </a:t>
            </a:r>
            <a:r>
              <a:rPr lang="en-US" sz="25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it difficult to write test cases against them for a specific scenario. You have to have all dependent objects/data in place in order to run a specific scenario.  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2872" y="6199497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42" y="281738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How to address it ?</a:t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/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1. Loose Coupling of BO and DB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07893" y="281143"/>
            <a:ext cx="8029432" cy="59231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Current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32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Implementation of BOData</a:t>
            </a:r>
            <a:endParaRPr lang="en-US" sz="32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54" y="1450287"/>
            <a:ext cx="725805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9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82" y="848436"/>
            <a:ext cx="8540088" cy="540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42" y="281738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How to address it ?</a:t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/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1. Loose Coupling of BO and 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107977" y="256122"/>
            <a:ext cx="8029432" cy="5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Georgia" pitchFamily="18" charset="0"/>
              <a:buNone/>
            </a:pPr>
            <a:r>
              <a:rPr lang="en-US" sz="32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Modified Implementation of BOData</a:t>
            </a:r>
            <a:endParaRPr lang="en-US" sz="32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4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042" y="281738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How to address it ?</a:t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/>
            </a:r>
            <a:b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</a:br>
            <a:r>
              <a:rPr lang="en-US" sz="36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2. </a:t>
            </a:r>
            <a:r>
              <a:rPr lang="en-US" sz="36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Refactoring existing code.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42013" y="302523"/>
            <a:ext cx="7888405" cy="571613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3200" b="1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Refactoring guidelines with demo</a:t>
            </a:r>
            <a:r>
              <a:rPr lang="en-US" sz="3200" b="1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</a:p>
          <a:p>
            <a:pPr marL="45720" indent="0">
              <a:buNone/>
            </a:pPr>
            <a:endParaRPr lang="en-US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Segregate 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business logics into independent method blocks. Every method should follow single responsibility principle</a:t>
            </a: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</a:p>
          <a:p>
            <a:pPr marL="502920" indent="-457200">
              <a:buFont typeface="Wingdings" panose="05000000000000000000" pitchFamily="2" charset="2"/>
              <a:buChar char="Ø"/>
            </a:pPr>
            <a:endParaRPr lang="en-US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Avoid 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using global variables, instead pass required values as parameters to methods containing business logic.</a:t>
            </a:r>
          </a:p>
          <a:p>
            <a:pPr marL="502920" indent="-457200">
              <a:buFont typeface="Wingdings" panose="05000000000000000000" pitchFamily="2" charset="2"/>
              <a:buChar char="Ø"/>
            </a:pPr>
            <a:endParaRPr lang="en-US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Always 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pass only required information on which your method is dependent on instead of passing the whole BO objects or Schema objects wherever applicable</a:t>
            </a: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.</a:t>
            </a:r>
          </a:p>
          <a:p>
            <a:pPr marL="502920" indent="-457200">
              <a:buFont typeface="Wingdings" panose="05000000000000000000" pitchFamily="2" charset="2"/>
              <a:buChar char="Ø"/>
            </a:pPr>
            <a:endParaRPr lang="en-US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502920" indent="-457200">
              <a:buFont typeface="Wingdings" panose="05000000000000000000" pitchFamily="2" charset="2"/>
              <a:buChar char="Ø"/>
            </a:pPr>
            <a:r>
              <a:rPr lang="en-US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If 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a method to be unit tested is dependent on </a:t>
            </a:r>
            <a:r>
              <a:rPr lang="en-US" spc="-100" dirty="0" err="1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LoadObject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or </a:t>
            </a:r>
            <a:r>
              <a:rPr lang="en-US" spc="-100" dirty="0" err="1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LoadCollection</a:t>
            </a:r>
            <a:r>
              <a:rPr lang="en-US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,  try to initialize the collection/ Object outside the method and pass it to the method as parameter.</a:t>
            </a:r>
          </a:p>
          <a:p>
            <a:pPr marL="45720" indent="0">
              <a:buNone/>
            </a:pPr>
            <a:endParaRPr lang="en-US" sz="3200" spc="-100" dirty="0" smtClean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  <a:p>
            <a:pPr marL="45720" indent="0">
              <a:buNone/>
            </a:pPr>
            <a:endParaRPr lang="en-US" sz="32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099" y="336329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/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Unit Testing Framework and Folder Structure in TFS.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67" y="398557"/>
            <a:ext cx="43624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803" y="336329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/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Complete</a:t>
            </a:r>
            <a:r>
              <a:rPr lang="en-US" dirty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Guidelines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21541" y="335735"/>
            <a:ext cx="8002137" cy="575116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spc="-100" dirty="0" smtClean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endParaRPr lang="en-US" sz="2400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endParaRPr lang="en-US" sz="2400" spc="-100" dirty="0" smtClean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endParaRPr lang="en-US" sz="2400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endParaRPr lang="en-US" sz="2400" spc="-100" dirty="0" smtClean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endParaRPr lang="en-US" sz="2400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  <a:hlinkClick r:id="rId2" action="ppaction://hlinkfile"/>
            </a:endParaRPr>
          </a:p>
          <a:p>
            <a:pPr marL="45720" indent="0">
              <a:buNone/>
            </a:pPr>
            <a:r>
              <a:rPr lang="en-US" sz="24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  <a:hlinkClick r:id="rId2" action="ppaction://hlinkfile"/>
              </a:rPr>
              <a:t>FAST </a:t>
            </a:r>
            <a:r>
              <a:rPr lang="en-US" sz="24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  <a:hlinkClick r:id="rId2" action="ppaction://hlinkfile"/>
              </a:rPr>
              <a:t>- Development Guidelines.doc</a:t>
            </a:r>
            <a:endParaRPr lang="en-US" sz="2400" spc="-100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2099" y="336329"/>
            <a:ext cx="3733977" cy="5773319"/>
          </a:xfr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8"/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Samples</a:t>
            </a:r>
            <a:r>
              <a:rPr lang="en-US" dirty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for</a:t>
            </a:r>
            <a:r>
              <a:rPr lang="en-US" dirty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writing</a:t>
            </a:r>
            <a:r>
              <a:rPr lang="en-US" dirty="0"/>
              <a:t> </a:t>
            </a:r>
            <a:r>
              <a:rPr lang="en-US" sz="3600" kern="1200" spc="-100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Test cases for</a:t>
            </a:r>
            <a:r>
              <a:rPr lang="en-US" dirty="0" smtClean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Service</a:t>
            </a:r>
            <a:r>
              <a:rPr lang="en-US" dirty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Handlers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With</a:t>
            </a:r>
            <a:r>
              <a:rPr lang="en-US" dirty="0"/>
              <a:t> </a:t>
            </a:r>
            <a:r>
              <a:rPr lang="en-US" sz="3600" kern="1200" spc="-100" dirty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Demo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42013" y="302523"/>
            <a:ext cx="7888405" cy="405111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Case 1: </a:t>
            </a:r>
            <a:r>
              <a:rPr lang="en-US" sz="24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NewObject</a:t>
            </a: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call inside testable method.</a:t>
            </a:r>
          </a:p>
          <a:p>
            <a:pPr marL="45720" indent="0">
              <a:buNone/>
            </a:pPr>
            <a:r>
              <a:rPr lang="en-US" sz="24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	</a:t>
            </a:r>
            <a:r>
              <a:rPr lang="en-US" sz="19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- Will work without any issue.</a:t>
            </a:r>
          </a:p>
          <a:p>
            <a:pPr marL="45720" indent="0">
              <a:buNone/>
            </a:pP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Case 2: Passing </a:t>
            </a:r>
            <a:r>
              <a:rPr lang="en-US" sz="24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BOCollection</a:t>
            </a: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/ </a:t>
            </a:r>
            <a:r>
              <a:rPr lang="en-US" sz="24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BOObject</a:t>
            </a: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as method parameter.</a:t>
            </a:r>
          </a:p>
          <a:p>
            <a:pPr marL="45720" indent="0">
              <a:buNone/>
            </a:pPr>
            <a:r>
              <a:rPr lang="en-US" sz="24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	</a:t>
            </a:r>
            <a:r>
              <a:rPr lang="en-US" sz="24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- </a:t>
            </a:r>
            <a:r>
              <a:rPr lang="en-US" sz="22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Create the BO Collection or Object in the test case and pass as parameter.</a:t>
            </a:r>
          </a:p>
          <a:p>
            <a:pPr marL="45720" indent="0">
              <a:buNone/>
            </a:pP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Case 3: </a:t>
            </a:r>
            <a:r>
              <a:rPr lang="en-US" sz="24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LoadObject</a:t>
            </a: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/ </a:t>
            </a:r>
            <a:r>
              <a:rPr lang="en-US" sz="2400" spc="-100" dirty="0" err="1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LoadCollection</a:t>
            </a:r>
            <a:r>
              <a:rPr lang="en-US" sz="2400" spc="-100" dirty="0" smtClean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 inside testable method.</a:t>
            </a:r>
          </a:p>
          <a:p>
            <a:pPr marL="45720" indent="0">
              <a:buNone/>
            </a:pPr>
            <a:r>
              <a:rPr lang="en-US" sz="2400" spc="-100" dirty="0">
                <a:ln w="3175">
                  <a:noFill/>
                </a:ln>
                <a:solidFill>
                  <a:schemeClr val="bg2">
                    <a:lumMod val="10000"/>
                  </a:schemeClr>
                </a:solidFill>
                <a:latin typeface="Segoe UI Light" pitchFamily="34" charset="0"/>
                <a:cs typeface="Arial" charset="0"/>
              </a:rPr>
              <a:t>	</a:t>
            </a:r>
            <a:r>
              <a:rPr lang="en-US" sz="22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- Refactor the code in such a way that the object/ collection can be passed as parameter to the actual unit testable method.</a:t>
            </a:r>
          </a:p>
          <a:p>
            <a:pPr marL="45720" indent="0">
              <a:buNone/>
            </a:pPr>
            <a:r>
              <a:rPr lang="en-US" sz="2200" spc="-100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	</a:t>
            </a:r>
            <a:r>
              <a:rPr lang="en-US" sz="22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- Create a shim of the </a:t>
            </a:r>
            <a:r>
              <a:rPr lang="en-US" sz="2200" spc="-100" dirty="0" err="1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LoadObject</a:t>
            </a:r>
            <a:r>
              <a:rPr lang="en-US" sz="22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/ </a:t>
            </a:r>
            <a:r>
              <a:rPr lang="en-US" sz="2200" spc="-100" dirty="0" err="1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LoadCollection</a:t>
            </a:r>
            <a:r>
              <a:rPr lang="en-US" sz="2200" spc="-100" dirty="0" smtClean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cs typeface="Arial" charset="0"/>
              </a:rPr>
              <a:t> with required data for the test case.</a:t>
            </a:r>
          </a:p>
          <a:p>
            <a:pPr marL="45720" indent="0">
              <a:buNone/>
            </a:pPr>
            <a:endParaRPr lang="en-US" sz="2400" spc="-100" dirty="0">
              <a:ln w="3175">
                <a:noFill/>
              </a:ln>
              <a:solidFill>
                <a:schemeClr val="bg2">
                  <a:lumMod val="10000"/>
                </a:schemeClr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41111" y="6213145"/>
            <a:ext cx="4470401" cy="365125"/>
          </a:xfrm>
        </p:spPr>
        <p:txBody>
          <a:bodyPr/>
          <a:lstStyle/>
          <a:p>
            <a:pPr algn="l"/>
            <a:r>
              <a:rPr lang="en-US" b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First American Unit Testing training</a:t>
            </a:r>
            <a:endParaRPr lang="en-US" b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5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B66927F01B8445A04A466DB92997EE" ma:contentTypeVersion="0" ma:contentTypeDescription="Create a new document." ma:contentTypeScope="" ma:versionID="2024f7f33c14a6ef37697abbadcd5b9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A5CF9D-FA4D-435B-AD0C-24EF6ED6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48B998-E2FF-4193-AFC9-2E687C944BBE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8EB64EE-F3B5-4453-B7F1-4A96B7B35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405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Why is it so difficult to unit test FAST?</vt:lpstr>
      <vt:lpstr>How to address it ?  1. Loose Coupling of BO and DB</vt:lpstr>
      <vt:lpstr>How to address it ?  1. Loose Coupling of BO and DB</vt:lpstr>
      <vt:lpstr>How to address it ?  2. Refactoring existing code.</vt:lpstr>
      <vt:lpstr>Unit Testing Framework and Folder Structure in TFS.</vt:lpstr>
      <vt:lpstr>Complete Guidelines</vt:lpstr>
      <vt:lpstr>Samples for writing Test cases for Service Handlers  With Demo</vt:lpstr>
      <vt:lpstr>Samples for writing Test cases for Business Objects  With Demo</vt:lpstr>
      <vt:lpstr> Questions/ Suggestions !</vt:lpstr>
      <vt:lpstr> Thank You!</vt:lpstr>
    </vt:vector>
  </TitlesOfParts>
  <Company>First American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Promotion and Build Quality Training Deck</dc:title>
  <dc:creator>Cosgrove, Cameron</dc:creator>
  <cp:lastModifiedBy>Guha, Abhijit</cp:lastModifiedBy>
  <cp:revision>291</cp:revision>
  <cp:lastPrinted>2013-10-08T20:11:34Z</cp:lastPrinted>
  <dcterms:created xsi:type="dcterms:W3CDTF">2013-09-24T20:37:19Z</dcterms:created>
  <dcterms:modified xsi:type="dcterms:W3CDTF">2014-07-16T05:10:36Z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0x01010022B66927F01B8445A04A466DB92997EE</vt:lpwstr>
  </property>
</Properties>
</file>