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Average"/>
      <p:regular r:id="rId29"/>
    </p:embeddedFont>
    <p:embeddedFont>
      <p:font typeface="Oswal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03E53E-1999-42B8-AA68-B12640B8E113}">
  <a:tblStyle styleId="{5C03E53E-1999-42B8-AA68-B12640B8E11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verag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f92ab849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f92ab849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fdce9e8a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fdce9e8a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fdce9e8a1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fdce9e8a1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5f92ab849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5f92ab849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5fdce9e8a1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5fdce9e8a1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f92ab849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f92ab849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5fdce9e8a1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5fdce9e8a1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f92ab849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f92ab849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fdce9e8a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fdce9e8a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f92ab849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f92ab849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5f92ab849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5f92ab84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Assistive exoskeletons have shown promise in the improvement of quality of life for various groups of people – such as the elderly, people who are going through rehabilitation, and workers who regularly lift heavy loads.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 In order to provide optimal torque at the correct time, assistive exoskeletons need to be tuned to the actions of their wearers. Different control systems refer to whether the amount of torque applied is a general assistive amount or whether it's tailored to a specific motion. Of all the possible motions that users can perform, cyclic tasks are the easiest to control due to their repetitive nature.</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 The ability to recognize a motion as cyclic would aid in creating predetermined assistive profiles for such motions, enabling non-assistive modes to be used for non-cyclic motions.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A repository of data from Northeastern University’s Shepherd lab was used. It is comprised of data for a combination of cyclic and non-cyclic activities: 33 cyclic and 40 non-cyclic activities. </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5f92ab849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5f92ab849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fdce9e8a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fdce9e8a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5fdce9e8a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5fdce9e8a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fa8e4a54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fa8e4a54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a:t>
            </a:r>
            <a:r>
              <a:rPr lang="en" sz="1300">
                <a:solidFill>
                  <a:schemeClr val="dk1"/>
                </a:solidFill>
                <a:latin typeface="Times New Roman"/>
                <a:ea typeface="Times New Roman"/>
                <a:cs typeface="Times New Roman"/>
                <a:sym typeface="Times New Roman"/>
              </a:rPr>
              <a:t>Classification of whether an action is cyclic will be made using biometric time series data, similar to that which an exoskeleton would have access to from its sensors.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Some of the data was sparse and had limited or missing values for certain activities, so only measurements that were more completely recorded were used. These measurements included the following categories: limb position quantification measurements, inertial measurement unit values, and velocity measurements.</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Some of each activity’s biometric data was collected every 0.0005 seconds, while other data was collected every 0.005 seconds. In order to maintain a dense dataset while being able to analyze each feature simultaneously, only time intervals where all data was collected were used. This reduced the amount of data by a factor of 10, of which 9/10ths would have been incomplete.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Since human movement does not typically happen at a pace above 10 Hz, the models were trained using a downsampled dataset. The downsampled datasets reduced the number of datapoints used – down to one every 0.1 seconds (as opposed to 0.005 seconds, or 200 Hz). The accuracy of the models improved after this change.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Additionally, a multivariate time series dataset was created by combining the information stored in multiple data points. This was accomplished by creating new data points that combined the previous three data points by merging them into one vector (with three times the number of original features). The number of datapoints, then, was reduced by a factor of three, and each represented the passage of 0.3 seconds. This also improved the overall accuracy of the models. </a:t>
            </a:r>
            <a:endParaRPr sz="1300" cap="small">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fdce9e8a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fdce9e8a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Classification of whether an action is cyclic will be made using biometric time series data, similar to that which an exoskeleton would have access to from its sensors.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Some of the data was sparse and had limited or missing values for certain activities, so only measurements that were more completely recorded were used. These measurements included the following categories: limb position quantification measurements, inertial measurement unit values, and velocity measurements.</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Some of each activity’s biometric data was collected every 0.0005 seconds, while other data was collected every 0.005 seconds. In order to maintain a dense dataset while being able to analyze each feature simultaneously, only time intervals where all data was collected were used. This reduced the amount of data by a factor of 10, of which 9/10ths would have been incomplete.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Since human movement does not typically happen at a pace above 10 Hz, the models were trained using a downsampled dataset. The downsampled datasets reduced the number of datapoints used – down to one every 0.1 seconds (as opposed to 0.005 seconds, or 200 Hz). The accuracy of the models improved after this change.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 Additionally, a multivariate time series dataset was created by combining the information stored in multiple data points. This was accomplished by creating new data points that combined the previous three data points by merging them into one vector (with three times the number of original features). The number of datapoints, then, was reduced by a factor of three, and each represented the passage of 0.3 seconds. This also improved the overall accuracy of the models. </a:t>
            </a:r>
            <a:endParaRPr sz="1300" cap="small">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fa8e4a5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5fa8e4a5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Classification of whether an action is cyclic will be made using biometric time series data, similar to that which an exoskeleton would have access to from its sensors.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Some of the data was sparse and had limited or missing values for certain activities, so only measurements that were more completely recorded were used. These measurements included the following categories: limb position quantification measurements, inertial measurement unit values, and velocity measurements.</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Some of each activity’s biometric data was collected every 0.0005 seconds, while other data was collected every 0.005 seconds. In order to maintain a dense dataset while being able to analyze each feature simultaneously, only time intervals where all data was collected were used. This reduced the amount of data by a factor of 10, of which 9/10ths would have been incomplete.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Since human movement does not typically happen at a pace above 10 Hz, the models were trained using a downsampled dataset. The downsampled datasets reduced the number of datapoints used – down to one every 0.1 seconds (as opposed to 0.005 seconds, or 200 Hz). The accuracy of the models improved after this change.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Additionally, a multivariate time series dataset was created by combining the information stored in multiple data points. This was accomplished by creating new data points that combined the previous three data points by merging them into one vector (with three times the number of original features). The number of datapoints, then, was reduced by a factor of three, and each represented the passage of 0.3 seconds. This also improved the overall accuracy of the models. </a:t>
            </a:r>
            <a:endParaRPr sz="1300" cap="small">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fa8e4a54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fa8e4a54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Classification of whether an action is cyclic will be made using biometric time series data, similar to that which an exoskeleton would have access to from its sensors.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Some of the data was sparse and had limited or missing values for certain activities, so only measurements that were more completely recorded were used. These measurements included the following categories: limb position quantification measurements, inertial measurement unit values, and velocity measurements.</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Some of each activity’s biometric data was collected every 0.0005 seconds, while other data was collected every 0.005 seconds. In order to maintain a dense dataset while being able to analyze each feature simultaneously, only time intervals where all data was collected were used. This reduced the amount of data by a factor of 10, of which 9/10ths would have been incomplete.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Since human movement does not typically happen at a pace above 10 Hz, the models were trained using a downsampled dataset. The downsampled datasets reduced the number of datapoints used – down to one every 0.1 seconds (as opposed to 0.005 seconds, or 200 Hz). The accuracy of the models improved after this change.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Additionally, a multivariate time series dataset was created by combining the information stored in multiple data points. This was accomplished by creating new data points that combined the previous three data points by merging them into one vector (with three times the number of original features). The number of datapoints, then, was reduced by a factor of three, and each represented the passage of 0.3 seconds. This also improved the overall accuracy of the models. </a:t>
            </a:r>
            <a:endParaRPr sz="1300" cap="small">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fa8e4a54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fa8e4a54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Classification of whether an action is cyclic will be made using biometric time series data, similar to that which an exoskeleton would have access to from its sensors.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Some of the data was sparse and had limited or missing values for certain activities, so only measurements that were more completely recorded were used. These measurements included the following categories: limb position quantification measurements, inertial measurement unit values, and velocity measurements.</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Some of each activity’s biometric data was collected every 0.0005 seconds, while other data was collected every 0.005 seconds. In order to maintain a dense dataset while being able to analyze each feature simultaneously, only time intervals where all data was collected were used. This reduced the amount of data by a factor of 10, of which 9/10ths would have been incomplete.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Since human movement does not typically happen at a pace above 10 Hz, the models were trained using a downsampled dataset. The downsampled datasets reduced the number of datapoints used – down to one every 0.1 seconds (as opposed to 0.005 seconds, or 200 Hz). The accuracy of the models improved after this change.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Additionally, a multivariate time series dataset was created by combining the information stored in multiple data points. This was accomplished by creating new data points that combined the previous three data points by merging them into one vector (with three times the number of original features). The number of datapoints, then, was reduced by a factor of three, and each represented the passage of 0.3 seconds. This also improved the overall accuracy of the models. </a:t>
            </a:r>
            <a:endParaRPr sz="1300" cap="small">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fa8e4a54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fa8e4a54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Classification of whether an action is cyclic will be made using biometric time series data, similar to that which an exoskeleton would have access to from its sensors.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Some of the data was sparse and had limited or missing values for certain activities, so only measurements that were more completely recorded were used. These measurements included the following categories: limb position quantification measurements, inertial measurement unit values, and velocity measurements.</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Some of each activity’s biometric data was collected every 0.0005 seconds, while other data was collected every 0.005 seconds. In order to maintain a dense dataset while being able to analyze each feature simultaneously, only time intervals where all data was collected were used. This reduced the amount of data by a factor of 10, of which 9/10ths would have been incomplete.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Since human movement does not typically happen at a pace above 10 Hz, the models were trained using a downsampled dataset. The downsampled datasets reduced the number of datapoints used – down to one every 0.1 seconds (as opposed to 0.005 seconds, or 200 Hz). The accuracy of the models improved after this change.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Additionally, a multivariate time series dataset was created by combining the information stored in multiple data points. This was accomplished by creating new data points that combined the previous three data points by merging them into one vector (with three times the number of original features). The number of datapoints, then, was reduced by a factor of three, and each represented the passage of 0.3 seconds. This also improved the overall accuracy of the models. </a:t>
            </a:r>
            <a:endParaRPr sz="1300" cap="small">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5fdce9e8a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5fdce9e8a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Classification of whether an action is cyclic will be made using biometric time series data, similar to that which an exoskeleton would have access to from its sensors.</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Some of the data was sparse and had limited or missing values for certain activities, so only measurements that were more completely recorded were used. These measurements included the following categories: limb position quantification measurements, inertial measurement unit values, and velocity measurements.</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Some of each activity’s biometric data was collected every 0.0005 seconds, while other data was collected every 0.005 seconds. In order to maintain a dense dataset while being able to analyze each feature simultaneously, only time intervals where all data was collected were used. This reduced the amount of data by a factor of 10, of which 9/10ths would have been incomplete.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Since human movement does not typically happen at a pace above 10 Hz, the models were trained using a downsampled dataset. The downsampled datasets reduced the number of datapoints used – down to one every 0.1 seconds (as opposed to 0.005 seconds, or 200 Hz). The accuracy of the models improved after this change. </a:t>
            </a:r>
            <a:endParaRPr sz="13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sz="1300">
                <a:solidFill>
                  <a:schemeClr val="dk1"/>
                </a:solidFill>
                <a:latin typeface="Times New Roman"/>
                <a:ea typeface="Times New Roman"/>
                <a:cs typeface="Times New Roman"/>
                <a:sym typeface="Times New Roman"/>
              </a:rPr>
              <a:t>- Additionally, a multivariate time series dataset was created by combining the information stored in multiple data points. This was accomplished by creating new data points that combined the previous three data points by merging them into one vector (with three times the number of original features). The number of datapoints, then, was reduced by a factor of three, and each represented the passage of 0.3 seconds. This also improved the overall accuracy of the models. </a:t>
            </a:r>
            <a:endParaRPr sz="1300" cap="small">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ieeexplore.ieee.org/document/8941004" TargetMode="External"/><Relationship Id="rId4" Type="http://schemas.openxmlformats.org/officeDocument/2006/relationships/hyperlink" Target="https://link.springer.com/referenceworkentry/10.1007/978-3-642-36801-1_235-1" TargetMode="External"/><Relationship Id="rId5" Type="http://schemas.openxmlformats.org/officeDocument/2006/relationships/hyperlink" Target="https://www.researchgate.net/figure/An-example-of-one-class-SVM-building-a-tight-boundary-on-a-synthetic-data-with-a-peanut_fig4_336045405" TargetMode="External"/><Relationship Id="rId6" Type="http://schemas.openxmlformats.org/officeDocument/2006/relationships/hyperlink" Target="https://www.researchgate.net/figure/Schematic-illustration-of-L2-constrained-softmax-and-LOF-For-each-case-a-feature_fig4_346516602" TargetMode="External"/><Relationship Id="rId7" Type="http://schemas.openxmlformats.org/officeDocument/2006/relationships/hyperlink" Target="https://www.researchgate.net/figure/Schematic-diagram-of-a-basic-convolutional-neural-network-CNN-architecture-26_fig1_336805909"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Classification of Cyclic vs. Non-Cyclic Lower Limb Motion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CS6140 Final Project</a:t>
            </a:r>
            <a:endParaRPr/>
          </a:p>
          <a:p>
            <a:pPr indent="0" lvl="0" marL="0" rtl="0" algn="ctr">
              <a:spcBef>
                <a:spcPts val="0"/>
              </a:spcBef>
              <a:spcAft>
                <a:spcPts val="0"/>
              </a:spcAft>
              <a:buNone/>
            </a:pPr>
            <a:r>
              <a:rPr lang="en"/>
              <a:t>Myra Forester, Himaja Ginkala, Fatima Tourk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One-Class SVM</a:t>
            </a:r>
            <a:endParaRPr/>
          </a:p>
        </p:txBody>
      </p:sp>
      <p:pic>
        <p:nvPicPr>
          <p:cNvPr id="149" name="Google Shape;149;p22"/>
          <p:cNvPicPr preferRelativeResize="0"/>
          <p:nvPr/>
        </p:nvPicPr>
        <p:blipFill>
          <a:blip r:embed="rId3">
            <a:alphaModFix/>
          </a:blip>
          <a:stretch>
            <a:fillRect/>
          </a:stretch>
        </p:blipFill>
        <p:spPr>
          <a:xfrm>
            <a:off x="2040675" y="1146800"/>
            <a:ext cx="5062650" cy="3375100"/>
          </a:xfrm>
          <a:prstGeom prst="rect">
            <a:avLst/>
          </a:prstGeom>
          <a:noFill/>
          <a:ln>
            <a:noFill/>
          </a:ln>
        </p:spPr>
      </p:pic>
      <p:sp>
        <p:nvSpPr>
          <p:cNvPr id="150" name="Google Shape;150;p22"/>
          <p:cNvSpPr txBox="1"/>
          <p:nvPr/>
        </p:nvSpPr>
        <p:spPr>
          <a:xfrm>
            <a:off x="8525025" y="4674625"/>
            <a:ext cx="5241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[3]</a:t>
            </a:r>
            <a:endParaRPr>
              <a:solidFill>
                <a:schemeClr val="dk1"/>
              </a:solidFill>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One-Class SVM</a:t>
            </a:r>
            <a:endParaRPr/>
          </a:p>
        </p:txBody>
      </p:sp>
      <p:pic>
        <p:nvPicPr>
          <p:cNvPr id="156" name="Google Shape;156;p23"/>
          <p:cNvPicPr preferRelativeResize="0"/>
          <p:nvPr/>
        </p:nvPicPr>
        <p:blipFill>
          <a:blip r:embed="rId3">
            <a:alphaModFix/>
          </a:blip>
          <a:stretch>
            <a:fillRect/>
          </a:stretch>
        </p:blipFill>
        <p:spPr>
          <a:xfrm>
            <a:off x="166600" y="1170125"/>
            <a:ext cx="2803000" cy="2281775"/>
          </a:xfrm>
          <a:prstGeom prst="rect">
            <a:avLst/>
          </a:prstGeom>
          <a:noFill/>
          <a:ln>
            <a:noFill/>
          </a:ln>
        </p:spPr>
      </p:pic>
      <p:pic>
        <p:nvPicPr>
          <p:cNvPr id="157" name="Google Shape;157;p23"/>
          <p:cNvPicPr preferRelativeResize="0"/>
          <p:nvPr/>
        </p:nvPicPr>
        <p:blipFill>
          <a:blip r:embed="rId4">
            <a:alphaModFix/>
          </a:blip>
          <a:stretch>
            <a:fillRect/>
          </a:stretch>
        </p:blipFill>
        <p:spPr>
          <a:xfrm>
            <a:off x="3198887" y="1170125"/>
            <a:ext cx="2849429" cy="2281775"/>
          </a:xfrm>
          <a:prstGeom prst="rect">
            <a:avLst/>
          </a:prstGeom>
          <a:noFill/>
          <a:ln>
            <a:noFill/>
          </a:ln>
        </p:spPr>
      </p:pic>
      <p:pic>
        <p:nvPicPr>
          <p:cNvPr id="158" name="Google Shape;158;p23"/>
          <p:cNvPicPr preferRelativeResize="0"/>
          <p:nvPr/>
        </p:nvPicPr>
        <p:blipFill>
          <a:blip r:embed="rId5">
            <a:alphaModFix/>
          </a:blip>
          <a:stretch>
            <a:fillRect/>
          </a:stretch>
        </p:blipFill>
        <p:spPr>
          <a:xfrm>
            <a:off x="6277597" y="1170125"/>
            <a:ext cx="2771540" cy="2281775"/>
          </a:xfrm>
          <a:prstGeom prst="rect">
            <a:avLst/>
          </a:prstGeom>
          <a:noFill/>
          <a:ln>
            <a:noFill/>
          </a:ln>
        </p:spPr>
      </p:pic>
      <p:sp>
        <p:nvSpPr>
          <p:cNvPr id="159" name="Google Shape;159;p23"/>
          <p:cNvSpPr txBox="1"/>
          <p:nvPr/>
        </p:nvSpPr>
        <p:spPr>
          <a:xfrm>
            <a:off x="326800" y="3912475"/>
            <a:ext cx="8520600" cy="3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A linear kernel applied on the three different configurations of the dataset</a:t>
            </a:r>
            <a:endParaRPr>
              <a:solidFill>
                <a:schemeClr val="dk1"/>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One-Class SVM</a:t>
            </a:r>
            <a:endParaRPr/>
          </a:p>
        </p:txBody>
      </p:sp>
      <p:pic>
        <p:nvPicPr>
          <p:cNvPr id="165" name="Google Shape;165;p24"/>
          <p:cNvPicPr preferRelativeResize="0"/>
          <p:nvPr/>
        </p:nvPicPr>
        <p:blipFill>
          <a:blip r:embed="rId3">
            <a:alphaModFix/>
          </a:blip>
          <a:stretch>
            <a:fillRect/>
          </a:stretch>
        </p:blipFill>
        <p:spPr>
          <a:xfrm>
            <a:off x="521825" y="1152688"/>
            <a:ext cx="3490894" cy="2838125"/>
          </a:xfrm>
          <a:prstGeom prst="rect">
            <a:avLst/>
          </a:prstGeom>
          <a:noFill/>
          <a:ln>
            <a:noFill/>
          </a:ln>
        </p:spPr>
      </p:pic>
      <p:pic>
        <p:nvPicPr>
          <p:cNvPr id="166" name="Google Shape;166;p24"/>
          <p:cNvPicPr preferRelativeResize="0"/>
          <p:nvPr/>
        </p:nvPicPr>
        <p:blipFill>
          <a:blip r:embed="rId4">
            <a:alphaModFix/>
          </a:blip>
          <a:stretch>
            <a:fillRect/>
          </a:stretch>
        </p:blipFill>
        <p:spPr>
          <a:xfrm>
            <a:off x="5072450" y="1170125"/>
            <a:ext cx="3452575" cy="2838125"/>
          </a:xfrm>
          <a:prstGeom prst="rect">
            <a:avLst/>
          </a:prstGeom>
          <a:noFill/>
          <a:ln>
            <a:noFill/>
          </a:ln>
        </p:spPr>
      </p:pic>
      <p:sp>
        <p:nvSpPr>
          <p:cNvPr id="167" name="Google Shape;167;p24"/>
          <p:cNvSpPr txBox="1"/>
          <p:nvPr/>
        </p:nvSpPr>
        <p:spPr>
          <a:xfrm>
            <a:off x="1529400" y="4347825"/>
            <a:ext cx="60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Average"/>
                <a:ea typeface="Average"/>
                <a:cs typeface="Average"/>
                <a:sym typeface="Average"/>
              </a:rPr>
              <a:t>An RBF and a polynomial kernel applied on the vectorized dataset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Outlier Factor</a:t>
            </a:r>
            <a:endParaRPr/>
          </a:p>
        </p:txBody>
      </p:sp>
      <p:pic>
        <p:nvPicPr>
          <p:cNvPr id="173" name="Google Shape;173;p25"/>
          <p:cNvPicPr preferRelativeResize="0"/>
          <p:nvPr/>
        </p:nvPicPr>
        <p:blipFill>
          <a:blip r:embed="rId3">
            <a:alphaModFix/>
          </a:blip>
          <a:stretch>
            <a:fillRect/>
          </a:stretch>
        </p:blipFill>
        <p:spPr>
          <a:xfrm>
            <a:off x="523875" y="1243013"/>
            <a:ext cx="8096250" cy="2657475"/>
          </a:xfrm>
          <a:prstGeom prst="rect">
            <a:avLst/>
          </a:prstGeom>
          <a:noFill/>
          <a:ln>
            <a:noFill/>
          </a:ln>
        </p:spPr>
      </p:pic>
      <p:sp>
        <p:nvSpPr>
          <p:cNvPr id="174" name="Google Shape;174;p25"/>
          <p:cNvSpPr txBox="1"/>
          <p:nvPr/>
        </p:nvSpPr>
        <p:spPr>
          <a:xfrm>
            <a:off x="8520525" y="4584300"/>
            <a:ext cx="11295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[4]</a:t>
            </a:r>
            <a:endParaRPr>
              <a:solidFill>
                <a:schemeClr val="dk1"/>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Local Outlier Factor</a:t>
            </a:r>
            <a:endParaRPr/>
          </a:p>
        </p:txBody>
      </p:sp>
      <p:pic>
        <p:nvPicPr>
          <p:cNvPr id="180" name="Google Shape;180;p26"/>
          <p:cNvPicPr preferRelativeResize="0"/>
          <p:nvPr/>
        </p:nvPicPr>
        <p:blipFill>
          <a:blip r:embed="rId3">
            <a:alphaModFix/>
          </a:blip>
          <a:stretch>
            <a:fillRect/>
          </a:stretch>
        </p:blipFill>
        <p:spPr>
          <a:xfrm>
            <a:off x="1235250" y="1072613"/>
            <a:ext cx="2324100" cy="1885950"/>
          </a:xfrm>
          <a:prstGeom prst="rect">
            <a:avLst/>
          </a:prstGeom>
          <a:noFill/>
          <a:ln>
            <a:noFill/>
          </a:ln>
        </p:spPr>
      </p:pic>
      <p:pic>
        <p:nvPicPr>
          <p:cNvPr id="181" name="Google Shape;181;p26"/>
          <p:cNvPicPr preferRelativeResize="0"/>
          <p:nvPr/>
        </p:nvPicPr>
        <p:blipFill>
          <a:blip r:embed="rId4">
            <a:alphaModFix/>
          </a:blip>
          <a:stretch>
            <a:fillRect/>
          </a:stretch>
        </p:blipFill>
        <p:spPr>
          <a:xfrm>
            <a:off x="1225725" y="3013475"/>
            <a:ext cx="2343150" cy="1905000"/>
          </a:xfrm>
          <a:prstGeom prst="rect">
            <a:avLst/>
          </a:prstGeom>
          <a:noFill/>
          <a:ln>
            <a:noFill/>
          </a:ln>
        </p:spPr>
      </p:pic>
      <p:pic>
        <p:nvPicPr>
          <p:cNvPr id="182" name="Google Shape;182;p26"/>
          <p:cNvPicPr preferRelativeResize="0"/>
          <p:nvPr/>
        </p:nvPicPr>
        <p:blipFill>
          <a:blip r:embed="rId5">
            <a:alphaModFix/>
          </a:blip>
          <a:stretch>
            <a:fillRect/>
          </a:stretch>
        </p:blipFill>
        <p:spPr>
          <a:xfrm>
            <a:off x="5737975" y="1017713"/>
            <a:ext cx="2343150" cy="1890963"/>
          </a:xfrm>
          <a:prstGeom prst="rect">
            <a:avLst/>
          </a:prstGeom>
          <a:noFill/>
          <a:ln>
            <a:noFill/>
          </a:ln>
        </p:spPr>
      </p:pic>
      <p:pic>
        <p:nvPicPr>
          <p:cNvPr id="183" name="Google Shape;183;p26"/>
          <p:cNvPicPr preferRelativeResize="0"/>
          <p:nvPr/>
        </p:nvPicPr>
        <p:blipFill>
          <a:blip r:embed="rId6">
            <a:alphaModFix/>
          </a:blip>
          <a:stretch>
            <a:fillRect/>
          </a:stretch>
        </p:blipFill>
        <p:spPr>
          <a:xfrm>
            <a:off x="5737975" y="3021493"/>
            <a:ext cx="2343150" cy="18889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Convolutional Neural Network</a:t>
            </a:r>
            <a:endParaRPr/>
          </a:p>
        </p:txBody>
      </p:sp>
      <p:pic>
        <p:nvPicPr>
          <p:cNvPr id="189" name="Google Shape;189;p27"/>
          <p:cNvPicPr preferRelativeResize="0"/>
          <p:nvPr/>
        </p:nvPicPr>
        <p:blipFill>
          <a:blip r:embed="rId3">
            <a:alphaModFix/>
          </a:blip>
          <a:stretch>
            <a:fillRect/>
          </a:stretch>
        </p:blipFill>
        <p:spPr>
          <a:xfrm>
            <a:off x="1268440" y="1181975"/>
            <a:ext cx="6607125" cy="3263775"/>
          </a:xfrm>
          <a:prstGeom prst="rect">
            <a:avLst/>
          </a:prstGeom>
          <a:noFill/>
          <a:ln>
            <a:noFill/>
          </a:ln>
        </p:spPr>
      </p:pic>
      <p:sp>
        <p:nvSpPr>
          <p:cNvPr id="190" name="Google Shape;190;p27"/>
          <p:cNvSpPr txBox="1"/>
          <p:nvPr/>
        </p:nvSpPr>
        <p:spPr>
          <a:xfrm>
            <a:off x="8574600" y="4575250"/>
            <a:ext cx="5694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[5]</a:t>
            </a:r>
            <a:endParaRPr>
              <a:solidFill>
                <a:schemeClr val="dk1"/>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Convolutional Neural Network</a:t>
            </a:r>
            <a:endParaRPr/>
          </a:p>
        </p:txBody>
      </p:sp>
      <p:pic>
        <p:nvPicPr>
          <p:cNvPr id="196" name="Google Shape;196;p28"/>
          <p:cNvPicPr preferRelativeResize="0"/>
          <p:nvPr/>
        </p:nvPicPr>
        <p:blipFill>
          <a:blip r:embed="rId3">
            <a:alphaModFix/>
          </a:blip>
          <a:stretch>
            <a:fillRect/>
          </a:stretch>
        </p:blipFill>
        <p:spPr>
          <a:xfrm>
            <a:off x="2212938" y="1138275"/>
            <a:ext cx="4718125" cy="3639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K-Folds Cross Validation</a:t>
            </a:r>
            <a:endParaRPr/>
          </a:p>
        </p:txBody>
      </p:sp>
      <p:pic>
        <p:nvPicPr>
          <p:cNvPr id="202" name="Google Shape;202;p29"/>
          <p:cNvPicPr preferRelativeResize="0"/>
          <p:nvPr/>
        </p:nvPicPr>
        <p:blipFill>
          <a:blip r:embed="rId3">
            <a:alphaModFix/>
          </a:blip>
          <a:stretch>
            <a:fillRect/>
          </a:stretch>
        </p:blipFill>
        <p:spPr>
          <a:xfrm>
            <a:off x="122775" y="2414325"/>
            <a:ext cx="2933700" cy="2286000"/>
          </a:xfrm>
          <a:prstGeom prst="rect">
            <a:avLst/>
          </a:prstGeom>
          <a:noFill/>
          <a:ln>
            <a:noFill/>
          </a:ln>
        </p:spPr>
      </p:pic>
      <p:pic>
        <p:nvPicPr>
          <p:cNvPr id="203" name="Google Shape;203;p29"/>
          <p:cNvPicPr preferRelativeResize="0"/>
          <p:nvPr/>
        </p:nvPicPr>
        <p:blipFill>
          <a:blip r:embed="rId4">
            <a:alphaModFix/>
          </a:blip>
          <a:stretch>
            <a:fillRect/>
          </a:stretch>
        </p:blipFill>
        <p:spPr>
          <a:xfrm>
            <a:off x="3197213" y="1170125"/>
            <a:ext cx="2838450" cy="2286000"/>
          </a:xfrm>
          <a:prstGeom prst="rect">
            <a:avLst/>
          </a:prstGeom>
          <a:noFill/>
          <a:ln>
            <a:noFill/>
          </a:ln>
        </p:spPr>
      </p:pic>
      <p:pic>
        <p:nvPicPr>
          <p:cNvPr id="204" name="Google Shape;204;p29"/>
          <p:cNvPicPr preferRelativeResize="0"/>
          <p:nvPr/>
        </p:nvPicPr>
        <p:blipFill>
          <a:blip r:embed="rId5">
            <a:alphaModFix/>
          </a:blip>
          <a:stretch>
            <a:fillRect/>
          </a:stretch>
        </p:blipFill>
        <p:spPr>
          <a:xfrm>
            <a:off x="6176400" y="2414325"/>
            <a:ext cx="2828925" cy="2286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Ablation Study</a:t>
            </a:r>
            <a:endParaRPr/>
          </a:p>
          <a:p>
            <a:pPr indent="0" lvl="0" marL="0" rtl="0" algn="l">
              <a:spcBef>
                <a:spcPts val="0"/>
              </a:spcBef>
              <a:spcAft>
                <a:spcPts val="0"/>
              </a:spcAft>
              <a:buNone/>
            </a:pPr>
            <a:r>
              <a:t/>
            </a:r>
            <a:endParaRPr/>
          </a:p>
        </p:txBody>
      </p:sp>
      <p:sp>
        <p:nvSpPr>
          <p:cNvPr id="210" name="Google Shape;210;p30"/>
          <p:cNvSpPr txBox="1"/>
          <p:nvPr>
            <p:ph idx="1" type="body"/>
          </p:nvPr>
        </p:nvSpPr>
        <p:spPr>
          <a:xfrm>
            <a:off x="311700" y="1152475"/>
            <a:ext cx="4635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Removal of variables from original data</a:t>
            </a:r>
            <a:endParaRPr/>
          </a:p>
          <a:p>
            <a:pPr indent="-317500" lvl="1" marL="914400" rtl="0" algn="l">
              <a:spcBef>
                <a:spcPts val="0"/>
              </a:spcBef>
              <a:spcAft>
                <a:spcPts val="0"/>
              </a:spcAft>
              <a:buSzPts val="1400"/>
              <a:buChar char="○"/>
            </a:pPr>
            <a:r>
              <a:rPr lang="en"/>
              <a:t>hip flexion, hip rotation, knee angle, knee velocity, and ankle angle</a:t>
            </a:r>
            <a:endParaRPr/>
          </a:p>
          <a:p>
            <a:pPr indent="-342900" lvl="0" marL="457200" rtl="0" algn="l">
              <a:spcBef>
                <a:spcPts val="0"/>
              </a:spcBef>
              <a:spcAft>
                <a:spcPts val="0"/>
              </a:spcAft>
              <a:buSzPts val="1800"/>
              <a:buChar char="●"/>
            </a:pPr>
            <a:r>
              <a:rPr lang="en"/>
              <a:t>Downsampling and vectorizing data</a:t>
            </a:r>
            <a:endParaRPr/>
          </a:p>
          <a:p>
            <a:pPr indent="-342900" lvl="0" marL="457200" rtl="0" algn="l">
              <a:spcBef>
                <a:spcPts val="0"/>
              </a:spcBef>
              <a:spcAft>
                <a:spcPts val="0"/>
              </a:spcAft>
              <a:buSzPts val="1800"/>
              <a:buChar char="●"/>
            </a:pPr>
            <a:r>
              <a:rPr lang="en"/>
              <a:t>Removal of variables from downsampled, vectorized data</a:t>
            </a:r>
            <a:endParaRPr/>
          </a:p>
          <a:p>
            <a:pPr indent="-317500" lvl="1" marL="914400" rtl="0" algn="l">
              <a:spcBef>
                <a:spcPts val="0"/>
              </a:spcBef>
              <a:spcAft>
                <a:spcPts val="0"/>
              </a:spcAft>
              <a:buSzPts val="1400"/>
              <a:buChar char="○"/>
            </a:pPr>
            <a:r>
              <a:rPr lang="en"/>
              <a:t>current and previous two measurements of hip flexion, hip rotation, knee angle, knee velocity, and ankle angle</a:t>
            </a:r>
            <a:endParaRPr/>
          </a:p>
          <a:p>
            <a:pPr indent="0" lvl="0" marL="914400" rtl="0" algn="l">
              <a:spcBef>
                <a:spcPts val="1200"/>
              </a:spcBef>
              <a:spcAft>
                <a:spcPts val="1200"/>
              </a:spcAft>
              <a:buNone/>
            </a:pPr>
            <a:r>
              <a:t/>
            </a:r>
            <a:endParaRPr/>
          </a:p>
        </p:txBody>
      </p:sp>
      <p:pic>
        <p:nvPicPr>
          <p:cNvPr id="211" name="Google Shape;211;p30"/>
          <p:cNvPicPr preferRelativeResize="0"/>
          <p:nvPr/>
        </p:nvPicPr>
        <p:blipFill>
          <a:blip r:embed="rId3">
            <a:alphaModFix/>
          </a:blip>
          <a:stretch>
            <a:fillRect/>
          </a:stretch>
        </p:blipFill>
        <p:spPr>
          <a:xfrm>
            <a:off x="5725400" y="356138"/>
            <a:ext cx="2468880" cy="2098548"/>
          </a:xfrm>
          <a:prstGeom prst="rect">
            <a:avLst/>
          </a:prstGeom>
          <a:noFill/>
          <a:ln>
            <a:noFill/>
          </a:ln>
        </p:spPr>
      </p:pic>
      <p:pic>
        <p:nvPicPr>
          <p:cNvPr id="212" name="Google Shape;212;p30"/>
          <p:cNvPicPr preferRelativeResize="0"/>
          <p:nvPr/>
        </p:nvPicPr>
        <p:blipFill>
          <a:blip r:embed="rId4">
            <a:alphaModFix/>
          </a:blip>
          <a:stretch>
            <a:fillRect/>
          </a:stretch>
        </p:blipFill>
        <p:spPr>
          <a:xfrm>
            <a:off x="5725400" y="2690250"/>
            <a:ext cx="2468880" cy="208620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and Future Work</a:t>
            </a:r>
            <a:endParaRPr/>
          </a:p>
        </p:txBody>
      </p:sp>
      <p:sp>
        <p:nvSpPr>
          <p:cNvPr id="218" name="Google Shape;21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None of the classical models adequately categorized both cyclic and non-cyclic motion.</a:t>
            </a:r>
            <a:endParaRPr/>
          </a:p>
          <a:p>
            <a:pPr indent="-342900" lvl="0" marL="457200" rtl="0" algn="l">
              <a:spcBef>
                <a:spcPts val="0"/>
              </a:spcBef>
              <a:spcAft>
                <a:spcPts val="0"/>
              </a:spcAft>
              <a:buSzPts val="1800"/>
              <a:buChar char="●"/>
            </a:pPr>
            <a:r>
              <a:rPr lang="en"/>
              <a:t>Difficult to differentiate based off of only cyclic data.</a:t>
            </a:r>
            <a:endParaRPr/>
          </a:p>
          <a:p>
            <a:pPr indent="-342900" lvl="0" marL="457200" rtl="0" algn="l">
              <a:spcBef>
                <a:spcPts val="0"/>
              </a:spcBef>
              <a:spcAft>
                <a:spcPts val="0"/>
              </a:spcAft>
              <a:buSzPts val="1800"/>
              <a:buChar char="●"/>
            </a:pPr>
            <a:r>
              <a:rPr lang="en"/>
              <a:t>Only difference between biomechanics of cyclic and non-cyclic data is timing.</a:t>
            </a:r>
            <a:endParaRPr/>
          </a:p>
          <a:p>
            <a:pPr indent="-342900" lvl="0" marL="457200" rtl="0" algn="l">
              <a:spcBef>
                <a:spcPts val="0"/>
              </a:spcBef>
              <a:spcAft>
                <a:spcPts val="0"/>
              </a:spcAft>
              <a:buSzPts val="1800"/>
              <a:buChar char="●"/>
            </a:pPr>
            <a:r>
              <a:rPr lang="en"/>
              <a:t>Deep Learning could potentially be better suited to capture these complexities.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6" name="Google Shape;66;p14"/>
          <p:cNvSpPr txBox="1"/>
          <p:nvPr>
            <p:ph idx="1" type="body"/>
          </p:nvPr>
        </p:nvSpPr>
        <p:spPr>
          <a:xfrm>
            <a:off x="311700" y="1152475"/>
            <a:ext cx="3906900" cy="461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Assistive exoskeletons</a:t>
            </a:r>
            <a:endParaRPr/>
          </a:p>
        </p:txBody>
      </p:sp>
      <p:graphicFrame>
        <p:nvGraphicFramePr>
          <p:cNvPr id="67" name="Google Shape;67;p14"/>
          <p:cNvGraphicFramePr/>
          <p:nvPr/>
        </p:nvGraphicFramePr>
        <p:xfrm>
          <a:off x="481525" y="3007975"/>
          <a:ext cx="3000000" cy="3000000"/>
        </p:xfrm>
        <a:graphic>
          <a:graphicData uri="http://schemas.openxmlformats.org/drawingml/2006/table">
            <a:tbl>
              <a:tblPr>
                <a:noFill/>
                <a:tableStyleId>{5C03E53E-1999-42B8-AA68-B12640B8E113}</a:tableStyleId>
              </a:tblPr>
              <a:tblGrid>
                <a:gridCol w="1729700"/>
                <a:gridCol w="1587175"/>
              </a:tblGrid>
              <a:tr h="381000">
                <a:tc>
                  <a:txBody>
                    <a:bodyPr/>
                    <a:lstStyle/>
                    <a:p>
                      <a:pPr indent="0" lvl="0" marL="0" rtl="0" algn="ctr">
                        <a:spcBef>
                          <a:spcPts val="0"/>
                        </a:spcBef>
                        <a:spcAft>
                          <a:spcPts val="0"/>
                        </a:spcAft>
                        <a:buNone/>
                      </a:pPr>
                      <a:r>
                        <a:rPr lang="en">
                          <a:solidFill>
                            <a:schemeClr val="accent3"/>
                          </a:solidFill>
                          <a:latin typeface="Times New Roman"/>
                          <a:ea typeface="Times New Roman"/>
                          <a:cs typeface="Times New Roman"/>
                          <a:sym typeface="Times New Roman"/>
                        </a:rPr>
                        <a:t>Cyclic</a:t>
                      </a:r>
                      <a:endParaRPr>
                        <a:solidFill>
                          <a:schemeClr val="accent3"/>
                        </a:solidFill>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a:solidFill>
                            <a:schemeClr val="accent3"/>
                          </a:solidFill>
                          <a:latin typeface="Times New Roman"/>
                          <a:ea typeface="Times New Roman"/>
                          <a:cs typeface="Times New Roman"/>
                          <a:sym typeface="Times New Roman"/>
                        </a:rPr>
                        <a:t>Non-cyclic</a:t>
                      </a:r>
                      <a:endParaRPr>
                        <a:solidFill>
                          <a:schemeClr val="accent3"/>
                        </a:solidFill>
                        <a:latin typeface="Times New Roman"/>
                        <a:ea typeface="Times New Roman"/>
                        <a:cs typeface="Times New Roman"/>
                        <a:sym typeface="Times New Roman"/>
                      </a:endParaRPr>
                    </a:p>
                  </a:txBody>
                  <a:tcPr marT="91425" marB="91425" marR="91425" marL="91425"/>
                </a:tc>
              </a:tr>
              <a:tr h="329150">
                <a:tc>
                  <a:txBody>
                    <a:bodyPr/>
                    <a:lstStyle/>
                    <a:p>
                      <a:pPr indent="0" lvl="0" marL="0" rtl="0" algn="just">
                        <a:spcBef>
                          <a:spcPts val="0"/>
                        </a:spcBef>
                        <a:spcAft>
                          <a:spcPts val="0"/>
                        </a:spcAft>
                        <a:buNone/>
                      </a:pPr>
                      <a:r>
                        <a:rPr lang="en" sz="1200">
                          <a:solidFill>
                            <a:schemeClr val="accent3"/>
                          </a:solidFill>
                          <a:latin typeface="Times New Roman"/>
                          <a:ea typeface="Times New Roman"/>
                          <a:cs typeface="Times New Roman"/>
                          <a:sym typeface="Times New Roman"/>
                        </a:rPr>
                        <a:t>Walking</a:t>
                      </a:r>
                      <a:endParaRPr sz="1200">
                        <a:solidFill>
                          <a:schemeClr val="accent3"/>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accent3"/>
                          </a:solidFill>
                          <a:latin typeface="Times New Roman"/>
                          <a:ea typeface="Times New Roman"/>
                          <a:cs typeface="Times New Roman"/>
                          <a:sym typeface="Times New Roman"/>
                        </a:rPr>
                        <a:t>Shuffling</a:t>
                      </a:r>
                      <a:endParaRPr sz="1200">
                        <a:solidFill>
                          <a:schemeClr val="accent3"/>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accent3"/>
                          </a:solidFill>
                          <a:latin typeface="Times New Roman"/>
                          <a:ea typeface="Times New Roman"/>
                          <a:cs typeface="Times New Roman"/>
                          <a:sym typeface="Times New Roman"/>
                        </a:rPr>
                        <a:t>Skipping</a:t>
                      </a:r>
                      <a:endParaRPr sz="1200">
                        <a:solidFill>
                          <a:schemeClr val="accent3"/>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accent3"/>
                          </a:solidFill>
                          <a:latin typeface="Times New Roman"/>
                          <a:ea typeface="Times New Roman"/>
                          <a:cs typeface="Times New Roman"/>
                          <a:sym typeface="Times New Roman"/>
                        </a:rPr>
                        <a:t>Squatting</a:t>
                      </a:r>
                      <a:endParaRPr sz="1200">
                        <a:solidFill>
                          <a:schemeClr val="accent3"/>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accent3"/>
                          </a:solidFill>
                          <a:latin typeface="Times New Roman"/>
                          <a:ea typeface="Times New Roman"/>
                          <a:cs typeface="Times New Roman"/>
                          <a:sym typeface="Times New Roman"/>
                        </a:rPr>
                        <a:t>Climbing stairs</a:t>
                      </a:r>
                      <a:endParaRPr sz="1200">
                        <a:solidFill>
                          <a:schemeClr val="accent3"/>
                        </a:solidFill>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200">
                          <a:solidFill>
                            <a:schemeClr val="accent3"/>
                          </a:solidFill>
                          <a:latin typeface="Times New Roman"/>
                          <a:ea typeface="Times New Roman"/>
                          <a:cs typeface="Times New Roman"/>
                          <a:sym typeface="Times New Roman"/>
                        </a:rPr>
                        <a:t>Ball tosses</a:t>
                      </a:r>
                      <a:endParaRPr sz="1200">
                        <a:solidFill>
                          <a:schemeClr val="accent3"/>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accent3"/>
                          </a:solidFill>
                          <a:latin typeface="Times New Roman"/>
                          <a:ea typeface="Times New Roman"/>
                          <a:cs typeface="Times New Roman"/>
                          <a:sym typeface="Times New Roman"/>
                        </a:rPr>
                        <a:t>Jumps</a:t>
                      </a:r>
                      <a:endParaRPr sz="1200">
                        <a:solidFill>
                          <a:schemeClr val="accent3"/>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accent3"/>
                          </a:solidFill>
                          <a:latin typeface="Times New Roman"/>
                          <a:ea typeface="Times New Roman"/>
                          <a:cs typeface="Times New Roman"/>
                          <a:sym typeface="Times New Roman"/>
                        </a:rPr>
                        <a:t>Weight lifts</a:t>
                      </a:r>
                      <a:endParaRPr sz="1200">
                        <a:solidFill>
                          <a:schemeClr val="accent3"/>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accent3"/>
                          </a:solidFill>
                          <a:latin typeface="Times New Roman"/>
                          <a:ea typeface="Times New Roman"/>
                          <a:cs typeface="Times New Roman"/>
                          <a:sym typeface="Times New Roman"/>
                        </a:rPr>
                        <a:t>Lunges</a:t>
                      </a:r>
                      <a:endParaRPr sz="1200">
                        <a:solidFill>
                          <a:schemeClr val="accent3"/>
                        </a:solidFill>
                        <a:latin typeface="Times New Roman"/>
                        <a:ea typeface="Times New Roman"/>
                        <a:cs typeface="Times New Roman"/>
                        <a:sym typeface="Times New Roman"/>
                      </a:endParaRPr>
                    </a:p>
                    <a:p>
                      <a:pPr indent="0" lvl="0" marL="0" rtl="0" algn="just">
                        <a:spcBef>
                          <a:spcPts val="0"/>
                        </a:spcBef>
                        <a:spcAft>
                          <a:spcPts val="0"/>
                        </a:spcAft>
                        <a:buNone/>
                      </a:pPr>
                      <a:r>
                        <a:rPr lang="en" sz="1200">
                          <a:solidFill>
                            <a:schemeClr val="accent3"/>
                          </a:solidFill>
                          <a:latin typeface="Times New Roman"/>
                          <a:ea typeface="Times New Roman"/>
                          <a:cs typeface="Times New Roman"/>
                          <a:sym typeface="Times New Roman"/>
                        </a:rPr>
                        <a:t>Tug of war</a:t>
                      </a:r>
                      <a:endParaRPr sz="1200">
                        <a:solidFill>
                          <a:schemeClr val="accent3"/>
                        </a:solidFill>
                        <a:latin typeface="Times New Roman"/>
                        <a:ea typeface="Times New Roman"/>
                        <a:cs typeface="Times New Roman"/>
                        <a:sym typeface="Times New Roman"/>
                      </a:endParaRPr>
                    </a:p>
                  </a:txBody>
                  <a:tcPr marT="91425" marB="91425" marR="91425" marL="91425"/>
                </a:tc>
              </a:tr>
            </a:tbl>
          </a:graphicData>
        </a:graphic>
      </p:graphicFrame>
      <p:sp>
        <p:nvSpPr>
          <p:cNvPr id="68" name="Google Shape;68;p14"/>
          <p:cNvSpPr txBox="1"/>
          <p:nvPr>
            <p:ph idx="1" type="body"/>
          </p:nvPr>
        </p:nvSpPr>
        <p:spPr>
          <a:xfrm>
            <a:off x="311700" y="1476500"/>
            <a:ext cx="50523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Different control systems</a:t>
            </a:r>
            <a:endParaRPr/>
          </a:p>
        </p:txBody>
      </p:sp>
      <p:sp>
        <p:nvSpPr>
          <p:cNvPr id="69" name="Google Shape;69;p14"/>
          <p:cNvSpPr txBox="1"/>
          <p:nvPr>
            <p:ph idx="1" type="body"/>
          </p:nvPr>
        </p:nvSpPr>
        <p:spPr>
          <a:xfrm>
            <a:off x="311700" y="2158288"/>
            <a:ext cx="6578400" cy="57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Repository of NU Shepherd Lab data</a:t>
            </a:r>
            <a:endParaRPr/>
          </a:p>
        </p:txBody>
      </p:sp>
      <p:sp>
        <p:nvSpPr>
          <p:cNvPr id="70" name="Google Shape;70;p14"/>
          <p:cNvSpPr txBox="1"/>
          <p:nvPr>
            <p:ph idx="1" type="body"/>
          </p:nvPr>
        </p:nvSpPr>
        <p:spPr>
          <a:xfrm>
            <a:off x="311700" y="1809700"/>
            <a:ext cx="8520600" cy="60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Cyclic vs. Non Cyclic motion</a:t>
            </a:r>
            <a:endParaRPr/>
          </a:p>
        </p:txBody>
      </p:sp>
      <p:pic>
        <p:nvPicPr>
          <p:cNvPr id="71" name="Google Shape;71;p14"/>
          <p:cNvPicPr preferRelativeResize="0"/>
          <p:nvPr/>
        </p:nvPicPr>
        <p:blipFill>
          <a:blip r:embed="rId3">
            <a:alphaModFix/>
          </a:blip>
          <a:stretch>
            <a:fillRect/>
          </a:stretch>
        </p:blipFill>
        <p:spPr>
          <a:xfrm>
            <a:off x="4668875" y="678573"/>
            <a:ext cx="4243250" cy="3248015"/>
          </a:xfrm>
          <a:prstGeom prst="rect">
            <a:avLst/>
          </a:prstGeom>
          <a:noFill/>
          <a:ln>
            <a:noFill/>
          </a:ln>
        </p:spPr>
      </p:pic>
      <p:sp>
        <p:nvSpPr>
          <p:cNvPr id="72" name="Google Shape;72;p14"/>
          <p:cNvSpPr txBox="1"/>
          <p:nvPr/>
        </p:nvSpPr>
        <p:spPr>
          <a:xfrm>
            <a:off x="8525025" y="4674625"/>
            <a:ext cx="5241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[1]</a:t>
            </a:r>
            <a:endParaRPr>
              <a:solidFill>
                <a:schemeClr val="dk1"/>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4" name="Google Shape;22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u="sng">
                <a:solidFill>
                  <a:schemeClr val="hlink"/>
                </a:solidFill>
                <a:hlinkClick r:id="rId3"/>
              </a:rPr>
              <a:t>https://ieeexplore.ieee.org/document/8941004</a:t>
            </a:r>
            <a:endParaRPr/>
          </a:p>
          <a:p>
            <a:pPr indent="-342900" lvl="0" marL="457200" rtl="0" algn="l">
              <a:lnSpc>
                <a:spcPct val="115000"/>
              </a:lnSpc>
              <a:spcBef>
                <a:spcPts val="0"/>
              </a:spcBef>
              <a:spcAft>
                <a:spcPts val="0"/>
              </a:spcAft>
              <a:buSzPts val="1800"/>
              <a:buAutoNum type="arabicPeriod"/>
            </a:pPr>
            <a:r>
              <a:rPr lang="en" u="sng">
                <a:solidFill>
                  <a:schemeClr val="hlink"/>
                </a:solidFill>
                <a:hlinkClick r:id="rId4"/>
              </a:rPr>
              <a:t>https://link.springer.com/referenceworkentry/10.1007/978-3-642-36801-1_235-1</a:t>
            </a:r>
            <a:r>
              <a:rPr lang="en">
                <a:solidFill>
                  <a:schemeClr val="accent5"/>
                </a:solidFill>
              </a:rPr>
              <a:t> </a:t>
            </a:r>
            <a:endParaRPr>
              <a:solidFill>
                <a:schemeClr val="accent5"/>
              </a:solidFill>
            </a:endParaRPr>
          </a:p>
          <a:p>
            <a:pPr indent="-342900" lvl="0" marL="457200" rtl="0" algn="l">
              <a:lnSpc>
                <a:spcPct val="115000"/>
              </a:lnSpc>
              <a:spcBef>
                <a:spcPts val="0"/>
              </a:spcBef>
              <a:spcAft>
                <a:spcPts val="0"/>
              </a:spcAft>
              <a:buSzPts val="1800"/>
              <a:buAutoNum type="arabicPeriod"/>
            </a:pPr>
            <a:r>
              <a:rPr lang="en" u="sng">
                <a:solidFill>
                  <a:schemeClr val="hlink"/>
                </a:solidFill>
                <a:hlinkClick r:id="rId5"/>
              </a:rPr>
              <a:t>https://www.researchgate.net/figure/An-example-of-one-class-SVM-building-a-tight-boundary-on-a-synthetic-data-with-a-peanut_fig4_336045405</a:t>
            </a:r>
            <a:endParaRPr/>
          </a:p>
          <a:p>
            <a:pPr indent="-342900" lvl="0" marL="457200" rtl="0" algn="l">
              <a:lnSpc>
                <a:spcPct val="115000"/>
              </a:lnSpc>
              <a:spcBef>
                <a:spcPts val="0"/>
              </a:spcBef>
              <a:spcAft>
                <a:spcPts val="0"/>
              </a:spcAft>
              <a:buSzPts val="1800"/>
              <a:buAutoNum type="arabicPeriod"/>
            </a:pPr>
            <a:r>
              <a:rPr lang="en" u="sng">
                <a:solidFill>
                  <a:schemeClr val="hlink"/>
                </a:solidFill>
                <a:hlinkClick r:id="rId6"/>
              </a:rPr>
              <a:t>https://www.researchgate.net/figure/Schematic-illustration-of-L2-constrained-softmax-and-LOF-For-each-case-a-feature_fig4_346516602</a:t>
            </a:r>
            <a:endParaRPr/>
          </a:p>
          <a:p>
            <a:pPr indent="-342900" lvl="0" marL="457200" rtl="0" algn="l">
              <a:lnSpc>
                <a:spcPct val="115000"/>
              </a:lnSpc>
              <a:spcBef>
                <a:spcPts val="0"/>
              </a:spcBef>
              <a:spcAft>
                <a:spcPts val="0"/>
              </a:spcAft>
              <a:buSzPts val="1800"/>
              <a:buAutoNum type="arabicPeriod"/>
            </a:pPr>
            <a:r>
              <a:rPr lang="en" u="sng">
                <a:solidFill>
                  <a:schemeClr val="hlink"/>
                </a:solidFill>
                <a:hlinkClick r:id="rId7"/>
              </a:rPr>
              <a:t>https://www.researchgate.net/figure/Schematic-diagram-of-a-basic-convolutional-neural-network-CNN-architecture-26_fig1_336805909</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3"/>
          <p:cNvPicPr preferRelativeResize="0"/>
          <p:nvPr/>
        </p:nvPicPr>
        <p:blipFill>
          <a:blip r:embed="rId3">
            <a:alphaModFix/>
          </a:blip>
          <a:stretch>
            <a:fillRect/>
          </a:stretch>
        </p:blipFill>
        <p:spPr>
          <a:xfrm>
            <a:off x="152400" y="152400"/>
            <a:ext cx="4283335" cy="4838701"/>
          </a:xfrm>
          <a:prstGeom prst="rect">
            <a:avLst/>
          </a:prstGeom>
          <a:noFill/>
          <a:ln>
            <a:noFill/>
          </a:ln>
        </p:spPr>
      </p:pic>
      <p:sp>
        <p:nvSpPr>
          <p:cNvPr id="230" name="Google Shape;230;p33"/>
          <p:cNvSpPr txBox="1"/>
          <p:nvPr/>
        </p:nvSpPr>
        <p:spPr>
          <a:xfrm>
            <a:off x="4944575" y="215610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https://link.springer.com/referenceworkentry/10.1007/978-3-642-36801-1_235-1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4"/>
          <p:cNvPicPr preferRelativeResize="0"/>
          <p:nvPr/>
        </p:nvPicPr>
        <p:blipFill>
          <a:blip r:embed="rId3">
            <a:alphaModFix/>
          </a:blip>
          <a:stretch>
            <a:fillRect/>
          </a:stretch>
        </p:blipFill>
        <p:spPr>
          <a:xfrm>
            <a:off x="1952625" y="566738"/>
            <a:ext cx="5238750" cy="401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78" name="Google Shape;78;p15"/>
          <p:cNvSpPr txBox="1"/>
          <p:nvPr>
            <p:ph idx="1" type="body"/>
          </p:nvPr>
        </p:nvSpPr>
        <p:spPr>
          <a:xfrm>
            <a:off x="311700" y="1152475"/>
            <a:ext cx="4260300" cy="786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Biometric time-series data</a:t>
            </a:r>
            <a:endParaRPr/>
          </a:p>
        </p:txBody>
      </p:sp>
      <p:pic>
        <p:nvPicPr>
          <p:cNvPr id="79" name="Google Shape;79;p15"/>
          <p:cNvPicPr preferRelativeResize="0"/>
          <p:nvPr/>
        </p:nvPicPr>
        <p:blipFill>
          <a:blip r:embed="rId3">
            <a:alphaModFix/>
          </a:blip>
          <a:stretch>
            <a:fillRect/>
          </a:stretch>
        </p:blipFill>
        <p:spPr>
          <a:xfrm>
            <a:off x="847200" y="1826775"/>
            <a:ext cx="2730400" cy="3084425"/>
          </a:xfrm>
          <a:prstGeom prst="rect">
            <a:avLst/>
          </a:prstGeom>
          <a:noFill/>
          <a:ln>
            <a:noFill/>
          </a:ln>
        </p:spPr>
      </p:pic>
      <p:sp>
        <p:nvSpPr>
          <p:cNvPr id="80" name="Google Shape;80;p15"/>
          <p:cNvSpPr txBox="1"/>
          <p:nvPr/>
        </p:nvSpPr>
        <p:spPr>
          <a:xfrm>
            <a:off x="4267200" y="445025"/>
            <a:ext cx="4565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Limb position quantification measurements: hip flexion, hip adduction, hip rotation, knee angle, ankle angle, and subtalar angle</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Inertial measurement unit values: shank, thigh, and pelvis accelerometer and gyroscope  readings</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Velocity measurements: including hip flexion velocity, hip adduction velocity, hip rotation velocity, knee velocity, ankle velocity, subtalar velocity</a:t>
            </a:r>
            <a:endParaRPr>
              <a:latin typeface="Average"/>
              <a:ea typeface="Average"/>
              <a:cs typeface="Average"/>
              <a:sym typeface="Average"/>
            </a:endParaRPr>
          </a:p>
        </p:txBody>
      </p:sp>
      <p:sp>
        <p:nvSpPr>
          <p:cNvPr id="81" name="Google Shape;81;p15"/>
          <p:cNvSpPr txBox="1"/>
          <p:nvPr/>
        </p:nvSpPr>
        <p:spPr>
          <a:xfrm>
            <a:off x="8525025" y="4674625"/>
            <a:ext cx="5241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[2]</a:t>
            </a:r>
            <a:endParaRPr>
              <a:solidFill>
                <a:schemeClr val="dk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87" name="Google Shape;8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Biometric time-series data</a:t>
            </a:r>
            <a:endParaRPr/>
          </a:p>
          <a:p>
            <a:pPr indent="-342900" lvl="0" marL="457200" rtl="0" algn="l">
              <a:spcBef>
                <a:spcPts val="0"/>
              </a:spcBef>
              <a:spcAft>
                <a:spcPts val="0"/>
              </a:spcAft>
              <a:buSzPts val="1800"/>
              <a:buChar char="●"/>
            </a:pPr>
            <a:r>
              <a:rPr lang="en"/>
              <a:t>Subset of available features</a:t>
            </a:r>
            <a:endParaRPr/>
          </a:p>
        </p:txBody>
      </p:sp>
      <p:sp>
        <p:nvSpPr>
          <p:cNvPr id="88" name="Google Shape;88;p16"/>
          <p:cNvSpPr txBox="1"/>
          <p:nvPr/>
        </p:nvSpPr>
        <p:spPr>
          <a:xfrm>
            <a:off x="4267200" y="445025"/>
            <a:ext cx="4565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Limb position quantification measurements: hip flexion, hip adduction, hip rotation, knee angle, ankle angle, and subtalar angle</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Inertial measurement unit values: shank, thigh, and pelvis accelerometer and gyroscope  readings</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Velocity measurements: including hip flexion velocity, hip adduction velocity, hip rotation velocity, knee velocity, ankle velocity, subtalar velocity</a:t>
            </a:r>
            <a:endParaRPr>
              <a:latin typeface="Average"/>
              <a:ea typeface="Average"/>
              <a:cs typeface="Average"/>
              <a:sym typeface="Average"/>
            </a:endParaRPr>
          </a:p>
        </p:txBody>
      </p:sp>
      <p:graphicFrame>
        <p:nvGraphicFramePr>
          <p:cNvPr id="89" name="Google Shape;89;p16"/>
          <p:cNvGraphicFramePr/>
          <p:nvPr/>
        </p:nvGraphicFramePr>
        <p:xfrm>
          <a:off x="106400" y="3086975"/>
          <a:ext cx="3000000" cy="3000000"/>
        </p:xfrm>
        <a:graphic>
          <a:graphicData uri="http://schemas.openxmlformats.org/drawingml/2006/table">
            <a:tbl>
              <a:tblPr>
                <a:noFill/>
                <a:tableStyleId>{5C03E53E-1999-42B8-AA68-B12640B8E113}</a:tableStyleId>
              </a:tblPr>
              <a:tblGrid>
                <a:gridCol w="1020850"/>
                <a:gridCol w="631200"/>
                <a:gridCol w="761050"/>
                <a:gridCol w="709150"/>
                <a:gridCol w="748075"/>
                <a:gridCol w="696125"/>
                <a:gridCol w="774075"/>
                <a:gridCol w="696125"/>
                <a:gridCol w="748100"/>
                <a:gridCol w="748075"/>
                <a:gridCol w="761075"/>
                <a:gridCol w="527300"/>
              </a:tblGrid>
              <a:tr h="381000">
                <a:tc>
                  <a:txBody>
                    <a:bodyPr/>
                    <a:lstStyle/>
                    <a:p>
                      <a:pPr indent="0" lvl="0" marL="0" rtl="0" algn="l">
                        <a:spcBef>
                          <a:spcPts val="0"/>
                        </a:spcBef>
                        <a:spcAft>
                          <a:spcPts val="0"/>
                        </a:spcAft>
                        <a:buNone/>
                      </a:pPr>
                      <a:r>
                        <a:rPr lang="en">
                          <a:solidFill>
                            <a:schemeClr val="accent3"/>
                          </a:solidFill>
                        </a:rPr>
                        <a:t>Time (s)</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X1</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X3</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X4</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X5</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X6</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X7</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X8</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X9</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X10</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X11</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0</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0.0005</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0.005</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bl>
          </a:graphicData>
        </a:graphic>
      </p:graphicFrame>
      <p:sp>
        <p:nvSpPr>
          <p:cNvPr id="90" name="Google Shape;90;p16"/>
          <p:cNvSpPr/>
          <p:nvPr/>
        </p:nvSpPr>
        <p:spPr>
          <a:xfrm>
            <a:off x="1127250" y="3087125"/>
            <a:ext cx="3545700" cy="1980900"/>
          </a:xfrm>
          <a:prstGeom prst="rect">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96" name="Google Shape;9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Biometric time-series data</a:t>
            </a:r>
            <a:endParaRPr/>
          </a:p>
          <a:p>
            <a:pPr indent="-342900" lvl="0" marL="457200" rtl="0" algn="l">
              <a:spcBef>
                <a:spcPts val="0"/>
              </a:spcBef>
              <a:spcAft>
                <a:spcPts val="0"/>
              </a:spcAft>
              <a:buSzPts val="1800"/>
              <a:buChar char="●"/>
            </a:pPr>
            <a:r>
              <a:rPr lang="en"/>
              <a:t>Subset of available features</a:t>
            </a:r>
            <a:endParaRPr/>
          </a:p>
          <a:p>
            <a:pPr indent="-342900" lvl="0" marL="457200" rtl="0" algn="l">
              <a:spcBef>
                <a:spcPts val="0"/>
              </a:spcBef>
              <a:spcAft>
                <a:spcPts val="0"/>
              </a:spcAft>
              <a:buSzPts val="1800"/>
              <a:buChar char="●"/>
            </a:pPr>
            <a:r>
              <a:rPr lang="en"/>
              <a:t>Downsampling</a:t>
            </a:r>
            <a:endParaRPr/>
          </a:p>
          <a:p>
            <a:pPr indent="0" lvl="0" marL="0" rtl="0" algn="l">
              <a:spcBef>
                <a:spcPts val="1200"/>
              </a:spcBef>
              <a:spcAft>
                <a:spcPts val="1200"/>
              </a:spcAft>
              <a:buNone/>
            </a:pPr>
            <a:r>
              <a:t/>
            </a:r>
            <a:endParaRPr/>
          </a:p>
        </p:txBody>
      </p:sp>
      <p:sp>
        <p:nvSpPr>
          <p:cNvPr id="97" name="Google Shape;97;p17"/>
          <p:cNvSpPr txBox="1"/>
          <p:nvPr/>
        </p:nvSpPr>
        <p:spPr>
          <a:xfrm>
            <a:off x="4267200" y="445025"/>
            <a:ext cx="4565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Limb position quantification measurements: hip flexion, hip adduction, hip rotation, knee angle, ankle angle, and subtalar angle</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Inertial measurement unit values: shank, thigh, and pelvis accelerometer and gyroscope  readings</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Velocity measurements: including hip flexion velocity, hip adduction velocity, hip rotation velocity, knee velocity, ankle velocity, subtalar velocity</a:t>
            </a:r>
            <a:endParaRPr>
              <a:latin typeface="Average"/>
              <a:ea typeface="Average"/>
              <a:cs typeface="Average"/>
              <a:sym typeface="Average"/>
            </a:endParaRPr>
          </a:p>
        </p:txBody>
      </p:sp>
      <p:graphicFrame>
        <p:nvGraphicFramePr>
          <p:cNvPr id="98" name="Google Shape;98;p17"/>
          <p:cNvGraphicFramePr/>
          <p:nvPr/>
        </p:nvGraphicFramePr>
        <p:xfrm>
          <a:off x="106400" y="3086975"/>
          <a:ext cx="3000000" cy="3000000"/>
        </p:xfrm>
        <a:graphic>
          <a:graphicData uri="http://schemas.openxmlformats.org/drawingml/2006/table">
            <a:tbl>
              <a:tblPr>
                <a:noFill/>
                <a:tableStyleId>{5C03E53E-1999-42B8-AA68-B12640B8E113}</a:tableStyleId>
              </a:tblPr>
              <a:tblGrid>
                <a:gridCol w="1020850"/>
                <a:gridCol w="631200"/>
                <a:gridCol w="761050"/>
                <a:gridCol w="709150"/>
                <a:gridCol w="748075"/>
                <a:gridCol w="696125"/>
              </a:tblGrid>
              <a:tr h="381000">
                <a:tc>
                  <a:txBody>
                    <a:bodyPr/>
                    <a:lstStyle/>
                    <a:p>
                      <a:pPr indent="0" lvl="0" marL="0" rtl="0" algn="l">
                        <a:spcBef>
                          <a:spcPts val="0"/>
                        </a:spcBef>
                        <a:spcAft>
                          <a:spcPts val="0"/>
                        </a:spcAft>
                        <a:buNone/>
                      </a:pPr>
                      <a:r>
                        <a:rPr lang="en">
                          <a:solidFill>
                            <a:schemeClr val="accent3"/>
                          </a:solidFill>
                        </a:rPr>
                        <a:t>Time (s)</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X1</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X3</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X4</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X5</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0</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0.0005</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0.005</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bl>
          </a:graphicData>
        </a:graphic>
      </p:graphicFrame>
      <p:sp>
        <p:nvSpPr>
          <p:cNvPr id="99" name="Google Shape;99;p17"/>
          <p:cNvSpPr/>
          <p:nvPr/>
        </p:nvSpPr>
        <p:spPr>
          <a:xfrm>
            <a:off x="106400" y="3879375"/>
            <a:ext cx="4566600" cy="792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05" name="Google Shape;10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Biometric time-series data</a:t>
            </a:r>
            <a:endParaRPr/>
          </a:p>
          <a:p>
            <a:pPr indent="-342900" lvl="0" marL="457200" rtl="0" algn="l">
              <a:spcBef>
                <a:spcPts val="0"/>
              </a:spcBef>
              <a:spcAft>
                <a:spcPts val="0"/>
              </a:spcAft>
              <a:buSzPts val="1800"/>
              <a:buChar char="●"/>
            </a:pPr>
            <a:r>
              <a:rPr lang="en"/>
              <a:t>Subset of available features</a:t>
            </a:r>
            <a:endParaRPr/>
          </a:p>
          <a:p>
            <a:pPr indent="-342900" lvl="0" marL="457200" rtl="0" algn="l">
              <a:spcBef>
                <a:spcPts val="0"/>
              </a:spcBef>
              <a:spcAft>
                <a:spcPts val="0"/>
              </a:spcAft>
              <a:buSzPts val="1800"/>
              <a:buChar char="●"/>
            </a:pPr>
            <a:r>
              <a:rPr lang="en"/>
              <a:t>Downsampling</a:t>
            </a:r>
            <a:endParaRPr/>
          </a:p>
        </p:txBody>
      </p:sp>
      <p:sp>
        <p:nvSpPr>
          <p:cNvPr id="106" name="Google Shape;106;p18"/>
          <p:cNvSpPr txBox="1"/>
          <p:nvPr/>
        </p:nvSpPr>
        <p:spPr>
          <a:xfrm>
            <a:off x="4267200" y="445025"/>
            <a:ext cx="4565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Limb position quantification measurements: hip flexion, hip adduction, hip rotation, knee angle, ankle angle, and subtalar angle</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Inertial measurement unit values: shank, thigh, and pelvis accelerometer and gyroscope  readings</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Velocity measurements: including hip flexion velocity, hip adduction velocity, hip rotation velocity, knee velocity, ankle velocity, subtalar velocity</a:t>
            </a:r>
            <a:endParaRPr>
              <a:latin typeface="Average"/>
              <a:ea typeface="Average"/>
              <a:cs typeface="Average"/>
              <a:sym typeface="Average"/>
            </a:endParaRPr>
          </a:p>
        </p:txBody>
      </p:sp>
      <p:graphicFrame>
        <p:nvGraphicFramePr>
          <p:cNvPr id="107" name="Google Shape;107;p18"/>
          <p:cNvGraphicFramePr/>
          <p:nvPr/>
        </p:nvGraphicFramePr>
        <p:xfrm>
          <a:off x="106400" y="3086975"/>
          <a:ext cx="3000000" cy="3000000"/>
        </p:xfrm>
        <a:graphic>
          <a:graphicData uri="http://schemas.openxmlformats.org/drawingml/2006/table">
            <a:tbl>
              <a:tblPr>
                <a:noFill/>
                <a:tableStyleId>{5C03E53E-1999-42B8-AA68-B12640B8E113}</a:tableStyleId>
              </a:tblPr>
              <a:tblGrid>
                <a:gridCol w="1020850"/>
                <a:gridCol w="631200"/>
                <a:gridCol w="761050"/>
                <a:gridCol w="709150"/>
                <a:gridCol w="748075"/>
                <a:gridCol w="696125"/>
              </a:tblGrid>
              <a:tr h="381000">
                <a:tc>
                  <a:txBody>
                    <a:bodyPr/>
                    <a:lstStyle/>
                    <a:p>
                      <a:pPr indent="0" lvl="0" marL="0" rtl="0" algn="l">
                        <a:spcBef>
                          <a:spcPts val="0"/>
                        </a:spcBef>
                        <a:spcAft>
                          <a:spcPts val="0"/>
                        </a:spcAft>
                        <a:buNone/>
                      </a:pPr>
                      <a:r>
                        <a:rPr lang="en">
                          <a:solidFill>
                            <a:schemeClr val="accent3"/>
                          </a:solidFill>
                        </a:rPr>
                        <a:t>Time (s)</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X1</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X3</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X4</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X5</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0</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0.005</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0.1</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bl>
          </a:graphicData>
        </a:graphic>
      </p:graphicFrame>
      <p:sp>
        <p:nvSpPr>
          <p:cNvPr id="108" name="Google Shape;108;p18"/>
          <p:cNvSpPr/>
          <p:nvPr/>
        </p:nvSpPr>
        <p:spPr>
          <a:xfrm>
            <a:off x="106400" y="3879375"/>
            <a:ext cx="4566600" cy="792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14" name="Google Shape;11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Biometric time-series data</a:t>
            </a:r>
            <a:endParaRPr/>
          </a:p>
          <a:p>
            <a:pPr indent="-342900" lvl="0" marL="457200" rtl="0" algn="l">
              <a:spcBef>
                <a:spcPts val="0"/>
              </a:spcBef>
              <a:spcAft>
                <a:spcPts val="0"/>
              </a:spcAft>
              <a:buSzPts val="1800"/>
              <a:buChar char="●"/>
            </a:pPr>
            <a:r>
              <a:rPr lang="en"/>
              <a:t>Subset of available features</a:t>
            </a:r>
            <a:endParaRPr/>
          </a:p>
          <a:p>
            <a:pPr indent="-342900" lvl="0" marL="457200" rtl="0" algn="l">
              <a:spcBef>
                <a:spcPts val="0"/>
              </a:spcBef>
              <a:spcAft>
                <a:spcPts val="0"/>
              </a:spcAft>
              <a:buSzPts val="1800"/>
              <a:buChar char="●"/>
            </a:pPr>
            <a:r>
              <a:rPr lang="en"/>
              <a:t>Downsampling</a:t>
            </a:r>
            <a:endParaRPr/>
          </a:p>
        </p:txBody>
      </p:sp>
      <p:sp>
        <p:nvSpPr>
          <p:cNvPr id="115" name="Google Shape;115;p19"/>
          <p:cNvSpPr txBox="1"/>
          <p:nvPr/>
        </p:nvSpPr>
        <p:spPr>
          <a:xfrm>
            <a:off x="4267200" y="445025"/>
            <a:ext cx="4565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Limb position quantification measurements: hip flexion, hip adduction, hip rotation, knee angle, ankle angle, and subtalar angle</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Inertial measurement unit values: shank, thigh, and pelvis accelerometer and gyroscope  readings</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Velocity measurements: including hip flexion velocity, hip adduction velocity, hip rotation velocity, knee velocity, ankle velocity, subtalar velocity</a:t>
            </a:r>
            <a:endParaRPr>
              <a:latin typeface="Average"/>
              <a:ea typeface="Average"/>
              <a:cs typeface="Average"/>
              <a:sym typeface="Average"/>
            </a:endParaRPr>
          </a:p>
        </p:txBody>
      </p:sp>
      <p:graphicFrame>
        <p:nvGraphicFramePr>
          <p:cNvPr id="116" name="Google Shape;116;p19"/>
          <p:cNvGraphicFramePr/>
          <p:nvPr/>
        </p:nvGraphicFramePr>
        <p:xfrm>
          <a:off x="106400" y="3086975"/>
          <a:ext cx="3000000" cy="3000000"/>
        </p:xfrm>
        <a:graphic>
          <a:graphicData uri="http://schemas.openxmlformats.org/drawingml/2006/table">
            <a:tbl>
              <a:tblPr>
                <a:noFill/>
                <a:tableStyleId>{5C03E53E-1999-42B8-AA68-B12640B8E113}</a:tableStyleId>
              </a:tblPr>
              <a:tblGrid>
                <a:gridCol w="1020850"/>
                <a:gridCol w="631200"/>
                <a:gridCol w="761050"/>
                <a:gridCol w="709150"/>
                <a:gridCol w="748075"/>
                <a:gridCol w="696125"/>
              </a:tblGrid>
              <a:tr h="381000">
                <a:tc>
                  <a:txBody>
                    <a:bodyPr/>
                    <a:lstStyle/>
                    <a:p>
                      <a:pPr indent="0" lvl="0" marL="0" rtl="0" algn="l">
                        <a:spcBef>
                          <a:spcPts val="0"/>
                        </a:spcBef>
                        <a:spcAft>
                          <a:spcPts val="0"/>
                        </a:spcAft>
                        <a:buNone/>
                      </a:pPr>
                      <a:r>
                        <a:rPr lang="en">
                          <a:solidFill>
                            <a:schemeClr val="accent3"/>
                          </a:solidFill>
                        </a:rPr>
                        <a:t>Time (s)</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X1</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X2</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X3</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X4</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X5</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0</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0.1</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0.2</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0.3</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bl>
          </a:graphicData>
        </a:graphic>
      </p:graphicFrame>
      <p:sp>
        <p:nvSpPr>
          <p:cNvPr id="117" name="Google Shape;117;p19"/>
          <p:cNvSpPr/>
          <p:nvPr/>
        </p:nvSpPr>
        <p:spPr>
          <a:xfrm>
            <a:off x="106325" y="3483175"/>
            <a:ext cx="4566600" cy="3963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106325" y="3879325"/>
            <a:ext cx="4566600" cy="3963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106325" y="4275625"/>
            <a:ext cx="4566600" cy="3963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txBox="1"/>
          <p:nvPr>
            <p:ph idx="1" type="body"/>
          </p:nvPr>
        </p:nvSpPr>
        <p:spPr>
          <a:xfrm>
            <a:off x="311700" y="2118225"/>
            <a:ext cx="5739300" cy="105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Multivariate time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26" name="Google Shape;12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Biometric time-series data</a:t>
            </a:r>
            <a:endParaRPr/>
          </a:p>
          <a:p>
            <a:pPr indent="-342900" lvl="0" marL="457200" rtl="0" algn="l">
              <a:spcBef>
                <a:spcPts val="0"/>
              </a:spcBef>
              <a:spcAft>
                <a:spcPts val="0"/>
              </a:spcAft>
              <a:buSzPts val="1800"/>
              <a:buChar char="●"/>
            </a:pPr>
            <a:r>
              <a:rPr lang="en"/>
              <a:t>Subset of available features</a:t>
            </a:r>
            <a:endParaRPr/>
          </a:p>
          <a:p>
            <a:pPr indent="-342900" lvl="0" marL="457200" rtl="0" algn="l">
              <a:spcBef>
                <a:spcPts val="0"/>
              </a:spcBef>
              <a:spcAft>
                <a:spcPts val="0"/>
              </a:spcAft>
              <a:buSzPts val="1800"/>
              <a:buChar char="●"/>
            </a:pPr>
            <a:r>
              <a:rPr lang="en"/>
              <a:t>Downsampling</a:t>
            </a:r>
            <a:endParaRPr/>
          </a:p>
          <a:p>
            <a:pPr indent="-342900" lvl="0" marL="457200" rtl="0" algn="l">
              <a:spcBef>
                <a:spcPts val="0"/>
              </a:spcBef>
              <a:spcAft>
                <a:spcPts val="0"/>
              </a:spcAft>
              <a:buSzPts val="1800"/>
              <a:buChar char="●"/>
            </a:pPr>
            <a:r>
              <a:rPr lang="en"/>
              <a:t>Multivariate time</a:t>
            </a:r>
            <a:endParaRPr/>
          </a:p>
        </p:txBody>
      </p:sp>
      <p:sp>
        <p:nvSpPr>
          <p:cNvPr id="127" name="Google Shape;127;p20"/>
          <p:cNvSpPr txBox="1"/>
          <p:nvPr/>
        </p:nvSpPr>
        <p:spPr>
          <a:xfrm>
            <a:off x="4267200" y="445025"/>
            <a:ext cx="4565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Limb position quantification measurements: hip flexion, hip adduction, hip rotation, knee angle, ankle angle, and subtalar angle</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Inertial measurement unit values: shank, thigh, and pelvis accelerometer and gyroscope  readings</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accent3"/>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accent3"/>
                </a:solidFill>
                <a:latin typeface="Times New Roman"/>
                <a:ea typeface="Times New Roman"/>
                <a:cs typeface="Times New Roman"/>
                <a:sym typeface="Times New Roman"/>
              </a:rPr>
              <a:t>Velocity measurements: including hip flexion velocity, hip adduction velocity, hip rotation velocity, knee velocity, ankle velocity, subtalar velocity</a:t>
            </a:r>
            <a:endParaRPr>
              <a:latin typeface="Average"/>
              <a:ea typeface="Average"/>
              <a:cs typeface="Average"/>
              <a:sym typeface="Average"/>
            </a:endParaRPr>
          </a:p>
        </p:txBody>
      </p:sp>
      <p:graphicFrame>
        <p:nvGraphicFramePr>
          <p:cNvPr id="128" name="Google Shape;128;p20"/>
          <p:cNvGraphicFramePr/>
          <p:nvPr/>
        </p:nvGraphicFramePr>
        <p:xfrm>
          <a:off x="106400" y="3086975"/>
          <a:ext cx="3000000" cy="3000000"/>
        </p:xfrm>
        <a:graphic>
          <a:graphicData uri="http://schemas.openxmlformats.org/drawingml/2006/table">
            <a:tbl>
              <a:tblPr>
                <a:noFill/>
                <a:tableStyleId>{5C03E53E-1999-42B8-AA68-B12640B8E113}</a:tableStyleId>
              </a:tblPr>
              <a:tblGrid>
                <a:gridCol w="800375"/>
                <a:gridCol w="494850"/>
                <a:gridCol w="596650"/>
                <a:gridCol w="556000"/>
                <a:gridCol w="586475"/>
                <a:gridCol w="545750"/>
                <a:gridCol w="545750"/>
                <a:gridCol w="545750"/>
                <a:gridCol w="545750"/>
                <a:gridCol w="545750"/>
                <a:gridCol w="545750"/>
                <a:gridCol w="545750"/>
                <a:gridCol w="545750"/>
                <a:gridCol w="545750"/>
                <a:gridCol w="545750"/>
                <a:gridCol w="545750"/>
              </a:tblGrid>
              <a:tr h="381000">
                <a:tc>
                  <a:txBody>
                    <a:bodyPr/>
                    <a:lstStyle/>
                    <a:p>
                      <a:pPr indent="0" lvl="0" marL="0" rtl="0" algn="l">
                        <a:spcBef>
                          <a:spcPts val="0"/>
                        </a:spcBef>
                        <a:spcAft>
                          <a:spcPts val="0"/>
                        </a:spcAft>
                        <a:buNone/>
                      </a:pPr>
                      <a:r>
                        <a:rPr lang="en">
                          <a:solidFill>
                            <a:schemeClr val="accent3"/>
                          </a:solidFill>
                        </a:rPr>
                        <a:t>Time (s)</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X1</a:t>
                      </a:r>
                      <a:endParaRPr>
                        <a:solidFill>
                          <a:schemeClr val="accent3"/>
                        </a:solidFill>
                      </a:endParaRPr>
                    </a:p>
                    <a:p>
                      <a:pPr indent="0" lvl="0" marL="0" rtl="0" algn="ctr">
                        <a:spcBef>
                          <a:spcPts val="0"/>
                        </a:spcBef>
                        <a:spcAft>
                          <a:spcPts val="0"/>
                        </a:spcAft>
                        <a:buNone/>
                      </a:pPr>
                      <a:r>
                        <a:rPr lang="en">
                          <a:solidFill>
                            <a:schemeClr val="accent3"/>
                          </a:solidFill>
                        </a:rPr>
                        <a:t>t1</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X2</a:t>
                      </a:r>
                      <a:endParaRPr>
                        <a:solidFill>
                          <a:schemeClr val="accent3"/>
                        </a:solidFill>
                      </a:endParaRPr>
                    </a:p>
                    <a:p>
                      <a:pPr indent="0" lvl="0" marL="0" rtl="0" algn="ctr">
                        <a:spcBef>
                          <a:spcPts val="0"/>
                        </a:spcBef>
                        <a:spcAft>
                          <a:spcPts val="0"/>
                        </a:spcAft>
                        <a:buNone/>
                      </a:pPr>
                      <a:r>
                        <a:rPr lang="en">
                          <a:solidFill>
                            <a:schemeClr val="accent3"/>
                          </a:solidFill>
                        </a:rPr>
                        <a:t>t1</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X3</a:t>
                      </a:r>
                      <a:endParaRPr>
                        <a:solidFill>
                          <a:schemeClr val="accent3"/>
                        </a:solidFill>
                      </a:endParaRPr>
                    </a:p>
                    <a:p>
                      <a:pPr indent="0" lvl="0" marL="0" rtl="0" algn="ctr">
                        <a:spcBef>
                          <a:spcPts val="0"/>
                        </a:spcBef>
                        <a:spcAft>
                          <a:spcPts val="0"/>
                        </a:spcAft>
                        <a:buNone/>
                      </a:pPr>
                      <a:r>
                        <a:rPr lang="en">
                          <a:solidFill>
                            <a:schemeClr val="accent3"/>
                          </a:solidFill>
                        </a:rPr>
                        <a:t>t1</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X4</a:t>
                      </a:r>
                      <a:endParaRPr>
                        <a:solidFill>
                          <a:schemeClr val="accent3"/>
                        </a:solidFill>
                      </a:endParaRPr>
                    </a:p>
                    <a:p>
                      <a:pPr indent="0" lvl="0" marL="0" rtl="0" algn="ctr">
                        <a:spcBef>
                          <a:spcPts val="0"/>
                        </a:spcBef>
                        <a:spcAft>
                          <a:spcPts val="0"/>
                        </a:spcAft>
                        <a:buNone/>
                      </a:pPr>
                      <a:r>
                        <a:rPr lang="en">
                          <a:solidFill>
                            <a:schemeClr val="accent3"/>
                          </a:solidFill>
                        </a:rPr>
                        <a:t>t1</a:t>
                      </a:r>
                      <a:endParaRPr>
                        <a:solidFill>
                          <a:schemeClr val="accent3"/>
                        </a:solidFill>
                      </a:endParaRPr>
                    </a:p>
                  </a:txBody>
                  <a:tcPr marT="91425" marB="91425" marR="91425" marL="91425"/>
                </a:tc>
                <a:tc>
                  <a:txBody>
                    <a:bodyPr/>
                    <a:lstStyle/>
                    <a:p>
                      <a:pPr indent="0" lvl="0" marL="0" rtl="0" algn="ctr">
                        <a:spcBef>
                          <a:spcPts val="0"/>
                        </a:spcBef>
                        <a:spcAft>
                          <a:spcPts val="0"/>
                        </a:spcAft>
                        <a:buNone/>
                      </a:pPr>
                      <a:r>
                        <a:rPr lang="en">
                          <a:solidFill>
                            <a:schemeClr val="accent3"/>
                          </a:solidFill>
                        </a:rPr>
                        <a:t>X5</a:t>
                      </a:r>
                      <a:endParaRPr>
                        <a:solidFill>
                          <a:schemeClr val="accent3"/>
                        </a:solidFill>
                      </a:endParaRPr>
                    </a:p>
                    <a:p>
                      <a:pPr indent="0" lvl="0" marL="0" rtl="0" algn="ctr">
                        <a:spcBef>
                          <a:spcPts val="0"/>
                        </a:spcBef>
                        <a:spcAft>
                          <a:spcPts val="0"/>
                        </a:spcAft>
                        <a:buNone/>
                      </a:pPr>
                      <a:r>
                        <a:rPr lang="en">
                          <a:solidFill>
                            <a:schemeClr val="accent3"/>
                          </a:solidFill>
                        </a:rPr>
                        <a:t>t1</a:t>
                      </a:r>
                      <a:endParaRPr>
                        <a:solidFill>
                          <a:schemeClr val="accent3"/>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solidFill>
                            <a:schemeClr val="accent3"/>
                          </a:solidFill>
                        </a:rPr>
                        <a:t>X1</a:t>
                      </a:r>
                      <a:endParaRPr>
                        <a:solidFill>
                          <a:schemeClr val="accent3"/>
                        </a:solidFill>
                      </a:endParaRPr>
                    </a:p>
                    <a:p>
                      <a:pPr indent="0" lvl="0" marL="0" rtl="0" algn="ctr">
                        <a:spcBef>
                          <a:spcPts val="0"/>
                        </a:spcBef>
                        <a:spcAft>
                          <a:spcPts val="0"/>
                        </a:spcAft>
                        <a:buNone/>
                      </a:pPr>
                      <a:r>
                        <a:rPr lang="en">
                          <a:solidFill>
                            <a:schemeClr val="accent3"/>
                          </a:solidFill>
                        </a:rPr>
                        <a:t>t2</a:t>
                      </a:r>
                      <a:endParaRPr>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rPr>
                        <a:t>X2</a:t>
                      </a:r>
                      <a:endParaRPr>
                        <a:solidFill>
                          <a:schemeClr val="accent3"/>
                        </a:solidFill>
                      </a:endParaRPr>
                    </a:p>
                    <a:p>
                      <a:pPr indent="0" lvl="0" marL="0" rtl="0" algn="ctr">
                        <a:spcBef>
                          <a:spcPts val="0"/>
                        </a:spcBef>
                        <a:spcAft>
                          <a:spcPts val="0"/>
                        </a:spcAft>
                        <a:buNone/>
                      </a:pPr>
                      <a:r>
                        <a:rPr lang="en">
                          <a:solidFill>
                            <a:schemeClr val="accent3"/>
                          </a:solidFill>
                        </a:rPr>
                        <a:t>t2</a:t>
                      </a:r>
                      <a:endParaRPr>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rPr>
                        <a:t>X3</a:t>
                      </a:r>
                      <a:endParaRPr>
                        <a:solidFill>
                          <a:schemeClr val="accent3"/>
                        </a:solidFill>
                      </a:endParaRPr>
                    </a:p>
                    <a:p>
                      <a:pPr indent="0" lvl="0" marL="0" rtl="0" algn="ctr">
                        <a:spcBef>
                          <a:spcPts val="0"/>
                        </a:spcBef>
                        <a:spcAft>
                          <a:spcPts val="0"/>
                        </a:spcAft>
                        <a:buNone/>
                      </a:pPr>
                      <a:r>
                        <a:rPr lang="en">
                          <a:solidFill>
                            <a:schemeClr val="accent3"/>
                          </a:solidFill>
                        </a:rPr>
                        <a:t>t2</a:t>
                      </a:r>
                      <a:endParaRPr>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rPr>
                        <a:t>X4</a:t>
                      </a:r>
                      <a:endParaRPr>
                        <a:solidFill>
                          <a:schemeClr val="accent3"/>
                        </a:solidFill>
                      </a:endParaRPr>
                    </a:p>
                    <a:p>
                      <a:pPr indent="0" lvl="0" marL="0" rtl="0" algn="ctr">
                        <a:spcBef>
                          <a:spcPts val="0"/>
                        </a:spcBef>
                        <a:spcAft>
                          <a:spcPts val="0"/>
                        </a:spcAft>
                        <a:buNone/>
                      </a:pPr>
                      <a:r>
                        <a:rPr lang="en">
                          <a:solidFill>
                            <a:schemeClr val="accent3"/>
                          </a:solidFill>
                        </a:rPr>
                        <a:t>t2</a:t>
                      </a:r>
                      <a:endParaRPr>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rPr>
                        <a:t>X5</a:t>
                      </a:r>
                      <a:endParaRPr>
                        <a:solidFill>
                          <a:schemeClr val="accent3"/>
                        </a:solidFill>
                      </a:endParaRPr>
                    </a:p>
                    <a:p>
                      <a:pPr indent="0" lvl="0" marL="0" rtl="0" algn="ctr">
                        <a:spcBef>
                          <a:spcPts val="0"/>
                        </a:spcBef>
                        <a:spcAft>
                          <a:spcPts val="0"/>
                        </a:spcAft>
                        <a:buNone/>
                      </a:pPr>
                      <a:r>
                        <a:rPr lang="en">
                          <a:solidFill>
                            <a:schemeClr val="accent3"/>
                          </a:solidFill>
                        </a:rPr>
                        <a:t>t2</a:t>
                      </a:r>
                      <a:endParaRPr>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rPr>
                        <a:t>X1</a:t>
                      </a:r>
                      <a:endParaRPr>
                        <a:solidFill>
                          <a:schemeClr val="accent3"/>
                        </a:solidFill>
                      </a:endParaRPr>
                    </a:p>
                    <a:p>
                      <a:pPr indent="0" lvl="0" marL="0" rtl="0" algn="ctr">
                        <a:spcBef>
                          <a:spcPts val="0"/>
                        </a:spcBef>
                        <a:spcAft>
                          <a:spcPts val="0"/>
                        </a:spcAft>
                        <a:buNone/>
                      </a:pPr>
                      <a:r>
                        <a:rPr lang="en">
                          <a:solidFill>
                            <a:schemeClr val="accent3"/>
                          </a:solidFill>
                        </a:rPr>
                        <a:t>t3</a:t>
                      </a:r>
                      <a:endParaRPr>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rPr>
                        <a:t>X2</a:t>
                      </a:r>
                      <a:endParaRPr>
                        <a:solidFill>
                          <a:schemeClr val="accent3"/>
                        </a:solidFill>
                      </a:endParaRPr>
                    </a:p>
                    <a:p>
                      <a:pPr indent="0" lvl="0" marL="0" rtl="0" algn="ctr">
                        <a:spcBef>
                          <a:spcPts val="0"/>
                        </a:spcBef>
                        <a:spcAft>
                          <a:spcPts val="0"/>
                        </a:spcAft>
                        <a:buNone/>
                      </a:pPr>
                      <a:r>
                        <a:rPr lang="en">
                          <a:solidFill>
                            <a:schemeClr val="accent3"/>
                          </a:solidFill>
                        </a:rPr>
                        <a:t>t3</a:t>
                      </a:r>
                      <a:endParaRPr>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rPr>
                        <a:t>X3</a:t>
                      </a:r>
                      <a:endParaRPr>
                        <a:solidFill>
                          <a:schemeClr val="accent3"/>
                        </a:solidFill>
                      </a:endParaRPr>
                    </a:p>
                    <a:p>
                      <a:pPr indent="0" lvl="0" marL="0" rtl="0" algn="ctr">
                        <a:spcBef>
                          <a:spcPts val="0"/>
                        </a:spcBef>
                        <a:spcAft>
                          <a:spcPts val="0"/>
                        </a:spcAft>
                        <a:buNone/>
                      </a:pPr>
                      <a:r>
                        <a:rPr lang="en">
                          <a:solidFill>
                            <a:schemeClr val="accent3"/>
                          </a:solidFill>
                        </a:rPr>
                        <a:t>t3</a:t>
                      </a:r>
                      <a:endParaRPr>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rPr>
                        <a:t>X4</a:t>
                      </a:r>
                      <a:endParaRPr>
                        <a:solidFill>
                          <a:schemeClr val="accent3"/>
                        </a:solidFill>
                      </a:endParaRPr>
                    </a:p>
                    <a:p>
                      <a:pPr indent="0" lvl="0" marL="0" rtl="0" algn="ctr">
                        <a:spcBef>
                          <a:spcPts val="0"/>
                        </a:spcBef>
                        <a:spcAft>
                          <a:spcPts val="0"/>
                        </a:spcAft>
                        <a:buNone/>
                      </a:pPr>
                      <a:r>
                        <a:rPr lang="en">
                          <a:solidFill>
                            <a:schemeClr val="accent3"/>
                          </a:solidFill>
                        </a:rPr>
                        <a:t>t3</a:t>
                      </a:r>
                      <a:endParaRPr>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3"/>
                          </a:solidFill>
                        </a:rPr>
                        <a:t>X5</a:t>
                      </a:r>
                      <a:endParaRPr>
                        <a:solidFill>
                          <a:schemeClr val="accent3"/>
                        </a:solidFill>
                      </a:endParaRPr>
                    </a:p>
                    <a:p>
                      <a:pPr indent="0" lvl="0" marL="0" rtl="0" algn="ctr">
                        <a:spcBef>
                          <a:spcPts val="0"/>
                        </a:spcBef>
                        <a:spcAft>
                          <a:spcPts val="0"/>
                        </a:spcAft>
                        <a:buNone/>
                      </a:pPr>
                      <a:r>
                        <a:rPr lang="en">
                          <a:solidFill>
                            <a:schemeClr val="accent3"/>
                          </a:solidFill>
                        </a:rPr>
                        <a:t>t3</a:t>
                      </a:r>
                      <a:endParaRPr>
                        <a:solidFill>
                          <a:schemeClr val="accent3"/>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rPr>
                        <a:t>0.2</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solidFill>
                          <a:schemeClr val="accent3"/>
                        </a:solidFill>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
                          <a:solidFill>
                            <a:schemeClr val="accent3"/>
                          </a:solidFill>
                        </a:rPr>
                        <a:t>0.5</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accent3"/>
                          </a:solidFill>
                        </a:rPr>
                        <a:t>…</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c>
                  <a:txBody>
                    <a:bodyPr/>
                    <a:lstStyle/>
                    <a:p>
                      <a:pPr indent="0" lvl="0" marL="0" rtl="0" algn="l">
                        <a:spcBef>
                          <a:spcPts val="0"/>
                        </a:spcBef>
                        <a:spcAft>
                          <a:spcPts val="0"/>
                        </a:spcAft>
                        <a:buNone/>
                      </a:pPr>
                      <a:r>
                        <a:t/>
                      </a:r>
                      <a:endParaRPr>
                        <a:solidFill>
                          <a:schemeClr val="accent3"/>
                        </a:solidFill>
                      </a:endParaRPr>
                    </a:p>
                  </a:txBody>
                  <a:tcPr marT="91425" marB="91425" marR="91425" marL="91425"/>
                </a:tc>
              </a:tr>
            </a:tbl>
          </a:graphicData>
        </a:graphic>
      </p:graphicFrame>
      <p:sp>
        <p:nvSpPr>
          <p:cNvPr id="129" name="Google Shape;129;p20"/>
          <p:cNvSpPr/>
          <p:nvPr/>
        </p:nvSpPr>
        <p:spPr>
          <a:xfrm>
            <a:off x="906775" y="3696525"/>
            <a:ext cx="2779800" cy="3963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a:off x="3686500" y="3696525"/>
            <a:ext cx="2728800" cy="396300"/>
          </a:xfrm>
          <a:prstGeom prst="rect">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6409900" y="3696525"/>
            <a:ext cx="2728800" cy="3963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37" name="Google Shape;137;p21"/>
          <p:cNvSpPr txBox="1"/>
          <p:nvPr>
            <p:ph idx="1" type="body"/>
          </p:nvPr>
        </p:nvSpPr>
        <p:spPr>
          <a:xfrm>
            <a:off x="1398300" y="1655650"/>
            <a:ext cx="3173700" cy="75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Cyclic biometric data</a:t>
            </a:r>
            <a:endParaRPr/>
          </a:p>
        </p:txBody>
      </p:sp>
      <p:sp>
        <p:nvSpPr>
          <p:cNvPr id="138" name="Google Shape;138;p21"/>
          <p:cNvSpPr txBox="1"/>
          <p:nvPr>
            <p:ph idx="1" type="body"/>
          </p:nvPr>
        </p:nvSpPr>
        <p:spPr>
          <a:xfrm>
            <a:off x="4961050" y="1655650"/>
            <a:ext cx="3173700" cy="75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Non-cyclic </a:t>
            </a:r>
            <a:r>
              <a:rPr lang="en"/>
              <a:t>biometric data</a:t>
            </a:r>
            <a:endParaRPr/>
          </a:p>
        </p:txBody>
      </p:sp>
      <p:sp>
        <p:nvSpPr>
          <p:cNvPr id="139" name="Google Shape;139;p21"/>
          <p:cNvSpPr txBox="1"/>
          <p:nvPr>
            <p:ph idx="1" type="body"/>
          </p:nvPr>
        </p:nvSpPr>
        <p:spPr>
          <a:xfrm>
            <a:off x="1676450" y="3722875"/>
            <a:ext cx="1515300" cy="75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Training set</a:t>
            </a:r>
            <a:endParaRPr/>
          </a:p>
        </p:txBody>
      </p:sp>
      <p:sp>
        <p:nvSpPr>
          <p:cNvPr id="140" name="Google Shape;140;p21"/>
          <p:cNvSpPr txBox="1"/>
          <p:nvPr>
            <p:ph idx="1" type="body"/>
          </p:nvPr>
        </p:nvSpPr>
        <p:spPr>
          <a:xfrm>
            <a:off x="5462875" y="3722875"/>
            <a:ext cx="1515300" cy="75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Test </a:t>
            </a:r>
            <a:r>
              <a:rPr lang="en"/>
              <a:t>set</a:t>
            </a:r>
            <a:endParaRPr/>
          </a:p>
        </p:txBody>
      </p:sp>
      <p:cxnSp>
        <p:nvCxnSpPr>
          <p:cNvPr id="141" name="Google Shape;141;p21"/>
          <p:cNvCxnSpPr/>
          <p:nvPr/>
        </p:nvCxnSpPr>
        <p:spPr>
          <a:xfrm flipH="1">
            <a:off x="2143425" y="2190450"/>
            <a:ext cx="42000" cy="1439700"/>
          </a:xfrm>
          <a:prstGeom prst="straightConnector1">
            <a:avLst/>
          </a:prstGeom>
          <a:noFill/>
          <a:ln cap="flat" cmpd="sng" w="76200">
            <a:solidFill>
              <a:schemeClr val="dk2"/>
            </a:solidFill>
            <a:prstDash val="solid"/>
            <a:round/>
            <a:headEnd len="med" w="med" type="none"/>
            <a:tailEnd len="med" w="med" type="triangle"/>
          </a:ln>
        </p:spPr>
      </p:cxnSp>
      <p:cxnSp>
        <p:nvCxnSpPr>
          <p:cNvPr id="142" name="Google Shape;142;p21"/>
          <p:cNvCxnSpPr/>
          <p:nvPr/>
        </p:nvCxnSpPr>
        <p:spPr>
          <a:xfrm flipH="1">
            <a:off x="5947950" y="2190450"/>
            <a:ext cx="42000" cy="1439700"/>
          </a:xfrm>
          <a:prstGeom prst="straightConnector1">
            <a:avLst/>
          </a:prstGeom>
          <a:noFill/>
          <a:ln cap="flat" cmpd="sng" w="76200">
            <a:solidFill>
              <a:schemeClr val="dk2"/>
            </a:solidFill>
            <a:prstDash val="solid"/>
            <a:round/>
            <a:headEnd len="med" w="med" type="none"/>
            <a:tailEnd len="med" w="med" type="triangle"/>
          </a:ln>
        </p:spPr>
      </p:cxnSp>
      <p:cxnSp>
        <p:nvCxnSpPr>
          <p:cNvPr id="143" name="Google Shape;143;p21"/>
          <p:cNvCxnSpPr/>
          <p:nvPr/>
        </p:nvCxnSpPr>
        <p:spPr>
          <a:xfrm>
            <a:off x="2478950" y="2148525"/>
            <a:ext cx="2893200" cy="15936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