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59" r:id="rId6"/>
    <p:sldId id="260" r:id="rId7"/>
    <p:sldId id="261" r:id="rId8"/>
    <p:sldId id="263" r:id="rId9"/>
    <p:sldId id="277" r:id="rId10"/>
    <p:sldId id="265" r:id="rId11"/>
    <p:sldId id="267" r:id="rId12"/>
    <p:sldId id="268" r:id="rId13"/>
    <p:sldId id="278" r:id="rId14"/>
    <p:sldId id="279" r:id="rId15"/>
    <p:sldId id="280" r:id="rId16"/>
    <p:sldId id="281" r:id="rId17"/>
    <p:sldId id="282" r:id="rId18"/>
    <p:sldId id="283" r:id="rId19"/>
    <p:sldId id="284" r:id="rId20"/>
    <p:sldId id="269" r:id="rId21"/>
    <p:sldId id="270" r:id="rId22"/>
    <p:sldId id="285" r:id="rId23"/>
    <p:sldId id="286" r:id="rId24"/>
    <p:sldId id="288" r:id="rId25"/>
    <p:sldId id="287" r:id="rId26"/>
    <p:sldId id="289" r:id="rId27"/>
    <p:sldId id="290" r:id="rId28"/>
    <p:sldId id="291" r:id="rId29"/>
    <p:sldId id="271" r:id="rId30"/>
    <p:sldId id="293" r:id="rId31"/>
    <p:sldId id="292" r:id="rId32"/>
    <p:sldId id="272" r:id="rId33"/>
    <p:sldId id="294" r:id="rId34"/>
    <p:sldId id="295" r:id="rId35"/>
    <p:sldId id="296" r:id="rId36"/>
    <p:sldId id="297" r:id="rId37"/>
    <p:sldId id="273" r:id="rId38"/>
    <p:sldId id="27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9" d="100"/>
          <a:sy n="49" d="100"/>
        </p:scale>
        <p:origin x="58" y="9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18B636-F0E0-4D57-871C-08D685FC21A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B0B71-B5A9-46D4-A2E8-19A1A54C5D97}" type="slidenum">
              <a:rPr lang="en-US" smtClean="0"/>
              <a:t>‹#›</a:t>
            </a:fld>
            <a:endParaRPr lang="en-US"/>
          </a:p>
        </p:txBody>
      </p:sp>
    </p:spTree>
    <p:extLst>
      <p:ext uri="{BB962C8B-B14F-4D97-AF65-F5344CB8AC3E}">
        <p14:creationId xmlns:p14="http://schemas.microsoft.com/office/powerpoint/2010/main" val="1168793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8B636-F0E0-4D57-871C-08D685FC21A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B0B71-B5A9-46D4-A2E8-19A1A54C5D97}" type="slidenum">
              <a:rPr lang="en-US" smtClean="0"/>
              <a:t>‹#›</a:t>
            </a:fld>
            <a:endParaRPr lang="en-US"/>
          </a:p>
        </p:txBody>
      </p:sp>
    </p:spTree>
    <p:extLst>
      <p:ext uri="{BB962C8B-B14F-4D97-AF65-F5344CB8AC3E}">
        <p14:creationId xmlns:p14="http://schemas.microsoft.com/office/powerpoint/2010/main" val="3362639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8B636-F0E0-4D57-871C-08D685FC21A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B0B71-B5A9-46D4-A2E8-19A1A54C5D97}" type="slidenum">
              <a:rPr lang="en-US" smtClean="0"/>
              <a:t>‹#›</a:t>
            </a:fld>
            <a:endParaRPr lang="en-US"/>
          </a:p>
        </p:txBody>
      </p:sp>
    </p:spTree>
    <p:extLst>
      <p:ext uri="{BB962C8B-B14F-4D97-AF65-F5344CB8AC3E}">
        <p14:creationId xmlns:p14="http://schemas.microsoft.com/office/powerpoint/2010/main" val="180921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18B636-F0E0-4D57-871C-08D685FC21A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B0B71-B5A9-46D4-A2E8-19A1A54C5D97}" type="slidenum">
              <a:rPr lang="en-US" smtClean="0"/>
              <a:t>‹#›</a:t>
            </a:fld>
            <a:endParaRPr lang="en-US"/>
          </a:p>
        </p:txBody>
      </p:sp>
    </p:spTree>
    <p:extLst>
      <p:ext uri="{BB962C8B-B14F-4D97-AF65-F5344CB8AC3E}">
        <p14:creationId xmlns:p14="http://schemas.microsoft.com/office/powerpoint/2010/main" val="1548969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18B636-F0E0-4D57-871C-08D685FC21A6}" type="datetimeFigureOut">
              <a:rPr lang="en-US" smtClean="0"/>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DB0B71-B5A9-46D4-A2E8-19A1A54C5D97}" type="slidenum">
              <a:rPr lang="en-US" smtClean="0"/>
              <a:t>‹#›</a:t>
            </a:fld>
            <a:endParaRPr lang="en-US"/>
          </a:p>
        </p:txBody>
      </p:sp>
    </p:spTree>
    <p:extLst>
      <p:ext uri="{BB962C8B-B14F-4D97-AF65-F5344CB8AC3E}">
        <p14:creationId xmlns:p14="http://schemas.microsoft.com/office/powerpoint/2010/main" val="21251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18B636-F0E0-4D57-871C-08D685FC21A6}"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B0B71-B5A9-46D4-A2E8-19A1A54C5D97}" type="slidenum">
              <a:rPr lang="en-US" smtClean="0"/>
              <a:t>‹#›</a:t>
            </a:fld>
            <a:endParaRPr lang="en-US"/>
          </a:p>
        </p:txBody>
      </p:sp>
    </p:spTree>
    <p:extLst>
      <p:ext uri="{BB962C8B-B14F-4D97-AF65-F5344CB8AC3E}">
        <p14:creationId xmlns:p14="http://schemas.microsoft.com/office/powerpoint/2010/main" val="2347657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18B636-F0E0-4D57-871C-08D685FC21A6}" type="datetimeFigureOut">
              <a:rPr lang="en-US" smtClean="0"/>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DB0B71-B5A9-46D4-A2E8-19A1A54C5D97}" type="slidenum">
              <a:rPr lang="en-US" smtClean="0"/>
              <a:t>‹#›</a:t>
            </a:fld>
            <a:endParaRPr lang="en-US"/>
          </a:p>
        </p:txBody>
      </p:sp>
    </p:spTree>
    <p:extLst>
      <p:ext uri="{BB962C8B-B14F-4D97-AF65-F5344CB8AC3E}">
        <p14:creationId xmlns:p14="http://schemas.microsoft.com/office/powerpoint/2010/main" val="177696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18B636-F0E0-4D57-871C-08D685FC21A6}" type="datetimeFigureOut">
              <a:rPr lang="en-US" smtClean="0"/>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DB0B71-B5A9-46D4-A2E8-19A1A54C5D97}" type="slidenum">
              <a:rPr lang="en-US" smtClean="0"/>
              <a:t>‹#›</a:t>
            </a:fld>
            <a:endParaRPr lang="en-US"/>
          </a:p>
        </p:txBody>
      </p:sp>
    </p:spTree>
    <p:extLst>
      <p:ext uri="{BB962C8B-B14F-4D97-AF65-F5344CB8AC3E}">
        <p14:creationId xmlns:p14="http://schemas.microsoft.com/office/powerpoint/2010/main" val="157366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8B636-F0E0-4D57-871C-08D685FC21A6}" type="datetimeFigureOut">
              <a:rPr lang="en-US" smtClean="0"/>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DB0B71-B5A9-46D4-A2E8-19A1A54C5D97}" type="slidenum">
              <a:rPr lang="en-US" smtClean="0"/>
              <a:t>‹#›</a:t>
            </a:fld>
            <a:endParaRPr lang="en-US"/>
          </a:p>
        </p:txBody>
      </p:sp>
    </p:spTree>
    <p:extLst>
      <p:ext uri="{BB962C8B-B14F-4D97-AF65-F5344CB8AC3E}">
        <p14:creationId xmlns:p14="http://schemas.microsoft.com/office/powerpoint/2010/main" val="1002441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18B636-F0E0-4D57-871C-08D685FC21A6}"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B0B71-B5A9-46D4-A2E8-19A1A54C5D97}" type="slidenum">
              <a:rPr lang="en-US" smtClean="0"/>
              <a:t>‹#›</a:t>
            </a:fld>
            <a:endParaRPr lang="en-US"/>
          </a:p>
        </p:txBody>
      </p:sp>
    </p:spTree>
    <p:extLst>
      <p:ext uri="{BB962C8B-B14F-4D97-AF65-F5344CB8AC3E}">
        <p14:creationId xmlns:p14="http://schemas.microsoft.com/office/powerpoint/2010/main" val="267607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18B636-F0E0-4D57-871C-08D685FC21A6}" type="datetimeFigureOut">
              <a:rPr lang="en-US" smtClean="0"/>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DB0B71-B5A9-46D4-A2E8-19A1A54C5D97}" type="slidenum">
              <a:rPr lang="en-US" smtClean="0"/>
              <a:t>‹#›</a:t>
            </a:fld>
            <a:endParaRPr lang="en-US"/>
          </a:p>
        </p:txBody>
      </p:sp>
    </p:spTree>
    <p:extLst>
      <p:ext uri="{BB962C8B-B14F-4D97-AF65-F5344CB8AC3E}">
        <p14:creationId xmlns:p14="http://schemas.microsoft.com/office/powerpoint/2010/main" val="565190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sharpenSoften amount="-25000"/>
                    </a14:imgEffect>
                    <a14:imgEffect>
                      <a14:colorTemperature colorTemp="5900"/>
                    </a14:imgEffect>
                    <a14:imgEffect>
                      <a14:saturation sat="400000"/>
                    </a14:imgEffect>
                    <a14:imgEffect>
                      <a14:brightnessContrast bright="15000" contrast="10000"/>
                    </a14:imgEffect>
                  </a14:imgLayer>
                </a14:imgProps>
              </a:ext>
            </a:extLst>
          </a:blip>
          <a:srcRect/>
          <a:stretch>
            <a:fillRect l="78000" t="78000" b="-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18B636-F0E0-4D57-871C-08D685FC21A6}" type="datetimeFigureOut">
              <a:rPr lang="en-US" smtClean="0"/>
              <a:t>5/24/2022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DB0B71-B5A9-46D4-A2E8-19A1A54C5D97}" type="slidenum">
              <a:rPr lang="en-US" smtClean="0"/>
              <a:t>‹#›</a:t>
            </a:fld>
            <a:endParaRPr lang="en-US"/>
          </a:p>
        </p:txBody>
      </p:sp>
    </p:spTree>
    <p:extLst>
      <p:ext uri="{BB962C8B-B14F-4D97-AF65-F5344CB8AC3E}">
        <p14:creationId xmlns:p14="http://schemas.microsoft.com/office/powerpoint/2010/main" val="3127891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image" Target="../media/image46.emf"/></Relationships>
</file>

<file path=ppt/slides/_rels/slide3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3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40573"/>
            <a:ext cx="9144000" cy="2387600"/>
          </a:xfrm>
        </p:spPr>
        <p:txBody>
          <a:bodyPr>
            <a:normAutofit fontScale="90000"/>
          </a:bodyPr>
          <a:lstStyle/>
          <a:p>
            <a:r>
              <a:rPr lang="en-US" dirty="0" smtClean="0">
                <a:solidFill>
                  <a:schemeClr val="accent5">
                    <a:lumMod val="75000"/>
                  </a:schemeClr>
                </a:solidFill>
                <a:effectLst>
                  <a:outerShdw blurRad="38100" dist="38100" dir="2700000" algn="tl">
                    <a:srgbClr val="000000">
                      <a:alpha val="43137"/>
                    </a:srgbClr>
                  </a:outerShdw>
                </a:effectLst>
                <a:latin typeface="High Tower Text" panose="02040502050506030303" pitchFamily="18" charset="0"/>
              </a:rPr>
              <a:t>A Project Report on</a:t>
            </a:r>
            <a:br>
              <a:rPr lang="en-US" dirty="0" smtClean="0">
                <a:solidFill>
                  <a:schemeClr val="accent5">
                    <a:lumMod val="75000"/>
                  </a:schemeClr>
                </a:solidFill>
                <a:effectLst>
                  <a:outerShdw blurRad="38100" dist="38100" dir="2700000" algn="tl">
                    <a:srgbClr val="000000">
                      <a:alpha val="43137"/>
                    </a:srgbClr>
                  </a:outerShdw>
                </a:effectLst>
                <a:latin typeface="High Tower Text" panose="02040502050506030303" pitchFamily="18" charset="0"/>
              </a:rPr>
            </a:br>
            <a:r>
              <a:rPr lang="en-US" dirty="0" smtClean="0">
                <a:solidFill>
                  <a:schemeClr val="accent5">
                    <a:lumMod val="75000"/>
                  </a:schemeClr>
                </a:solidFill>
                <a:effectLst>
                  <a:outerShdw blurRad="38100" dist="38100" dir="2700000" algn="tl">
                    <a:srgbClr val="000000">
                      <a:alpha val="43137"/>
                    </a:srgbClr>
                  </a:outerShdw>
                </a:effectLst>
                <a:latin typeface="High Tower Text" panose="02040502050506030303" pitchFamily="18" charset="0"/>
              </a:rPr>
              <a:t>Micro Credit –</a:t>
            </a:r>
            <a:br>
              <a:rPr lang="en-US" dirty="0" smtClean="0">
                <a:solidFill>
                  <a:schemeClr val="accent5">
                    <a:lumMod val="75000"/>
                  </a:schemeClr>
                </a:solidFill>
                <a:effectLst>
                  <a:outerShdw blurRad="38100" dist="38100" dir="2700000" algn="tl">
                    <a:srgbClr val="000000">
                      <a:alpha val="43137"/>
                    </a:srgbClr>
                  </a:outerShdw>
                </a:effectLst>
                <a:latin typeface="High Tower Text" panose="02040502050506030303" pitchFamily="18" charset="0"/>
              </a:rPr>
            </a:br>
            <a:r>
              <a:rPr lang="en-US" dirty="0" smtClean="0">
                <a:solidFill>
                  <a:schemeClr val="accent5">
                    <a:lumMod val="75000"/>
                  </a:schemeClr>
                </a:solidFill>
                <a:effectLst>
                  <a:outerShdw blurRad="38100" dist="38100" dir="2700000" algn="tl">
                    <a:srgbClr val="000000">
                      <a:alpha val="43137"/>
                    </a:srgbClr>
                  </a:outerShdw>
                </a:effectLst>
                <a:latin typeface="High Tower Text" panose="02040502050506030303" pitchFamily="18" charset="0"/>
              </a:rPr>
              <a:t>Loan Defaulter</a:t>
            </a:r>
            <a:endParaRPr lang="en-US" dirty="0">
              <a:solidFill>
                <a:schemeClr val="accent5">
                  <a:lumMod val="75000"/>
                </a:schemeClr>
              </a:solidFill>
              <a:effectLst>
                <a:outerShdw blurRad="38100" dist="38100" dir="2700000" algn="tl">
                  <a:srgbClr val="000000">
                    <a:alpha val="43137"/>
                  </a:srgbClr>
                </a:outerShdw>
              </a:effectLst>
              <a:latin typeface="High Tower Text" panose="02040502050506030303" pitchFamily="18" charset="0"/>
            </a:endParaRPr>
          </a:p>
        </p:txBody>
      </p:sp>
      <p:sp>
        <p:nvSpPr>
          <p:cNvPr id="3" name="Subtitle 2"/>
          <p:cNvSpPr>
            <a:spLocks noGrp="1"/>
          </p:cNvSpPr>
          <p:nvPr>
            <p:ph type="subTitle" idx="1"/>
          </p:nvPr>
        </p:nvSpPr>
        <p:spPr>
          <a:xfrm>
            <a:off x="1620328" y="5111661"/>
            <a:ext cx="9144000" cy="1655762"/>
          </a:xfrm>
        </p:spPr>
        <p:txBody>
          <a:bodyPr/>
          <a:lstStyle/>
          <a:p>
            <a:r>
              <a:rPr lang="en-US" dirty="0" smtClean="0">
                <a:solidFill>
                  <a:schemeClr val="accent1">
                    <a:lumMod val="50000"/>
                  </a:schemeClr>
                </a:solidFill>
              </a:rPr>
              <a:t>SUBMITTED BY</a:t>
            </a:r>
          </a:p>
          <a:p>
            <a:r>
              <a:rPr lang="en-US" dirty="0" smtClean="0">
                <a:solidFill>
                  <a:schemeClr val="accent1">
                    <a:lumMod val="50000"/>
                  </a:schemeClr>
                </a:solidFill>
              </a:rPr>
              <a:t>HIMAJA IJJADA</a:t>
            </a:r>
            <a:endParaRPr lang="en-US" dirty="0">
              <a:solidFill>
                <a:schemeClr val="accent1">
                  <a:lumMod val="50000"/>
                </a:schemeClr>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24311"/>
          <a:stretch/>
        </p:blipFill>
        <p:spPr>
          <a:xfrm>
            <a:off x="0" y="2047246"/>
            <a:ext cx="2855343" cy="1774256"/>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24311"/>
          <a:stretch/>
        </p:blipFill>
        <p:spPr>
          <a:xfrm rot="10800000">
            <a:off x="9336657" y="2047246"/>
            <a:ext cx="2855343" cy="1774256"/>
          </a:xfrm>
          <a:prstGeom prst="rect">
            <a:avLst/>
          </a:prstGeom>
        </p:spPr>
      </p:pic>
      <p:sp>
        <p:nvSpPr>
          <p:cNvPr id="7" name="TextBox 6"/>
          <p:cNvSpPr txBox="1"/>
          <p:nvPr/>
        </p:nvSpPr>
        <p:spPr>
          <a:xfrm>
            <a:off x="2477958" y="6398091"/>
            <a:ext cx="7236083" cy="369332"/>
          </a:xfrm>
          <a:prstGeom prst="rect">
            <a:avLst/>
          </a:prstGeom>
          <a:noFill/>
        </p:spPr>
        <p:txBody>
          <a:bodyPr wrap="none" rtlCol="0">
            <a:spAutoFit/>
          </a:bodyPr>
          <a:lstStyle/>
          <a:p>
            <a:r>
              <a:rPr lang="en-US" b="1" dirty="0" smtClean="0"/>
              <a:t>Caution</a:t>
            </a:r>
            <a:r>
              <a:rPr lang="en-US" dirty="0" smtClean="0"/>
              <a:t> - Please view the presentation as a slide show for better experience</a:t>
            </a:r>
            <a:endParaRPr lang="en-US" dirty="0"/>
          </a:p>
        </p:txBody>
      </p:sp>
    </p:spTree>
    <p:extLst>
      <p:ext uri="{BB962C8B-B14F-4D97-AF65-F5344CB8AC3E}">
        <p14:creationId xmlns:p14="http://schemas.microsoft.com/office/powerpoint/2010/main" val="13271911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dirty="0" smtClean="0">
                <a:solidFill>
                  <a:schemeClr val="accent5">
                    <a:lumMod val="75000"/>
                  </a:schemeClr>
                </a:solidFill>
              </a:rPr>
              <a:t>Data Sources and their formats</a:t>
            </a:r>
            <a:endParaRPr lang="en-US" dirty="0">
              <a:solidFill>
                <a:schemeClr val="accent5">
                  <a:lumMod val="75000"/>
                </a:schemeClr>
              </a:solidFill>
            </a:endParaRPr>
          </a:p>
        </p:txBody>
      </p:sp>
      <p:sp>
        <p:nvSpPr>
          <p:cNvPr id="3" name="Content Placeholder 2"/>
          <p:cNvSpPr>
            <a:spLocks noGrp="1"/>
          </p:cNvSpPr>
          <p:nvPr>
            <p:ph idx="1"/>
          </p:nvPr>
        </p:nvSpPr>
        <p:spPr>
          <a:xfrm>
            <a:off x="838200" y="1325563"/>
            <a:ext cx="10515600" cy="4351338"/>
          </a:xfrm>
        </p:spPr>
        <p:txBody>
          <a:bodyPr/>
          <a:lstStyle/>
          <a:p>
            <a:r>
              <a:rPr lang="en-US" dirty="0" smtClean="0"/>
              <a:t>The </a:t>
            </a:r>
            <a:r>
              <a:rPr lang="en-US" dirty="0"/>
              <a:t>sample data is provided to us from </a:t>
            </a:r>
            <a:r>
              <a:rPr lang="en-US" dirty="0" smtClean="0"/>
              <a:t>a client database is in CSV format. </a:t>
            </a:r>
          </a:p>
          <a:p>
            <a:r>
              <a:rPr lang="en-US" dirty="0" smtClean="0"/>
              <a:t>In </a:t>
            </a:r>
            <a:r>
              <a:rPr lang="en-US" dirty="0"/>
              <a:t>order to improve the selection of customers for the credit, the client wants some predictions that could help them in further </a:t>
            </a:r>
            <a:r>
              <a:rPr lang="en-US" dirty="0" smtClean="0"/>
              <a:t>investment. </a:t>
            </a:r>
          </a:p>
          <a:p>
            <a:r>
              <a:rPr lang="en-US" dirty="0" smtClean="0"/>
              <a:t>The dataset has </a:t>
            </a:r>
            <a:r>
              <a:rPr lang="en-US" dirty="0"/>
              <a:t>209593 rows and 36 columns including target. </a:t>
            </a:r>
            <a:endParaRPr lang="en-US" dirty="0" smtClean="0"/>
          </a:p>
          <a:p>
            <a:r>
              <a:rPr lang="en-US" dirty="0" smtClean="0"/>
              <a:t>In </a:t>
            </a:r>
            <a:r>
              <a:rPr lang="en-US" dirty="0"/>
              <a:t>this particular </a:t>
            </a:r>
            <a:r>
              <a:rPr lang="en-US" dirty="0" smtClean="0"/>
              <a:t>dataset </a:t>
            </a:r>
            <a:r>
              <a:rPr lang="en-US" dirty="0"/>
              <a:t>I have object, float and integer types of data. </a:t>
            </a:r>
            <a:endParaRPr lang="en-US"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38248" y="4707747"/>
            <a:ext cx="6403426" cy="1614225"/>
          </a:xfrm>
          <a:prstGeom prst="rect">
            <a:avLst/>
          </a:prstGeom>
        </p:spPr>
      </p:pic>
    </p:spTree>
    <p:extLst>
      <p:ext uri="{BB962C8B-B14F-4D97-AF65-F5344CB8AC3E}">
        <p14:creationId xmlns:p14="http://schemas.microsoft.com/office/powerpoint/2010/main" val="2999140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234" y="-202433"/>
            <a:ext cx="10515600" cy="1325563"/>
          </a:xfrm>
        </p:spPr>
        <p:txBody>
          <a:bodyPr>
            <a:normAutofit/>
          </a:bodyPr>
          <a:lstStyle/>
          <a:p>
            <a:r>
              <a:rPr lang="en-US" dirty="0" smtClean="0">
                <a:solidFill>
                  <a:schemeClr val="accent5">
                    <a:lumMod val="75000"/>
                  </a:schemeClr>
                </a:solidFill>
              </a:rPr>
              <a:t>Data Preprocessing Done</a:t>
            </a:r>
            <a:endParaRPr lang="en-US" dirty="0">
              <a:solidFill>
                <a:schemeClr val="accent5">
                  <a:lumMod val="75000"/>
                </a:schemeClr>
              </a:solidFill>
            </a:endParaRPr>
          </a:p>
        </p:txBody>
      </p:sp>
      <p:sp>
        <p:nvSpPr>
          <p:cNvPr id="3" name="Content Placeholder 2"/>
          <p:cNvSpPr>
            <a:spLocks noGrp="1"/>
          </p:cNvSpPr>
          <p:nvPr>
            <p:ph idx="1"/>
          </p:nvPr>
        </p:nvSpPr>
        <p:spPr>
          <a:xfrm>
            <a:off x="730468" y="2132122"/>
            <a:ext cx="10515600" cy="4351338"/>
          </a:xfrm>
        </p:spPr>
        <p:txBody>
          <a:bodyPr/>
          <a:lstStyle/>
          <a:p>
            <a:endParaRPr lang="en-US" dirty="0"/>
          </a:p>
        </p:txBody>
      </p:sp>
      <p:sp>
        <p:nvSpPr>
          <p:cNvPr id="4" name="Rectangle 2"/>
          <p:cNvSpPr>
            <a:spLocks noChangeArrowheads="1"/>
          </p:cNvSpPr>
          <p:nvPr/>
        </p:nvSpPr>
        <p:spPr bwMode="auto">
          <a:xfrm>
            <a:off x="365234" y="10089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Checking the data types of the columns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2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234" y="1466191"/>
            <a:ext cx="5089635" cy="367906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365234" y="54883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 can observe that the data has 3 types of data - integer, float and object.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8"/>
          <p:cNvSpPr>
            <a:spLocks noChangeArrowheads="1"/>
          </p:cNvSpPr>
          <p:nvPr/>
        </p:nvSpPr>
        <p:spPr bwMode="auto">
          <a:xfrm>
            <a:off x="6306207" y="10089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Checking the info of the dataset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1031"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207" y="1466192"/>
            <a:ext cx="5707063" cy="373363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a:spLocks noChangeArrowheads="1"/>
          </p:cNvSpPr>
          <p:nvPr/>
        </p:nvSpPr>
        <p:spPr bwMode="auto">
          <a:xfrm>
            <a:off x="6096000" y="5542892"/>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6807"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Helvetica" panose="020B0604020202020204" pitchFamily="34" charset="0"/>
                <a:ea typeface="Times New Roman" panose="02020603050405020304" pitchFamily="18" charset="0"/>
              </a:rPr>
              <a:t>Observations</a:t>
            </a:r>
            <a:endParaRPr kumimoji="0" lang="en-US" altLang="en-US" sz="1800" b="1" i="0" u="none" strike="noStrike" cap="none" normalizeH="0" baseline="0" dirty="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There are no null values in the dataset</a:t>
            </a:r>
            <a:endPar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 can see the datatypes of each column</a:t>
            </a:r>
            <a:endParaRPr kumimoji="0" lang="en-US" altLang="en-US" sz="1100" b="0" i="0" u="none" strike="noStrike" cap="none" normalizeH="0" baseline="0" dirty="0" smtClean="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column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pdate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should be a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datetime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datatype so we need to change it from object to </a:t>
            </a:r>
            <a:r>
              <a:rPr kumimoji="0" lang="en-US" altLang="en-US" sz="1000" b="0" i="0" u="none" strike="noStrike" cap="none" normalizeH="0" baseline="0" dirty="0" err="1"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datetime</a:t>
            </a: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 datatype.</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7685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204951" y="2128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Checking unique values of each column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52" name="Picture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51" y="606852"/>
            <a:ext cx="5722938" cy="424975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0" y="56165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204951" y="5109930"/>
            <a:ext cx="6096000" cy="1606402"/>
          </a:xfrm>
          <a:prstGeom prst="rect">
            <a:avLst/>
          </a:prstGeom>
        </p:spPr>
        <p:txBody>
          <a:bodyPr>
            <a:spAutoFit/>
          </a:bodyPr>
          <a:lstStyle/>
          <a:p>
            <a:pPr>
              <a:lnSpc>
                <a:spcPct val="107000"/>
              </a:lnSpc>
              <a:spcBef>
                <a:spcPts val="765"/>
              </a:spcBef>
            </a:pPr>
            <a:r>
              <a:rPr lang="en-US" sz="165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'Unnamed:0' is an index column in raw dataset which has all the entries as unique numbers so we can drop this column.</a:t>
            </a:r>
            <a:endParaRPr lang="en-US" sz="11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column '</a:t>
            </a:r>
            <a:r>
              <a:rPr lang="en-US" sz="1050" dirty="0" err="1"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pcircle</a:t>
            </a: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has only one entry in the column, which has no contribution with our model training. So we can drop this column also.</a:t>
            </a:r>
            <a:endParaRPr lang="en-US" sz="11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The column '</a:t>
            </a:r>
            <a:r>
              <a:rPr lang="en-US" sz="1050" dirty="0" err="1"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msisdn</a:t>
            </a:r>
            <a:r>
              <a:rPr lang="en-US" sz="105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 is a column with phone numbers of users, which has no contribution to the model building. So this column can be dropped.</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6"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840" y="740330"/>
            <a:ext cx="5699125" cy="601663"/>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5902" y="2330560"/>
            <a:ext cx="5707063" cy="3429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p:cNvSpPr>
            <a:spLocks noChangeArrowheads="1"/>
          </p:cNvSpPr>
          <p:nvPr/>
        </p:nvSpPr>
        <p:spPr bwMode="auto">
          <a:xfrm>
            <a:off x="6392944" y="2128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Dropping Unnamed: 0, </a:t>
            </a:r>
            <a:r>
              <a:rPr kumimoji="0" lang="en-US" altLang="en-US" sz="18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msisdn</a:t>
            </a: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and </a:t>
            </a:r>
            <a:r>
              <a:rPr kumimoji="0" lang="en-US" altLang="en-US" sz="1800" b="1" i="0" u="none" strike="noStrike" cap="none" normalizeH="0" baseline="0" dirty="0" err="1"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pcircle</a:t>
            </a: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columns</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10"/>
          <p:cNvSpPr>
            <a:spLocks noChangeArrowheads="1"/>
          </p:cNvSpPr>
          <p:nvPr/>
        </p:nvSpPr>
        <p:spPr bwMode="auto">
          <a:xfrm>
            <a:off x="6505902" y="17219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 have dropped the above columns from our dataset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Checking null values in the dataset</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1"/>
          <p:cNvSpPr>
            <a:spLocks noChangeArrowheads="1"/>
          </p:cNvSpPr>
          <p:nvPr/>
        </p:nvSpPr>
        <p:spPr bwMode="auto">
          <a:xfrm>
            <a:off x="6392944" y="51578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28429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567559" y="251215"/>
            <a:ext cx="24751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Visualizing null values</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076"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59" y="1088365"/>
            <a:ext cx="5423338" cy="413866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646386" y="354713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7"/>
          <p:cNvSpPr/>
          <p:nvPr/>
        </p:nvSpPr>
        <p:spPr>
          <a:xfrm>
            <a:off x="646386" y="5417847"/>
            <a:ext cx="6096000" cy="677108"/>
          </a:xfrm>
          <a:prstGeom prst="rect">
            <a:avLst/>
          </a:prstGeom>
        </p:spPr>
        <p:txBody>
          <a:bodyPr>
            <a:spAutoFit/>
          </a:bodyPr>
          <a:lstStyle/>
          <a:p>
            <a:pPr>
              <a:spcBef>
                <a:spcPts val="765"/>
              </a:spcBef>
            </a:pPr>
            <a:r>
              <a:rPr lang="en-US" sz="1400" dirty="0" smtClean="0">
                <a:solidFill>
                  <a:srgbClr val="000000"/>
                </a:solidFill>
                <a:effectLst/>
                <a:latin typeface="Helvetica" panose="020B0604020202020204" pitchFamily="34" charset="0"/>
                <a:ea typeface="Times New Roman" panose="02020603050405020304" pitchFamily="18" charset="0"/>
              </a:rPr>
              <a:t>Observations</a:t>
            </a:r>
            <a:endParaRPr lang="en-US" sz="1400" dirty="0" smtClean="0">
              <a:effectLst/>
              <a:latin typeface="Times New Roman" panose="02020603050405020304" pitchFamily="18" charset="0"/>
              <a:ea typeface="Times New Roman" panose="02020603050405020304" pitchFamily="18" charset="0"/>
            </a:endParaRPr>
          </a:p>
          <a:p>
            <a:pPr>
              <a:spcBef>
                <a:spcPts val="1200"/>
              </a:spcBef>
            </a:pPr>
            <a:r>
              <a:rPr lang="en-US" sz="1400" dirty="0" smtClean="0">
                <a:solidFill>
                  <a:srgbClr val="000000"/>
                </a:solidFill>
                <a:effectLst/>
                <a:latin typeface="Helvetica" panose="020B0604020202020204" pitchFamily="34" charset="0"/>
                <a:ea typeface="Times New Roman" panose="02020603050405020304" pitchFamily="18" charset="0"/>
              </a:rPr>
              <a:t>There are no null values in our dataset.</a:t>
            </a:r>
            <a:endParaRPr lang="en-US" sz="1400" dirty="0">
              <a:effectLst/>
              <a:latin typeface="Times New Roman" panose="02020603050405020304" pitchFamily="18" charset="0"/>
              <a:ea typeface="Times New Roman" panose="02020603050405020304" pitchFamily="18" charset="0"/>
            </a:endParaRPr>
          </a:p>
        </p:txBody>
      </p:sp>
      <p:pic>
        <p:nvPicPr>
          <p:cNvPr id="9" name="Picture 8"/>
          <p:cNvPicPr>
            <a:picLocks noChangeAspect="1"/>
          </p:cNvPicPr>
          <p:nvPr/>
        </p:nvPicPr>
        <p:blipFill rotWithShape="1">
          <a:blip r:embed="rId3"/>
          <a:srcRect b="19081"/>
          <a:stretch/>
        </p:blipFill>
        <p:spPr>
          <a:xfrm>
            <a:off x="6361324" y="14677"/>
            <a:ext cx="6745076" cy="6400801"/>
          </a:xfrm>
          <a:prstGeom prst="rect">
            <a:avLst/>
          </a:prstGeom>
        </p:spPr>
      </p:pic>
    </p:spTree>
    <p:extLst>
      <p:ext uri="{BB962C8B-B14F-4D97-AF65-F5344CB8AC3E}">
        <p14:creationId xmlns:p14="http://schemas.microsoft.com/office/powerpoint/2010/main" val="15401908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3692" y="221993"/>
            <a:ext cx="6020625" cy="1999669"/>
          </a:xfrm>
          <a:prstGeom prst="rect">
            <a:avLst/>
          </a:prstGeom>
        </p:spPr>
      </p:pic>
      <p:pic>
        <p:nvPicPr>
          <p:cNvPr id="5" name="Picture 4"/>
          <p:cNvPicPr>
            <a:picLocks noChangeAspect="1"/>
          </p:cNvPicPr>
          <p:nvPr/>
        </p:nvPicPr>
        <p:blipFill>
          <a:blip r:embed="rId3"/>
          <a:stretch>
            <a:fillRect/>
          </a:stretch>
        </p:blipFill>
        <p:spPr>
          <a:xfrm>
            <a:off x="143692" y="2592148"/>
            <a:ext cx="6859652" cy="3786284"/>
          </a:xfrm>
          <a:prstGeom prst="rect">
            <a:avLst/>
          </a:prstGeom>
        </p:spPr>
      </p:pic>
      <p:pic>
        <p:nvPicPr>
          <p:cNvPr id="6" name="Picture 5"/>
          <p:cNvPicPr>
            <a:picLocks noChangeAspect="1"/>
          </p:cNvPicPr>
          <p:nvPr/>
        </p:nvPicPr>
        <p:blipFill>
          <a:blip r:embed="rId4"/>
          <a:stretch>
            <a:fillRect/>
          </a:stretch>
        </p:blipFill>
        <p:spPr>
          <a:xfrm>
            <a:off x="6479627" y="221993"/>
            <a:ext cx="5566879" cy="5989621"/>
          </a:xfrm>
          <a:prstGeom prst="rect">
            <a:avLst/>
          </a:prstGeom>
        </p:spPr>
      </p:pic>
    </p:spTree>
    <p:extLst>
      <p:ext uri="{BB962C8B-B14F-4D97-AF65-F5344CB8AC3E}">
        <p14:creationId xmlns:p14="http://schemas.microsoft.com/office/powerpoint/2010/main" val="1328464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8897" y="0"/>
            <a:ext cx="5911777" cy="6858000"/>
          </a:xfrm>
          <a:prstGeom prst="rect">
            <a:avLst/>
          </a:prstGeom>
        </p:spPr>
      </p:pic>
      <p:pic>
        <p:nvPicPr>
          <p:cNvPr id="5" name="Picture 4"/>
          <p:cNvPicPr>
            <a:picLocks noChangeAspect="1"/>
          </p:cNvPicPr>
          <p:nvPr/>
        </p:nvPicPr>
        <p:blipFill>
          <a:blip r:embed="rId3"/>
          <a:stretch>
            <a:fillRect/>
          </a:stretch>
        </p:blipFill>
        <p:spPr>
          <a:xfrm>
            <a:off x="6040674" y="0"/>
            <a:ext cx="5436623" cy="6731876"/>
          </a:xfrm>
          <a:prstGeom prst="rect">
            <a:avLst/>
          </a:prstGeom>
        </p:spPr>
      </p:pic>
    </p:spTree>
    <p:extLst>
      <p:ext uri="{BB962C8B-B14F-4D97-AF65-F5344CB8AC3E}">
        <p14:creationId xmlns:p14="http://schemas.microsoft.com/office/powerpoint/2010/main" val="1649850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7926" y="155126"/>
            <a:ext cx="6178281" cy="6245673"/>
          </a:xfrm>
          <a:prstGeom prst="rect">
            <a:avLst/>
          </a:prstGeom>
        </p:spPr>
      </p:pic>
      <p:pic>
        <p:nvPicPr>
          <p:cNvPr id="5" name="Picture 4"/>
          <p:cNvPicPr>
            <a:picLocks noChangeAspect="1"/>
          </p:cNvPicPr>
          <p:nvPr/>
        </p:nvPicPr>
        <p:blipFill>
          <a:blip r:embed="rId3"/>
          <a:stretch>
            <a:fillRect/>
          </a:stretch>
        </p:blipFill>
        <p:spPr>
          <a:xfrm>
            <a:off x="6306207" y="155126"/>
            <a:ext cx="5676218" cy="6088019"/>
          </a:xfrm>
          <a:prstGeom prst="rect">
            <a:avLst/>
          </a:prstGeom>
        </p:spPr>
      </p:pic>
    </p:spTree>
    <p:extLst>
      <p:ext uri="{BB962C8B-B14F-4D97-AF65-F5344CB8AC3E}">
        <p14:creationId xmlns:p14="http://schemas.microsoft.com/office/powerpoint/2010/main" val="416065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988" y="152163"/>
            <a:ext cx="5847205" cy="2675357"/>
          </a:xfrm>
          <a:prstGeom prst="rect">
            <a:avLst/>
          </a:prstGeom>
        </p:spPr>
      </p:pic>
      <p:pic>
        <p:nvPicPr>
          <p:cNvPr id="5" name="Picture 4"/>
          <p:cNvPicPr>
            <a:picLocks noChangeAspect="1"/>
          </p:cNvPicPr>
          <p:nvPr/>
        </p:nvPicPr>
        <p:blipFill>
          <a:blip r:embed="rId3"/>
          <a:stretch>
            <a:fillRect/>
          </a:stretch>
        </p:blipFill>
        <p:spPr>
          <a:xfrm>
            <a:off x="190988" y="2196488"/>
            <a:ext cx="5705315" cy="4361967"/>
          </a:xfrm>
          <a:prstGeom prst="rect">
            <a:avLst/>
          </a:prstGeom>
        </p:spPr>
      </p:pic>
      <p:pic>
        <p:nvPicPr>
          <p:cNvPr id="6" name="Picture 5"/>
          <p:cNvPicPr>
            <a:picLocks noChangeAspect="1"/>
          </p:cNvPicPr>
          <p:nvPr/>
        </p:nvPicPr>
        <p:blipFill>
          <a:blip r:embed="rId4"/>
          <a:stretch>
            <a:fillRect/>
          </a:stretch>
        </p:blipFill>
        <p:spPr>
          <a:xfrm>
            <a:off x="6347084" y="152163"/>
            <a:ext cx="5268010" cy="6043685"/>
          </a:xfrm>
          <a:prstGeom prst="rect">
            <a:avLst/>
          </a:prstGeom>
        </p:spPr>
      </p:pic>
    </p:spTree>
    <p:extLst>
      <p:ext uri="{BB962C8B-B14F-4D97-AF65-F5344CB8AC3E}">
        <p14:creationId xmlns:p14="http://schemas.microsoft.com/office/powerpoint/2010/main" val="3467379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64409" y="395854"/>
            <a:ext cx="12225560" cy="5248202"/>
          </a:xfrm>
          <a:prstGeom prst="rect">
            <a:avLst/>
          </a:prstGeom>
        </p:spPr>
      </p:pic>
    </p:spTree>
    <p:extLst>
      <p:ext uri="{BB962C8B-B14F-4D97-AF65-F5344CB8AC3E}">
        <p14:creationId xmlns:p14="http://schemas.microsoft.com/office/powerpoint/2010/main" val="3061751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Software Used</a:t>
            </a:r>
            <a:endParaRPr lang="en-US" dirty="0">
              <a:solidFill>
                <a:schemeClr val="accent5">
                  <a:lumMod val="75000"/>
                </a:schemeClr>
              </a:solidFill>
            </a:endParaRPr>
          </a:p>
        </p:txBody>
      </p:sp>
      <p:sp>
        <p:nvSpPr>
          <p:cNvPr id="3" name="Content Placeholder 2"/>
          <p:cNvSpPr>
            <a:spLocks noGrp="1"/>
          </p:cNvSpPr>
          <p:nvPr>
            <p:ph idx="1"/>
          </p:nvPr>
        </p:nvSpPr>
        <p:spPr/>
        <p:txBody>
          <a:bodyPr>
            <a:normAutofit fontScale="92500" lnSpcReduction="10000"/>
          </a:bodyPr>
          <a:lstStyle/>
          <a:p>
            <a:pPr lvl="0"/>
            <a:r>
              <a:rPr lang="en-US" dirty="0" smtClean="0"/>
              <a:t>Windows 10 Operating System</a:t>
            </a:r>
          </a:p>
          <a:p>
            <a:r>
              <a:rPr lang="en-US" dirty="0" smtClean="0"/>
              <a:t>Anaconda Package and Environment Manager</a:t>
            </a:r>
          </a:p>
          <a:p>
            <a:r>
              <a:rPr lang="en-US" dirty="0" err="1" smtClean="0"/>
              <a:t>Jupyter</a:t>
            </a:r>
            <a:r>
              <a:rPr lang="en-US" dirty="0" smtClean="0"/>
              <a:t> Notebook</a:t>
            </a:r>
          </a:p>
          <a:p>
            <a:r>
              <a:rPr lang="en-US" dirty="0" smtClean="0"/>
              <a:t>Python3</a:t>
            </a:r>
          </a:p>
          <a:p>
            <a:r>
              <a:rPr lang="en-US" dirty="0" smtClean="0"/>
              <a:t>Python Libraries used:</a:t>
            </a:r>
          </a:p>
          <a:p>
            <a:pPr lvl="1"/>
            <a:r>
              <a:rPr lang="en-US" dirty="0" smtClean="0"/>
              <a:t>Pandas</a:t>
            </a:r>
          </a:p>
          <a:p>
            <a:pPr lvl="1"/>
            <a:r>
              <a:rPr lang="en-US" dirty="0" err="1" smtClean="0"/>
              <a:t>Numpy</a:t>
            </a:r>
            <a:endParaRPr lang="en-US" dirty="0" smtClean="0"/>
          </a:p>
          <a:p>
            <a:pPr lvl="1"/>
            <a:r>
              <a:rPr lang="en-US" dirty="0" err="1" smtClean="0"/>
              <a:t>matplotlib</a:t>
            </a:r>
            <a:r>
              <a:rPr lang="en-US" dirty="0" smtClean="0"/>
              <a:t>, </a:t>
            </a:r>
            <a:r>
              <a:rPr lang="en-US" dirty="0" err="1" smtClean="0"/>
              <a:t>Seaborn</a:t>
            </a:r>
            <a:endParaRPr lang="en-US" dirty="0" smtClean="0"/>
          </a:p>
          <a:p>
            <a:pPr lvl="1"/>
            <a:r>
              <a:rPr lang="en-US" dirty="0" err="1" smtClean="0"/>
              <a:t>Scipy</a:t>
            </a:r>
            <a:endParaRPr lang="en-US" dirty="0" smtClean="0"/>
          </a:p>
          <a:p>
            <a:pPr lvl="1"/>
            <a:r>
              <a:rPr lang="en-US" dirty="0" err="1" smtClean="0"/>
              <a:t>Statsmodels</a:t>
            </a:r>
            <a:endParaRPr lang="en-US" dirty="0" smtClean="0"/>
          </a:p>
          <a:p>
            <a:pPr lvl="1"/>
            <a:r>
              <a:rPr lang="en-US" dirty="0" err="1" smtClean="0"/>
              <a:t>sklearn</a:t>
            </a:r>
            <a:r>
              <a:rPr lang="en-US" dirty="0" smtClean="0"/>
              <a:t> </a:t>
            </a:r>
          </a:p>
        </p:txBody>
      </p:sp>
    </p:spTree>
    <p:extLst>
      <p:ext uri="{BB962C8B-B14F-4D97-AF65-F5344CB8AC3E}">
        <p14:creationId xmlns:p14="http://schemas.microsoft.com/office/powerpoint/2010/main" val="2261836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latin typeface="Century" panose="02040604050505020304" pitchFamily="18" charset="0"/>
              </a:rPr>
              <a:t>TOPICS TO BE DISCUSSED</a:t>
            </a:r>
            <a:endParaRPr lang="en-US" dirty="0">
              <a:solidFill>
                <a:schemeClr val="accent5">
                  <a:lumMod val="75000"/>
                </a:schemeClr>
              </a:solidFill>
            </a:endParaRPr>
          </a:p>
        </p:txBody>
      </p:sp>
      <p:sp>
        <p:nvSpPr>
          <p:cNvPr id="3" name="Content Placeholder 2"/>
          <p:cNvSpPr>
            <a:spLocks noGrp="1"/>
          </p:cNvSpPr>
          <p:nvPr>
            <p:ph idx="1"/>
          </p:nvPr>
        </p:nvSpPr>
        <p:spPr/>
        <p:txBody>
          <a:bodyPr>
            <a:normAutofit fontScale="92500" lnSpcReduction="20000"/>
          </a:bodyPr>
          <a:lstStyle/>
          <a:p>
            <a:r>
              <a:rPr lang="en-US" dirty="0" smtClean="0"/>
              <a:t>Introduction</a:t>
            </a:r>
          </a:p>
          <a:p>
            <a:r>
              <a:rPr lang="en-US" dirty="0" smtClean="0"/>
              <a:t>Problem statement</a:t>
            </a:r>
          </a:p>
          <a:p>
            <a:r>
              <a:rPr lang="en-US" dirty="0" smtClean="0"/>
              <a:t>Conceptual Background of the Domain Problem</a:t>
            </a:r>
          </a:p>
          <a:p>
            <a:r>
              <a:rPr lang="en-US" dirty="0" smtClean="0"/>
              <a:t>Motivation for the Problem Undertaken</a:t>
            </a:r>
          </a:p>
          <a:p>
            <a:pPr>
              <a:lnSpc>
                <a:spcPct val="100000"/>
              </a:lnSpc>
            </a:pPr>
            <a:r>
              <a:rPr lang="en-US" dirty="0" smtClean="0"/>
              <a:t>Mathematical/ Analytical Modeling of the Problem</a:t>
            </a:r>
          </a:p>
          <a:p>
            <a:pPr>
              <a:lnSpc>
                <a:spcPct val="100000"/>
              </a:lnSpc>
            </a:pPr>
            <a:r>
              <a:rPr lang="en-US" dirty="0" smtClean="0"/>
              <a:t>Data Sources and their formats</a:t>
            </a:r>
          </a:p>
          <a:p>
            <a:r>
              <a:rPr lang="en-US" dirty="0" smtClean="0"/>
              <a:t>Data Preprocessing Done</a:t>
            </a:r>
          </a:p>
          <a:p>
            <a:r>
              <a:rPr lang="en-US" dirty="0" smtClean="0"/>
              <a:t>Visualizations</a:t>
            </a:r>
          </a:p>
          <a:p>
            <a:r>
              <a:rPr lang="en-US" dirty="0" smtClean="0"/>
              <a:t>Model/s Development and evaluation</a:t>
            </a:r>
          </a:p>
          <a:p>
            <a:r>
              <a:rPr lang="en-US" dirty="0" smtClean="0"/>
              <a:t>Key Findings and Conclusions of the Study</a:t>
            </a:r>
          </a:p>
        </p:txBody>
      </p:sp>
    </p:spTree>
    <p:extLst>
      <p:ext uri="{BB962C8B-B14F-4D97-AF65-F5344CB8AC3E}">
        <p14:creationId xmlns:p14="http://schemas.microsoft.com/office/powerpoint/2010/main" val="37677450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407" y="0"/>
            <a:ext cx="10515600" cy="1325563"/>
          </a:xfrm>
        </p:spPr>
        <p:txBody>
          <a:bodyPr>
            <a:normAutofit/>
          </a:bodyPr>
          <a:lstStyle/>
          <a:p>
            <a:r>
              <a:rPr lang="en-US" dirty="0" smtClean="0">
                <a:solidFill>
                  <a:schemeClr val="accent5">
                    <a:lumMod val="75000"/>
                  </a:schemeClr>
                </a:solidFill>
              </a:rPr>
              <a:t>Visualizations</a:t>
            </a:r>
            <a:endParaRPr lang="en-US" dirty="0"/>
          </a:p>
        </p:txBody>
      </p:sp>
      <p:pic>
        <p:nvPicPr>
          <p:cNvPr id="4" name="Picture 3"/>
          <p:cNvPicPr>
            <a:picLocks noChangeAspect="1"/>
          </p:cNvPicPr>
          <p:nvPr/>
        </p:nvPicPr>
        <p:blipFill>
          <a:blip r:embed="rId2"/>
          <a:stretch>
            <a:fillRect/>
          </a:stretch>
        </p:blipFill>
        <p:spPr>
          <a:xfrm>
            <a:off x="437947" y="993228"/>
            <a:ext cx="5672052" cy="5580993"/>
          </a:xfrm>
          <a:prstGeom prst="rect">
            <a:avLst/>
          </a:prstGeom>
        </p:spPr>
      </p:pic>
      <p:sp>
        <p:nvSpPr>
          <p:cNvPr id="5" name="Rectangle 4"/>
          <p:cNvSpPr/>
          <p:nvPr/>
        </p:nvSpPr>
        <p:spPr>
          <a:xfrm>
            <a:off x="5207876" y="243008"/>
            <a:ext cx="6984124" cy="6664517"/>
          </a:xfrm>
          <a:prstGeom prst="rect">
            <a:avLst/>
          </a:prstGeom>
        </p:spPr>
        <p:txBody>
          <a:bodyPr wrap="square">
            <a:spAutoFit/>
          </a:bodyPr>
          <a:lstStyle/>
          <a:p>
            <a:pPr>
              <a:spcBef>
                <a:spcPts val="765"/>
              </a:spcBef>
            </a:pPr>
            <a:r>
              <a:rPr lang="en-US" sz="800" b="1" dirty="0" smtClean="0">
                <a:solidFill>
                  <a:srgbClr val="000000"/>
                </a:solidFill>
                <a:effectLst/>
                <a:latin typeface="Helvetica" panose="020B0604020202020204" pitchFamily="34" charset="0"/>
                <a:ea typeface="Times New Roman" panose="02020603050405020304" pitchFamily="18" charset="0"/>
              </a:rPr>
              <a:t>Observations</a:t>
            </a:r>
          </a:p>
          <a:p>
            <a:pPr>
              <a:spcBef>
                <a:spcPts val="765"/>
              </a:spcBef>
            </a:pPr>
            <a:endParaRPr lang="en-US" sz="800" b="1" dirty="0">
              <a:latin typeface="Times New Roman" panose="02020603050405020304" pitchFamily="18" charset="0"/>
              <a:ea typeface="Times New Roman" panose="02020603050405020304" pitchFamily="18" charset="0"/>
            </a:endParaRPr>
          </a:p>
          <a:p>
            <a:pPr marL="171450" marR="0" lvl="0" indent="-171450">
              <a:lnSpc>
                <a:spcPct val="107000"/>
              </a:lnSpc>
              <a:spcBef>
                <a:spcPts val="0"/>
              </a:spcBef>
              <a:spcAft>
                <a:spcPts val="800"/>
              </a:spcAft>
              <a:buSzPts val="1000"/>
              <a:buFont typeface="Arial" panose="020B0604020202020204" pitchFamily="34" charset="0"/>
              <a:buChar char="•"/>
              <a:tabLst>
                <a:tab pos="4572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We can clearly see that there is skewness in most of the columns so we need to treat them.</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nSpc>
                <a:spcPct val="107000"/>
              </a:lnSpc>
              <a:spcBef>
                <a:spcPts val="0"/>
              </a:spcBef>
              <a:spcAft>
                <a:spcPts val="800"/>
              </a:spcAft>
              <a:buSzPts val="1000"/>
              <a:buFont typeface="Arial" panose="020B0604020202020204" pitchFamily="34" charset="0"/>
              <a:buChar char="•"/>
              <a:tabLst>
                <a:tab pos="4572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following columns are skewed to the right</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'daily_decr30'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'daily_decr90'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'rental30'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'rental90'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r>
              <a:rPr lang="en-US" sz="800" dirty="0" err="1"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last_rech_amt_ma</a:t>
            </a: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'sumamnt_ma_rech30'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'medianamnt_ma_rech30'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'payback30'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'payback90'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'amnt_loans90'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'medianamnt_ma_rech90'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'fr_ma_rech90'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'cnt_ma_rech30'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'cnt_ma_rech90'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'sumamnt_ma_rech90'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nSpc>
                <a:spcPct val="107000"/>
              </a:lnSpc>
              <a:spcBef>
                <a:spcPts val="0"/>
              </a:spcBef>
              <a:spcAft>
                <a:spcPts val="800"/>
              </a:spcAft>
              <a:buSzPts val="1000"/>
              <a:buFont typeface="Arial" panose="020B0604020202020204" pitchFamily="34" charset="0"/>
              <a:buChar char="•"/>
              <a:tabLst>
                <a:tab pos="4572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following columns are normally distributed</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r>
              <a:rPr lang="en-US" sz="800" dirty="0" err="1"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aon</a:t>
            </a: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r>
              <a:rPr lang="en-US" sz="800" dirty="0" err="1"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last_rech_date_ma</a:t>
            </a: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'fr_ma_rech30'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'cnt_loans30'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'amnt_loans30'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'medianmarechprebal90'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'cnt_loans90'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628650" marR="0" lvl="1" indent="-171450">
              <a:lnSpc>
                <a:spcPct val="107000"/>
              </a:lnSpc>
              <a:spcBef>
                <a:spcPts val="0"/>
              </a:spcBef>
              <a:spcAft>
                <a:spcPts val="800"/>
              </a:spcAft>
              <a:buSzPts val="1000"/>
              <a:buFont typeface="Wingdings" panose="05000000000000000000" pitchFamily="2" charset="2"/>
              <a:buChar char="§"/>
              <a:tabLst>
                <a:tab pos="9144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'medianmarechprebal30'</a:t>
            </a:r>
            <a:endParaRPr lang="en-US" sz="8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171450" marR="0" lvl="0" indent="-171450">
              <a:lnSpc>
                <a:spcPct val="107000"/>
              </a:lnSpc>
              <a:spcBef>
                <a:spcPts val="0"/>
              </a:spcBef>
              <a:spcAft>
                <a:spcPts val="800"/>
              </a:spcAft>
              <a:buSzPts val="1000"/>
              <a:buFont typeface="Arial" panose="020B0604020202020204" pitchFamily="34" charset="0"/>
              <a:buChar char="•"/>
              <a:tabLst>
                <a:tab pos="457200" algn="l"/>
              </a:tabLst>
            </a:pPr>
            <a:r>
              <a:rPr lang="en-US" sz="8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Though some of the columns have integers as entries the data is considered categorical, so we need not take them into consideration.</a:t>
            </a:r>
            <a:endParaRPr lang="en-US" sz="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86265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0174" y="774133"/>
            <a:ext cx="6859652" cy="3071030"/>
          </a:xfrm>
          <a:prstGeom prst="rect">
            <a:avLst/>
          </a:prstGeom>
        </p:spPr>
      </p:pic>
      <p:sp>
        <p:nvSpPr>
          <p:cNvPr id="5" name="Rectangle 4"/>
          <p:cNvSpPr/>
          <p:nvPr/>
        </p:nvSpPr>
        <p:spPr>
          <a:xfrm>
            <a:off x="380174" y="4230924"/>
            <a:ext cx="5736847" cy="1713290"/>
          </a:xfrm>
          <a:prstGeom prst="rect">
            <a:avLst/>
          </a:prstGeom>
        </p:spPr>
        <p:txBody>
          <a:bodyPr wrap="square">
            <a:spAutoFit/>
          </a:bodyPr>
          <a:lstStyle/>
          <a:p>
            <a:pPr>
              <a:spcBef>
                <a:spcPts val="765"/>
              </a:spcBef>
            </a:pPr>
            <a:r>
              <a:rPr lang="en-US" sz="2000" b="1" dirty="0" smtClean="0">
                <a:solidFill>
                  <a:srgbClr val="000000"/>
                </a:solidFill>
                <a:effectLst/>
                <a:latin typeface="Helvetica" panose="020B0604020202020204" pitchFamily="34" charset="0"/>
                <a:ea typeface="Times New Roman" panose="02020603050405020304" pitchFamily="18" charset="0"/>
              </a:rPr>
              <a:t>Observations</a:t>
            </a:r>
            <a:endParaRPr lang="en-US" sz="3600" b="1" dirty="0">
              <a:solidFill>
                <a:srgbClr val="000000"/>
              </a:solidFill>
              <a:latin typeface="Helvetica" panose="020B0604020202020204" pitchFamily="34" charset="0"/>
              <a:ea typeface="Times New Roman" panose="02020603050405020304" pitchFamily="18" charset="0"/>
            </a:endParaRPr>
          </a:p>
          <a:p>
            <a:pPr>
              <a:spcBef>
                <a:spcPts val="765"/>
              </a:spcBef>
            </a:pPr>
            <a:r>
              <a:rPr lang="en-US" dirty="0" smtClean="0">
                <a:solidFill>
                  <a:srgbClr val="000000"/>
                </a:solidFill>
                <a:effectLst/>
                <a:latin typeface="Helvetica" panose="020B0604020202020204" pitchFamily="34" charset="0"/>
                <a:ea typeface="Times New Roman" panose="02020603050405020304" pitchFamily="18" charset="0"/>
              </a:rPr>
              <a:t>There is a data imbalance issue so we have to treat this by using oversampling or </a:t>
            </a:r>
            <a:r>
              <a:rPr lang="en-US" dirty="0" err="1" smtClean="0">
                <a:solidFill>
                  <a:srgbClr val="000000"/>
                </a:solidFill>
                <a:effectLst/>
                <a:latin typeface="Helvetica" panose="020B0604020202020204" pitchFamily="34" charset="0"/>
                <a:ea typeface="Times New Roman" panose="02020603050405020304" pitchFamily="18" charset="0"/>
              </a:rPr>
              <a:t>undersampling</a:t>
            </a:r>
            <a:r>
              <a:rPr lang="en-US" dirty="0" smtClean="0">
                <a:solidFill>
                  <a:srgbClr val="000000"/>
                </a:solidFill>
                <a:effectLst/>
                <a:latin typeface="Helvetica" panose="020B0604020202020204" pitchFamily="34" charset="0"/>
                <a:ea typeface="Times New Roman" panose="02020603050405020304" pitchFamily="18" charset="0"/>
              </a:rPr>
              <a:t> techniques.</a:t>
            </a:r>
            <a:endParaRPr lang="en-US" sz="3600" dirty="0" smtClean="0">
              <a:effectLst/>
              <a:latin typeface="Times New Roman" panose="02020603050405020304" pitchFamily="18" charset="0"/>
              <a:ea typeface="Times New Roman" panose="02020603050405020304" pitchFamily="18" charset="0"/>
            </a:endParaRPr>
          </a:p>
          <a:p>
            <a:pPr>
              <a:spcBef>
                <a:spcPts val="765"/>
              </a:spcBef>
            </a:pPr>
            <a:r>
              <a:rPr lang="en-US" dirty="0" smtClean="0">
                <a:solidFill>
                  <a:srgbClr val="000000"/>
                </a:solidFill>
                <a:effectLst/>
                <a:latin typeface="Helvetica" panose="020B0604020202020204" pitchFamily="34" charset="0"/>
                <a:ea typeface="Times New Roman" panose="02020603050405020304" pitchFamily="18" charset="0"/>
              </a:rPr>
              <a:t> </a:t>
            </a:r>
            <a:endParaRPr lang="en-US" sz="3600" dirty="0">
              <a:effectLst/>
              <a:latin typeface="Times New Roman" panose="02020603050405020304" pitchFamily="18" charset="0"/>
              <a:ea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388188" y="1402605"/>
            <a:ext cx="5059680" cy="2255520"/>
          </a:xfrm>
          <a:prstGeom prst="rect">
            <a:avLst/>
          </a:prstGeom>
        </p:spPr>
      </p:pic>
      <p:sp>
        <p:nvSpPr>
          <p:cNvPr id="7" name="Rectangle 6"/>
          <p:cNvSpPr/>
          <p:nvPr/>
        </p:nvSpPr>
        <p:spPr>
          <a:xfrm>
            <a:off x="5870028" y="4230924"/>
            <a:ext cx="5938344" cy="1670970"/>
          </a:xfrm>
          <a:prstGeom prst="rect">
            <a:avLst/>
          </a:prstGeom>
        </p:spPr>
        <p:txBody>
          <a:bodyPr wrap="square">
            <a:spAutoFit/>
          </a:bodyPr>
          <a:lstStyle/>
          <a:p>
            <a:pPr>
              <a:lnSpc>
                <a:spcPct val="107000"/>
              </a:lnSpc>
              <a:spcBef>
                <a:spcPts val="765"/>
              </a:spcBef>
            </a:pPr>
            <a:r>
              <a:rPr lang="en-US" sz="2000"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All the days till third week of the month have similar no of entries</a:t>
            </a:r>
            <a:endParaRPr lang="en-US" sz="2000" dirty="0" smtClean="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olidFill>
                  <a:srgbClr val="000000"/>
                </a:solidFill>
                <a:effectLst/>
                <a:latin typeface="Helvetica" panose="020B0604020202020204" pitchFamily="34" charset="0"/>
                <a:ea typeface="Times New Roman" panose="02020603050405020304" pitchFamily="18" charset="0"/>
              </a:rPr>
              <a:t>The last week of every month has lesser entries than the first 3 weeks</a:t>
            </a:r>
            <a:endParaRPr lang="en-US" dirty="0"/>
          </a:p>
        </p:txBody>
      </p:sp>
    </p:spTree>
    <p:extLst>
      <p:ext uri="{BB962C8B-B14F-4D97-AF65-F5344CB8AC3E}">
        <p14:creationId xmlns:p14="http://schemas.microsoft.com/office/powerpoint/2010/main" val="34813954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rotWithShape="1">
          <a:blip r:embed="rId2">
            <a:extLst>
              <a:ext uri="{28A0092B-C50C-407E-A947-70E740481C1C}">
                <a14:useLocalDpi xmlns:a14="http://schemas.microsoft.com/office/drawing/2010/main" val="0"/>
              </a:ext>
            </a:extLst>
          </a:blip>
          <a:srcRect r="13404"/>
          <a:stretch/>
        </p:blipFill>
        <p:spPr>
          <a:xfrm>
            <a:off x="173289" y="664910"/>
            <a:ext cx="4414477" cy="958938"/>
          </a:xfrm>
          <a:prstGeom prst="rect">
            <a:avLst/>
          </a:prstGeom>
        </p:spPr>
      </p:pic>
      <p:sp>
        <p:nvSpPr>
          <p:cNvPr id="6" name="Rectangle 5"/>
          <p:cNvSpPr/>
          <p:nvPr/>
        </p:nvSpPr>
        <p:spPr>
          <a:xfrm>
            <a:off x="173289" y="170058"/>
            <a:ext cx="2163797" cy="369332"/>
          </a:xfrm>
          <a:prstGeom prst="rect">
            <a:avLst/>
          </a:prstGeom>
        </p:spPr>
        <p:txBody>
          <a:bodyPr wrap="none">
            <a:spAutoFit/>
          </a:bodyPr>
          <a:lstStyle/>
          <a:p>
            <a:pPr>
              <a:spcBef>
                <a:spcPts val="765"/>
              </a:spcBef>
            </a:pPr>
            <a:r>
              <a:rPr lang="en-US" b="1" dirty="0" smtClean="0">
                <a:solidFill>
                  <a:srgbClr val="000000"/>
                </a:solidFill>
                <a:effectLst/>
                <a:latin typeface="Helvetica" panose="020B0604020202020204" pitchFamily="34" charset="0"/>
                <a:ea typeface="Times New Roman" panose="02020603050405020304" pitchFamily="18" charset="0"/>
              </a:rPr>
              <a:t>Bivariate Analysis</a:t>
            </a:r>
            <a:endParaRPr lang="en-US" sz="2000" b="1" dirty="0">
              <a:effectLst/>
              <a:latin typeface="Times New Roman" panose="02020603050405020304" pitchFamily="18" charset="0"/>
              <a:ea typeface="Times New Roman" panose="02020603050405020304" pitchFamily="18" charset="0"/>
            </a:endParaRPr>
          </a:p>
        </p:txBody>
      </p:sp>
      <p:pic>
        <p:nvPicPr>
          <p:cNvPr id="9" name="Picture 8"/>
          <p:cNvPicPr/>
          <p:nvPr/>
        </p:nvPicPr>
        <p:blipFill>
          <a:blip r:embed="rId3" cstate="print">
            <a:extLst>
              <a:ext uri="{28A0092B-C50C-407E-A947-70E740481C1C}">
                <a14:useLocalDpi xmlns:a14="http://schemas.microsoft.com/office/drawing/2010/main" val="0"/>
              </a:ext>
            </a:extLst>
          </a:blip>
          <a:stretch>
            <a:fillRect/>
          </a:stretch>
        </p:blipFill>
        <p:spPr>
          <a:xfrm>
            <a:off x="173289" y="1749368"/>
            <a:ext cx="4012565" cy="4998273"/>
          </a:xfrm>
          <a:prstGeom prst="rect">
            <a:avLst/>
          </a:prstGeom>
        </p:spPr>
      </p:pic>
      <p:pic>
        <p:nvPicPr>
          <p:cNvPr id="8" name="Picture 7"/>
          <p:cNvPicPr>
            <a:picLocks noChangeAspect="1"/>
          </p:cNvPicPr>
          <p:nvPr/>
        </p:nvPicPr>
        <p:blipFill>
          <a:blip r:embed="rId4"/>
          <a:stretch>
            <a:fillRect/>
          </a:stretch>
        </p:blipFill>
        <p:spPr>
          <a:xfrm>
            <a:off x="4952173" y="170058"/>
            <a:ext cx="6859652" cy="5946963"/>
          </a:xfrm>
          <a:prstGeom prst="rect">
            <a:avLst/>
          </a:prstGeom>
        </p:spPr>
      </p:pic>
    </p:spTree>
    <p:extLst>
      <p:ext uri="{BB962C8B-B14F-4D97-AF65-F5344CB8AC3E}">
        <p14:creationId xmlns:p14="http://schemas.microsoft.com/office/powerpoint/2010/main" val="695943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655" y="351541"/>
            <a:ext cx="12034345" cy="5665654"/>
          </a:xfrm>
          <a:prstGeom prst="rect">
            <a:avLst/>
          </a:prstGeom>
        </p:spPr>
        <p:txBody>
          <a:bodyPr wrap="square">
            <a:spAutoFit/>
          </a:bodyPr>
          <a:lstStyle/>
          <a:p>
            <a:pPr>
              <a:lnSpc>
                <a:spcPct val="107000"/>
              </a:lnSpc>
              <a:spcAft>
                <a:spcPts val="800"/>
              </a:spcAft>
            </a:pPr>
            <a:r>
              <a:rPr lang="en-US" sz="12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13. Customers with high value of Number of times main account got recharged in last 90 days(cnt_ma_rech90) are maximum Non-defaulters(who have paid there loan amount-1).</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14. Customers with high value of Frequency of main account recharged in last 90 days (fr_ma_rech90) are maximum Non-defaulters (who have paid there loan amount-1).</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15. Customers with high value of Total amount of recharge in main account over last 90 days (in Indonesian Rupiah) (sumamnt_ma_rech90) are maximum Non-defaulters (who have paid there loan amount-1).</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16. Customers with high value of Median of amount of recharges done in main account over last 90 days at user level (in Indonesian Rupiah) (medianamnt_ma_rech90) are maximum Non-defaulters (who have paid there loan amount-1).</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17. Customers with high value of Median of main account balance just before recharge in last 90 days at user level (in Indonesian Rupiah) (medianmarechprebal90) are maximum Non-defaulters (who have paid there loan amount-1).</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18. Customers with high value of Number of loans taken by user in last 30 days (cnt_loans30) are maximum Non-defaulters (who have paid there loan amount-1).</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19. Customers with high value of Total amount of loans taken by user in last 30 days (amnt_loans30) are maximum Non-defaulters (who have paid there loan amount-1).</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20. Customers with high value of maximum amount of loan taken by the user in last 30 days (maxamnt_loans30) are maximum Non-defaulters (who have paid there loan amount-1).</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21. Customers with high value of Number of loans taken by user in last 90 days (cnt_loans90) are maximum Non-defaulters (who have paid there loan amount-1).</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22. Customers with high value of Total amount of loans taken by user in last 90 days (amnt_loans90) are maximum Non-defaulters (who have paid there loan amount-1).</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23. Customers with high value of maximum amount of loan taken by the user in last 90 days (maxamnt_loans90) are maximum Non-defaulters (who have paid there loan amount-1).</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24. Customers with high value of Average payback time in days over last 30 days (payback30) are maximum Non-defaulters (who have paid there loan amount-1).</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25. Customers with high value of Average payback time in days over last 90 days (payback90) are maximum Non-defaulters (who have paid there loan amount-1).</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26. In between 6th and 7th month maximum customers both defaulters and Non-defaulters have paid there loan amount.</a:t>
            </a:r>
            <a:endParaRPr lang="en-US" sz="12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200" dirty="0" smtClean="0">
                <a:solidFill>
                  <a:srgbClr val="000000"/>
                </a:solidFill>
                <a:effectLst/>
                <a:latin typeface="Helvetica" panose="020B0604020202020204" pitchFamily="34" charset="0"/>
                <a:ea typeface="Times New Roman" panose="02020603050405020304" pitchFamily="18" charset="0"/>
              </a:rPr>
              <a:t>27. Below 14th of each month all the customers have paid there loan amount.</a:t>
            </a:r>
            <a:endParaRPr lang="en-US" sz="1200" dirty="0"/>
          </a:p>
        </p:txBody>
      </p:sp>
    </p:spTree>
    <p:extLst>
      <p:ext uri="{BB962C8B-B14F-4D97-AF65-F5344CB8AC3E}">
        <p14:creationId xmlns:p14="http://schemas.microsoft.com/office/powerpoint/2010/main" val="2360569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5972" y="219983"/>
            <a:ext cx="6096000" cy="902939"/>
          </a:xfrm>
          <a:prstGeom prst="rect">
            <a:avLst/>
          </a:prstGeom>
        </p:spPr>
        <p:txBody>
          <a:bodyPr>
            <a:spAutoFit/>
          </a:bodyPr>
          <a:lstStyle/>
          <a:p>
            <a:pPr>
              <a:lnSpc>
                <a:spcPct val="107000"/>
              </a:lnSpc>
              <a:spcBef>
                <a:spcPts val="930"/>
              </a:spcBef>
            </a:pPr>
            <a:r>
              <a:rPr lang="en-US" b="1" dirty="0" smtClean="0">
                <a:solidFill>
                  <a:schemeClr val="accent5">
                    <a:lumMod val="75000"/>
                  </a:schemeClr>
                </a:solidFill>
                <a:effectLst/>
                <a:latin typeface="inherit"/>
                <a:ea typeface="Times New Roman" panose="02020603050405020304" pitchFamily="18" charset="0"/>
                <a:cs typeface="Helvetica" panose="020B0604020202020204" pitchFamily="34" charset="0"/>
              </a:rPr>
              <a:t>Checking for outliers:</a:t>
            </a:r>
            <a:endParaRPr lang="en-US" sz="1100" b="1" dirty="0" smtClean="0">
              <a:solidFill>
                <a:schemeClr val="accent5">
                  <a:lumMod val="75000"/>
                </a:schemeClr>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700" b="1" dirty="0" smtClean="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050" dirty="0" smtClean="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b="1" dirty="0" smtClean="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Identifying the outliers using boxplot</a:t>
            </a:r>
            <a:endParaRPr lang="en-US" sz="105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25972" y="1122922"/>
            <a:ext cx="5074920" cy="1303020"/>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225972" y="2538248"/>
            <a:ext cx="5213131" cy="4177861"/>
          </a:xfrm>
          <a:prstGeom prst="rect">
            <a:avLst/>
          </a:prstGeom>
        </p:spPr>
      </p:pic>
      <p:sp>
        <p:nvSpPr>
          <p:cNvPr id="7" name="Rectangle 6"/>
          <p:cNvSpPr/>
          <p:nvPr/>
        </p:nvSpPr>
        <p:spPr>
          <a:xfrm>
            <a:off x="6863996" y="219983"/>
            <a:ext cx="3508974" cy="369332"/>
          </a:xfrm>
          <a:prstGeom prst="rect">
            <a:avLst/>
          </a:prstGeom>
        </p:spPr>
        <p:txBody>
          <a:bodyPr wrap="none">
            <a:spAutoFit/>
          </a:bodyPr>
          <a:lstStyle/>
          <a:p>
            <a:r>
              <a:rPr lang="en-US" b="1" dirty="0" smtClean="0">
                <a:solidFill>
                  <a:schemeClr val="accent5">
                    <a:lumMod val="75000"/>
                  </a:schemeClr>
                </a:solidFill>
              </a:rPr>
              <a:t>Removing Outliers in train dataset:</a:t>
            </a:r>
            <a:endParaRPr lang="en-US" dirty="0">
              <a:solidFill>
                <a:schemeClr val="accent5">
                  <a:lumMod val="75000"/>
                </a:schemeClr>
              </a:solidFill>
            </a:endParaRPr>
          </a:p>
        </p:txBody>
      </p:sp>
      <p:sp>
        <p:nvSpPr>
          <p:cNvPr id="8" name="Rectangle 7"/>
          <p:cNvSpPr/>
          <p:nvPr/>
        </p:nvSpPr>
        <p:spPr>
          <a:xfrm>
            <a:off x="5728138" y="839157"/>
            <a:ext cx="6096000" cy="4801314"/>
          </a:xfrm>
          <a:prstGeom prst="rect">
            <a:avLst/>
          </a:prstGeom>
        </p:spPr>
        <p:txBody>
          <a:bodyPr>
            <a:spAutoFit/>
          </a:bodyPr>
          <a:lstStyle/>
          <a:p>
            <a:r>
              <a:rPr lang="en-US" b="1" dirty="0" smtClean="0"/>
              <a:t>I. Z score method</a:t>
            </a:r>
          </a:p>
          <a:p>
            <a:r>
              <a:rPr lang="en-US" dirty="0" smtClean="0"/>
              <a:t>Using Z-score method for train dataset the data loss is more than 10% so let us have a look into IQR method to remove outliers.</a:t>
            </a:r>
          </a:p>
          <a:p>
            <a:endParaRPr lang="en-US" dirty="0" smtClean="0"/>
          </a:p>
          <a:p>
            <a:r>
              <a:rPr lang="en-US" b="1" dirty="0" smtClean="0"/>
              <a:t>II. IQR method</a:t>
            </a:r>
          </a:p>
          <a:p>
            <a:r>
              <a:rPr lang="en-US" dirty="0" smtClean="0"/>
              <a:t>In IQR method the data loss is more than 10% so let us have a look into percentile method to remove outliers.</a:t>
            </a:r>
          </a:p>
          <a:p>
            <a:endParaRPr lang="en-US" dirty="0" smtClean="0"/>
          </a:p>
          <a:p>
            <a:r>
              <a:rPr lang="en-US" b="1" dirty="0" smtClean="0"/>
              <a:t>III. Percentile method</a:t>
            </a:r>
          </a:p>
          <a:p>
            <a:endParaRPr lang="en-US" dirty="0" smtClean="0"/>
          </a:p>
          <a:p>
            <a:endParaRPr lang="en-US" dirty="0" smtClean="0"/>
          </a:p>
          <a:p>
            <a:endParaRPr lang="en-US" dirty="0" smtClean="0"/>
          </a:p>
          <a:p>
            <a:endParaRPr lang="en-US" dirty="0" smtClean="0"/>
          </a:p>
          <a:p>
            <a:endParaRPr lang="en-US" dirty="0" smtClean="0"/>
          </a:p>
          <a:p>
            <a:r>
              <a:rPr lang="en-US" dirty="0" smtClean="0"/>
              <a:t>We have successfully removed outliers in train dataset using percentile method.</a:t>
            </a:r>
            <a:endParaRPr lang="en-US" dirty="0"/>
          </a:p>
        </p:txBody>
      </p:sp>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5838496" y="3872798"/>
            <a:ext cx="5074920" cy="754380"/>
          </a:xfrm>
          <a:prstGeom prst="rect">
            <a:avLst/>
          </a:prstGeom>
        </p:spPr>
      </p:pic>
    </p:spTree>
    <p:extLst>
      <p:ext uri="{BB962C8B-B14F-4D97-AF65-F5344CB8AC3E}">
        <p14:creationId xmlns:p14="http://schemas.microsoft.com/office/powerpoint/2010/main" val="32488618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078" y="0"/>
            <a:ext cx="4616669" cy="555571"/>
          </a:xfrm>
        </p:spPr>
        <p:txBody>
          <a:bodyPr>
            <a:normAutofit/>
          </a:bodyPr>
          <a:lstStyle/>
          <a:p>
            <a:r>
              <a:rPr lang="en-US" sz="2000" b="1" dirty="0">
                <a:solidFill>
                  <a:schemeClr val="accent5">
                    <a:lumMod val="75000"/>
                  </a:schemeClr>
                </a:solidFill>
              </a:rPr>
              <a:t>Checking how the outliers are </a:t>
            </a:r>
            <a:r>
              <a:rPr lang="en-US" sz="2000" b="1" dirty="0" smtClean="0">
                <a:solidFill>
                  <a:schemeClr val="accent5">
                    <a:lumMod val="75000"/>
                  </a:schemeClr>
                </a:solidFill>
              </a:rPr>
              <a:t>impacted</a:t>
            </a:r>
            <a:endParaRPr lang="en-US" sz="2000" dirty="0">
              <a:solidFill>
                <a:schemeClr val="accent5">
                  <a:lumMod val="75000"/>
                </a:schemeClr>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95078" y="555571"/>
            <a:ext cx="5074920" cy="917553"/>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295078" y="1585376"/>
            <a:ext cx="5121166" cy="4783893"/>
          </a:xfrm>
          <a:prstGeom prst="rect">
            <a:avLst/>
          </a:prstGeom>
        </p:spPr>
      </p:pic>
      <p:sp>
        <p:nvSpPr>
          <p:cNvPr id="6" name="Rectangle 5"/>
          <p:cNvSpPr/>
          <p:nvPr/>
        </p:nvSpPr>
        <p:spPr>
          <a:xfrm>
            <a:off x="295078" y="6369269"/>
            <a:ext cx="5055476" cy="564770"/>
          </a:xfrm>
          <a:prstGeom prst="rect">
            <a:avLst/>
          </a:prstGeom>
        </p:spPr>
        <p:txBody>
          <a:bodyPr wrap="square">
            <a:spAutoFit/>
          </a:bodyPr>
          <a:lstStyle/>
          <a:p>
            <a:pPr>
              <a:spcBef>
                <a:spcPts val="765"/>
              </a:spcBef>
            </a:pPr>
            <a:r>
              <a:rPr lang="en-US" sz="1000" b="1" dirty="0" smtClean="0">
                <a:solidFill>
                  <a:srgbClr val="000000"/>
                </a:solidFill>
                <a:effectLst/>
                <a:latin typeface="Helvetica" panose="020B0604020202020204" pitchFamily="34" charset="0"/>
                <a:ea typeface="Times New Roman" panose="02020603050405020304" pitchFamily="18" charset="0"/>
              </a:rPr>
              <a:t>Observations</a:t>
            </a:r>
            <a:r>
              <a:rPr lang="en-US" sz="1000" b="1" dirty="0">
                <a:latin typeface="Times New Roman" panose="02020603050405020304" pitchFamily="18" charset="0"/>
                <a:ea typeface="Times New Roman" panose="02020603050405020304" pitchFamily="18" charset="0"/>
              </a:rPr>
              <a:t> </a:t>
            </a:r>
            <a:r>
              <a:rPr lang="en-US" sz="1000" b="1" dirty="0" smtClean="0">
                <a:latin typeface="Times New Roman" panose="02020603050405020304" pitchFamily="18" charset="0"/>
                <a:ea typeface="Times New Roman" panose="02020603050405020304" pitchFamily="18" charset="0"/>
              </a:rPr>
              <a:t>- </a:t>
            </a:r>
            <a:r>
              <a:rPr lang="en-US" sz="1000" dirty="0" smtClean="0">
                <a:solidFill>
                  <a:srgbClr val="000000"/>
                </a:solidFill>
                <a:effectLst/>
                <a:latin typeface="Helvetica" panose="020B0604020202020204" pitchFamily="34" charset="0"/>
                <a:ea typeface="Times New Roman" panose="02020603050405020304" pitchFamily="18" charset="0"/>
              </a:rPr>
              <a:t>We can observe that the Outliers has been significantly reduced in all the columns.</a:t>
            </a:r>
            <a:endParaRPr lang="en-US" sz="1000" dirty="0" smtClean="0">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1000"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096000" y="106973"/>
            <a:ext cx="6096000" cy="468141"/>
          </a:xfrm>
          <a:prstGeom prst="rect">
            <a:avLst/>
          </a:prstGeom>
        </p:spPr>
        <p:txBody>
          <a:bodyPr>
            <a:spAutoFit/>
          </a:bodyPr>
          <a:lstStyle/>
          <a:p>
            <a:pPr>
              <a:spcBef>
                <a:spcPts val="765"/>
              </a:spcBef>
            </a:pPr>
            <a:r>
              <a:rPr lang="en-US" b="1" dirty="0" smtClean="0">
                <a:solidFill>
                  <a:schemeClr val="accent5">
                    <a:lumMod val="75000"/>
                  </a:schemeClr>
                </a:solidFill>
                <a:effectLst/>
                <a:latin typeface="Helvetica" panose="020B0604020202020204" pitchFamily="34" charset="0"/>
                <a:ea typeface="Times New Roman" panose="02020603050405020304" pitchFamily="18" charset="0"/>
              </a:rPr>
              <a:t>Checking for skewness:</a:t>
            </a:r>
            <a:endParaRPr lang="en-US" sz="2000" b="1" dirty="0" smtClean="0">
              <a:solidFill>
                <a:schemeClr val="accent5">
                  <a:lumMod val="75000"/>
                </a:schemeClr>
              </a:solidFill>
              <a:effectLst/>
              <a:latin typeface="Times New Roman" panose="02020603050405020304" pitchFamily="18" charset="0"/>
              <a:ea typeface="Times New Roman" panose="02020603050405020304" pitchFamily="18" charset="0"/>
            </a:endParaRPr>
          </a:p>
          <a:p>
            <a:pPr>
              <a:lnSpc>
                <a:spcPct val="107000"/>
              </a:lnSpc>
              <a:spcAft>
                <a:spcPts val="800"/>
              </a:spcAft>
            </a:pPr>
            <a:r>
              <a:rPr lang="en-US" sz="600" b="1" dirty="0" smtClean="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2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4">
            <a:extLst>
              <a:ext uri="{28A0092B-C50C-407E-A947-70E740481C1C}">
                <a14:useLocalDpi xmlns:a14="http://schemas.microsoft.com/office/drawing/2010/main" val="0"/>
              </a:ext>
            </a:extLst>
          </a:blip>
          <a:stretch>
            <a:fillRect/>
          </a:stretch>
        </p:blipFill>
        <p:spPr>
          <a:xfrm>
            <a:off x="6096000" y="575113"/>
            <a:ext cx="5074920" cy="4280665"/>
          </a:xfrm>
          <a:prstGeom prst="rect">
            <a:avLst/>
          </a:prstGeom>
        </p:spPr>
      </p:pic>
      <p:sp>
        <p:nvSpPr>
          <p:cNvPr id="9" name="Rectangle 8"/>
          <p:cNvSpPr/>
          <p:nvPr/>
        </p:nvSpPr>
        <p:spPr>
          <a:xfrm>
            <a:off x="6096000" y="5262000"/>
            <a:ext cx="5538952" cy="830997"/>
          </a:xfrm>
          <a:prstGeom prst="rect">
            <a:avLst/>
          </a:prstGeom>
        </p:spPr>
        <p:txBody>
          <a:bodyPr wrap="square">
            <a:spAutoFit/>
          </a:bodyPr>
          <a:lstStyle/>
          <a:p>
            <a:pPr>
              <a:spcBef>
                <a:spcPts val="765"/>
              </a:spcBef>
            </a:pPr>
            <a:r>
              <a:rPr lang="en-US" sz="1400" b="1" dirty="0" smtClean="0">
                <a:solidFill>
                  <a:srgbClr val="000000"/>
                </a:solidFill>
                <a:effectLst/>
                <a:latin typeface="Helvetica" panose="020B0604020202020204" pitchFamily="34" charset="0"/>
                <a:ea typeface="Times New Roman" panose="02020603050405020304" pitchFamily="18" charset="0"/>
              </a:rPr>
              <a:t>Observations</a:t>
            </a:r>
            <a:endParaRPr lang="en-US" sz="1400" b="1" dirty="0" smtClean="0">
              <a:effectLst/>
              <a:latin typeface="Times New Roman" panose="02020603050405020304" pitchFamily="18" charset="0"/>
              <a:ea typeface="Times New Roman" panose="02020603050405020304" pitchFamily="18" charset="0"/>
            </a:endParaRPr>
          </a:p>
          <a:p>
            <a:pPr>
              <a:spcBef>
                <a:spcPts val="1200"/>
              </a:spcBef>
            </a:pPr>
            <a:r>
              <a:rPr lang="en-US" sz="1200" dirty="0" smtClean="0">
                <a:solidFill>
                  <a:srgbClr val="000000"/>
                </a:solidFill>
                <a:effectLst/>
                <a:latin typeface="Helvetica" panose="020B0604020202020204" pitchFamily="34" charset="0"/>
                <a:ea typeface="Times New Roman" panose="02020603050405020304" pitchFamily="18" charset="0"/>
              </a:rPr>
              <a:t>There is skewness in almost all columns except </a:t>
            </a:r>
            <a:r>
              <a:rPr lang="en-US" sz="1200" dirty="0" err="1" smtClean="0">
                <a:solidFill>
                  <a:srgbClr val="000000"/>
                </a:solidFill>
                <a:effectLst/>
                <a:latin typeface="Helvetica" panose="020B0604020202020204" pitchFamily="34" charset="0"/>
                <a:ea typeface="Times New Roman" panose="02020603050405020304" pitchFamily="18" charset="0"/>
              </a:rPr>
              <a:t>pmonth,pday</a:t>
            </a:r>
            <a:r>
              <a:rPr lang="en-US" sz="1200" dirty="0" smtClean="0">
                <a:solidFill>
                  <a:srgbClr val="000000"/>
                </a:solidFill>
                <a:effectLst/>
                <a:latin typeface="Helvetica" panose="020B0604020202020204" pitchFamily="34" charset="0"/>
                <a:ea typeface="Times New Roman" panose="02020603050405020304" pitchFamily="18" charset="0"/>
              </a:rPr>
              <a:t> and as label is my target </a:t>
            </a:r>
            <a:r>
              <a:rPr lang="en-US" sz="1200" dirty="0" err="1" smtClean="0">
                <a:solidFill>
                  <a:srgbClr val="000000"/>
                </a:solidFill>
                <a:effectLst/>
                <a:latin typeface="Helvetica" panose="020B0604020202020204" pitchFamily="34" charset="0"/>
                <a:ea typeface="Times New Roman" panose="02020603050405020304" pitchFamily="18" charset="0"/>
              </a:rPr>
              <a:t>i</a:t>
            </a:r>
            <a:r>
              <a:rPr lang="en-US" sz="1200" dirty="0" smtClean="0">
                <a:solidFill>
                  <a:srgbClr val="000000"/>
                </a:solidFill>
                <a:effectLst/>
                <a:latin typeface="Helvetica" panose="020B0604020202020204" pitchFamily="34" charset="0"/>
                <a:ea typeface="Times New Roman" panose="02020603050405020304" pitchFamily="18" charset="0"/>
              </a:rPr>
              <a:t> should not remove skewness from this column.</a:t>
            </a:r>
            <a:endParaRPr lang="en-US"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86384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5102"/>
          <a:stretch/>
        </p:blipFill>
        <p:spPr>
          <a:xfrm>
            <a:off x="206753" y="540160"/>
            <a:ext cx="5516130" cy="5151192"/>
          </a:xfrm>
          <a:prstGeom prst="rect">
            <a:avLst/>
          </a:prstGeom>
        </p:spPr>
      </p:pic>
      <p:sp>
        <p:nvSpPr>
          <p:cNvPr id="5" name="Rectangle 4"/>
          <p:cNvSpPr/>
          <p:nvPr/>
        </p:nvSpPr>
        <p:spPr>
          <a:xfrm>
            <a:off x="206753" y="5691352"/>
            <a:ext cx="4251485" cy="311239"/>
          </a:xfrm>
          <a:prstGeom prst="rect">
            <a:avLst/>
          </a:prstGeom>
        </p:spPr>
        <p:txBody>
          <a:bodyPr wrap="none">
            <a:spAutoFit/>
          </a:bodyPr>
          <a:lstStyle/>
          <a:p>
            <a:pPr>
              <a:lnSpc>
                <a:spcPct val="107000"/>
              </a:lnSpc>
              <a:spcAft>
                <a:spcPts val="800"/>
              </a:spcAft>
            </a:pPr>
            <a:r>
              <a:rPr lang="en-US" sz="14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The skewness has been removed from the dataset.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353503" y="540159"/>
            <a:ext cx="5342277" cy="3748061"/>
          </a:xfrm>
          <a:prstGeom prst="rect">
            <a:avLst/>
          </a:prstGeom>
        </p:spPr>
      </p:pic>
      <p:sp>
        <p:nvSpPr>
          <p:cNvPr id="7" name="Rectangle 6"/>
          <p:cNvSpPr/>
          <p:nvPr/>
        </p:nvSpPr>
        <p:spPr>
          <a:xfrm>
            <a:off x="6353503" y="4606252"/>
            <a:ext cx="3966150" cy="311239"/>
          </a:xfrm>
          <a:prstGeom prst="rect">
            <a:avLst/>
          </a:prstGeom>
        </p:spPr>
        <p:txBody>
          <a:bodyPr wrap="none">
            <a:spAutoFit/>
          </a:bodyPr>
          <a:lstStyle/>
          <a:p>
            <a:pPr>
              <a:lnSpc>
                <a:spcPct val="107000"/>
              </a:lnSpc>
              <a:spcAft>
                <a:spcPts val="800"/>
              </a:spcAft>
            </a:pPr>
            <a:r>
              <a:rPr lang="en-US" sz="1400" dirty="0" smtClean="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Skewness in all the columns has been reduced.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1631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024" y="233120"/>
            <a:ext cx="1415772" cy="369332"/>
          </a:xfrm>
          <a:prstGeom prst="rect">
            <a:avLst/>
          </a:prstGeom>
        </p:spPr>
        <p:txBody>
          <a:bodyPr wrap="none">
            <a:spAutoFit/>
          </a:bodyPr>
          <a:lstStyle/>
          <a:p>
            <a:pPr>
              <a:spcBef>
                <a:spcPts val="765"/>
              </a:spcBef>
            </a:pPr>
            <a:r>
              <a:rPr lang="en-US" b="1" dirty="0" smtClean="0">
                <a:solidFill>
                  <a:schemeClr val="accent5">
                    <a:lumMod val="75000"/>
                  </a:schemeClr>
                </a:solidFill>
                <a:effectLst/>
                <a:latin typeface="Helvetica" panose="020B0604020202020204" pitchFamily="34" charset="0"/>
                <a:ea typeface="Times New Roman" panose="02020603050405020304" pitchFamily="18" charset="0"/>
              </a:rPr>
              <a:t>Correlation</a:t>
            </a:r>
            <a:endParaRPr lang="en-US" sz="2000" b="1" dirty="0">
              <a:solidFill>
                <a:schemeClr val="accent5">
                  <a:lumMod val="75000"/>
                </a:schemeClr>
              </a:solidFill>
              <a:effectLst/>
              <a:latin typeface="Times New Roman" panose="02020603050405020304" pitchFamily="18" charset="0"/>
              <a:ea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17024" y="697045"/>
            <a:ext cx="5105400" cy="4559300"/>
          </a:xfrm>
          <a:prstGeom prst="rect">
            <a:avLst/>
          </a:prstGeom>
        </p:spPr>
      </p:pic>
      <p:sp>
        <p:nvSpPr>
          <p:cNvPr id="6" name="Rectangle 5"/>
          <p:cNvSpPr/>
          <p:nvPr/>
        </p:nvSpPr>
        <p:spPr>
          <a:xfrm>
            <a:off x="217024" y="5350938"/>
            <a:ext cx="5631983" cy="1261884"/>
          </a:xfrm>
          <a:prstGeom prst="rect">
            <a:avLst/>
          </a:prstGeom>
        </p:spPr>
        <p:txBody>
          <a:bodyPr wrap="square">
            <a:spAutoFit/>
          </a:bodyPr>
          <a:lstStyle/>
          <a:p>
            <a:pPr>
              <a:spcBef>
                <a:spcPts val="765"/>
              </a:spcBef>
            </a:pPr>
            <a:r>
              <a:rPr lang="en-US" b="1" dirty="0" smtClean="0">
                <a:solidFill>
                  <a:srgbClr val="000000"/>
                </a:solidFill>
                <a:effectLst/>
                <a:latin typeface="Helvetica" panose="020B0604020202020204" pitchFamily="34" charset="0"/>
                <a:ea typeface="Times New Roman" panose="02020603050405020304" pitchFamily="18" charset="0"/>
              </a:rPr>
              <a:t>Observations</a:t>
            </a:r>
            <a:endParaRPr lang="en-US" b="1" dirty="0" smtClean="0">
              <a:effectLst/>
              <a:latin typeface="Times New Roman" panose="02020603050405020304" pitchFamily="18" charset="0"/>
              <a:ea typeface="Times New Roman" panose="02020603050405020304" pitchFamily="18" charset="0"/>
            </a:endParaRPr>
          </a:p>
          <a:p>
            <a:pPr>
              <a:spcBef>
                <a:spcPts val="1200"/>
              </a:spcBef>
            </a:pPr>
            <a:r>
              <a:rPr lang="en-US" sz="1600" dirty="0" smtClean="0">
                <a:solidFill>
                  <a:srgbClr val="000000"/>
                </a:solidFill>
                <a:effectLst/>
                <a:latin typeface="Helvetica" panose="020B0604020202020204" pitchFamily="34" charset="0"/>
                <a:ea typeface="Times New Roman" panose="02020603050405020304" pitchFamily="18" charset="0"/>
              </a:rPr>
              <a:t>Above are the correlations of all of the features. To get better visualization on the correlation of features, let us plot it using a heat map.</a:t>
            </a:r>
            <a:endParaRPr lang="en-US" sz="1600" dirty="0">
              <a:effectLst/>
              <a:latin typeface="Times New Roman" panose="02020603050405020304" pitchFamily="18" charset="0"/>
              <a:ea typeface="Times New Roman" panose="02020603050405020304" pitchFamily="18" charset="0"/>
            </a:endParaRPr>
          </a:p>
        </p:txBody>
      </p:sp>
      <p:sp>
        <p:nvSpPr>
          <p:cNvPr id="7" name="Rectangle 6"/>
          <p:cNvSpPr/>
          <p:nvPr/>
        </p:nvSpPr>
        <p:spPr>
          <a:xfrm>
            <a:off x="6065612" y="213756"/>
            <a:ext cx="5452583" cy="388696"/>
          </a:xfrm>
          <a:prstGeom prst="rect">
            <a:avLst/>
          </a:prstGeom>
        </p:spPr>
        <p:txBody>
          <a:bodyPr wrap="none">
            <a:spAutoFit/>
          </a:bodyPr>
          <a:lstStyle/>
          <a:p>
            <a:pPr>
              <a:lnSpc>
                <a:spcPct val="107000"/>
              </a:lnSpc>
              <a:spcAft>
                <a:spcPts val="800"/>
              </a:spcAft>
            </a:pPr>
            <a:r>
              <a:rPr lang="en-US" b="1" dirty="0" smtClean="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Visualizing the correlation matrix by plotting heat map.</a:t>
            </a:r>
            <a:endParaRPr lang="en-US" sz="105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6243013" y="630295"/>
            <a:ext cx="5097780" cy="4626050"/>
          </a:xfrm>
          <a:prstGeom prst="rect">
            <a:avLst/>
          </a:prstGeom>
        </p:spPr>
      </p:pic>
      <p:sp>
        <p:nvSpPr>
          <p:cNvPr id="9" name="Rectangle 8"/>
          <p:cNvSpPr/>
          <p:nvPr/>
        </p:nvSpPr>
        <p:spPr>
          <a:xfrm>
            <a:off x="6065612" y="5350938"/>
            <a:ext cx="5669188" cy="1310743"/>
          </a:xfrm>
          <a:prstGeom prst="rect">
            <a:avLst/>
          </a:prstGeom>
        </p:spPr>
        <p:txBody>
          <a:bodyPr wrap="square">
            <a:spAutoFit/>
          </a:bodyPr>
          <a:lstStyle/>
          <a:p>
            <a:pPr>
              <a:lnSpc>
                <a:spcPct val="107000"/>
              </a:lnSpc>
              <a:spcBef>
                <a:spcPts val="765"/>
              </a:spcBef>
            </a:pPr>
            <a:r>
              <a:rPr lang="en-US" b="1"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Observations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buSzPts val="1000"/>
              <a:tabLst>
                <a:tab pos="457200" algn="l"/>
              </a:tabLst>
            </a:pPr>
            <a:r>
              <a:rPr lang="en-US" sz="1400" dirty="0" smtClean="0">
                <a:solidFill>
                  <a:srgbClr val="000000"/>
                </a:solidFill>
                <a:effectLst/>
                <a:latin typeface="Helvetica" panose="020B0604020202020204" pitchFamily="34" charset="0"/>
                <a:ea typeface="Times New Roman" panose="02020603050405020304" pitchFamily="18" charset="0"/>
                <a:cs typeface="Times New Roman" panose="02020603050405020304" pitchFamily="18" charset="0"/>
              </a:rPr>
              <a:t>We can observe that there are some features which are positively correlated with other features which says there is multicollinearity in the dataset. We need to treat the multicollinearity before building a model.</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47635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06717" y="285504"/>
            <a:ext cx="7492074" cy="6146526"/>
          </a:xfrm>
          <a:prstGeom prst="rect">
            <a:avLst/>
          </a:prstGeom>
        </p:spPr>
      </p:pic>
    </p:spTree>
    <p:extLst>
      <p:ext uri="{BB962C8B-B14F-4D97-AF65-F5344CB8AC3E}">
        <p14:creationId xmlns:p14="http://schemas.microsoft.com/office/powerpoint/2010/main" val="8145533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110" y="0"/>
            <a:ext cx="10515600" cy="1325563"/>
          </a:xfrm>
        </p:spPr>
        <p:txBody>
          <a:bodyPr/>
          <a:lstStyle/>
          <a:p>
            <a:r>
              <a:rPr lang="en-US" dirty="0" smtClean="0">
                <a:solidFill>
                  <a:schemeClr val="accent5">
                    <a:lumMod val="75000"/>
                  </a:schemeClr>
                </a:solidFill>
              </a:rPr>
              <a:t>Model/s Development and evaluation</a:t>
            </a:r>
            <a:endParaRPr lang="en-US" dirty="0"/>
          </a:p>
        </p:txBody>
      </p:sp>
      <p:sp>
        <p:nvSpPr>
          <p:cNvPr id="3" name="Content Placeholder 2"/>
          <p:cNvSpPr>
            <a:spLocks noGrp="1"/>
          </p:cNvSpPr>
          <p:nvPr>
            <p:ph idx="1"/>
          </p:nvPr>
        </p:nvSpPr>
        <p:spPr>
          <a:xfrm>
            <a:off x="759372" y="1210768"/>
            <a:ext cx="10515600" cy="5253093"/>
          </a:xfrm>
        </p:spPr>
        <p:txBody>
          <a:bodyPr/>
          <a:lstStyle/>
          <a:p>
            <a:r>
              <a:rPr lang="en-US" b="1" dirty="0" smtClean="0"/>
              <a:t>Separating features and label in train dataset</a:t>
            </a:r>
          </a:p>
          <a:p>
            <a:endParaRPr lang="en-US" b="1" dirty="0"/>
          </a:p>
          <a:p>
            <a:pPr marL="0" indent="0">
              <a:buNone/>
            </a:pPr>
            <a:r>
              <a:rPr lang="en-US" sz="1800" dirty="0" smtClean="0"/>
              <a:t>We have separated the target and independent columns.</a:t>
            </a:r>
            <a:endParaRPr lang="en-US" dirty="0" smtClean="0"/>
          </a:p>
          <a:p>
            <a:r>
              <a:rPr lang="en-US" dirty="0" smtClean="0"/>
              <a:t>Scaling</a:t>
            </a:r>
          </a:p>
          <a:p>
            <a:endParaRPr lang="en-US" dirty="0" smtClean="0"/>
          </a:p>
          <a:p>
            <a:pPr marL="0" indent="0">
              <a:buNone/>
            </a:pPr>
            <a:endParaRPr lang="en-US" sz="800" dirty="0"/>
          </a:p>
          <a:p>
            <a:pPr marL="0" indent="0">
              <a:buNone/>
            </a:pPr>
            <a:r>
              <a:rPr lang="en-US" sz="1800" dirty="0" smtClean="0"/>
              <a:t>We have scaled the data using </a:t>
            </a:r>
            <a:r>
              <a:rPr lang="en-US" sz="1800" dirty="0" err="1" smtClean="0"/>
              <a:t>MinMax</a:t>
            </a:r>
            <a:r>
              <a:rPr lang="en-US" sz="1800" dirty="0" smtClean="0"/>
              <a:t> scaler</a:t>
            </a:r>
          </a:p>
          <a:p>
            <a:r>
              <a:rPr lang="en-US" sz="1800" b="1" dirty="0"/>
              <a:t>Viewing the data after </a:t>
            </a:r>
            <a:r>
              <a:rPr lang="en-US" sz="1800" b="1" dirty="0" smtClean="0"/>
              <a:t>scaling</a:t>
            </a:r>
          </a:p>
          <a:p>
            <a:pPr marL="0" indent="0">
              <a:buNone/>
            </a:pPr>
            <a:endParaRPr lang="en-US" sz="1800" dirty="0" smtClean="0"/>
          </a:p>
          <a:p>
            <a:pPr marL="0" indent="0">
              <a:buNone/>
            </a:pPr>
            <a:endParaRPr lang="en-US" sz="1800" dirty="0"/>
          </a:p>
          <a:p>
            <a:endParaRPr lang="en-US" sz="1800" dirty="0" smtClean="0"/>
          </a:p>
          <a:p>
            <a:endParaRPr lang="en-US" sz="1400" dirty="0" smtClean="0"/>
          </a:p>
          <a:p>
            <a:pPr marL="0" indent="0">
              <a:buNone/>
            </a:pPr>
            <a:r>
              <a:rPr lang="en-US" sz="1400" dirty="0"/>
              <a:t>This is the data of independent variables after scaling</a:t>
            </a:r>
            <a:r>
              <a:rPr lang="en-US" sz="1400" dirty="0" smtClean="0"/>
              <a:t>.</a:t>
            </a:r>
            <a:endParaRPr lang="en-US" sz="14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22131" y="1803549"/>
            <a:ext cx="5105400" cy="449580"/>
          </a:xfrm>
          <a:prstGeom prst="rect">
            <a:avLst/>
          </a:prstGeom>
        </p:spPr>
      </p:pic>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022131" y="3200518"/>
            <a:ext cx="5113020" cy="449580"/>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1022131" y="4597487"/>
            <a:ext cx="5105400" cy="1314581"/>
          </a:xfrm>
          <a:prstGeom prst="rect">
            <a:avLst/>
          </a:prstGeom>
        </p:spPr>
      </p:pic>
    </p:spTree>
    <p:extLst>
      <p:ext uri="{BB962C8B-B14F-4D97-AF65-F5344CB8AC3E}">
        <p14:creationId xmlns:p14="http://schemas.microsoft.com/office/powerpoint/2010/main" val="2268681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Introduction</a:t>
            </a:r>
            <a:endParaRPr lang="en-US" dirty="0">
              <a:solidFill>
                <a:schemeClr val="accent5">
                  <a:lumMod val="75000"/>
                </a:schemeClr>
              </a:solidFill>
            </a:endParaRPr>
          </a:p>
        </p:txBody>
      </p:sp>
      <p:sp>
        <p:nvSpPr>
          <p:cNvPr id="3" name="Content Placeholder 2"/>
          <p:cNvSpPr>
            <a:spLocks noGrp="1"/>
          </p:cNvSpPr>
          <p:nvPr>
            <p:ph idx="1"/>
          </p:nvPr>
        </p:nvSpPr>
        <p:spPr/>
        <p:txBody>
          <a:bodyPr>
            <a:normAutofit fontScale="85000" lnSpcReduction="10000"/>
          </a:bodyPr>
          <a:lstStyle/>
          <a:p>
            <a:r>
              <a:rPr lang="en-US" dirty="0"/>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p>
          <a:p>
            <a:r>
              <a:rPr lang="en-US" dirty="0"/>
              <a:t>Today, microfinance is widely accepted as a poverty-reduction tool, representing $70 billion in outstanding loans and a global outreach of 200 million clients.</a:t>
            </a:r>
          </a:p>
          <a:p>
            <a:r>
              <a:rPr lang="en-US" dirty="0"/>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p>
          <a:p>
            <a:endParaRPr lang="en-US" dirty="0"/>
          </a:p>
        </p:txBody>
      </p:sp>
    </p:spTree>
    <p:extLst>
      <p:ext uri="{BB962C8B-B14F-4D97-AF65-F5344CB8AC3E}">
        <p14:creationId xmlns:p14="http://schemas.microsoft.com/office/powerpoint/2010/main" val="3245138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173" y="-123606"/>
            <a:ext cx="10515600" cy="1325563"/>
          </a:xfrm>
        </p:spPr>
        <p:txBody>
          <a:bodyPr/>
          <a:lstStyle/>
          <a:p>
            <a:r>
              <a:rPr lang="en-US" b="1" dirty="0" smtClean="0">
                <a:solidFill>
                  <a:schemeClr val="accent5">
                    <a:lumMod val="75000"/>
                  </a:schemeClr>
                </a:solidFill>
              </a:rPr>
              <a:t>Balancing</a:t>
            </a:r>
            <a:endParaRPr lang="en-US" dirty="0">
              <a:solidFill>
                <a:schemeClr val="accent5">
                  <a:lumMod val="75000"/>
                </a:schemeClr>
              </a:solidFill>
            </a:endParaRPr>
          </a:p>
        </p:txBody>
      </p:sp>
      <p:pic>
        <p:nvPicPr>
          <p:cNvPr id="4" name="Picture 3"/>
          <p:cNvPicPr>
            <a:picLocks noChangeAspect="1"/>
          </p:cNvPicPr>
          <p:nvPr/>
        </p:nvPicPr>
        <p:blipFill rotWithShape="1">
          <a:blip r:embed="rId2"/>
          <a:srcRect r="22816"/>
          <a:stretch/>
        </p:blipFill>
        <p:spPr>
          <a:xfrm>
            <a:off x="428297" y="978151"/>
            <a:ext cx="5294586" cy="5753725"/>
          </a:xfrm>
          <a:prstGeom prst="rect">
            <a:avLst/>
          </a:prstGeom>
        </p:spPr>
      </p:pic>
      <p:pic>
        <p:nvPicPr>
          <p:cNvPr id="5" name="Picture 4"/>
          <p:cNvPicPr>
            <a:picLocks noChangeAspect="1"/>
          </p:cNvPicPr>
          <p:nvPr/>
        </p:nvPicPr>
        <p:blipFill>
          <a:blip r:embed="rId3"/>
          <a:stretch>
            <a:fillRect/>
          </a:stretch>
        </p:blipFill>
        <p:spPr>
          <a:xfrm>
            <a:off x="6227009" y="0"/>
            <a:ext cx="5665815" cy="6858000"/>
          </a:xfrm>
          <a:prstGeom prst="rect">
            <a:avLst/>
          </a:prstGeom>
        </p:spPr>
      </p:pic>
    </p:spTree>
    <p:extLst>
      <p:ext uri="{BB962C8B-B14F-4D97-AF65-F5344CB8AC3E}">
        <p14:creationId xmlns:p14="http://schemas.microsoft.com/office/powerpoint/2010/main" val="42075324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400" t="-460" r="47139" b="4138"/>
          <a:stretch/>
        </p:blipFill>
        <p:spPr>
          <a:xfrm>
            <a:off x="141891" y="0"/>
            <a:ext cx="2790496" cy="6605751"/>
          </a:xfrm>
          <a:prstGeom prst="rect">
            <a:avLst/>
          </a:prstGeom>
        </p:spPr>
      </p:pic>
      <p:pic>
        <p:nvPicPr>
          <p:cNvPr id="5" name="Picture 4"/>
          <p:cNvPicPr>
            <a:picLocks noChangeAspect="1"/>
          </p:cNvPicPr>
          <p:nvPr/>
        </p:nvPicPr>
        <p:blipFill rotWithShape="1">
          <a:blip r:embed="rId3"/>
          <a:srcRect r="50494" b="2069"/>
          <a:stretch/>
        </p:blipFill>
        <p:spPr>
          <a:xfrm>
            <a:off x="3167228" y="0"/>
            <a:ext cx="2634482" cy="6605751"/>
          </a:xfrm>
          <a:prstGeom prst="rect">
            <a:avLst/>
          </a:prstGeom>
        </p:spPr>
      </p:pic>
      <p:pic>
        <p:nvPicPr>
          <p:cNvPr id="6" name="Picture 5"/>
          <p:cNvPicPr>
            <a:picLocks noChangeAspect="1"/>
          </p:cNvPicPr>
          <p:nvPr/>
        </p:nvPicPr>
        <p:blipFill rotWithShape="1">
          <a:blip r:embed="rId4"/>
          <a:srcRect r="49396"/>
          <a:stretch/>
        </p:blipFill>
        <p:spPr>
          <a:xfrm>
            <a:off x="6036551" y="0"/>
            <a:ext cx="2697546" cy="6731876"/>
          </a:xfrm>
          <a:prstGeom prst="rect">
            <a:avLst/>
          </a:prstGeom>
        </p:spPr>
      </p:pic>
      <p:pic>
        <p:nvPicPr>
          <p:cNvPr id="7" name="Picture 6"/>
          <p:cNvPicPr>
            <a:picLocks noChangeAspect="1"/>
          </p:cNvPicPr>
          <p:nvPr/>
        </p:nvPicPr>
        <p:blipFill rotWithShape="1">
          <a:blip r:embed="rId5"/>
          <a:srcRect r="51163"/>
          <a:stretch/>
        </p:blipFill>
        <p:spPr>
          <a:xfrm>
            <a:off x="8905874" y="0"/>
            <a:ext cx="2577984" cy="6731876"/>
          </a:xfrm>
          <a:prstGeom prst="rect">
            <a:avLst/>
          </a:prstGeom>
        </p:spPr>
      </p:pic>
      <p:sp>
        <p:nvSpPr>
          <p:cNvPr id="8" name="Rectangle 7"/>
          <p:cNvSpPr/>
          <p:nvPr/>
        </p:nvSpPr>
        <p:spPr>
          <a:xfrm>
            <a:off x="141891" y="6605751"/>
            <a:ext cx="12050109" cy="230832"/>
          </a:xfrm>
          <a:prstGeom prst="rect">
            <a:avLst/>
          </a:prstGeom>
        </p:spPr>
        <p:txBody>
          <a:bodyPr wrap="square">
            <a:spAutoFit/>
          </a:bodyPr>
          <a:lstStyle/>
          <a:p>
            <a:r>
              <a:rPr lang="en-US" sz="900" dirty="0" smtClean="0">
                <a:solidFill>
                  <a:srgbClr val="000000"/>
                </a:solidFill>
                <a:effectLst/>
                <a:latin typeface="Helvetica" panose="020B0604020202020204" pitchFamily="34" charset="0"/>
                <a:ea typeface="Times New Roman" panose="02020603050405020304" pitchFamily="18" charset="0"/>
              </a:rPr>
              <a:t>By looking into the difference of model accuracy and cross validation score </a:t>
            </a:r>
            <a:r>
              <a:rPr lang="en-US" sz="900" dirty="0" err="1" smtClean="0">
                <a:solidFill>
                  <a:srgbClr val="000000"/>
                </a:solidFill>
                <a:effectLst/>
                <a:latin typeface="Helvetica" panose="020B0604020202020204" pitchFamily="34" charset="0"/>
                <a:ea typeface="Times New Roman" panose="02020603050405020304" pitchFamily="18" charset="0"/>
              </a:rPr>
              <a:t>i</a:t>
            </a:r>
            <a:r>
              <a:rPr lang="en-US" sz="900" dirty="0" smtClean="0">
                <a:solidFill>
                  <a:srgbClr val="000000"/>
                </a:solidFill>
                <a:effectLst/>
                <a:latin typeface="Helvetica" panose="020B0604020202020204" pitchFamily="34" charset="0"/>
                <a:ea typeface="Times New Roman" panose="02020603050405020304" pitchFamily="18" charset="0"/>
              </a:rPr>
              <a:t> found </a:t>
            </a:r>
            <a:r>
              <a:rPr lang="en-US" sz="900" dirty="0" err="1" smtClean="0">
                <a:solidFill>
                  <a:srgbClr val="000000"/>
                </a:solidFill>
                <a:effectLst/>
                <a:latin typeface="Helvetica" panose="020B0604020202020204" pitchFamily="34" charset="0"/>
                <a:ea typeface="Times New Roman" panose="02020603050405020304" pitchFamily="18" charset="0"/>
              </a:rPr>
              <a:t>BaggingClassifier</a:t>
            </a:r>
            <a:r>
              <a:rPr lang="en-US" sz="900" dirty="0" smtClean="0">
                <a:solidFill>
                  <a:srgbClr val="000000"/>
                </a:solidFill>
                <a:effectLst/>
                <a:latin typeface="Helvetica" panose="020B0604020202020204" pitchFamily="34" charset="0"/>
                <a:ea typeface="Times New Roman" panose="02020603050405020304" pitchFamily="18" charset="0"/>
              </a:rPr>
              <a:t> as the best model with 95.16% accuracy and the difference between model accuracy and cross validation score is 0.44.</a:t>
            </a:r>
            <a:endParaRPr lang="en-US" sz="9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32727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373014" y="0"/>
            <a:ext cx="6635047" cy="6858000"/>
          </a:xfrm>
          <a:prstGeom prst="rect">
            <a:avLst/>
          </a:prstGeom>
        </p:spPr>
      </p:pic>
      <p:pic>
        <p:nvPicPr>
          <p:cNvPr id="7" name="Picture 6"/>
          <p:cNvPicPr>
            <a:picLocks noChangeAspect="1"/>
          </p:cNvPicPr>
          <p:nvPr/>
        </p:nvPicPr>
        <p:blipFill rotWithShape="1">
          <a:blip r:embed="rId3"/>
          <a:srcRect r="23033"/>
          <a:stretch/>
        </p:blipFill>
        <p:spPr>
          <a:xfrm>
            <a:off x="332877" y="196243"/>
            <a:ext cx="5279647" cy="3943032"/>
          </a:xfrm>
          <a:prstGeom prst="rect">
            <a:avLst/>
          </a:prstGeom>
        </p:spPr>
      </p:pic>
      <p:sp>
        <p:nvSpPr>
          <p:cNvPr id="9" name="Rectangle 8"/>
          <p:cNvSpPr/>
          <p:nvPr/>
        </p:nvSpPr>
        <p:spPr>
          <a:xfrm>
            <a:off x="185732" y="4371578"/>
            <a:ext cx="5910268" cy="1384995"/>
          </a:xfrm>
          <a:prstGeom prst="rect">
            <a:avLst/>
          </a:prstGeom>
        </p:spPr>
        <p:txBody>
          <a:bodyPr wrap="square">
            <a:spAutoFit/>
          </a:bodyPr>
          <a:lstStyle/>
          <a:p>
            <a:r>
              <a:rPr lang="en-US" sz="1200" dirty="0" smtClean="0">
                <a:solidFill>
                  <a:srgbClr val="000000"/>
                </a:solidFill>
                <a:effectLst/>
                <a:latin typeface="Helvetica" panose="020B0604020202020204" pitchFamily="34" charset="0"/>
                <a:ea typeface="Times New Roman" panose="02020603050405020304" pitchFamily="18" charset="0"/>
              </a:rPr>
              <a:t>Above is the ROC curves for all the models that we have predicted. The AUC values can also be seen in the plot.</a:t>
            </a:r>
          </a:p>
          <a:p>
            <a:endParaRPr lang="en-US" sz="1200" dirty="0" smtClean="0">
              <a:effectLst/>
              <a:latin typeface="Times New Roman" panose="02020603050405020304" pitchFamily="18" charset="0"/>
              <a:ea typeface="Times New Roman" panose="02020603050405020304" pitchFamily="18" charset="0"/>
            </a:endParaRPr>
          </a:p>
          <a:p>
            <a:r>
              <a:rPr lang="en-US" sz="1200" dirty="0" smtClean="0">
                <a:solidFill>
                  <a:srgbClr val="000000"/>
                </a:solidFill>
                <a:effectLst/>
                <a:latin typeface="Helvetica" panose="020B0604020202020204" pitchFamily="34" charset="0"/>
                <a:ea typeface="Calibri" panose="020F0502020204030204" pitchFamily="34" charset="0"/>
              </a:rPr>
              <a:t>AUC values for </a:t>
            </a:r>
            <a:r>
              <a:rPr lang="en-US" sz="1200" dirty="0" err="1" smtClean="0">
                <a:solidFill>
                  <a:srgbClr val="000000"/>
                </a:solidFill>
                <a:effectLst/>
                <a:latin typeface="Helvetica" panose="020B0604020202020204" pitchFamily="34" charset="0"/>
                <a:ea typeface="Calibri" panose="020F0502020204030204" pitchFamily="34" charset="0"/>
              </a:rPr>
              <a:t>XGBClassifier</a:t>
            </a:r>
            <a:r>
              <a:rPr lang="en-US" sz="1200" dirty="0" smtClean="0">
                <a:solidFill>
                  <a:srgbClr val="000000"/>
                </a:solidFill>
                <a:effectLst/>
                <a:latin typeface="Helvetica" panose="020B0604020202020204" pitchFamily="34" charset="0"/>
                <a:ea typeface="Calibri" panose="020F0502020204030204" pitchFamily="34" charset="0"/>
              </a:rPr>
              <a:t> and </a:t>
            </a:r>
            <a:r>
              <a:rPr lang="en-US" sz="1200" dirty="0" err="1" smtClean="0">
                <a:solidFill>
                  <a:srgbClr val="000000"/>
                </a:solidFill>
                <a:effectLst/>
                <a:latin typeface="Helvetica" panose="020B0604020202020204" pitchFamily="34" charset="0"/>
                <a:ea typeface="Calibri" panose="020F0502020204030204" pitchFamily="34" charset="0"/>
              </a:rPr>
              <a:t>BaggingClassifier</a:t>
            </a:r>
            <a:r>
              <a:rPr lang="en-US" sz="1200" dirty="0" smtClean="0">
                <a:solidFill>
                  <a:srgbClr val="000000"/>
                </a:solidFill>
                <a:effectLst/>
                <a:latin typeface="Helvetica" panose="020B0604020202020204" pitchFamily="34" charset="0"/>
                <a:ea typeface="Calibri" panose="020F0502020204030204" pitchFamily="34" charset="0"/>
              </a:rPr>
              <a:t> are higher compared to other models. We have least difference in model accuracy and cross validation score for </a:t>
            </a:r>
            <a:r>
              <a:rPr lang="en-US" sz="1200" dirty="0" err="1" smtClean="0">
                <a:solidFill>
                  <a:srgbClr val="000000"/>
                </a:solidFill>
                <a:effectLst/>
                <a:latin typeface="Helvetica" panose="020B0604020202020204" pitchFamily="34" charset="0"/>
                <a:ea typeface="Calibri" panose="020F0502020204030204" pitchFamily="34" charset="0"/>
              </a:rPr>
              <a:t>BaggingClassifier</a:t>
            </a:r>
            <a:r>
              <a:rPr lang="en-US" sz="1200" dirty="0" smtClean="0">
                <a:solidFill>
                  <a:srgbClr val="000000"/>
                </a:solidFill>
                <a:effectLst/>
                <a:latin typeface="Helvetica" panose="020B0604020202020204" pitchFamily="34" charset="0"/>
                <a:ea typeface="Calibri" panose="020F0502020204030204" pitchFamily="34" charset="0"/>
              </a:rPr>
              <a:t> so </a:t>
            </a:r>
            <a:r>
              <a:rPr lang="en-US" sz="1200" dirty="0" err="1" smtClean="0">
                <a:solidFill>
                  <a:srgbClr val="000000"/>
                </a:solidFill>
                <a:effectLst/>
                <a:latin typeface="Helvetica" panose="020B0604020202020204" pitchFamily="34" charset="0"/>
                <a:ea typeface="Calibri" panose="020F0502020204030204" pitchFamily="34" charset="0"/>
              </a:rPr>
              <a:t>BaggingClassifier</a:t>
            </a:r>
            <a:r>
              <a:rPr lang="en-US" sz="1200" dirty="0" smtClean="0">
                <a:solidFill>
                  <a:srgbClr val="000000"/>
                </a:solidFill>
                <a:effectLst/>
                <a:latin typeface="Helvetica" panose="020B0604020202020204" pitchFamily="34" charset="0"/>
                <a:ea typeface="Calibri" panose="020F0502020204030204" pitchFamily="34" charset="0"/>
              </a:rPr>
              <a:t> can be considered the best model to proceed with hyper parameter tuning.</a:t>
            </a:r>
            <a:endParaRPr lang="en-US" sz="1200" dirty="0"/>
          </a:p>
        </p:txBody>
      </p:sp>
    </p:spTree>
    <p:extLst>
      <p:ext uri="{BB962C8B-B14F-4D97-AF65-F5344CB8AC3E}">
        <p14:creationId xmlns:p14="http://schemas.microsoft.com/office/powerpoint/2010/main" val="30902551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1194"/>
          <a:stretch/>
        </p:blipFill>
        <p:spPr>
          <a:xfrm>
            <a:off x="332877" y="343472"/>
            <a:ext cx="5405771" cy="5237521"/>
          </a:xfrm>
          <a:prstGeom prst="rect">
            <a:avLst/>
          </a:prstGeom>
        </p:spPr>
      </p:pic>
      <p:pic>
        <p:nvPicPr>
          <p:cNvPr id="5" name="Picture 4"/>
          <p:cNvPicPr>
            <a:picLocks noChangeAspect="1"/>
          </p:cNvPicPr>
          <p:nvPr/>
        </p:nvPicPr>
        <p:blipFill rotWithShape="1">
          <a:blip r:embed="rId3"/>
          <a:srcRect r="23952"/>
          <a:stretch/>
        </p:blipFill>
        <p:spPr>
          <a:xfrm>
            <a:off x="6371071" y="343472"/>
            <a:ext cx="5216585" cy="3693453"/>
          </a:xfrm>
          <a:prstGeom prst="rect">
            <a:avLst/>
          </a:prstGeom>
        </p:spPr>
      </p:pic>
      <p:pic>
        <p:nvPicPr>
          <p:cNvPr id="6" name="Picture 5"/>
          <p:cNvPicPr>
            <a:picLocks noChangeAspect="1"/>
          </p:cNvPicPr>
          <p:nvPr/>
        </p:nvPicPr>
        <p:blipFill rotWithShape="1">
          <a:blip r:embed="rId4"/>
          <a:srcRect l="-716" t="-1964" r="16088" b="1964"/>
          <a:stretch/>
        </p:blipFill>
        <p:spPr>
          <a:xfrm>
            <a:off x="6371071" y="4187027"/>
            <a:ext cx="5805164" cy="1605518"/>
          </a:xfrm>
          <a:prstGeom prst="rect">
            <a:avLst/>
          </a:prstGeom>
        </p:spPr>
      </p:pic>
    </p:spTree>
    <p:extLst>
      <p:ext uri="{BB962C8B-B14F-4D97-AF65-F5344CB8AC3E}">
        <p14:creationId xmlns:p14="http://schemas.microsoft.com/office/powerpoint/2010/main" val="23628535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73401" y="671370"/>
            <a:ext cx="9552101" cy="5352947"/>
          </a:xfrm>
          <a:prstGeom prst="rect">
            <a:avLst/>
          </a:prstGeom>
        </p:spPr>
      </p:pic>
    </p:spTree>
    <p:extLst>
      <p:ext uri="{BB962C8B-B14F-4D97-AF65-F5344CB8AC3E}">
        <p14:creationId xmlns:p14="http://schemas.microsoft.com/office/powerpoint/2010/main" val="4833348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76988" y="627946"/>
            <a:ext cx="7281867" cy="5612202"/>
          </a:xfrm>
          <a:prstGeom prst="rect">
            <a:avLst/>
          </a:prstGeom>
        </p:spPr>
      </p:pic>
    </p:spTree>
    <p:extLst>
      <p:ext uri="{BB962C8B-B14F-4D97-AF65-F5344CB8AC3E}">
        <p14:creationId xmlns:p14="http://schemas.microsoft.com/office/powerpoint/2010/main" val="7066821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8972" y="317681"/>
            <a:ext cx="7581413" cy="6250095"/>
          </a:xfrm>
          <a:prstGeom prst="rect">
            <a:avLst/>
          </a:prstGeom>
        </p:spPr>
      </p:pic>
    </p:spTree>
    <p:extLst>
      <p:ext uri="{BB962C8B-B14F-4D97-AF65-F5344CB8AC3E}">
        <p14:creationId xmlns:p14="http://schemas.microsoft.com/office/powerpoint/2010/main" val="10484814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75000"/>
                  </a:schemeClr>
                </a:solidFill>
              </a:rPr>
              <a:t>Key Findings and Conclusions of the Study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 found that the dataset was quite interesting to handle as it contains all types of data in it. Improvement in computing technology has made it possible to examine social information that cannot previously be captured, processed and analyzed. New analytical techniques of machine learning can be used in property research. </a:t>
            </a:r>
          </a:p>
          <a:p>
            <a:r>
              <a:rPr lang="en-US" dirty="0"/>
              <a:t>The power of visualization has helped us in understanding the data by graphical representation it has made me to understand what data is trying to say. Data cleaning is one of the most important steps to remove unrealistic values and zero values. This study is an exploratory attempt to use four machine learning algorithms in estimating micro credit defaulter, and then compare their results.</a:t>
            </a:r>
          </a:p>
          <a:p>
            <a:r>
              <a:rPr lang="en-US" dirty="0"/>
              <a:t>To conclude, the application of machine learning in micro credit is still at an early stage. We hope this study has moved a small step ahead in providing some methodological and empirical contributions to crediting institutes, and presenting an alternative approach to the valuation of defaulters. Future direction of research may consider incorporating additional micro credit transaction data from a larger economical background with more features</a:t>
            </a:r>
            <a:r>
              <a:rPr lang="en-US" dirty="0" smtClean="0"/>
              <a:t>.</a:t>
            </a:r>
            <a:endParaRPr lang="en-US" dirty="0"/>
          </a:p>
        </p:txBody>
      </p:sp>
    </p:spTree>
    <p:extLst>
      <p:ext uri="{BB962C8B-B14F-4D97-AF65-F5344CB8AC3E}">
        <p14:creationId xmlns:p14="http://schemas.microsoft.com/office/powerpoint/2010/main" val="20777604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4224" y="1764150"/>
            <a:ext cx="4540469" cy="2632842"/>
          </a:xfrm>
          <a:prstGeom prst="rect">
            <a:avLst/>
          </a:prstGeom>
          <a:solidFill>
            <a:schemeClr val="accent1">
              <a:lumMod val="40000"/>
              <a:lumOff val="60000"/>
            </a:schemeClr>
          </a:solidFill>
          <a:ln>
            <a:noFill/>
          </a:ln>
          <a:effectLst>
            <a:glow rad="139700">
              <a:schemeClr val="accent1">
                <a:satMod val="175000"/>
                <a:alpha val="40000"/>
              </a:schemeClr>
            </a:glow>
            <a:innerShdw blurRad="63500" dist="50800" dir="16200000">
              <a:prstClr val="black">
                <a:alpha val="50000"/>
              </a:prstClr>
            </a:inn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164725" y="2361653"/>
            <a:ext cx="4159469" cy="1690085"/>
          </a:xfrm>
        </p:spPr>
        <p:txBody>
          <a:bodyPr>
            <a:normAutofit/>
          </a:bodyPr>
          <a:lstStyle/>
          <a:p>
            <a:pPr marL="0" indent="0">
              <a:buNone/>
            </a:pPr>
            <a:r>
              <a:rPr lang="en-US" sz="9600" dirty="0" smtClean="0">
                <a:solidFill>
                  <a:schemeClr val="accent5">
                    <a:lumMod val="75000"/>
                  </a:schemeClr>
                </a:solidFill>
                <a:latin typeface="Edwardian Script ITC" panose="030303020407070D0804" pitchFamily="66" charset="0"/>
              </a:rPr>
              <a:t>Thank you</a:t>
            </a:r>
            <a:endParaRPr lang="en-US" sz="9600" dirty="0">
              <a:solidFill>
                <a:schemeClr val="accent5">
                  <a:lumMod val="75000"/>
                </a:schemeClr>
              </a:solidFill>
              <a:latin typeface="Edwardian Script ITC" panose="030303020407070D0804" pitchFamily="66" charset="0"/>
            </a:endParaRPr>
          </a:p>
        </p:txBody>
      </p:sp>
    </p:spTree>
    <p:extLst>
      <p:ext uri="{BB962C8B-B14F-4D97-AF65-F5344CB8AC3E}">
        <p14:creationId xmlns:p14="http://schemas.microsoft.com/office/powerpoint/2010/main" val="25750817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9372"/>
            <a:ext cx="10515600" cy="1325563"/>
          </a:xfrm>
        </p:spPr>
        <p:txBody>
          <a:bodyPr/>
          <a:lstStyle/>
          <a:p>
            <a:r>
              <a:rPr lang="en-IN" dirty="0" smtClean="0">
                <a:solidFill>
                  <a:schemeClr val="accent5">
                    <a:lumMod val="75000"/>
                  </a:schemeClr>
                </a:solidFill>
              </a:rPr>
              <a:t>What is Micro Credit?</a:t>
            </a:r>
            <a:endParaRPr lang="en-US" dirty="0">
              <a:solidFill>
                <a:schemeClr val="accent5">
                  <a:lumMod val="75000"/>
                </a:schemeClr>
              </a:solidFill>
            </a:endParaRPr>
          </a:p>
        </p:txBody>
      </p:sp>
      <p:sp>
        <p:nvSpPr>
          <p:cNvPr id="3" name="Content Placeholder 2"/>
          <p:cNvSpPr>
            <a:spLocks noGrp="1"/>
          </p:cNvSpPr>
          <p:nvPr>
            <p:ph idx="1"/>
          </p:nvPr>
        </p:nvSpPr>
        <p:spPr>
          <a:xfrm>
            <a:off x="171386" y="958522"/>
            <a:ext cx="10515600" cy="2178816"/>
          </a:xfrm>
        </p:spPr>
        <p:txBody>
          <a:bodyPr/>
          <a:lstStyle/>
          <a:p>
            <a:pPr marL="0" indent="0">
              <a:buNone/>
            </a:pPr>
            <a:r>
              <a:rPr lang="en-US" b="0" i="0" dirty="0" smtClean="0">
                <a:solidFill>
                  <a:srgbClr val="202124"/>
                </a:solidFill>
                <a:effectLst/>
                <a:latin typeface="Century" panose="02040604050505020304" pitchFamily="18" charset="0"/>
              </a:rPr>
              <a:t>Microcredit is an </a:t>
            </a:r>
            <a:r>
              <a:rPr lang="en-US" b="1" i="0" dirty="0" smtClean="0">
                <a:solidFill>
                  <a:srgbClr val="202124"/>
                </a:solidFill>
                <a:effectLst/>
                <a:latin typeface="Century" panose="02040604050505020304" pitchFamily="18" charset="0"/>
              </a:rPr>
              <a:t>extremely small loan given to those who lack a steady source of income</a:t>
            </a:r>
            <a:r>
              <a:rPr lang="en-US" b="0" i="0" dirty="0" smtClean="0">
                <a:solidFill>
                  <a:srgbClr val="202124"/>
                </a:solidFill>
                <a:effectLst/>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dirty="0" smtClean="0">
              <a:latin typeface="Century" panose="02040604050505020304" pitchFamily="18" charset="0"/>
            </a:endParaRPr>
          </a:p>
        </p:txBody>
      </p:sp>
      <p:sp>
        <p:nvSpPr>
          <p:cNvPr id="4" name="Rectangle 3"/>
          <p:cNvSpPr/>
          <p:nvPr/>
        </p:nvSpPr>
        <p:spPr>
          <a:xfrm>
            <a:off x="171386" y="3137338"/>
            <a:ext cx="10658111" cy="769441"/>
          </a:xfrm>
          <a:prstGeom prst="rect">
            <a:avLst/>
          </a:prstGeom>
        </p:spPr>
        <p:txBody>
          <a:bodyPr wrap="none">
            <a:spAutoFit/>
          </a:bodyPr>
          <a:lstStyle/>
          <a:p>
            <a:r>
              <a:rPr lang="en-IN" sz="4400" dirty="0" smtClean="0">
                <a:solidFill>
                  <a:schemeClr val="accent5">
                    <a:lumMod val="75000"/>
                  </a:schemeClr>
                </a:solidFill>
              </a:rPr>
              <a:t>Importance of Micro Credit Defaulters Model.</a:t>
            </a:r>
            <a:endParaRPr lang="en-US" sz="4400" dirty="0">
              <a:solidFill>
                <a:schemeClr val="accent5">
                  <a:lumMod val="75000"/>
                </a:schemeClr>
              </a:solidFill>
            </a:endParaRPr>
          </a:p>
        </p:txBody>
      </p:sp>
      <p:sp>
        <p:nvSpPr>
          <p:cNvPr id="5" name="Rectangle 4"/>
          <p:cNvSpPr/>
          <p:nvPr/>
        </p:nvSpPr>
        <p:spPr>
          <a:xfrm>
            <a:off x="171386" y="4054270"/>
            <a:ext cx="10580697" cy="2800767"/>
          </a:xfrm>
          <a:prstGeom prst="rect">
            <a:avLst/>
          </a:prstGeom>
        </p:spPr>
        <p:txBody>
          <a:bodyPr wrap="square">
            <a:spAutoFit/>
          </a:bodyPr>
          <a:lstStyle/>
          <a:p>
            <a:r>
              <a:rPr lang="en-US" sz="2200" dirty="0">
                <a:latin typeface="Century" panose="02040604050505020304" pitchFamily="18" charset="0"/>
              </a:rPr>
              <a:t>Poverty alleviation programs provide material, funds, information and project services for people with no income or work opportunities. Because of the credit risks and relatively high costs associated with small loans, the traditional banking system is generally not willing to implement a microcredit system. The borrowers have no collateral to put up against loans and often are refused the needed capital because of the high risk of default. If they resort to underground sources, they are often charged exorbitant interest. This quick fix solution does not address the main structural problem: a lack of proper funding channels.</a:t>
            </a:r>
            <a:endParaRPr lang="en-IN" sz="2200" dirty="0">
              <a:latin typeface="Century" panose="02040604050505020304" pitchFamily="18" charset="0"/>
            </a:endParaRPr>
          </a:p>
        </p:txBody>
      </p:sp>
    </p:spTree>
    <p:extLst>
      <p:ext uri="{BB962C8B-B14F-4D97-AF65-F5344CB8AC3E}">
        <p14:creationId xmlns:p14="http://schemas.microsoft.com/office/powerpoint/2010/main" val="38623473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Problem statement</a:t>
            </a:r>
            <a:endParaRPr lang="en-US" dirty="0">
              <a:solidFill>
                <a:schemeClr val="accent5">
                  <a:lumMod val="75000"/>
                </a:schemeClr>
              </a:solidFill>
            </a:endParaRPr>
          </a:p>
        </p:txBody>
      </p:sp>
      <p:sp>
        <p:nvSpPr>
          <p:cNvPr id="3" name="Content Placeholder 2"/>
          <p:cNvSpPr>
            <a:spLocks noGrp="1"/>
          </p:cNvSpPr>
          <p:nvPr>
            <p:ph idx="1"/>
          </p:nvPr>
        </p:nvSpPr>
        <p:spPr/>
        <p:txBody>
          <a:bodyPr>
            <a:normAutofit lnSpcReduction="10000"/>
          </a:bodyPr>
          <a:lstStyle/>
          <a:p>
            <a:r>
              <a:rPr lang="en-US" dirty="0"/>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a:t>
            </a:r>
          </a:p>
          <a:p>
            <a:r>
              <a:rPr lang="en-US" dirty="0"/>
              <a:t>We have to 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a:t>
            </a:r>
          </a:p>
        </p:txBody>
      </p:sp>
    </p:spTree>
    <p:extLst>
      <p:ext uri="{BB962C8B-B14F-4D97-AF65-F5344CB8AC3E}">
        <p14:creationId xmlns:p14="http://schemas.microsoft.com/office/powerpoint/2010/main" val="3494716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solidFill>
                  <a:schemeClr val="accent5">
                    <a:lumMod val="75000"/>
                  </a:schemeClr>
                </a:solidFill>
              </a:rPr>
              <a:t>Conceptual Background of the Domain Problem</a:t>
            </a:r>
            <a:endParaRPr lang="en-US" sz="4000" dirty="0">
              <a:solidFill>
                <a:schemeClr val="accent5">
                  <a:lumMod val="75000"/>
                </a:schemeClr>
              </a:solidFill>
            </a:endParaRPr>
          </a:p>
        </p:txBody>
      </p:sp>
      <p:sp>
        <p:nvSpPr>
          <p:cNvPr id="3" name="Content Placeholder 2"/>
          <p:cNvSpPr>
            <a:spLocks noGrp="1"/>
          </p:cNvSpPr>
          <p:nvPr>
            <p:ph idx="1"/>
          </p:nvPr>
        </p:nvSpPr>
        <p:spPr/>
        <p:txBody>
          <a:bodyPr>
            <a:normAutofit lnSpcReduction="10000"/>
          </a:bodyPr>
          <a:lstStyle/>
          <a:p>
            <a:r>
              <a:rPr lang="en-US" dirty="0"/>
              <a:t>Telecom Industries understand the importance of communication and how it affects a person’s life, thus, focusing on providing their services and products to low income families and poor customers that can help them in the need of hour. </a:t>
            </a:r>
          </a:p>
          <a:p>
            <a:r>
              <a:rPr lang="en-US" dirty="0"/>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p>
        </p:txBody>
      </p:sp>
    </p:spTree>
    <p:extLst>
      <p:ext uri="{BB962C8B-B14F-4D97-AF65-F5344CB8AC3E}">
        <p14:creationId xmlns:p14="http://schemas.microsoft.com/office/powerpoint/2010/main" val="19987683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5">
                    <a:lumMod val="75000"/>
                  </a:schemeClr>
                </a:solidFill>
              </a:rPr>
              <a:t>Motivation for the Problem Undertaken</a:t>
            </a:r>
            <a:endParaRPr lang="en-US" dirty="0">
              <a:solidFill>
                <a:schemeClr val="accent5">
                  <a:lumMod val="75000"/>
                </a:schemeClr>
              </a:solidFill>
            </a:endParaRPr>
          </a:p>
        </p:txBody>
      </p:sp>
      <p:sp>
        <p:nvSpPr>
          <p:cNvPr id="3" name="Content Placeholder 2"/>
          <p:cNvSpPr>
            <a:spLocks noGrp="1"/>
          </p:cNvSpPr>
          <p:nvPr>
            <p:ph idx="1"/>
          </p:nvPr>
        </p:nvSpPr>
        <p:spPr/>
        <p:txBody>
          <a:bodyPr>
            <a:normAutofit fontScale="92500" lnSpcReduction="10000"/>
          </a:bodyPr>
          <a:lstStyle/>
          <a:p>
            <a:r>
              <a:rPr lang="en-US" dirty="0"/>
              <a:t>I have to model the micro credit defaulters with the available independent variables. This model will then be used by the management to understand how the customer is considered as defaulter or non-defaulter based on the independent variables</a:t>
            </a:r>
            <a:r>
              <a:rPr lang="en-US" dirty="0" smtClean="0"/>
              <a:t>.</a:t>
            </a:r>
          </a:p>
          <a:p>
            <a:r>
              <a:rPr lang="en-US" dirty="0" smtClean="0"/>
              <a:t>They </a:t>
            </a:r>
            <a:r>
              <a:rPr lang="en-US" dirty="0"/>
              <a:t>can accordingly manipulate the strategy of the firm and concentrate on areas that will yield high returns. </a:t>
            </a:r>
            <a:endParaRPr lang="en-US" dirty="0" smtClean="0"/>
          </a:p>
          <a:p>
            <a:r>
              <a:rPr lang="en-US" dirty="0" smtClean="0"/>
              <a:t>Further</a:t>
            </a:r>
            <a:r>
              <a:rPr lang="en-US" dirty="0"/>
              <a:t>, the model will be a good way for the management to understand whether the customer will be paying back the loaned amount within 5 days of insurance of loan. </a:t>
            </a:r>
            <a:endParaRPr lang="en-US" dirty="0" smtClean="0"/>
          </a:p>
          <a:p>
            <a:r>
              <a:rPr lang="en-US" dirty="0" smtClean="0"/>
              <a:t>The </a:t>
            </a:r>
            <a:r>
              <a:rPr lang="en-US" b="1" dirty="0"/>
              <a:t>relationship between predicting defaulter and the economy</a:t>
            </a:r>
            <a:r>
              <a:rPr lang="en-US" dirty="0"/>
              <a:t> is an important motivating factor for predicting micro credit defaulter model</a:t>
            </a:r>
            <a:r>
              <a:rPr lang="en-US" dirty="0" smtClean="0"/>
              <a:t>.</a:t>
            </a:r>
            <a:endParaRPr lang="en-US" dirty="0"/>
          </a:p>
        </p:txBody>
      </p:sp>
    </p:spTree>
    <p:extLst>
      <p:ext uri="{BB962C8B-B14F-4D97-AF65-F5344CB8AC3E}">
        <p14:creationId xmlns:p14="http://schemas.microsoft.com/office/powerpoint/2010/main" val="1255868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lnSpc>
                <a:spcPct val="100000"/>
              </a:lnSpc>
            </a:pPr>
            <a:r>
              <a:rPr lang="en-US" dirty="0" smtClean="0">
                <a:solidFill>
                  <a:schemeClr val="accent5">
                    <a:lumMod val="75000"/>
                  </a:schemeClr>
                </a:solidFill>
              </a:rPr>
              <a:t>Mathematical/ Analytical Modeling of the Problem</a:t>
            </a:r>
            <a:endParaRPr lang="en-US" dirty="0">
              <a:solidFill>
                <a:schemeClr val="accent5">
                  <a:lumMod val="75000"/>
                </a:schemeClr>
              </a:solidFill>
            </a:endParaRPr>
          </a:p>
        </p:txBody>
      </p:sp>
      <p:sp>
        <p:nvSpPr>
          <p:cNvPr id="3" name="Content Placeholder 2"/>
          <p:cNvSpPr>
            <a:spLocks noGrp="1"/>
          </p:cNvSpPr>
          <p:nvPr>
            <p:ph idx="1"/>
          </p:nvPr>
        </p:nvSpPr>
        <p:spPr/>
        <p:txBody>
          <a:bodyPr>
            <a:normAutofit fontScale="77500" lnSpcReduction="20000"/>
          </a:bodyPr>
          <a:lstStyle/>
          <a:p>
            <a:r>
              <a:rPr lang="en-US" dirty="0"/>
              <a:t>In this particular problem I had label as my target column and it was having two classes Label ‘1’ indicates that the loan has been payed i.e. Non- defaulter, while, Label ‘0’ indicates that the loan has not been payed i.e. defaulter. So clearly it is a binary classification problem and I have to use all classification algorithms while building the model. There was no null values in the dataset. </a:t>
            </a:r>
            <a:endParaRPr lang="en-US" dirty="0" smtClean="0"/>
          </a:p>
          <a:p>
            <a:r>
              <a:rPr lang="en-US" dirty="0" smtClean="0"/>
              <a:t>I </a:t>
            </a:r>
            <a:r>
              <a:rPr lang="en-US" dirty="0"/>
              <a:t>observed some unnecessary entries in some of the columns like in some columns I found more than 90% zero values so I decided to drop those columns. If I keep those columns as it is, it will create high skewness in the model. To get better insight on the features I have used plotting like distribution plot, bar plot and count plot. With these plotting I was able to understand the relation between the features in better manner. </a:t>
            </a:r>
            <a:endParaRPr lang="en-US" dirty="0" smtClean="0"/>
          </a:p>
          <a:p>
            <a:r>
              <a:rPr lang="en-US" dirty="0" smtClean="0"/>
              <a:t>I have found </a:t>
            </a:r>
            <a:r>
              <a:rPr lang="en-US" dirty="0"/>
              <a:t>outliers and skewness in the dataset so I removed outliers using percentile method and I removed skewness using yeo-Johnson method. I have used all the classification algorithms while building model then tuned the best model and saved the best model. At last I have predicted the label using saved model</a:t>
            </a:r>
            <a:r>
              <a:rPr lang="en-US" dirty="0" smtClean="0"/>
              <a:t>.</a:t>
            </a:r>
            <a:endParaRPr lang="en-US" dirty="0"/>
          </a:p>
        </p:txBody>
      </p:sp>
    </p:spTree>
    <p:extLst>
      <p:ext uri="{BB962C8B-B14F-4D97-AF65-F5344CB8AC3E}">
        <p14:creationId xmlns:p14="http://schemas.microsoft.com/office/powerpoint/2010/main" val="1279850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lstStyle/>
          <a:p>
            <a:r>
              <a:rPr lang="en-US" dirty="0" smtClean="0">
                <a:solidFill>
                  <a:schemeClr val="accent5">
                    <a:lumMod val="75000"/>
                  </a:schemeClr>
                </a:solidFill>
              </a:rPr>
              <a:t>Data Analysis steps :</a:t>
            </a:r>
            <a:endParaRPr lang="en-US" dirty="0">
              <a:solidFill>
                <a:schemeClr val="accent5">
                  <a:lumMod val="75000"/>
                </a:schemeClr>
              </a:solidFill>
            </a:endParaRPr>
          </a:p>
        </p:txBody>
      </p:sp>
      <p:sp>
        <p:nvSpPr>
          <p:cNvPr id="3" name="Content Placeholder 2"/>
          <p:cNvSpPr>
            <a:spLocks noGrp="1"/>
          </p:cNvSpPr>
          <p:nvPr>
            <p:ph idx="1"/>
          </p:nvPr>
        </p:nvSpPr>
        <p:spPr>
          <a:ln>
            <a:noFill/>
          </a:ln>
        </p:spPr>
        <p:txBody>
          <a:bodyPr/>
          <a:lstStyle/>
          <a:p>
            <a:endParaRPr lang="en-US" dirty="0"/>
          </a:p>
        </p:txBody>
      </p:sp>
      <p:sp>
        <p:nvSpPr>
          <p:cNvPr id="12" name="Rectangle 11"/>
          <p:cNvSpPr/>
          <p:nvPr/>
        </p:nvSpPr>
        <p:spPr>
          <a:xfrm>
            <a:off x="838199" y="1825625"/>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Import Libraries</a:t>
            </a:r>
            <a:endParaRPr lang="en-US" dirty="0"/>
          </a:p>
        </p:txBody>
      </p:sp>
      <p:sp>
        <p:nvSpPr>
          <p:cNvPr id="13" name="Rectangle 12"/>
          <p:cNvSpPr/>
          <p:nvPr/>
        </p:nvSpPr>
        <p:spPr>
          <a:xfrm>
            <a:off x="4430110" y="1825625"/>
            <a:ext cx="2648607"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Import Dataset</a:t>
            </a:r>
            <a:endParaRPr lang="en-US" dirty="0"/>
          </a:p>
        </p:txBody>
      </p:sp>
      <p:sp>
        <p:nvSpPr>
          <p:cNvPr id="14" name="Rectangle 13"/>
          <p:cNvSpPr/>
          <p:nvPr/>
        </p:nvSpPr>
        <p:spPr>
          <a:xfrm>
            <a:off x="838199"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Ordinal encoding</a:t>
            </a:r>
            <a:endParaRPr lang="en-US" dirty="0"/>
          </a:p>
        </p:txBody>
      </p:sp>
      <p:sp>
        <p:nvSpPr>
          <p:cNvPr id="15" name="Rectangle 14"/>
          <p:cNvSpPr/>
          <p:nvPr/>
        </p:nvSpPr>
        <p:spPr>
          <a:xfrm>
            <a:off x="8321565"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Finding null values</a:t>
            </a:r>
            <a:endParaRPr lang="en-US" dirty="0"/>
          </a:p>
        </p:txBody>
      </p:sp>
      <p:sp>
        <p:nvSpPr>
          <p:cNvPr id="16" name="Rectangle 15"/>
          <p:cNvSpPr/>
          <p:nvPr/>
        </p:nvSpPr>
        <p:spPr>
          <a:xfrm>
            <a:off x="8363605" y="1825625"/>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Data Pre Processing</a:t>
            </a:r>
            <a:endParaRPr lang="en-US" dirty="0"/>
          </a:p>
        </p:txBody>
      </p:sp>
      <p:sp>
        <p:nvSpPr>
          <p:cNvPr id="17" name="Rectangle 16"/>
          <p:cNvSpPr/>
          <p:nvPr/>
        </p:nvSpPr>
        <p:spPr>
          <a:xfrm>
            <a:off x="4579882" y="4001294"/>
            <a:ext cx="2519855" cy="1059464"/>
          </a:xfrm>
          <a:prstGeom prst="rect">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Visualization</a:t>
            </a:r>
            <a:endParaRPr lang="en-US" dirty="0"/>
          </a:p>
        </p:txBody>
      </p:sp>
      <p:sp>
        <p:nvSpPr>
          <p:cNvPr id="18" name="Right Arrow 17"/>
          <p:cNvSpPr/>
          <p:nvPr/>
        </p:nvSpPr>
        <p:spPr>
          <a:xfrm>
            <a:off x="3531002" y="2134870"/>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Right Arrow 18"/>
          <p:cNvSpPr/>
          <p:nvPr/>
        </p:nvSpPr>
        <p:spPr>
          <a:xfrm rot="5400000">
            <a:off x="9218411" y="3222705"/>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0" name="Right Arrow 19"/>
          <p:cNvSpPr/>
          <p:nvPr/>
        </p:nvSpPr>
        <p:spPr>
          <a:xfrm rot="10800000">
            <a:off x="7347098" y="4303581"/>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Right Arrow 20"/>
          <p:cNvSpPr/>
          <p:nvPr/>
        </p:nvSpPr>
        <p:spPr>
          <a:xfrm rot="10800000">
            <a:off x="3533156" y="4305978"/>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Right Arrow 21"/>
          <p:cNvSpPr/>
          <p:nvPr/>
        </p:nvSpPr>
        <p:spPr>
          <a:xfrm>
            <a:off x="7348884" y="2184490"/>
            <a:ext cx="726160" cy="440973"/>
          </a:xfrm>
          <a:prstGeom prst="rightArrow">
            <a:avLst/>
          </a:prstGeom>
          <a:ln>
            <a:solidFill>
              <a:srgbClr val="00206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980606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2467</Words>
  <Application>Microsoft Office PowerPoint</Application>
  <PresentationFormat>Widescreen</PresentationFormat>
  <Paragraphs>190</Paragraphs>
  <Slides>38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Calibri</vt:lpstr>
      <vt:lpstr>Calibri Light</vt:lpstr>
      <vt:lpstr>Century</vt:lpstr>
      <vt:lpstr>Edwardian Script ITC</vt:lpstr>
      <vt:lpstr>Helvetica</vt:lpstr>
      <vt:lpstr>High Tower Text</vt:lpstr>
      <vt:lpstr>inherit</vt:lpstr>
      <vt:lpstr>Symbol</vt:lpstr>
      <vt:lpstr>Times New Roman</vt:lpstr>
      <vt:lpstr>Wingdings</vt:lpstr>
      <vt:lpstr>Office Theme</vt:lpstr>
      <vt:lpstr>A Project Report on Micro Credit – Loan Defaulter</vt:lpstr>
      <vt:lpstr>TOPICS TO BE DISCUSSED</vt:lpstr>
      <vt:lpstr>Introduction</vt:lpstr>
      <vt:lpstr>What is Micro Credit?</vt:lpstr>
      <vt:lpstr>Problem statement</vt:lpstr>
      <vt:lpstr>Conceptual Background of the Domain Problem</vt:lpstr>
      <vt:lpstr>Motivation for the Problem Undertaken</vt:lpstr>
      <vt:lpstr>Mathematical/ Analytical Modeling of the Problem</vt:lpstr>
      <vt:lpstr>Data Analysis steps :</vt:lpstr>
      <vt:lpstr>Data Sources and their formats</vt:lpstr>
      <vt:lpstr>Data Preprocessing Done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Used</vt:lpstr>
      <vt:lpstr>Visualizations</vt:lpstr>
      <vt:lpstr>PowerPoint Presentation</vt:lpstr>
      <vt:lpstr>PowerPoint Presentation</vt:lpstr>
      <vt:lpstr>PowerPoint Presentation</vt:lpstr>
      <vt:lpstr>PowerPoint Presentation</vt:lpstr>
      <vt:lpstr>Checking how the outliers are impacted</vt:lpstr>
      <vt:lpstr>PowerPoint Presentation</vt:lpstr>
      <vt:lpstr>PowerPoint Presentation</vt:lpstr>
      <vt:lpstr>PowerPoint Presentation</vt:lpstr>
      <vt:lpstr>Model/s Development and evaluation</vt:lpstr>
      <vt:lpstr>Balancing</vt:lpstr>
      <vt:lpstr>PowerPoint Presentation</vt:lpstr>
      <vt:lpstr>PowerPoint Presentation</vt:lpstr>
      <vt:lpstr>PowerPoint Presentation</vt:lpstr>
      <vt:lpstr>PowerPoint Presentation</vt:lpstr>
      <vt:lpstr>PowerPoint Presentation</vt:lpstr>
      <vt:lpstr>PowerPoint Presentation</vt:lpstr>
      <vt:lpstr>Key Findings and Conclusions of the Study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22</cp:revision>
  <dcterms:created xsi:type="dcterms:W3CDTF">2022-05-24T10:45:38Z</dcterms:created>
  <dcterms:modified xsi:type="dcterms:W3CDTF">2022-05-24T15:41:53Z</dcterms:modified>
</cp:coreProperties>
</file>