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1" r:id="rId22"/>
    <p:sldId id="275" r:id="rId23"/>
    <p:sldId id="276" r:id="rId24"/>
    <p:sldId id="277" r:id="rId25"/>
    <p:sldId id="282" r:id="rId26"/>
    <p:sldId id="284" r:id="rId27"/>
    <p:sldId id="285" r:id="rId28"/>
    <p:sldId id="286" r:id="rId29"/>
    <p:sldId id="287" r:id="rId30"/>
    <p:sldId id="283"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56" d="100"/>
          <a:sy n="56" d="100"/>
        </p:scale>
        <p:origin x="77"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3E683-70AC-4DDB-8475-87D66A21A39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287807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3E683-70AC-4DDB-8475-87D66A21A39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332282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3E683-70AC-4DDB-8475-87D66A21A39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175208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3E683-70AC-4DDB-8475-87D66A21A39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4971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E683-70AC-4DDB-8475-87D66A21A39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30951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3E683-70AC-4DDB-8475-87D66A21A39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349923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3E683-70AC-4DDB-8475-87D66A21A39A}"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339926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3E683-70AC-4DDB-8475-87D66A21A39A}"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127985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E683-70AC-4DDB-8475-87D66A21A39A}"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76917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E683-70AC-4DDB-8475-87D66A21A39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31023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E683-70AC-4DDB-8475-87D66A21A39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8838D-253A-4CC8-8762-FD7AD00F602E}" type="slidenum">
              <a:rPr lang="en-US" smtClean="0"/>
              <a:t>‹#›</a:t>
            </a:fld>
            <a:endParaRPr lang="en-US"/>
          </a:p>
        </p:txBody>
      </p:sp>
    </p:spTree>
    <p:extLst>
      <p:ext uri="{BB962C8B-B14F-4D97-AF65-F5344CB8AC3E}">
        <p14:creationId xmlns:p14="http://schemas.microsoft.com/office/powerpoint/2010/main" val="122989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5000" t="8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E683-70AC-4DDB-8475-87D66A21A39A}" type="datetimeFigureOut">
              <a:rPr lang="en-US" smtClean="0"/>
              <a:t>6/27/2022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8838D-253A-4CC8-8762-FD7AD00F602E}" type="slidenum">
              <a:rPr lang="en-US" smtClean="0"/>
              <a:t>‹#›</a:t>
            </a:fld>
            <a:endParaRPr lang="en-US"/>
          </a:p>
        </p:txBody>
      </p:sp>
    </p:spTree>
    <p:extLst>
      <p:ext uri="{BB962C8B-B14F-4D97-AF65-F5344CB8AC3E}">
        <p14:creationId xmlns:p14="http://schemas.microsoft.com/office/powerpoint/2010/main" val="187788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yatr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907" t="5455" b="3511"/>
          <a:stretch/>
        </p:blipFill>
        <p:spPr>
          <a:xfrm>
            <a:off x="5182497" y="537210"/>
            <a:ext cx="7009503" cy="4926330"/>
          </a:xfrm>
          <a:prstGeom prst="rect">
            <a:avLst/>
          </a:prstGeom>
        </p:spPr>
      </p:pic>
      <p:sp>
        <p:nvSpPr>
          <p:cNvPr id="6" name="TextBox 5"/>
          <p:cNvSpPr txBox="1"/>
          <p:nvPr/>
        </p:nvSpPr>
        <p:spPr>
          <a:xfrm>
            <a:off x="0" y="1246040"/>
            <a:ext cx="6149440" cy="2554545"/>
          </a:xfrm>
          <a:prstGeom prst="rect">
            <a:avLst/>
          </a:prstGeom>
          <a:noFill/>
        </p:spPr>
        <p:txBody>
          <a:bodyPr wrap="none" rtlCol="0">
            <a:spAutoFit/>
          </a:bodyPr>
          <a:lstStyle/>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 PROJECT </a:t>
            </a:r>
          </a:p>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REPORT ON</a:t>
            </a:r>
          </a:p>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FLIGHT TICKET </a:t>
            </a:r>
          </a:p>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PRICE PREDICTION”</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sp>
        <p:nvSpPr>
          <p:cNvPr id="7" name="Rectangle 6"/>
          <p:cNvSpPr/>
          <p:nvPr/>
        </p:nvSpPr>
        <p:spPr>
          <a:xfrm>
            <a:off x="4498061" y="5507365"/>
            <a:ext cx="2776196" cy="787652"/>
          </a:xfrm>
          <a:prstGeom prst="rect">
            <a:avLst/>
          </a:prstGeom>
        </p:spPr>
        <p:txBody>
          <a:bodyPr wrap="square">
            <a:spAutoFit/>
          </a:bodyPr>
          <a:lstStyle/>
          <a:p>
            <a:pPr algn="ctr">
              <a:lnSpc>
                <a:spcPct val="107000"/>
              </a:lnSpc>
              <a:spcAft>
                <a:spcPts val="800"/>
              </a:spcAft>
            </a:pPr>
            <a:r>
              <a:rPr lang="en-US" dirty="0" smtClean="0">
                <a:solidFill>
                  <a:srgbClr val="1F4E79"/>
                </a:solidFill>
                <a:effectLst/>
                <a:latin typeface="Britannic Bold" panose="020B0903060703020204" pitchFamily="34" charset="0"/>
                <a:ea typeface="Calibri" panose="020F0502020204030204" pitchFamily="34" charset="0"/>
                <a:cs typeface="Times New Roman" panose="02020603050405020304" pitchFamily="18" charset="0"/>
              </a:rPr>
              <a:t>SUBMITTED BY</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smtClean="0">
                <a:solidFill>
                  <a:srgbClr val="1F4E79"/>
                </a:solidFill>
                <a:effectLst/>
                <a:latin typeface="Britannic Bold" panose="020B0903060703020204" pitchFamily="34" charset="0"/>
                <a:ea typeface="Calibri" panose="020F0502020204030204" pitchFamily="34" charset="0"/>
                <a:cs typeface="Times New Roman" panose="02020603050405020304" pitchFamily="18" charset="0"/>
              </a:rPr>
              <a:t>HIMAJA IJJADA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32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Data Preprocessing Done</a:t>
            </a:r>
            <a:endParaRPr lang="en-US" dirty="0"/>
          </a:p>
        </p:txBody>
      </p:sp>
      <p:pic>
        <p:nvPicPr>
          <p:cNvPr id="4" name="Content Placeholder 3"/>
          <p:cNvPicPr>
            <a:picLocks noGrp="1" noChangeAspect="1"/>
          </p:cNvPicPr>
          <p:nvPr>
            <p:ph idx="1"/>
          </p:nvPr>
        </p:nvPicPr>
        <p:blipFill>
          <a:blip r:embed="rId2"/>
          <a:stretch>
            <a:fillRect/>
          </a:stretch>
        </p:blipFill>
        <p:spPr>
          <a:xfrm>
            <a:off x="838200" y="1429839"/>
            <a:ext cx="4607257" cy="5025551"/>
          </a:xfrm>
          <a:prstGeom prst="rect">
            <a:avLst/>
          </a:prstGeom>
        </p:spPr>
      </p:pic>
      <p:pic>
        <p:nvPicPr>
          <p:cNvPr id="5" name="Picture 4"/>
          <p:cNvPicPr>
            <a:picLocks noChangeAspect="1"/>
          </p:cNvPicPr>
          <p:nvPr/>
        </p:nvPicPr>
        <p:blipFill>
          <a:blip r:embed="rId3"/>
          <a:stretch>
            <a:fillRect/>
          </a:stretch>
        </p:blipFill>
        <p:spPr>
          <a:xfrm>
            <a:off x="6623769" y="1214651"/>
            <a:ext cx="4908588" cy="5240739"/>
          </a:xfrm>
          <a:prstGeom prst="rect">
            <a:avLst/>
          </a:prstGeom>
        </p:spPr>
      </p:pic>
    </p:spTree>
    <p:extLst>
      <p:ext uri="{BB962C8B-B14F-4D97-AF65-F5344CB8AC3E}">
        <p14:creationId xmlns:p14="http://schemas.microsoft.com/office/powerpoint/2010/main" val="944584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4112" y="218364"/>
            <a:ext cx="5247442" cy="6359857"/>
          </a:xfrm>
          <a:prstGeom prst="rect">
            <a:avLst/>
          </a:prstGeom>
        </p:spPr>
      </p:pic>
      <p:pic>
        <p:nvPicPr>
          <p:cNvPr id="6" name="Picture 5"/>
          <p:cNvPicPr>
            <a:picLocks noChangeAspect="1"/>
          </p:cNvPicPr>
          <p:nvPr/>
        </p:nvPicPr>
        <p:blipFill>
          <a:blip r:embed="rId3"/>
          <a:stretch>
            <a:fillRect/>
          </a:stretch>
        </p:blipFill>
        <p:spPr>
          <a:xfrm>
            <a:off x="5859053" y="218363"/>
            <a:ext cx="5277904" cy="6209733"/>
          </a:xfrm>
          <a:prstGeom prst="rect">
            <a:avLst/>
          </a:prstGeom>
        </p:spPr>
      </p:pic>
    </p:spTree>
    <p:extLst>
      <p:ext uri="{BB962C8B-B14F-4D97-AF65-F5344CB8AC3E}">
        <p14:creationId xmlns:p14="http://schemas.microsoft.com/office/powerpoint/2010/main" val="2512216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471" y="327546"/>
            <a:ext cx="5277904" cy="6066430"/>
          </a:xfrm>
          <a:prstGeom prst="rect">
            <a:avLst/>
          </a:prstGeom>
        </p:spPr>
      </p:pic>
      <p:pic>
        <p:nvPicPr>
          <p:cNvPr id="5" name="Picture 4"/>
          <p:cNvPicPr>
            <a:picLocks noChangeAspect="1"/>
          </p:cNvPicPr>
          <p:nvPr/>
        </p:nvPicPr>
        <p:blipFill>
          <a:blip r:embed="rId3"/>
          <a:stretch>
            <a:fillRect/>
          </a:stretch>
        </p:blipFill>
        <p:spPr>
          <a:xfrm>
            <a:off x="5776266" y="327546"/>
            <a:ext cx="5279707" cy="6100549"/>
          </a:xfrm>
          <a:prstGeom prst="rect">
            <a:avLst/>
          </a:prstGeom>
        </p:spPr>
      </p:pic>
    </p:spTree>
    <p:extLst>
      <p:ext uri="{BB962C8B-B14F-4D97-AF65-F5344CB8AC3E}">
        <p14:creationId xmlns:p14="http://schemas.microsoft.com/office/powerpoint/2010/main" val="172956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Assumptions</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This </a:t>
            </a:r>
            <a:r>
              <a:rPr lang="en-US" dirty="0"/>
              <a:t>gives the statistical information of the dataset. The summary of this dataset looks perfect since there is no negative/ invalid values present. It gives the summary of numerical data.</a:t>
            </a:r>
          </a:p>
          <a:p>
            <a:r>
              <a:rPr lang="en-US" dirty="0"/>
              <a:t>From the above description we can observe the following things</a:t>
            </a:r>
          </a:p>
          <a:p>
            <a:pPr lvl="0"/>
            <a:r>
              <a:rPr lang="en-US" dirty="0"/>
              <a:t>The counts of every column is same which means there are no missing values present in the dataset.</a:t>
            </a:r>
          </a:p>
          <a:p>
            <a:pPr lvl="0"/>
            <a:r>
              <a:rPr lang="en-US" dirty="0"/>
              <a:t>The mean value is greater than the median (50%) in the columns Duration, </a:t>
            </a:r>
            <a:r>
              <a:rPr lang="en-US" dirty="0" err="1"/>
              <a:t>Number_of_stops</a:t>
            </a:r>
            <a:r>
              <a:rPr lang="en-US" dirty="0"/>
              <a:t>, and Price so we can say these columns are skewed to right.</a:t>
            </a:r>
          </a:p>
          <a:p>
            <a:pPr lvl="0"/>
            <a:r>
              <a:rPr lang="en-US" dirty="0"/>
              <a:t>The median (50%) is bit greater than mean in </a:t>
            </a:r>
            <a:r>
              <a:rPr lang="en-US" dirty="0" err="1"/>
              <a:t>Departure_Hour</a:t>
            </a:r>
            <a:r>
              <a:rPr lang="en-US" dirty="0"/>
              <a:t>, </a:t>
            </a:r>
            <a:r>
              <a:rPr lang="en-US" dirty="0" err="1"/>
              <a:t>Departure_Min</a:t>
            </a:r>
            <a:r>
              <a:rPr lang="en-US" dirty="0"/>
              <a:t>, </a:t>
            </a:r>
            <a:r>
              <a:rPr lang="en-US" dirty="0" err="1"/>
              <a:t>Arrival_Hour</a:t>
            </a:r>
            <a:r>
              <a:rPr lang="en-US" dirty="0"/>
              <a:t>, </a:t>
            </a:r>
            <a:r>
              <a:rPr lang="en-US" dirty="0" err="1"/>
              <a:t>Arrival_Hour</a:t>
            </a:r>
            <a:r>
              <a:rPr lang="en-US" dirty="0"/>
              <a:t> and </a:t>
            </a:r>
            <a:r>
              <a:rPr lang="en-US" dirty="0" err="1"/>
              <a:t>Arrival_Min</a:t>
            </a:r>
            <a:r>
              <a:rPr lang="en-US" dirty="0"/>
              <a:t> which means these columns are skewed to left.</a:t>
            </a:r>
          </a:p>
          <a:p>
            <a:pPr lvl="0"/>
            <a:r>
              <a:rPr lang="en-US" dirty="0"/>
              <a:t>From the description we can say the minimum price of the flight ticket is Rs.3362.00 and maximum price is Rs.30954.00 also the mean is 10744.987366.</a:t>
            </a:r>
          </a:p>
          <a:p>
            <a:pPr lvl="0"/>
            <a:r>
              <a:rPr lang="en-US" dirty="0"/>
              <a:t>In summarizing the data we can observe that there is huge difference in maximum and 75% percentile in the columns Price, Duration, </a:t>
            </a:r>
            <a:r>
              <a:rPr lang="en-US" dirty="0" err="1"/>
              <a:t>etc</a:t>
            </a:r>
            <a:r>
              <a:rPr lang="en-US" dirty="0"/>
              <a:t> that means huge outliers present in those columns. These differences can also be seen in many other columns. So we need to remove outliers and skewness to get better model and prediction.</a:t>
            </a:r>
          </a:p>
          <a:p>
            <a:pPr marL="0" indent="0">
              <a:buNone/>
            </a:pPr>
            <a:endParaRPr lang="en-US" dirty="0"/>
          </a:p>
        </p:txBody>
      </p:sp>
    </p:spTree>
    <p:extLst>
      <p:ext uri="{BB962C8B-B14F-4D97-AF65-F5344CB8AC3E}">
        <p14:creationId xmlns:p14="http://schemas.microsoft.com/office/powerpoint/2010/main" val="959179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solidFill>
                  <a:schemeClr val="accent5">
                    <a:lumMod val="75000"/>
                  </a:schemeClr>
                </a:solidFill>
              </a:rPr>
              <a:t>Software Used</a:t>
            </a:r>
            <a:endParaRPr lang="en-US" dirty="0"/>
          </a:p>
        </p:txBody>
      </p:sp>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Distribution: Anaconda Navigator</a:t>
            </a:r>
          </a:p>
          <a:p>
            <a:r>
              <a:rPr lang="en-US" smtClean="0"/>
              <a:t>Programming language: Python</a:t>
            </a:r>
          </a:p>
          <a:p>
            <a:r>
              <a:rPr lang="en-US" smtClean="0"/>
              <a:t>Browser based language shell: Jupyter Notebook</a:t>
            </a:r>
          </a:p>
          <a:p>
            <a:r>
              <a:rPr lang="en-US" smtClean="0"/>
              <a:t>Chrome: To scrape the data</a:t>
            </a:r>
            <a:endParaRPr lang="en-US" dirty="0"/>
          </a:p>
        </p:txBody>
      </p:sp>
    </p:spTree>
    <p:extLst>
      <p:ext uri="{BB962C8B-B14F-4D97-AF65-F5344CB8AC3E}">
        <p14:creationId xmlns:p14="http://schemas.microsoft.com/office/powerpoint/2010/main" val="3750700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7"/>
            <a:ext cx="10515600" cy="1325563"/>
          </a:xfrm>
        </p:spPr>
        <p:txBody>
          <a:bodyPr/>
          <a:lstStyle/>
          <a:p>
            <a:r>
              <a:rPr lang="en-US" dirty="0" smtClean="0">
                <a:solidFill>
                  <a:schemeClr val="accent5">
                    <a:lumMod val="75000"/>
                  </a:schemeClr>
                </a:solidFill>
              </a:rPr>
              <a:t>Visualizations</a:t>
            </a:r>
            <a:endParaRPr lang="en-US" dirty="0"/>
          </a:p>
        </p:txBody>
      </p:sp>
      <p:pic>
        <p:nvPicPr>
          <p:cNvPr id="6" name="Picture 5"/>
          <p:cNvPicPr>
            <a:picLocks noChangeAspect="1"/>
          </p:cNvPicPr>
          <p:nvPr/>
        </p:nvPicPr>
        <p:blipFill rotWithShape="1">
          <a:blip r:embed="rId2"/>
          <a:srcRect t="14930" r="25673"/>
          <a:stretch/>
        </p:blipFill>
        <p:spPr>
          <a:xfrm>
            <a:off x="838200" y="1038960"/>
            <a:ext cx="5098576" cy="2590516"/>
          </a:xfrm>
          <a:prstGeom prst="rect">
            <a:avLst/>
          </a:prstGeom>
        </p:spPr>
      </p:pic>
      <p:pic>
        <p:nvPicPr>
          <p:cNvPr id="7" name="Picture 6"/>
          <p:cNvPicPr>
            <a:picLocks noChangeAspect="1"/>
          </p:cNvPicPr>
          <p:nvPr/>
        </p:nvPicPr>
        <p:blipFill rotWithShape="1">
          <a:blip r:embed="rId3"/>
          <a:srcRect r="25263"/>
          <a:stretch/>
        </p:blipFill>
        <p:spPr>
          <a:xfrm>
            <a:off x="810079" y="3629477"/>
            <a:ext cx="5126697" cy="3016984"/>
          </a:xfrm>
          <a:prstGeom prst="rect">
            <a:avLst/>
          </a:prstGeom>
        </p:spPr>
      </p:pic>
      <p:pic>
        <p:nvPicPr>
          <p:cNvPr id="8" name="Picture 7"/>
          <p:cNvPicPr>
            <a:picLocks noChangeAspect="1"/>
          </p:cNvPicPr>
          <p:nvPr/>
        </p:nvPicPr>
        <p:blipFill>
          <a:blip r:embed="rId4"/>
          <a:stretch>
            <a:fillRect/>
          </a:stretch>
        </p:blipFill>
        <p:spPr>
          <a:xfrm>
            <a:off x="6405300" y="702031"/>
            <a:ext cx="5304167" cy="5854890"/>
          </a:xfrm>
          <a:prstGeom prst="rect">
            <a:avLst/>
          </a:prstGeom>
        </p:spPr>
      </p:pic>
    </p:spTree>
    <p:extLst>
      <p:ext uri="{BB962C8B-B14F-4D97-AF65-F5344CB8AC3E}">
        <p14:creationId xmlns:p14="http://schemas.microsoft.com/office/powerpoint/2010/main" val="878791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5064"/>
          <a:stretch/>
        </p:blipFill>
        <p:spPr>
          <a:xfrm>
            <a:off x="427941" y="301632"/>
            <a:ext cx="5140346" cy="5020996"/>
          </a:xfrm>
          <a:prstGeom prst="rect">
            <a:avLst/>
          </a:prstGeom>
        </p:spPr>
      </p:pic>
      <p:pic>
        <p:nvPicPr>
          <p:cNvPr id="5" name="Picture 4"/>
          <p:cNvPicPr>
            <a:picLocks noChangeAspect="1"/>
          </p:cNvPicPr>
          <p:nvPr/>
        </p:nvPicPr>
        <p:blipFill rotWithShape="1">
          <a:blip r:embed="rId3"/>
          <a:srcRect r="25263"/>
          <a:stretch/>
        </p:blipFill>
        <p:spPr>
          <a:xfrm>
            <a:off x="5996229" y="301632"/>
            <a:ext cx="5645311" cy="5157472"/>
          </a:xfrm>
          <a:prstGeom prst="rect">
            <a:avLst/>
          </a:prstGeom>
        </p:spPr>
      </p:pic>
      <p:sp>
        <p:nvSpPr>
          <p:cNvPr id="6" name="Rectangle 5"/>
          <p:cNvSpPr/>
          <p:nvPr/>
        </p:nvSpPr>
        <p:spPr>
          <a:xfrm>
            <a:off x="536811" y="5336275"/>
            <a:ext cx="9576179" cy="1108701"/>
          </a:xfrm>
          <a:prstGeom prst="rect">
            <a:avLst/>
          </a:prstGeom>
        </p:spPr>
        <p:txBody>
          <a:bodyPr wrap="square">
            <a:spAutoFit/>
          </a:bodyPr>
          <a:lstStyle/>
          <a:p>
            <a:pPr>
              <a:lnSpc>
                <a:spcPct val="107000"/>
              </a:lnSpc>
              <a:spcBef>
                <a:spcPts val="930"/>
              </a:spcBef>
            </a:pPr>
            <a:r>
              <a:rPr lang="en-US" sz="13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Airline:</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pie plot we can infer that there are more number of flights of "Air India",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Vistara</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and "Indigo" compared to others. Also, the count of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Spicejet</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flights are very less.</a:t>
            </a:r>
            <a:endParaRPr lang="en-US" sz="11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b="1"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Number_of_stops</a:t>
            </a: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above pie plot we can infer that 64% of the flights have only 1 stop during the journey and some of the flights (20.6%) have 2 stops where only few flights have 3 and 4 stops.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592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5860" b="21352"/>
          <a:stretch/>
        </p:blipFill>
        <p:spPr>
          <a:xfrm>
            <a:off x="400645" y="523203"/>
            <a:ext cx="5085755" cy="3175340"/>
          </a:xfrm>
          <a:prstGeom prst="rect">
            <a:avLst/>
          </a:prstGeom>
        </p:spPr>
      </p:pic>
      <p:sp>
        <p:nvSpPr>
          <p:cNvPr id="5" name="Rectangle 4"/>
          <p:cNvSpPr/>
          <p:nvPr/>
        </p:nvSpPr>
        <p:spPr>
          <a:xfrm>
            <a:off x="400645" y="3890383"/>
            <a:ext cx="5331415" cy="1621213"/>
          </a:xfrm>
          <a:prstGeom prst="rect">
            <a:avLst/>
          </a:prstGeom>
        </p:spPr>
        <p:txBody>
          <a:bodyPr wrap="square">
            <a:spAutoFit/>
          </a:bodyPr>
          <a:lstStyle/>
          <a:p>
            <a:pPr>
              <a:lnSpc>
                <a:spcPct val="107000"/>
              </a:lnSpc>
              <a:spcBef>
                <a:spcPts val="930"/>
              </a:spcBef>
            </a:pPr>
            <a:r>
              <a:rPr lang="en-US" sz="13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1050" b="1"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Meal_availability</a:t>
            </a: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Most of the flights providing free meals and only few flights are not providing any meals.</a:t>
            </a:r>
          </a:p>
          <a:p>
            <a:pPr lvl="0"/>
            <a:r>
              <a:rPr lang="en-US" sz="1100" b="1" dirty="0"/>
              <a:t>Source:</a:t>
            </a:r>
            <a:r>
              <a:rPr lang="en-US" sz="1100" dirty="0"/>
              <a:t> From the count plot we can observe more number of flights are from Mumbai, New Delhi, Jaipur, Kolkata and Bangalore. Only few flights are from Hyderabad.</a:t>
            </a:r>
          </a:p>
          <a:p>
            <a:pPr lvl="0"/>
            <a:r>
              <a:rPr lang="en-US" sz="1100" b="1" dirty="0"/>
              <a:t>Destination:</a:t>
            </a:r>
            <a:r>
              <a:rPr lang="en-US" sz="1100" dirty="0"/>
              <a:t> More number of flights are heading towards Lucknow, New Delhi and Kolkata. Only few flights are travelling to Hyderabad.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3"/>
          <a:srcRect r="24799"/>
          <a:stretch/>
        </p:blipFill>
        <p:spPr>
          <a:xfrm>
            <a:off x="5881495" y="523203"/>
            <a:ext cx="4982124" cy="5500047"/>
          </a:xfrm>
          <a:prstGeom prst="rect">
            <a:avLst/>
          </a:prstGeom>
        </p:spPr>
      </p:pic>
    </p:spTree>
    <p:extLst>
      <p:ext uri="{BB962C8B-B14F-4D97-AF65-F5344CB8AC3E}">
        <p14:creationId xmlns:p14="http://schemas.microsoft.com/office/powerpoint/2010/main" val="1810653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24865"/>
          <a:stretch/>
        </p:blipFill>
        <p:spPr>
          <a:xfrm>
            <a:off x="359703" y="0"/>
            <a:ext cx="5153993" cy="4712586"/>
          </a:xfrm>
          <a:prstGeom prst="rect">
            <a:avLst/>
          </a:prstGeom>
        </p:spPr>
      </p:pic>
      <p:sp>
        <p:nvSpPr>
          <p:cNvPr id="6" name="Rectangle 5"/>
          <p:cNvSpPr/>
          <p:nvPr/>
        </p:nvSpPr>
        <p:spPr>
          <a:xfrm>
            <a:off x="359702" y="4712586"/>
            <a:ext cx="5153993" cy="1871025"/>
          </a:xfrm>
          <a:prstGeom prst="rect">
            <a:avLst/>
          </a:prstGeom>
        </p:spPr>
        <p:txBody>
          <a:bodyPr wrap="square">
            <a:spAutoFit/>
          </a:bodyPr>
          <a:lstStyle/>
          <a:p>
            <a:pPr>
              <a:lnSpc>
                <a:spcPct val="107000"/>
              </a:lnSpc>
              <a:spcBef>
                <a:spcPts val="930"/>
              </a:spcBef>
            </a:pPr>
            <a:r>
              <a:rPr lang="en-US" sz="8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Above plot shows how the data has been distributed in each of the columns.</a:t>
            </a:r>
            <a:endParaRPr lang="en-US" sz="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the distribution plot we can observe the columns are somewhat distributed normally as they have no proper bell shape curve.</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columns like "Duration", "</a:t>
            </a:r>
            <a:r>
              <a:rPr lang="en-US" sz="80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Number_of_stops</a:t>
            </a: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and "Price" are skewed to right as the mean value in these columns are much greater than the median(50%).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Also the data in the column </a:t>
            </a:r>
            <a:r>
              <a:rPr lang="en-US" sz="80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Arrival_Hour</a:t>
            </a: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skewed to left since the mean values is less than the median.</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Since there is presence of skewness in the data, we need to remove skewness in the numerical columns to overcome with any kind of data biasness.</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3"/>
          <a:srcRect r="25064"/>
          <a:stretch/>
        </p:blipFill>
        <p:spPr>
          <a:xfrm>
            <a:off x="5846102" y="100511"/>
            <a:ext cx="5140345" cy="4612076"/>
          </a:xfrm>
          <a:prstGeom prst="rect">
            <a:avLst/>
          </a:prstGeom>
        </p:spPr>
      </p:pic>
      <p:sp>
        <p:nvSpPr>
          <p:cNvPr id="8" name="Rectangle 7"/>
          <p:cNvSpPr/>
          <p:nvPr/>
        </p:nvSpPr>
        <p:spPr>
          <a:xfrm>
            <a:off x="5846102" y="4712586"/>
            <a:ext cx="6096000" cy="1454437"/>
          </a:xfrm>
          <a:prstGeom prst="rect">
            <a:avLst/>
          </a:prstGeom>
        </p:spPr>
        <p:txBody>
          <a:bodyPr>
            <a:spAutoFit/>
          </a:bodyPr>
          <a:lstStyle/>
          <a:p>
            <a:pPr>
              <a:lnSpc>
                <a:spcPct val="107000"/>
              </a:lnSpc>
              <a:spcBef>
                <a:spcPts val="930"/>
              </a:spcBef>
            </a:pPr>
            <a:r>
              <a:rPr lang="en-US" sz="13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Airline vs Price:</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bar plot we can notice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Vistara</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and "Air India" airlines have highest ticket prices compared to other airlines.</a:t>
            </a:r>
            <a:endParaRPr lang="en-US"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b="1"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Number_of_stops</a:t>
            </a: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vs Price:</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endParaRPr lang="en-US" dirty="0"/>
          </a:p>
        </p:txBody>
      </p:sp>
    </p:spTree>
    <p:extLst>
      <p:ext uri="{BB962C8B-B14F-4D97-AF65-F5344CB8AC3E}">
        <p14:creationId xmlns:p14="http://schemas.microsoft.com/office/powerpoint/2010/main" val="1143615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1153" y="196892"/>
            <a:ext cx="5082540" cy="2044700"/>
          </a:xfrm>
          <a:prstGeom prst="rect">
            <a:avLst/>
          </a:prstGeom>
        </p:spPr>
      </p:pic>
      <p:sp>
        <p:nvSpPr>
          <p:cNvPr id="5" name="Rectangle 4"/>
          <p:cNvSpPr/>
          <p:nvPr/>
        </p:nvSpPr>
        <p:spPr>
          <a:xfrm>
            <a:off x="361153" y="2241592"/>
            <a:ext cx="5082540" cy="928396"/>
          </a:xfrm>
          <a:prstGeom prst="rect">
            <a:avLst/>
          </a:prstGeom>
        </p:spPr>
        <p:txBody>
          <a:bodyPr wrap="square">
            <a:spAutoFit/>
          </a:bodyPr>
          <a:lstStyle/>
          <a:p>
            <a:pPr>
              <a:lnSpc>
                <a:spcPct val="107000"/>
              </a:lnSpc>
              <a:spcBef>
                <a:spcPts val="930"/>
              </a:spcBef>
            </a:pPr>
            <a:r>
              <a:rPr lang="en-US" sz="9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9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Source vs Price:</a:t>
            </a:r>
            <a:r>
              <a:rPr lang="en-US" sz="9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box plot we can observe the flights from Kolkata are having somewhat higher prices compared to other sources.</a:t>
            </a:r>
            <a:endParaRPr lang="en-US" sz="9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9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Destination vs Price:</a:t>
            </a:r>
            <a:r>
              <a:rPr lang="en-US" sz="9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From the </a:t>
            </a:r>
            <a:r>
              <a:rPr lang="en-US" sz="90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boxen</a:t>
            </a:r>
            <a:r>
              <a:rPr lang="en-US" sz="9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plot we can notice that the flights travelling to Goa have higher flight ticket prices.</a:t>
            </a:r>
            <a:endParaRPr lang="en-US"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4146" y="3264342"/>
            <a:ext cx="5074920" cy="2810092"/>
          </a:xfrm>
          <a:prstGeom prst="rect">
            <a:avLst/>
          </a:prstGeom>
        </p:spPr>
      </p:pic>
      <p:sp>
        <p:nvSpPr>
          <p:cNvPr id="7" name="Rectangle 6"/>
          <p:cNvSpPr/>
          <p:nvPr/>
        </p:nvSpPr>
        <p:spPr>
          <a:xfrm>
            <a:off x="474146" y="6074434"/>
            <a:ext cx="5074920" cy="599651"/>
          </a:xfrm>
          <a:prstGeom prst="rect">
            <a:avLst/>
          </a:prstGeom>
        </p:spPr>
        <p:txBody>
          <a:bodyPr wrap="square">
            <a:spAutoFit/>
          </a:bodyPr>
          <a:lstStyle/>
          <a:p>
            <a:pPr>
              <a:spcBef>
                <a:spcPts val="930"/>
              </a:spcBef>
            </a:pPr>
            <a:r>
              <a:rPr lang="en-US" sz="10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050" b="1" dirty="0" smtClean="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b="1"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Meal_availability</a:t>
            </a:r>
            <a:r>
              <a:rPr lang="en-US" sz="105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vs Price:</a:t>
            </a:r>
            <a:r>
              <a:rPr lang="en-US" sz="105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The boxplot shows the flights having Free meal facility have high ticket prices.</a:t>
            </a:r>
            <a:endPar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5816362" y="196892"/>
            <a:ext cx="5308695" cy="3613298"/>
          </a:xfrm>
          <a:prstGeom prst="rect">
            <a:avLst/>
          </a:prstGeom>
        </p:spPr>
      </p:pic>
      <p:sp>
        <p:nvSpPr>
          <p:cNvPr id="11" name="Rectangle 10"/>
          <p:cNvSpPr/>
          <p:nvPr/>
        </p:nvSpPr>
        <p:spPr>
          <a:xfrm>
            <a:off x="5816362" y="4062088"/>
            <a:ext cx="6096000" cy="2012346"/>
          </a:xfrm>
          <a:prstGeom prst="rect">
            <a:avLst/>
          </a:prstGeom>
        </p:spPr>
        <p:txBody>
          <a:bodyPr>
            <a:spAutoFit/>
          </a:bodyPr>
          <a:lstStyle/>
          <a:p>
            <a:pPr>
              <a:spcBef>
                <a:spcPts val="930"/>
              </a:spcBef>
            </a:pPr>
            <a:r>
              <a:rPr lang="en-US" sz="14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400" b="1" dirty="0" smtClean="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Departure_Hour</a:t>
            </a:r>
            <a:r>
              <a:rPr lang="en-US" sz="140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vs Price:</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Departure_Min</a:t>
            </a:r>
            <a:r>
              <a:rPr lang="en-US" sz="140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vs Price:</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The </a:t>
            </a:r>
            <a:r>
              <a:rPr lang="en-US" sz="14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boxen</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plot and line plot gives there is no significant difference between price and departure min.</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accent5">
                    <a:lumMod val="75000"/>
                  </a:schemeClr>
                </a:solidFill>
                <a:latin typeface="Century" panose="02040604050505020304" pitchFamily="18" charset="0"/>
              </a:rPr>
              <a:t>TOPICS TO BE DISCUSSED</a:t>
            </a:r>
            <a:endParaRPr lang="en-US" dirty="0"/>
          </a:p>
        </p:txBody>
      </p:sp>
      <p:sp>
        <p:nvSpPr>
          <p:cNvPr id="7" name="Content Placeholder 2"/>
          <p:cNvSpPr txBox="1">
            <a:spLocks/>
          </p:cNvSpPr>
          <p:nvPr/>
        </p:nvSpPr>
        <p:spPr>
          <a:xfrm>
            <a:off x="838200" y="1825625"/>
            <a:ext cx="10515600" cy="435133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Introduction</a:t>
            </a:r>
          </a:p>
          <a:p>
            <a:r>
              <a:rPr lang="en-US" dirty="0" smtClean="0"/>
              <a:t>Problem statement</a:t>
            </a:r>
          </a:p>
          <a:p>
            <a:r>
              <a:rPr lang="en-US" dirty="0" smtClean="0"/>
              <a:t>Conceptual Background of the Domain Problem</a:t>
            </a:r>
          </a:p>
          <a:p>
            <a:r>
              <a:rPr lang="en-US" dirty="0" smtClean="0"/>
              <a:t>Motivation for the Problem Undertaken</a:t>
            </a:r>
          </a:p>
          <a:p>
            <a:pPr>
              <a:lnSpc>
                <a:spcPct val="100000"/>
              </a:lnSpc>
            </a:pPr>
            <a:r>
              <a:rPr lang="en-US" dirty="0" smtClean="0"/>
              <a:t>Mathematical/ Analytical Modeling of the Problem</a:t>
            </a:r>
          </a:p>
          <a:p>
            <a:pPr>
              <a:lnSpc>
                <a:spcPct val="100000"/>
              </a:lnSpc>
            </a:pPr>
            <a:r>
              <a:rPr lang="en-US" dirty="0" smtClean="0"/>
              <a:t>Data Sources and their formats</a:t>
            </a:r>
          </a:p>
          <a:p>
            <a:r>
              <a:rPr lang="en-US" dirty="0" smtClean="0"/>
              <a:t>Data Preprocessing Done</a:t>
            </a:r>
          </a:p>
          <a:p>
            <a:r>
              <a:rPr lang="en-US" dirty="0" smtClean="0"/>
              <a:t>Visualizations</a:t>
            </a:r>
          </a:p>
          <a:p>
            <a:r>
              <a:rPr lang="en-US" dirty="0" smtClean="0"/>
              <a:t>Model/s Development and evaluation</a:t>
            </a:r>
          </a:p>
          <a:p>
            <a:r>
              <a:rPr lang="en-US" dirty="0" smtClean="0"/>
              <a:t>Interpretation of the Results</a:t>
            </a:r>
          </a:p>
          <a:p>
            <a:r>
              <a:rPr lang="en-US" dirty="0" smtClean="0"/>
              <a:t>Key Findings and Conclusions of the Study</a:t>
            </a:r>
            <a:endParaRPr lang="en-US" dirty="0"/>
          </a:p>
        </p:txBody>
      </p:sp>
    </p:spTree>
    <p:extLst>
      <p:ext uri="{BB962C8B-B14F-4D97-AF65-F5344CB8AC3E}">
        <p14:creationId xmlns:p14="http://schemas.microsoft.com/office/powerpoint/2010/main" val="2928277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5071" y="296270"/>
            <a:ext cx="5513070" cy="3934536"/>
          </a:xfrm>
          <a:prstGeom prst="rect">
            <a:avLst/>
          </a:prstGeom>
        </p:spPr>
      </p:pic>
      <p:sp>
        <p:nvSpPr>
          <p:cNvPr id="3" name="Rectangle 2"/>
          <p:cNvSpPr/>
          <p:nvPr/>
        </p:nvSpPr>
        <p:spPr>
          <a:xfrm>
            <a:off x="454925" y="4230806"/>
            <a:ext cx="5440908" cy="2484976"/>
          </a:xfrm>
          <a:prstGeom prst="rect">
            <a:avLst/>
          </a:prstGeom>
        </p:spPr>
        <p:txBody>
          <a:bodyPr wrap="square">
            <a:spAutoFit/>
          </a:bodyPr>
          <a:lstStyle/>
          <a:p>
            <a:pPr>
              <a:spcBef>
                <a:spcPts val="930"/>
              </a:spcBef>
            </a:pPr>
            <a:r>
              <a:rPr lang="en-US" sz="14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400" b="1" dirty="0" smtClean="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Arrival_Hour</a:t>
            </a:r>
            <a:r>
              <a:rPr lang="en-US" sz="140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vs Price:</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sz="14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conlude</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this column has some positive correlation with price.</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Arrival_Min</a:t>
            </a:r>
            <a:r>
              <a:rPr lang="en-US" sz="140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vs Price:</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There is no significant difference between this feature and price. We can say flight ticket prices are not much dependent on the </a:t>
            </a:r>
            <a:r>
              <a:rPr lang="en-US" sz="14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Arrival_min</a:t>
            </a: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496936" y="296270"/>
            <a:ext cx="5066665" cy="2078440"/>
          </a:xfrm>
          <a:prstGeom prst="rect">
            <a:avLst/>
          </a:prstGeom>
        </p:spPr>
      </p:pic>
      <p:sp>
        <p:nvSpPr>
          <p:cNvPr id="5" name="Rectangle 4"/>
          <p:cNvSpPr/>
          <p:nvPr/>
        </p:nvSpPr>
        <p:spPr>
          <a:xfrm>
            <a:off x="6387152" y="4899547"/>
            <a:ext cx="5622878" cy="1768689"/>
          </a:xfrm>
          <a:prstGeom prst="rect">
            <a:avLst/>
          </a:prstGeom>
        </p:spPr>
        <p:txBody>
          <a:bodyPr wrap="square">
            <a:spAutoFit/>
          </a:bodyPr>
          <a:lstStyle/>
          <a:p>
            <a:pPr>
              <a:spcBef>
                <a:spcPts val="930"/>
              </a:spcBef>
            </a:pPr>
            <a:r>
              <a:rPr lang="en-US" sz="1000" b="1" dirty="0" smtClean="0">
                <a:solidFill>
                  <a:srgbClr val="000000"/>
                </a:solidFill>
                <a:effectLst/>
                <a:latin typeface="inherit"/>
                <a:ea typeface="Times New Roman" panose="02020603050405020304" pitchFamily="18" charset="0"/>
              </a:rPr>
              <a:t>Observations:</a:t>
            </a:r>
            <a:endParaRPr lang="en-US" sz="1000" b="1" dirty="0" smtClean="0">
              <a:effectLst/>
              <a:latin typeface="Times New Roman" panose="02020603050405020304" pitchFamily="18" charset="0"/>
              <a:ea typeface="Times New Roman" panose="02020603050405020304" pitchFamily="18" charset="0"/>
            </a:endParaRPr>
          </a:p>
          <a:p>
            <a:pPr marR="0" lvl="0">
              <a:lnSpc>
                <a:spcPct val="107000"/>
              </a:lnSpc>
              <a:spcBef>
                <a:spcPts val="0"/>
              </a:spcBef>
              <a:spcAft>
                <a:spcPts val="800"/>
              </a:spcAft>
              <a:buSzPts val="1000"/>
              <a:tabLst>
                <a:tab pos="457200" algn="l"/>
              </a:tabLst>
            </a:pPr>
            <a:r>
              <a:rPr lang="en-US" sz="1000" b="1"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Duration vs Price:</a:t>
            </a:r>
            <a:r>
              <a:rPr lang="en-US" sz="10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From the </a:t>
            </a:r>
            <a:r>
              <a:rPr lang="en-US" sz="10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reg</a:t>
            </a:r>
            <a:r>
              <a:rPr lang="en-US" sz="10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plot we can observe some positive linear relation between Duration and Price. Flights having 1-12 hours of duration, they have ticket price of around 15000.</a:t>
            </a:r>
            <a:endParaRPr lang="en-US" sz="1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10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Till now we have checked the relation between the independent variables and dependent variable that is our target column "Price". Now let's check the relation between two independent variables and compare each of them with others.</a:t>
            </a:r>
          </a:p>
          <a:p>
            <a:pPr>
              <a:lnSpc>
                <a:spcPct val="107000"/>
              </a:lnSpc>
              <a:spcAft>
                <a:spcPts val="800"/>
              </a:spcAft>
              <a:buSzPts val="1000"/>
              <a:tabLst>
                <a:tab pos="457200" algn="l"/>
              </a:tabLst>
            </a:pPr>
            <a:r>
              <a:rPr 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Source vs Airline: The plot showing the region wise count of airlines which tells us that Jaipur source is not having </a:t>
            </a:r>
            <a:r>
              <a:rPr lang="en-US" sz="10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Vistara</a:t>
            </a:r>
            <a:r>
              <a:rPr 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flights and it has Air India flights in higher count compared to other sources. Other sources have Air India, </a:t>
            </a:r>
            <a:r>
              <a:rPr lang="en-US" sz="1000"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Vistara</a:t>
            </a:r>
            <a:r>
              <a:rPr 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and Indigo flights with higher count.</a:t>
            </a: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503921" y="2524836"/>
            <a:ext cx="5059680" cy="2224585"/>
          </a:xfrm>
          <a:prstGeom prst="rect">
            <a:avLst/>
          </a:prstGeom>
        </p:spPr>
      </p:pic>
    </p:spTree>
    <p:extLst>
      <p:ext uri="{BB962C8B-B14F-4D97-AF65-F5344CB8AC3E}">
        <p14:creationId xmlns:p14="http://schemas.microsoft.com/office/powerpoint/2010/main" val="46193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89105" y="260065"/>
            <a:ext cx="5090160" cy="2060054"/>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89105" y="2449014"/>
            <a:ext cx="5067300" cy="2327702"/>
          </a:xfrm>
          <a:prstGeom prst="rect">
            <a:avLst/>
          </a:prstGeom>
        </p:spPr>
      </p:pic>
      <p:sp>
        <p:nvSpPr>
          <p:cNvPr id="4" name="Rectangle 3"/>
          <p:cNvSpPr/>
          <p:nvPr/>
        </p:nvSpPr>
        <p:spPr>
          <a:xfrm>
            <a:off x="277675" y="4796428"/>
            <a:ext cx="5090160" cy="1793440"/>
          </a:xfrm>
          <a:prstGeom prst="rect">
            <a:avLst/>
          </a:prstGeom>
        </p:spPr>
        <p:txBody>
          <a:bodyPr wrap="square">
            <a:spAutoFit/>
          </a:bodyPr>
          <a:lstStyle/>
          <a:p>
            <a:pPr>
              <a:spcBef>
                <a:spcPts val="930"/>
              </a:spcBef>
            </a:pPr>
            <a:r>
              <a:rPr lang="en-US" sz="14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400" b="1" dirty="0" smtClean="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Above plot gives the relation between Airline and Departure hour based on N-umber of stops. Air India and Air Asia flights are departing in the evening and they have less than 4 stops during the journey.</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 the airlines provides free meals during the journey having the duration below 11 hours.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878659" y="260065"/>
            <a:ext cx="5074920" cy="3937000"/>
          </a:xfrm>
          <a:prstGeom prst="rect">
            <a:avLst/>
          </a:prstGeom>
        </p:spPr>
      </p:pic>
      <p:sp>
        <p:nvSpPr>
          <p:cNvPr id="6" name="Rectangle 5"/>
          <p:cNvSpPr/>
          <p:nvPr/>
        </p:nvSpPr>
        <p:spPr>
          <a:xfrm>
            <a:off x="5683951" y="4796428"/>
            <a:ext cx="5425327" cy="1680588"/>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US" sz="14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 :</a:t>
            </a:r>
            <a:endParaRPr lang="en-US" sz="14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pair plot gives the pairwise relation between the columns, we can observe the relation between the features</a:t>
            </a:r>
            <a:endParaRPr lang="en-US"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Here we can observe the correlation between the features and on the diagonal we can notice the distribution plot which shows whether the column has skewness or not.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2934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chemeClr val="accent5">
                    <a:lumMod val="75000"/>
                  </a:schemeClr>
                </a:solidFill>
              </a:rPr>
              <a:t>Model/s Development and evaluation</a:t>
            </a:r>
            <a:endParaRPr lang="en-US" dirty="0"/>
          </a:p>
        </p:txBody>
      </p:sp>
      <p:pic>
        <p:nvPicPr>
          <p:cNvPr id="4" name="Picture 3"/>
          <p:cNvPicPr>
            <a:picLocks noChangeAspect="1"/>
          </p:cNvPicPr>
          <p:nvPr/>
        </p:nvPicPr>
        <p:blipFill>
          <a:blip r:embed="rId2"/>
          <a:stretch>
            <a:fillRect/>
          </a:stretch>
        </p:blipFill>
        <p:spPr>
          <a:xfrm>
            <a:off x="428767" y="1132764"/>
            <a:ext cx="6434780" cy="5268036"/>
          </a:xfrm>
          <a:prstGeom prst="rect">
            <a:avLst/>
          </a:prstGeom>
        </p:spPr>
      </p:pic>
      <p:pic>
        <p:nvPicPr>
          <p:cNvPr id="5" name="Picture 4"/>
          <p:cNvPicPr>
            <a:picLocks noChangeAspect="1"/>
          </p:cNvPicPr>
          <p:nvPr/>
        </p:nvPicPr>
        <p:blipFill>
          <a:blip r:embed="rId3"/>
          <a:stretch>
            <a:fillRect/>
          </a:stretch>
        </p:blipFill>
        <p:spPr>
          <a:xfrm>
            <a:off x="6632812" y="1154057"/>
            <a:ext cx="5349611" cy="5032855"/>
          </a:xfrm>
          <a:prstGeom prst="rect">
            <a:avLst/>
          </a:prstGeom>
        </p:spPr>
      </p:pic>
    </p:spTree>
    <p:extLst>
      <p:ext uri="{BB962C8B-B14F-4D97-AF65-F5344CB8AC3E}">
        <p14:creationId xmlns:p14="http://schemas.microsoft.com/office/powerpoint/2010/main" val="2116078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379" y="370566"/>
            <a:ext cx="6096000" cy="311239"/>
          </a:xfrm>
          <a:prstGeom prst="rect">
            <a:avLst/>
          </a:prstGeom>
        </p:spPr>
        <p:txBody>
          <a:bodyPr>
            <a:spAutoFit/>
          </a:bodyPr>
          <a:lstStyle/>
          <a:p>
            <a:pPr>
              <a:lnSpc>
                <a:spcPct val="107000"/>
              </a:lnSpc>
              <a:spcBef>
                <a:spcPts val="765"/>
              </a:spcBef>
            </a:pPr>
            <a:r>
              <a:rPr lang="en-US" sz="14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Encoding the categorical columns using Label Encoder Method</a:t>
            </a:r>
            <a:endParaRPr lang="en-US" sz="1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6106" y="786547"/>
            <a:ext cx="5059680" cy="2882900"/>
          </a:xfrm>
          <a:prstGeom prst="rect">
            <a:avLst/>
          </a:prstGeom>
        </p:spPr>
      </p:pic>
      <p:sp>
        <p:nvSpPr>
          <p:cNvPr id="6" name="Rectangle 5"/>
          <p:cNvSpPr/>
          <p:nvPr/>
        </p:nvSpPr>
        <p:spPr>
          <a:xfrm>
            <a:off x="181970" y="3774189"/>
            <a:ext cx="6096000" cy="682238"/>
          </a:xfrm>
          <a:prstGeom prst="rect">
            <a:avLst/>
          </a:prstGeom>
        </p:spPr>
        <p:txBody>
          <a:bodyPr>
            <a:spAutoFit/>
          </a:bodyPr>
          <a:lstStyle/>
          <a:p>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Now we have converted the categorical columns into numerical columns using label encoding method.</a:t>
            </a:r>
            <a:endParaRPr lang="en-US" sz="1050" dirty="0" smtClean="0">
              <a:effectLst/>
              <a:latin typeface="Times New Roman" panose="02020603050405020304" pitchFamily="18" charset="0"/>
              <a:ea typeface="Times New Roman" panose="02020603050405020304" pitchFamily="18" charset="0"/>
            </a:endParaRPr>
          </a:p>
          <a:p>
            <a:pPr>
              <a:lnSpc>
                <a:spcPct val="107000"/>
              </a:lnSpc>
              <a:spcBef>
                <a:spcPts val="765"/>
              </a:spcBef>
            </a:pPr>
            <a:r>
              <a:rPr lang="en-US" sz="1050" b="1" dirty="0" smtClean="0">
                <a:solidFill>
                  <a:srgbClr val="000000"/>
                </a:solidFill>
                <a:effectLst/>
                <a:latin typeface="inherit"/>
                <a:ea typeface="Times New Roman" panose="02020603050405020304" pitchFamily="18" charset="0"/>
                <a:cs typeface="Times New Roman" panose="02020603050405020304" pitchFamily="18" charset="0"/>
              </a:rPr>
              <a:t>Correlation between the target variable and independent variables using HEAT map</a:t>
            </a:r>
            <a:endParaRPr lang="en-US" sz="105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36106" y="4561169"/>
            <a:ext cx="5059680" cy="2031526"/>
          </a:xfrm>
          <a:prstGeom prst="rect">
            <a:avLst/>
          </a:prstGeom>
        </p:spPr>
      </p:pic>
      <p:sp>
        <p:nvSpPr>
          <p:cNvPr id="9" name="Rectangle 8"/>
          <p:cNvSpPr/>
          <p:nvPr/>
        </p:nvSpPr>
        <p:spPr>
          <a:xfrm>
            <a:off x="6223379" y="4771840"/>
            <a:ext cx="6096000" cy="1610184"/>
          </a:xfrm>
          <a:prstGeom prst="rect">
            <a:avLst/>
          </a:prstGeom>
        </p:spPr>
        <p:txBody>
          <a:bodyPr>
            <a:spAutoFit/>
          </a:bodyPr>
          <a:lstStyle/>
          <a:p>
            <a:pPr>
              <a:lnSpc>
                <a:spcPct val="107000"/>
              </a:lnSpc>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heatmap</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shows the correlation matrix by visualizing the data. we can observe the relation between one feature to other.</a:t>
            </a:r>
            <a:endParaRPr lang="en-US" sz="105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heat map contains both positive and negative correlation.</a:t>
            </a:r>
            <a:endParaRPr lang="en-US" sz="105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features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Number_of_stops</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Duration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Arrival_Hour</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and Airline are highly positively correlated with the target column compared to other features.</a:t>
            </a:r>
            <a:endParaRPr lang="en-US" sz="105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other features have very less correlation with the target column.</a:t>
            </a:r>
            <a:endParaRPr lang="en-US" sz="105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the map we can also observe there is no multicollinearity issue exists.</a:t>
            </a:r>
            <a:endPar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277970" y="321760"/>
            <a:ext cx="5067300" cy="4239409"/>
          </a:xfrm>
          <a:prstGeom prst="rect">
            <a:avLst/>
          </a:prstGeom>
        </p:spPr>
      </p:pic>
    </p:spTree>
    <p:extLst>
      <p:ext uri="{BB962C8B-B14F-4D97-AF65-F5344CB8AC3E}">
        <p14:creationId xmlns:p14="http://schemas.microsoft.com/office/powerpoint/2010/main" val="1760816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61709" y="764276"/>
            <a:ext cx="6859652" cy="5704764"/>
          </a:xfrm>
          <a:prstGeom prst="rect">
            <a:avLst/>
          </a:prstGeom>
        </p:spPr>
      </p:pic>
    </p:spTree>
    <p:extLst>
      <p:ext uri="{BB962C8B-B14F-4D97-AF65-F5344CB8AC3E}">
        <p14:creationId xmlns:p14="http://schemas.microsoft.com/office/powerpoint/2010/main" val="4162835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90381" y="259307"/>
            <a:ext cx="5378925" cy="6250675"/>
          </a:xfrm>
          <a:prstGeom prst="rect">
            <a:avLst/>
          </a:prstGeom>
        </p:spPr>
      </p:pic>
      <p:pic>
        <p:nvPicPr>
          <p:cNvPr id="17" name="Picture 16"/>
          <p:cNvPicPr>
            <a:picLocks noChangeAspect="1"/>
          </p:cNvPicPr>
          <p:nvPr/>
        </p:nvPicPr>
        <p:blipFill>
          <a:blip r:embed="rId3"/>
          <a:stretch>
            <a:fillRect/>
          </a:stretch>
        </p:blipFill>
        <p:spPr>
          <a:xfrm>
            <a:off x="6158428" y="307074"/>
            <a:ext cx="5579907" cy="6155140"/>
          </a:xfrm>
          <a:prstGeom prst="rect">
            <a:avLst/>
          </a:prstGeom>
        </p:spPr>
      </p:pic>
    </p:spTree>
    <p:extLst>
      <p:ext uri="{BB962C8B-B14F-4D97-AF65-F5344CB8AC3E}">
        <p14:creationId xmlns:p14="http://schemas.microsoft.com/office/powerpoint/2010/main" val="2520847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759" y="218364"/>
            <a:ext cx="5752142" cy="6305266"/>
          </a:xfrm>
          <a:prstGeom prst="rect">
            <a:avLst/>
          </a:prstGeom>
        </p:spPr>
      </p:pic>
      <p:pic>
        <p:nvPicPr>
          <p:cNvPr id="3" name="Picture 2"/>
          <p:cNvPicPr>
            <a:picLocks noChangeAspect="1"/>
          </p:cNvPicPr>
          <p:nvPr/>
        </p:nvPicPr>
        <p:blipFill>
          <a:blip r:embed="rId3"/>
          <a:stretch>
            <a:fillRect/>
          </a:stretch>
        </p:blipFill>
        <p:spPr>
          <a:xfrm>
            <a:off x="6305265" y="300250"/>
            <a:ext cx="5236775" cy="6141493"/>
          </a:xfrm>
          <a:prstGeom prst="rect">
            <a:avLst/>
          </a:prstGeom>
        </p:spPr>
      </p:pic>
    </p:spTree>
    <p:extLst>
      <p:ext uri="{BB962C8B-B14F-4D97-AF65-F5344CB8AC3E}">
        <p14:creationId xmlns:p14="http://schemas.microsoft.com/office/powerpoint/2010/main" val="522628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9205" y="341194"/>
            <a:ext cx="5170210" cy="6127845"/>
          </a:xfrm>
          <a:prstGeom prst="rect">
            <a:avLst/>
          </a:prstGeom>
        </p:spPr>
      </p:pic>
      <p:pic>
        <p:nvPicPr>
          <p:cNvPr id="3" name="Picture 2"/>
          <p:cNvPicPr>
            <a:picLocks noChangeAspect="1"/>
          </p:cNvPicPr>
          <p:nvPr/>
        </p:nvPicPr>
        <p:blipFill>
          <a:blip r:embed="rId3"/>
          <a:stretch>
            <a:fillRect/>
          </a:stretch>
        </p:blipFill>
        <p:spPr>
          <a:xfrm>
            <a:off x="5800297" y="341194"/>
            <a:ext cx="5909169" cy="6253132"/>
          </a:xfrm>
          <a:prstGeom prst="rect">
            <a:avLst/>
          </a:prstGeom>
        </p:spPr>
      </p:pic>
    </p:spTree>
    <p:extLst>
      <p:ext uri="{BB962C8B-B14F-4D97-AF65-F5344CB8AC3E}">
        <p14:creationId xmlns:p14="http://schemas.microsoft.com/office/powerpoint/2010/main" val="3072353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906" y="354842"/>
            <a:ext cx="5276103" cy="6250675"/>
          </a:xfrm>
          <a:prstGeom prst="rect">
            <a:avLst/>
          </a:prstGeom>
        </p:spPr>
      </p:pic>
      <p:pic>
        <p:nvPicPr>
          <p:cNvPr id="3" name="Picture 2"/>
          <p:cNvPicPr>
            <a:picLocks noChangeAspect="1"/>
          </p:cNvPicPr>
          <p:nvPr/>
        </p:nvPicPr>
        <p:blipFill>
          <a:blip r:embed="rId3"/>
          <a:stretch>
            <a:fillRect/>
          </a:stretch>
        </p:blipFill>
        <p:spPr>
          <a:xfrm>
            <a:off x="6114197" y="318213"/>
            <a:ext cx="5709312" cy="6287304"/>
          </a:xfrm>
          <a:prstGeom prst="rect">
            <a:avLst/>
          </a:prstGeom>
        </p:spPr>
      </p:pic>
    </p:spTree>
    <p:extLst>
      <p:ext uri="{BB962C8B-B14F-4D97-AF65-F5344CB8AC3E}">
        <p14:creationId xmlns:p14="http://schemas.microsoft.com/office/powerpoint/2010/main" val="1407570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4776" y="761252"/>
            <a:ext cx="9608024" cy="5335496"/>
          </a:xfrm>
          <a:prstGeom prst="rect">
            <a:avLst/>
          </a:prstGeom>
        </p:spPr>
      </p:pic>
    </p:spTree>
    <p:extLst>
      <p:ext uri="{BB962C8B-B14F-4D97-AF65-F5344CB8AC3E}">
        <p14:creationId xmlns:p14="http://schemas.microsoft.com/office/powerpoint/2010/main" val="3072251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5">
                    <a:lumMod val="75000"/>
                  </a:schemeClr>
                </a:solidFill>
              </a:rPr>
              <a:t>Introduction</a:t>
            </a:r>
            <a:endParaRPr lang="en-US" dirty="0"/>
          </a:p>
        </p:txBody>
      </p:sp>
      <p:sp>
        <p:nvSpPr>
          <p:cNvPr id="3" name="Content Placeholder 2"/>
          <p:cNvSpPr>
            <a:spLocks noGrp="1"/>
          </p:cNvSpPr>
          <p:nvPr>
            <p:ph idx="1"/>
          </p:nvPr>
        </p:nvSpPr>
        <p:spPr>
          <a:xfrm>
            <a:off x="838200" y="1160059"/>
            <a:ext cx="10515600" cy="5016903"/>
          </a:xfrm>
        </p:spPr>
        <p:txBody>
          <a:bodyPr>
            <a:normAutofit fontScale="92500" lnSpcReduction="10000"/>
          </a:bodyPr>
          <a:lstStyle/>
          <a:p>
            <a:pPr marL="0" indent="0">
              <a:buNone/>
            </a:pPr>
            <a:r>
              <a:rPr lang="en-US" dirty="0"/>
              <a:t>Airline industry is one of the most sophisticated in its use of dynamic pricing strategies to maximize revenue, based on proprietary algorithms and hidden variables. That is why the airline companies use complex algorithms to calculate the flight ticket prices. There are several different factors on which the price of the flight ticket depends. The seller has information about all the factors, but buyers are able to access limited information only which is not enough to predict the airfare prices. </a:t>
            </a:r>
            <a:endParaRPr lang="en-US" dirty="0" smtClean="0"/>
          </a:p>
          <a:p>
            <a:pPr marL="0" indent="0">
              <a:buNone/>
            </a:pPr>
            <a:r>
              <a:rPr lang="en-US" dirty="0" smtClean="0"/>
              <a:t>Considering </a:t>
            </a:r>
            <a:r>
              <a:rPr lang="en-US" dirty="0"/>
              <a:t>the features such as departure time, arrival time and time of the day it will give the best time to buy the ticket. 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r>
              <a:rPr lang="en-US" dirty="0" smtClean="0"/>
              <a:t>.</a:t>
            </a:r>
            <a:endParaRPr lang="en-US" dirty="0"/>
          </a:p>
        </p:txBody>
      </p:sp>
    </p:spTree>
    <p:extLst>
      <p:ext uri="{BB962C8B-B14F-4D97-AF65-F5344CB8AC3E}">
        <p14:creationId xmlns:p14="http://schemas.microsoft.com/office/powerpoint/2010/main" val="1296298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Interpretation of the </a:t>
            </a:r>
            <a:r>
              <a:rPr lang="en-US" b="1" dirty="0" smtClean="0">
                <a:solidFill>
                  <a:schemeClr val="accent1">
                    <a:lumMod val="50000"/>
                  </a:schemeClr>
                </a:solidFill>
              </a:rPr>
              <a:t>Results</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dirty="0"/>
              <a:t>Visualizations</a:t>
            </a:r>
            <a:r>
              <a:rPr lang="en-US" dirty="0"/>
              <a:t>: In univariate analysis I have used count plots and pie plots to visualize the counts in categorical variables and distribution plot to visualize the numerical variables. In bivariate analysis I have used bar plots, strip plots, line plots, </a:t>
            </a:r>
            <a:r>
              <a:rPr lang="en-US" dirty="0" err="1"/>
              <a:t>reg</a:t>
            </a:r>
            <a:r>
              <a:rPr lang="en-US" dirty="0"/>
              <a:t> plots, box plots, and box plots to check the relation between label and the features. Used pair plot to check the pairwise relation between the features. The heat map and bar plot helped me to understand the correlation between dependent and independent features. Detected outliers and skewness with the help of box plots and distribution plots respectively. And I found some of the features skewed to right as well as to left. I got to know the count of each column using bar plots. </a:t>
            </a:r>
          </a:p>
          <a:p>
            <a:r>
              <a:rPr lang="en-US" b="1" dirty="0"/>
              <a:t>Pre</a:t>
            </a:r>
            <a:r>
              <a:rPr lang="en-US" dirty="0"/>
              <a:t>-</a:t>
            </a:r>
            <a:r>
              <a:rPr lang="en-US" b="1" dirty="0"/>
              <a:t>processing</a:t>
            </a:r>
            <a:r>
              <a:rPr lang="en-US" dirty="0"/>
              <a:t>: The dataset should be cleaned and scaled to build the ML models to get good predictions. I have performed few processing steps which I have already mentioned in the pre-processing steps where all the important features are present in the dataset and ready for model building. </a:t>
            </a:r>
          </a:p>
          <a:p>
            <a:r>
              <a:rPr lang="en-US" b="1" dirty="0"/>
              <a:t>Model</a:t>
            </a:r>
            <a:r>
              <a:rPr lang="en-US" dirty="0"/>
              <a:t> </a:t>
            </a:r>
            <a:r>
              <a:rPr lang="en-US" b="1" dirty="0"/>
              <a:t>building</a:t>
            </a:r>
            <a:r>
              <a:rPr lang="en-US" dirty="0"/>
              <a:t>: After cleaning and processing data, I performed train test split to build the model. I have built multiple regression models to get the accurate R2 score, and evaluation metrics like MAE, MSE and RMSE. I got Extra Trees </a:t>
            </a:r>
            <a:r>
              <a:rPr lang="en-US" dirty="0" err="1"/>
              <a:t>Regressor</a:t>
            </a:r>
            <a:r>
              <a:rPr lang="en-US" dirty="0"/>
              <a:t> as the best model which gives 77.47%R2score.After tuning the best model, the R2 score of Extra Trees </a:t>
            </a:r>
            <a:r>
              <a:rPr lang="en-US" dirty="0" err="1"/>
              <a:t>Regressor</a:t>
            </a:r>
            <a:r>
              <a:rPr lang="en-US" dirty="0"/>
              <a:t> has been increased to77.61% and also got low evaluation metrics. Finally, I saved my final model and got the good predictions results for price of flight tickets</a:t>
            </a:r>
            <a:r>
              <a:rPr lang="en-US" dirty="0" smtClean="0"/>
              <a:t>.</a:t>
            </a:r>
            <a:endParaRPr lang="en-US" dirty="0"/>
          </a:p>
        </p:txBody>
      </p:sp>
    </p:spTree>
    <p:extLst>
      <p:ext uri="{BB962C8B-B14F-4D97-AF65-F5344CB8AC3E}">
        <p14:creationId xmlns:p14="http://schemas.microsoft.com/office/powerpoint/2010/main" val="464846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460" y="0"/>
            <a:ext cx="10515600" cy="1325563"/>
          </a:xfrm>
        </p:spPr>
        <p:txBody>
          <a:bodyPr/>
          <a:lstStyle/>
          <a:p>
            <a:r>
              <a:rPr lang="en-US" dirty="0" smtClean="0">
                <a:solidFill>
                  <a:schemeClr val="accent5">
                    <a:lumMod val="75000"/>
                  </a:schemeClr>
                </a:solidFill>
              </a:rPr>
              <a:t>Key Findings and Conclusions of the Study</a:t>
            </a:r>
            <a:endParaRPr lang="en-US" dirty="0"/>
          </a:p>
        </p:txBody>
      </p:sp>
      <p:sp>
        <p:nvSpPr>
          <p:cNvPr id="4" name="Rectangle 3"/>
          <p:cNvSpPr/>
          <p:nvPr/>
        </p:nvSpPr>
        <p:spPr>
          <a:xfrm>
            <a:off x="550460" y="1532488"/>
            <a:ext cx="11145671" cy="4769639"/>
          </a:xfrm>
          <a:prstGeom prst="rect">
            <a:avLst/>
          </a:prstGeom>
        </p:spPr>
        <p:txBody>
          <a:bodyPr wrap="square">
            <a:spAutoFit/>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 In this study, we have used multiple machine learning models to predict the flight ticket price. We have gone through the data analysis by performing feature engineering, finding the relation between features and label through visualizations. And got the important feature and we used these features to predict the car price by building ML models. Performed hyper parameter  tuning on the best model and the best model’sR2 score increased and was giving R2 score as 77.61%. We have also got good prediction results of ticket price. </a:t>
            </a:r>
          </a:p>
          <a:p>
            <a:pPr>
              <a:lnSpc>
                <a:spcPct val="107000"/>
              </a:lnSpc>
              <a:spcAft>
                <a:spcPts val="800"/>
              </a:spcAft>
            </a:pPr>
            <a:r>
              <a:rPr lang="en-US" sz="1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smtClean="0">
                <a:effectLst/>
                <a:latin typeface="Calibri" panose="020F0502020204030204" pitchFamily="34" charset="0"/>
                <a:ea typeface="Calibri" panose="020F0502020204030204" pitchFamily="34" charset="0"/>
                <a:cs typeface="Times New Roman" panose="02020603050405020304" pitchFamily="18" charset="0"/>
              </a:rPr>
              <a:t>Findings</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Flight ticket prices change during the morning and evening time of the day. From the distribution plots we came to know that the prices of the flight tickets are going up and down, they are not fixed at a time. Also, from this graph we found prices are increasing in large amounts. </a:t>
            </a:r>
          </a:p>
          <a:p>
            <a:pPr marL="342900" marR="0" lvl="0" indent="-342900">
              <a:lnSpc>
                <a:spcPct val="107000"/>
              </a:lnSpc>
              <a:spcBef>
                <a:spcPts val="0"/>
              </a:spcBef>
              <a:spcAft>
                <a:spcPts val="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Some flights are departing in the early morning 3 AM having most expensive ticket prices compared to late morning flights. As the time goes the flight ticket fares increased and midnight flight fares are very less (say after 10 PM). Also, from categorical and numerical plots we found that the prices are tending to go up as the time is approaching from morning to evening. </a:t>
            </a:r>
          </a:p>
          <a:p>
            <a:pPr marL="342900" marR="0" lvl="0" indent="-342900">
              <a:lnSpc>
                <a:spcPct val="107000"/>
              </a:lnSpc>
              <a:spcBef>
                <a:spcPts val="0"/>
              </a:spcBef>
              <a:spcAft>
                <a:spcPts val="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From the categorical plots (bar and box) we came to know that early morning and late-night flights are cheaper compared to working hours. </a:t>
            </a:r>
          </a:p>
          <a:p>
            <a:pPr marL="342900" marR="0" lvl="0" indent="-342900">
              <a:lnSpc>
                <a:spcPct val="107000"/>
              </a:lnSpc>
              <a:spcBef>
                <a:spcPts val="0"/>
              </a:spcBef>
              <a:spcAft>
                <a:spcPts val="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From the categorical plots we found that the flight ticket prices </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increaseas</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the person get near to departure time. That is last minute flights are very expensive. </a:t>
            </a:r>
          </a:p>
          <a:p>
            <a:pPr marL="342900" marR="0" lvl="0" indent="-342900">
              <a:lnSpc>
                <a:spcPct val="107000"/>
              </a:lnSpc>
              <a:spcBef>
                <a:spcPts val="0"/>
              </a:spcBef>
              <a:spcAft>
                <a:spcPts val="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From the bar plot we got to know that both Indigo and </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Spicejet</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airways almost having same ticket fares. </a:t>
            </a:r>
          </a:p>
          <a:p>
            <a:pPr marL="342900" marR="0" lvl="0" indent="-342900">
              <a:lnSpc>
                <a:spcPct val="107000"/>
              </a:lnSpc>
              <a:spcBef>
                <a:spcPts val="0"/>
              </a:spcBef>
              <a:spcAft>
                <a:spcPts val="800"/>
              </a:spcAft>
              <a:buFont typeface="Wingdings" panose="05000000000000000000" pitchFamily="2"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Not all flights are expensive during morning, only few flights departing in the early morning 3 AM are expensive. Apart from this the flight ticket fares are less compared to other timing flight fares.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872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9712" y="2887578"/>
            <a:ext cx="5747086" cy="1200329"/>
          </a:xfrm>
          <a:prstGeom prst="rect">
            <a:avLst/>
          </a:prstGeom>
          <a:noFill/>
        </p:spPr>
        <p:txBody>
          <a:bodyPr wrap="none" rtlCol="0">
            <a:spAutoFit/>
          </a:bodyPr>
          <a:lstStyle/>
          <a:p>
            <a:pPr algn="ctr"/>
            <a:r>
              <a:rPr lang="en-US" sz="7200" dirty="0" smtClean="0">
                <a:solidFill>
                  <a:schemeClr val="accent5">
                    <a:lumMod val="50000"/>
                  </a:schemeClr>
                </a:solidFill>
                <a:latin typeface="Lucida Handwriting" panose="03010101010101010101" pitchFamily="66" charset="0"/>
              </a:rPr>
              <a:t>Thank you</a:t>
            </a:r>
            <a:endParaRPr lang="en-US" sz="7200" dirty="0">
              <a:solidFill>
                <a:schemeClr val="accent5">
                  <a:lumMod val="50000"/>
                </a:schemeClr>
              </a:solidFill>
              <a:latin typeface="Lucida Handwriting" panose="03010101010101010101" pitchFamily="66" charset="0"/>
            </a:endParaRPr>
          </a:p>
        </p:txBody>
      </p:sp>
    </p:spTree>
    <p:extLst>
      <p:ext uri="{BB962C8B-B14F-4D97-AF65-F5344CB8AC3E}">
        <p14:creationId xmlns:p14="http://schemas.microsoft.com/office/powerpoint/2010/main" val="297662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5">
                    <a:lumMod val="75000"/>
                  </a:schemeClr>
                </a:solidFill>
              </a:rPr>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main aim of this project is to predict the price of flight tickets based on various features. The purpose of the paper is to study the factors which influence the fluctuations in the airfare prices and how they are related to the change in the prices. Then using this information, build a system that can help buyers whether to buy a ticket or not. So, we will deploy Machine Learning model for flight ticket price prediction and analysis. This model will provide the approximate selling price for the flight tickets based on different features</a:t>
            </a:r>
            <a:r>
              <a:rPr lang="en-US" dirty="0" smtClean="0"/>
              <a:t>.</a:t>
            </a:r>
            <a:endParaRPr lang="en-US" dirty="0"/>
          </a:p>
        </p:txBody>
      </p:sp>
    </p:spTree>
    <p:extLst>
      <p:ext uri="{BB962C8B-B14F-4D97-AF65-F5344CB8AC3E}">
        <p14:creationId xmlns:p14="http://schemas.microsoft.com/office/powerpoint/2010/main" val="265660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Conceptual Background of the Domain Problem</a:t>
            </a:r>
            <a:endParaRPr lang="en-US" dirty="0"/>
          </a:p>
        </p:txBody>
      </p:sp>
      <p:sp>
        <p:nvSpPr>
          <p:cNvPr id="3" name="Content Placeholder 2"/>
          <p:cNvSpPr>
            <a:spLocks noGrp="1"/>
          </p:cNvSpPr>
          <p:nvPr>
            <p:ph idx="1"/>
          </p:nvPr>
        </p:nvSpPr>
        <p:spPr>
          <a:xfrm>
            <a:off x="838200" y="1825625"/>
            <a:ext cx="10515600" cy="4629766"/>
          </a:xfrm>
        </p:spPr>
        <p:txBody>
          <a:bodyPr>
            <a:normAutofit fontScale="92500" lnSpcReduction="20000"/>
          </a:bodyPr>
          <a:lstStyle/>
          <a:p>
            <a:pPr marL="0" indent="0">
              <a:buNone/>
            </a:pPr>
            <a:r>
              <a:rPr lang="en-US" dirty="0"/>
              <a:t>Flight ticket prices can be something hard to guess, today we might see a price, check out the price of the same flight tomorrow, and it will be a different story. We might have often heard travelers saying that flight ticket prices are so unpredictable. Anyone who has booked a flight ticket knows how unexpectedly the prices vary. The cheapest available ticket on a given flight gets more and less 2 expensive over time. This usually happens as an attempt to maximize revenue based on – </a:t>
            </a:r>
          </a:p>
          <a:p>
            <a:pPr marL="457200" lvl="1" indent="0">
              <a:buNone/>
            </a:pPr>
            <a:r>
              <a:rPr lang="en-US" dirty="0"/>
              <a:t>1. Time of purchase patterns (making sure last-minute purchases are expensive). </a:t>
            </a:r>
          </a:p>
          <a:p>
            <a:pPr marL="457200" lvl="1" indent="0">
              <a:buNone/>
            </a:pPr>
            <a:r>
              <a:rPr lang="en-US" dirty="0"/>
              <a:t>2. Keeping the flight as full as they want it (raising prices on a flight which is filling up in order to reduce sales and hold back inventory for those expensive last-minute expensive purchases). </a:t>
            </a:r>
          </a:p>
          <a:p>
            <a:pPr marL="0" indent="0">
              <a:buNone/>
            </a:pPr>
            <a:r>
              <a:rPr lang="en-US" dirty="0"/>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US" dirty="0" smtClean="0"/>
              <a:t>.</a:t>
            </a:r>
            <a:endParaRPr lang="en-US" dirty="0"/>
          </a:p>
        </p:txBody>
      </p:sp>
    </p:spTree>
    <p:extLst>
      <p:ext uri="{BB962C8B-B14F-4D97-AF65-F5344CB8AC3E}">
        <p14:creationId xmlns:p14="http://schemas.microsoft.com/office/powerpoint/2010/main" val="369892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Motivation for the Problem Undertaken</a:t>
            </a:r>
            <a:endParaRPr lang="en-US" dirty="0"/>
          </a:p>
        </p:txBody>
      </p:sp>
      <p:sp>
        <p:nvSpPr>
          <p:cNvPr id="3" name="Content Placeholder 2"/>
          <p:cNvSpPr>
            <a:spLocks noGrp="1"/>
          </p:cNvSpPr>
          <p:nvPr>
            <p:ph idx="1"/>
          </p:nvPr>
        </p:nvSpPr>
        <p:spPr/>
        <p:txBody>
          <a:bodyPr/>
          <a:lstStyle/>
          <a:p>
            <a:r>
              <a:rPr lang="en-US" dirty="0"/>
              <a:t>Air travel is the fastest mode of transport around, and can cut hours or days off of a trip. But we know how unexpectedly the prices vary due to the </a:t>
            </a:r>
            <a:r>
              <a:rPr lang="en-US" b="1" dirty="0"/>
              <a:t>Dynamic pricing</a:t>
            </a:r>
            <a:r>
              <a:rPr lang="en-US" dirty="0"/>
              <a:t>. So, I was interested in Flight Fares Prediction listings to help individuals and find the right fares based on their needs. And also, to get hands on experience and to know that how the data scientist approaches and work in an industry end to end.</a:t>
            </a:r>
          </a:p>
          <a:p>
            <a:pPr marL="0" indent="0">
              <a:buNone/>
            </a:pPr>
            <a:endParaRPr lang="en-US" dirty="0"/>
          </a:p>
        </p:txBody>
      </p:sp>
    </p:spTree>
    <p:extLst>
      <p:ext uri="{BB962C8B-B14F-4D97-AF65-F5344CB8AC3E}">
        <p14:creationId xmlns:p14="http://schemas.microsoft.com/office/powerpoint/2010/main" val="3386678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Mathematical/ Analytical Modeling of the Problem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We need to develop an efficient and effective Machine Learning model which predicts the price of flight tickets. So, “Price” is our target variable which is continuous in nature. Clearly it is a Regression problem where we need to use regression algorithms to predict the results. This project is done on three phases:</a:t>
            </a:r>
          </a:p>
          <a:p>
            <a:pPr marL="0" indent="0">
              <a:buNone/>
            </a:pPr>
            <a:r>
              <a:rPr lang="en-US" dirty="0" smtClean="0"/>
              <a:t>• Data Collection Phase: I have done web scraping to collect the data of flights from the well-known website www.yatra.com where I found more features of flights compared to other websites and I fetch data for different locations. As per the requirement we need to build the model to predict the prices of flight tickets.</a:t>
            </a:r>
          </a:p>
          <a:p>
            <a:pPr marL="0" indent="0">
              <a:buNone/>
            </a:pPr>
            <a:r>
              <a:rPr lang="en-US" dirty="0" smtClean="0"/>
              <a:t>• Data Analysis: After cleaning the data I have done some analysis on the data by using different types of visualizations.</a:t>
            </a:r>
          </a:p>
          <a:p>
            <a:pPr marL="0" indent="0">
              <a:buNone/>
            </a:pPr>
            <a:r>
              <a:rPr lang="en-US" dirty="0" smtClean="0"/>
              <a:t>• Model Building Phase: After collecting the data, I built a machine learning model. Before model building, have done all data pre-processing steps. The complete life cycle of data science that I have used in this project are as follows:</a:t>
            </a:r>
          </a:p>
          <a:p>
            <a:pPr lvl="1"/>
            <a:r>
              <a:rPr lang="en-US" dirty="0" smtClean="0"/>
              <a:t>Data Cleaning</a:t>
            </a:r>
          </a:p>
          <a:p>
            <a:pPr lvl="1"/>
            <a:r>
              <a:rPr lang="en-US" dirty="0" smtClean="0"/>
              <a:t>Exploratory Data Analysis</a:t>
            </a:r>
          </a:p>
          <a:p>
            <a:pPr lvl="1"/>
            <a:r>
              <a:rPr lang="en-US" dirty="0" smtClean="0"/>
              <a:t>Data Pre-processing</a:t>
            </a:r>
          </a:p>
          <a:p>
            <a:pPr lvl="1"/>
            <a:r>
              <a:rPr lang="en-US" dirty="0" smtClean="0"/>
              <a:t>Model Building</a:t>
            </a:r>
          </a:p>
          <a:p>
            <a:pPr lvl="1"/>
            <a:r>
              <a:rPr lang="en-US" dirty="0" smtClean="0"/>
              <a:t>Model Evaluation</a:t>
            </a:r>
          </a:p>
          <a:p>
            <a:pPr lvl="1"/>
            <a:r>
              <a:rPr lang="en-US" dirty="0" smtClean="0"/>
              <a:t>Selecting the best model</a:t>
            </a:r>
          </a:p>
          <a:p>
            <a:pPr marL="0" indent="0">
              <a:buNone/>
            </a:pPr>
            <a:endParaRPr lang="en-US" dirty="0"/>
          </a:p>
        </p:txBody>
      </p:sp>
    </p:spTree>
    <p:extLst>
      <p:ext uri="{BB962C8B-B14F-4D97-AF65-F5344CB8AC3E}">
        <p14:creationId xmlns:p14="http://schemas.microsoft.com/office/powerpoint/2010/main" val="3419751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solidFill>
                  <a:schemeClr val="accent5">
                    <a:lumMod val="75000"/>
                  </a:schemeClr>
                </a:solidFill>
              </a:rPr>
              <a:t>Data Analysis steps :</a:t>
            </a:r>
            <a:endParaRPr lang="en-US" dirty="0">
              <a:solidFill>
                <a:schemeClr val="accent5">
                  <a:lumMod val="75000"/>
                </a:schemeClr>
              </a:solidFill>
            </a:endParaRPr>
          </a:p>
        </p:txBody>
      </p:sp>
      <p:sp>
        <p:nvSpPr>
          <p:cNvPr id="5" name="Rectangle 4"/>
          <p:cNvSpPr/>
          <p:nvPr/>
        </p:nvSpPr>
        <p:spPr>
          <a:xfrm>
            <a:off x="838199"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Libraries</a:t>
            </a:r>
            <a:endParaRPr lang="en-US" dirty="0"/>
          </a:p>
        </p:txBody>
      </p:sp>
      <p:sp>
        <p:nvSpPr>
          <p:cNvPr id="6" name="Rectangle 5"/>
          <p:cNvSpPr/>
          <p:nvPr/>
        </p:nvSpPr>
        <p:spPr>
          <a:xfrm>
            <a:off x="4430110" y="1825625"/>
            <a:ext cx="2648607"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Dataset</a:t>
            </a:r>
            <a:endParaRPr lang="en-US" dirty="0"/>
          </a:p>
        </p:txBody>
      </p:sp>
      <p:sp>
        <p:nvSpPr>
          <p:cNvPr id="7" name="Rectangle 6"/>
          <p:cNvSpPr/>
          <p:nvPr/>
        </p:nvSpPr>
        <p:spPr>
          <a:xfrm>
            <a:off x="838199"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Ordinal encoding</a:t>
            </a:r>
            <a:endParaRPr lang="en-US" dirty="0"/>
          </a:p>
        </p:txBody>
      </p:sp>
      <p:sp>
        <p:nvSpPr>
          <p:cNvPr id="8" name="Rectangle 7"/>
          <p:cNvSpPr/>
          <p:nvPr/>
        </p:nvSpPr>
        <p:spPr>
          <a:xfrm>
            <a:off x="8321565"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Finding null values</a:t>
            </a:r>
            <a:endParaRPr lang="en-US" dirty="0"/>
          </a:p>
        </p:txBody>
      </p:sp>
      <p:sp>
        <p:nvSpPr>
          <p:cNvPr id="9" name="Rectangle 8"/>
          <p:cNvSpPr/>
          <p:nvPr/>
        </p:nvSpPr>
        <p:spPr>
          <a:xfrm>
            <a:off x="8363605"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Pre Processing</a:t>
            </a:r>
            <a:endParaRPr lang="en-US" dirty="0"/>
          </a:p>
        </p:txBody>
      </p:sp>
      <p:sp>
        <p:nvSpPr>
          <p:cNvPr id="10" name="Rectangle 9"/>
          <p:cNvSpPr/>
          <p:nvPr/>
        </p:nvSpPr>
        <p:spPr>
          <a:xfrm>
            <a:off x="4579882"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Visualization</a:t>
            </a:r>
            <a:endParaRPr lang="en-US" dirty="0"/>
          </a:p>
        </p:txBody>
      </p:sp>
      <p:sp>
        <p:nvSpPr>
          <p:cNvPr id="11" name="Right Arrow 10"/>
          <p:cNvSpPr/>
          <p:nvPr/>
        </p:nvSpPr>
        <p:spPr>
          <a:xfrm>
            <a:off x="3531002" y="213487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ight Arrow 11"/>
          <p:cNvSpPr/>
          <p:nvPr/>
        </p:nvSpPr>
        <p:spPr>
          <a:xfrm rot="5400000">
            <a:off x="9218411" y="3222705"/>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ight Arrow 12"/>
          <p:cNvSpPr/>
          <p:nvPr/>
        </p:nvSpPr>
        <p:spPr>
          <a:xfrm rot="10800000">
            <a:off x="7347098" y="4303581"/>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ight Arrow 13"/>
          <p:cNvSpPr/>
          <p:nvPr/>
        </p:nvSpPr>
        <p:spPr>
          <a:xfrm rot="10800000">
            <a:off x="3533156" y="4305978"/>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ight Arrow 14"/>
          <p:cNvSpPr/>
          <p:nvPr/>
        </p:nvSpPr>
        <p:spPr>
          <a:xfrm>
            <a:off x="7348884" y="218449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9793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Data Sources and their formats</a:t>
            </a:r>
            <a:endParaRPr lang="en-US" dirty="0"/>
          </a:p>
        </p:txBody>
      </p:sp>
      <p:sp>
        <p:nvSpPr>
          <p:cNvPr id="3" name="Content Placeholder 2"/>
          <p:cNvSpPr>
            <a:spLocks noGrp="1"/>
          </p:cNvSpPr>
          <p:nvPr>
            <p:ph idx="1"/>
          </p:nvPr>
        </p:nvSpPr>
        <p:spPr/>
        <p:txBody>
          <a:bodyPr/>
          <a:lstStyle/>
          <a:p>
            <a:r>
              <a:rPr lang="en-US" dirty="0"/>
              <a:t>We have collected the dataset from the website </a:t>
            </a:r>
            <a:r>
              <a:rPr lang="en-US" b="1" u="sng" dirty="0">
                <a:hlinkClick r:id="rId2"/>
              </a:rPr>
              <a:t>www.yatra.com</a:t>
            </a:r>
            <a:r>
              <a:rPr lang="en-US" b="1" dirty="0"/>
              <a:t> </a:t>
            </a:r>
            <a:r>
              <a:rPr lang="en-US" dirty="0"/>
              <a:t>which is a web platform where one can book their flight tickets. The data is scrapped using Web scraping technique and the framework used is Selenium. </a:t>
            </a:r>
            <a:endParaRPr lang="en-US" dirty="0" smtClean="0"/>
          </a:p>
          <a:p>
            <a:r>
              <a:rPr lang="en-US" dirty="0" smtClean="0"/>
              <a:t>We </a:t>
            </a:r>
            <a:r>
              <a:rPr lang="en-US" dirty="0"/>
              <a:t>scrapped approximately 5300 of the data rows and fetched the data for flights between different locations and collected the additional information of different flights and saved the collected data in excel format. The dimension of the dataset is 5303 rows and 9 columns including target variable “Price”. </a:t>
            </a:r>
          </a:p>
          <a:p>
            <a:pPr marL="0" indent="0">
              <a:buNone/>
            </a:pPr>
            <a:endParaRPr lang="en-US" dirty="0"/>
          </a:p>
        </p:txBody>
      </p:sp>
    </p:spTree>
    <p:extLst>
      <p:ext uri="{BB962C8B-B14F-4D97-AF65-F5344CB8AC3E}">
        <p14:creationId xmlns:p14="http://schemas.microsoft.com/office/powerpoint/2010/main" val="269057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1946</Words>
  <Application>Microsoft Office PowerPoint</Application>
  <PresentationFormat>Widescreen</PresentationFormat>
  <Paragraphs>127</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Britannic Bold</vt:lpstr>
      <vt:lpstr>Calibri</vt:lpstr>
      <vt:lpstr>Calibri Light</vt:lpstr>
      <vt:lpstr>Century</vt:lpstr>
      <vt:lpstr>Helvetica</vt:lpstr>
      <vt:lpstr>inherit</vt:lpstr>
      <vt:lpstr>Lucida Handwriting</vt:lpstr>
      <vt:lpstr>Symbol</vt:lpstr>
      <vt:lpstr>Times New Roman</vt:lpstr>
      <vt:lpstr>Verdana</vt:lpstr>
      <vt:lpstr>Wingdings</vt:lpstr>
      <vt:lpstr>Office Theme</vt:lpstr>
      <vt:lpstr>PowerPoint Presentation</vt:lpstr>
      <vt:lpstr>PowerPoint Presentation</vt:lpstr>
      <vt:lpstr>Introduction</vt:lpstr>
      <vt:lpstr>Problem statement</vt:lpstr>
      <vt:lpstr>Conceptual Background of the Domain Problem</vt:lpstr>
      <vt:lpstr>Motivation for the Problem Undertaken</vt:lpstr>
      <vt:lpstr>Mathematical/ Analytical Modeling of the Problem</vt:lpstr>
      <vt:lpstr>PowerPoint Presentation</vt:lpstr>
      <vt:lpstr>Data Sources and their formats</vt:lpstr>
      <vt:lpstr>Data Preprocessing Done</vt:lpstr>
      <vt:lpstr>PowerPoint Presentation</vt:lpstr>
      <vt:lpstr>PowerPoint Presentation</vt:lpstr>
      <vt:lpstr>Assumptions</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vt:lpstr>
      <vt:lpstr>Key Findings and Conclusions of the Study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25</cp:revision>
  <dcterms:created xsi:type="dcterms:W3CDTF">2022-06-27T12:24:32Z</dcterms:created>
  <dcterms:modified xsi:type="dcterms:W3CDTF">2022-06-28T10:30:34Z</dcterms:modified>
</cp:coreProperties>
</file>