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64" r:id="rId11"/>
    <p:sldId id="272" r:id="rId12"/>
    <p:sldId id="273" r:id="rId13"/>
    <p:sldId id="274" r:id="rId14"/>
    <p:sldId id="275" r:id="rId15"/>
    <p:sldId id="276" r:id="rId16"/>
    <p:sldId id="265" r:id="rId17"/>
    <p:sldId id="266" r:id="rId18"/>
    <p:sldId id="267" r:id="rId19"/>
    <p:sldId id="277" r:id="rId20"/>
    <p:sldId id="278" r:id="rId21"/>
    <p:sldId id="279" r:id="rId22"/>
    <p:sldId id="268" r:id="rId23"/>
    <p:sldId id="269" r:id="rId24"/>
    <p:sldId id="280"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snapToGrid="0">
      <p:cViewPr varScale="1">
        <p:scale>
          <a:sx n="66" d="100"/>
          <a:sy n="66" d="100"/>
        </p:scale>
        <p:origin x="53"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F6CA7-36BE-48B4-BD97-CEB2DADD40D0}"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BFF6A-FF81-43B7-AB7A-26E72F9F1FA6}" type="slidenum">
              <a:rPr lang="en-US" smtClean="0"/>
              <a:t>‹#›</a:t>
            </a:fld>
            <a:endParaRPr lang="en-US"/>
          </a:p>
        </p:txBody>
      </p:sp>
    </p:spTree>
    <p:extLst>
      <p:ext uri="{BB962C8B-B14F-4D97-AF65-F5344CB8AC3E}">
        <p14:creationId xmlns:p14="http://schemas.microsoft.com/office/powerpoint/2010/main" val="334737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F6CA7-36BE-48B4-BD97-CEB2DADD40D0}"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BFF6A-FF81-43B7-AB7A-26E72F9F1FA6}" type="slidenum">
              <a:rPr lang="en-US" smtClean="0"/>
              <a:t>‹#›</a:t>
            </a:fld>
            <a:endParaRPr lang="en-US"/>
          </a:p>
        </p:txBody>
      </p:sp>
    </p:spTree>
    <p:extLst>
      <p:ext uri="{BB962C8B-B14F-4D97-AF65-F5344CB8AC3E}">
        <p14:creationId xmlns:p14="http://schemas.microsoft.com/office/powerpoint/2010/main" val="46632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F6CA7-36BE-48B4-BD97-CEB2DADD40D0}"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BFF6A-FF81-43B7-AB7A-26E72F9F1FA6}" type="slidenum">
              <a:rPr lang="en-US" smtClean="0"/>
              <a:t>‹#›</a:t>
            </a:fld>
            <a:endParaRPr lang="en-US"/>
          </a:p>
        </p:txBody>
      </p:sp>
    </p:spTree>
    <p:extLst>
      <p:ext uri="{BB962C8B-B14F-4D97-AF65-F5344CB8AC3E}">
        <p14:creationId xmlns:p14="http://schemas.microsoft.com/office/powerpoint/2010/main" val="291648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F6CA7-36BE-48B4-BD97-CEB2DADD40D0}"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BFF6A-FF81-43B7-AB7A-26E72F9F1FA6}" type="slidenum">
              <a:rPr lang="en-US" smtClean="0"/>
              <a:t>‹#›</a:t>
            </a:fld>
            <a:endParaRPr lang="en-US"/>
          </a:p>
        </p:txBody>
      </p:sp>
    </p:spTree>
    <p:extLst>
      <p:ext uri="{BB962C8B-B14F-4D97-AF65-F5344CB8AC3E}">
        <p14:creationId xmlns:p14="http://schemas.microsoft.com/office/powerpoint/2010/main" val="296563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F6CA7-36BE-48B4-BD97-CEB2DADD40D0}" type="datetimeFigureOut">
              <a:rPr lang="en-US" smtClean="0"/>
              <a:t>7/22/2022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BFF6A-FF81-43B7-AB7A-26E72F9F1FA6}" type="slidenum">
              <a:rPr lang="en-US" smtClean="0"/>
              <a:t>‹#›</a:t>
            </a:fld>
            <a:endParaRPr lang="en-US"/>
          </a:p>
        </p:txBody>
      </p:sp>
    </p:spTree>
    <p:extLst>
      <p:ext uri="{BB962C8B-B14F-4D97-AF65-F5344CB8AC3E}">
        <p14:creationId xmlns:p14="http://schemas.microsoft.com/office/powerpoint/2010/main" val="3615564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F6CA7-36BE-48B4-BD97-CEB2DADD40D0}"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BFF6A-FF81-43B7-AB7A-26E72F9F1FA6}" type="slidenum">
              <a:rPr lang="en-US" smtClean="0"/>
              <a:t>‹#›</a:t>
            </a:fld>
            <a:endParaRPr lang="en-US"/>
          </a:p>
        </p:txBody>
      </p:sp>
    </p:spTree>
    <p:extLst>
      <p:ext uri="{BB962C8B-B14F-4D97-AF65-F5344CB8AC3E}">
        <p14:creationId xmlns:p14="http://schemas.microsoft.com/office/powerpoint/2010/main" val="53905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F6CA7-36BE-48B4-BD97-CEB2DADD40D0}" type="datetimeFigureOut">
              <a:rPr lang="en-US" smtClean="0"/>
              <a:t>7/22/2022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6BFF6A-FF81-43B7-AB7A-26E72F9F1FA6}" type="slidenum">
              <a:rPr lang="en-US" smtClean="0"/>
              <a:t>‹#›</a:t>
            </a:fld>
            <a:endParaRPr lang="en-US"/>
          </a:p>
        </p:txBody>
      </p:sp>
    </p:spTree>
    <p:extLst>
      <p:ext uri="{BB962C8B-B14F-4D97-AF65-F5344CB8AC3E}">
        <p14:creationId xmlns:p14="http://schemas.microsoft.com/office/powerpoint/2010/main" val="149243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F6CA7-36BE-48B4-BD97-CEB2DADD40D0}" type="datetimeFigureOut">
              <a:rPr lang="en-US" smtClean="0"/>
              <a:t>7/22/2022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6BFF6A-FF81-43B7-AB7A-26E72F9F1FA6}" type="slidenum">
              <a:rPr lang="en-US" smtClean="0"/>
              <a:t>‹#›</a:t>
            </a:fld>
            <a:endParaRPr lang="en-US"/>
          </a:p>
        </p:txBody>
      </p:sp>
    </p:spTree>
    <p:extLst>
      <p:ext uri="{BB962C8B-B14F-4D97-AF65-F5344CB8AC3E}">
        <p14:creationId xmlns:p14="http://schemas.microsoft.com/office/powerpoint/2010/main" val="167772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F6CA7-36BE-48B4-BD97-CEB2DADD40D0}" type="datetimeFigureOut">
              <a:rPr lang="en-US" smtClean="0"/>
              <a:t>7/22/2022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6BFF6A-FF81-43B7-AB7A-26E72F9F1FA6}" type="slidenum">
              <a:rPr lang="en-US" smtClean="0"/>
              <a:t>‹#›</a:t>
            </a:fld>
            <a:endParaRPr lang="en-US"/>
          </a:p>
        </p:txBody>
      </p:sp>
    </p:spTree>
    <p:extLst>
      <p:ext uri="{BB962C8B-B14F-4D97-AF65-F5344CB8AC3E}">
        <p14:creationId xmlns:p14="http://schemas.microsoft.com/office/powerpoint/2010/main" val="427224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F6CA7-36BE-48B4-BD97-CEB2DADD40D0}"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BFF6A-FF81-43B7-AB7A-26E72F9F1FA6}" type="slidenum">
              <a:rPr lang="en-US" smtClean="0"/>
              <a:t>‹#›</a:t>
            </a:fld>
            <a:endParaRPr lang="en-US"/>
          </a:p>
        </p:txBody>
      </p:sp>
    </p:spTree>
    <p:extLst>
      <p:ext uri="{BB962C8B-B14F-4D97-AF65-F5344CB8AC3E}">
        <p14:creationId xmlns:p14="http://schemas.microsoft.com/office/powerpoint/2010/main" val="70288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F6CA7-36BE-48B4-BD97-CEB2DADD40D0}" type="datetimeFigureOut">
              <a:rPr lang="en-US" smtClean="0"/>
              <a:t>7/22/2022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BFF6A-FF81-43B7-AB7A-26E72F9F1FA6}" type="slidenum">
              <a:rPr lang="en-US" smtClean="0"/>
              <a:t>‹#›</a:t>
            </a:fld>
            <a:endParaRPr lang="en-US"/>
          </a:p>
        </p:txBody>
      </p:sp>
    </p:spTree>
    <p:extLst>
      <p:ext uri="{BB962C8B-B14F-4D97-AF65-F5344CB8AC3E}">
        <p14:creationId xmlns:p14="http://schemas.microsoft.com/office/powerpoint/2010/main" val="33061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l="90000" t="9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F6CA7-36BE-48B4-BD97-CEB2DADD40D0}" type="datetimeFigureOut">
              <a:rPr lang="en-US" smtClean="0"/>
              <a:t>7/22/2022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BFF6A-FF81-43B7-AB7A-26E72F9F1FA6}" type="slidenum">
              <a:rPr lang="en-US" smtClean="0"/>
              <a:t>‹#›</a:t>
            </a:fld>
            <a:endParaRPr lang="en-US"/>
          </a:p>
        </p:txBody>
      </p:sp>
    </p:spTree>
    <p:extLst>
      <p:ext uri="{BB962C8B-B14F-4D97-AF65-F5344CB8AC3E}">
        <p14:creationId xmlns:p14="http://schemas.microsoft.com/office/powerpoint/2010/main" val="199560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3855" y="983945"/>
            <a:ext cx="8052445" cy="4837915"/>
          </a:xfrm>
          <a:prstGeom prst="rect">
            <a:avLst/>
          </a:prstGeom>
        </p:spPr>
      </p:pic>
      <p:sp>
        <p:nvSpPr>
          <p:cNvPr id="2" name="Title 1"/>
          <p:cNvSpPr>
            <a:spLocks noGrp="1"/>
          </p:cNvSpPr>
          <p:nvPr>
            <p:ph type="ctrTitle"/>
          </p:nvPr>
        </p:nvSpPr>
        <p:spPr>
          <a:xfrm>
            <a:off x="1980073" y="0"/>
            <a:ext cx="9144000" cy="1771308"/>
          </a:xfrm>
        </p:spPr>
        <p:txBody>
          <a:bodyPr>
            <a:normAutofit/>
          </a:bodyPr>
          <a:lstStyle/>
          <a:p>
            <a:r>
              <a:rPr lang="en-US" b="1" dirty="0">
                <a:solidFill>
                  <a:schemeClr val="accent5"/>
                </a:solidFill>
                <a:effectLst>
                  <a:outerShdw blurRad="50800" dist="38100" dir="5400000" algn="t" rotWithShape="0">
                    <a:prstClr val="black">
                      <a:alpha val="40000"/>
                    </a:prstClr>
                  </a:outerShdw>
                </a:effectLst>
                <a:latin typeface="Bahnschrift SemiBold Condensed" panose="020B0502040204020203" pitchFamily="34" charset="0"/>
              </a:rPr>
              <a:t>“A PROJECT REPORT ON </a:t>
            </a:r>
            <a:r>
              <a:rPr lang="en-US" dirty="0">
                <a:solidFill>
                  <a:schemeClr val="accent5"/>
                </a:solidFill>
                <a:effectLst>
                  <a:outerShdw blurRad="50800" dist="38100" dir="5400000" algn="t" rotWithShape="0">
                    <a:prstClr val="black">
                      <a:alpha val="40000"/>
                    </a:prstClr>
                  </a:outerShdw>
                </a:effectLst>
                <a:latin typeface="Bahnschrift SemiBold Condensed" panose="020B0502040204020203" pitchFamily="34" charset="0"/>
              </a:rPr>
              <a:t/>
            </a:r>
            <a:br>
              <a:rPr lang="en-US" dirty="0">
                <a:solidFill>
                  <a:schemeClr val="accent5"/>
                </a:solidFill>
                <a:effectLst>
                  <a:outerShdw blurRad="50800" dist="38100" dir="5400000" algn="t" rotWithShape="0">
                    <a:prstClr val="black">
                      <a:alpha val="40000"/>
                    </a:prstClr>
                  </a:outerShdw>
                </a:effectLst>
                <a:latin typeface="Bahnschrift SemiBold Condensed" panose="020B0502040204020203" pitchFamily="34" charset="0"/>
              </a:rPr>
            </a:br>
            <a:r>
              <a:rPr lang="en-US" b="1" dirty="0">
                <a:solidFill>
                  <a:schemeClr val="accent5"/>
                </a:solidFill>
                <a:effectLst>
                  <a:outerShdw blurRad="50800" dist="38100" dir="5400000" algn="t" rotWithShape="0">
                    <a:prstClr val="black">
                      <a:alpha val="40000"/>
                    </a:prstClr>
                  </a:outerShdw>
                </a:effectLst>
                <a:latin typeface="Bahnschrift SemiBold Condensed" panose="020B0502040204020203" pitchFamily="34" charset="0"/>
              </a:rPr>
              <a:t>REVIEW RATING PREDICTION</a:t>
            </a:r>
            <a:r>
              <a:rPr lang="en-US" b="1" dirty="0" smtClean="0">
                <a:solidFill>
                  <a:schemeClr val="accent5"/>
                </a:solidFill>
                <a:effectLst>
                  <a:outerShdw blurRad="50800" dist="38100" dir="5400000" algn="t" rotWithShape="0">
                    <a:prstClr val="black">
                      <a:alpha val="40000"/>
                    </a:prstClr>
                  </a:outerShdw>
                </a:effectLst>
                <a:latin typeface="Bahnschrift SemiBold Condensed" panose="020B0502040204020203" pitchFamily="34" charset="0"/>
              </a:rPr>
              <a:t>”</a:t>
            </a:r>
            <a:endParaRPr lang="en-US" dirty="0">
              <a:solidFill>
                <a:schemeClr val="accent5"/>
              </a:solidFill>
              <a:effectLst>
                <a:outerShdw blurRad="50800" dist="38100" dir="5400000" algn="t" rotWithShape="0">
                  <a:prstClr val="black">
                    <a:alpha val="40000"/>
                  </a:prstClr>
                </a:outerShdw>
              </a:effectLst>
              <a:latin typeface="Bahnschrift SemiBold Condensed" panose="020B0502040204020203" pitchFamily="34" charset="0"/>
            </a:endParaRPr>
          </a:p>
        </p:txBody>
      </p:sp>
      <p:sp>
        <p:nvSpPr>
          <p:cNvPr id="3" name="Subtitle 2"/>
          <p:cNvSpPr>
            <a:spLocks noGrp="1"/>
          </p:cNvSpPr>
          <p:nvPr>
            <p:ph type="subTitle" idx="1"/>
          </p:nvPr>
        </p:nvSpPr>
        <p:spPr>
          <a:xfrm>
            <a:off x="5176615" y="5893716"/>
            <a:ext cx="2750915" cy="912089"/>
          </a:xfrm>
        </p:spPr>
        <p:txBody>
          <a:bodyPr/>
          <a:lstStyle/>
          <a:p>
            <a:pPr lvl="1"/>
            <a:r>
              <a:rPr lang="en-US" b="1" dirty="0">
                <a:solidFill>
                  <a:schemeClr val="accent1">
                    <a:lumMod val="50000"/>
                  </a:schemeClr>
                </a:solidFill>
              </a:rPr>
              <a:t>SUBMITTED BY</a:t>
            </a:r>
          </a:p>
          <a:p>
            <a:pPr lvl="1"/>
            <a:r>
              <a:rPr lang="en-US" b="1" dirty="0">
                <a:solidFill>
                  <a:schemeClr val="accent1">
                    <a:lumMod val="50000"/>
                  </a:schemeClr>
                </a:solidFill>
              </a:rPr>
              <a:t>HIMAJA IJJADA</a:t>
            </a:r>
          </a:p>
          <a:p>
            <a:endParaRPr lang="en-US" dirty="0"/>
          </a:p>
        </p:txBody>
      </p:sp>
      <p:sp>
        <p:nvSpPr>
          <p:cNvPr id="4" name="Rectangle 3"/>
          <p:cNvSpPr/>
          <p:nvPr/>
        </p:nvSpPr>
        <p:spPr>
          <a:xfrm>
            <a:off x="3125647" y="6511803"/>
            <a:ext cx="8016432" cy="369332"/>
          </a:xfrm>
          <a:prstGeom prst="rect">
            <a:avLst/>
          </a:prstGeom>
        </p:spPr>
        <p:txBody>
          <a:bodyPr wrap="square">
            <a:spAutoFit/>
          </a:bodyPr>
          <a:lstStyle/>
          <a:p>
            <a:pPr lvl="0"/>
            <a:r>
              <a:rPr lang="en-US" b="1" dirty="0">
                <a:solidFill>
                  <a:prstClr val="black"/>
                </a:solidFill>
              </a:rPr>
              <a:t>Caution</a:t>
            </a:r>
            <a:r>
              <a:rPr lang="en-US" dirty="0">
                <a:solidFill>
                  <a:prstClr val="black"/>
                </a:solidFill>
              </a:rPr>
              <a:t> - Please view the presentation as a slide show for better experience</a:t>
            </a:r>
          </a:p>
        </p:txBody>
      </p:sp>
    </p:spTree>
    <p:extLst>
      <p:ext uri="{BB962C8B-B14F-4D97-AF65-F5344CB8AC3E}">
        <p14:creationId xmlns:p14="http://schemas.microsoft.com/office/powerpoint/2010/main" val="118441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349" y="0"/>
            <a:ext cx="10515600" cy="1325563"/>
          </a:xfrm>
        </p:spPr>
        <p:txBody>
          <a:bodyPr/>
          <a:lstStyle/>
          <a:p>
            <a:r>
              <a:rPr lang="en-US" dirty="0" smtClean="0">
                <a:solidFill>
                  <a:schemeClr val="accent5"/>
                </a:solidFill>
              </a:rPr>
              <a:t>Data Preprocessing Done</a:t>
            </a:r>
            <a:endParaRPr lang="en-US" dirty="0">
              <a:solidFill>
                <a:schemeClr val="accent5"/>
              </a:solidFill>
            </a:endParaRPr>
          </a:p>
        </p:txBody>
      </p:sp>
      <p:pic>
        <p:nvPicPr>
          <p:cNvPr id="3" name="Picture 2"/>
          <p:cNvPicPr>
            <a:picLocks noChangeAspect="1"/>
          </p:cNvPicPr>
          <p:nvPr/>
        </p:nvPicPr>
        <p:blipFill>
          <a:blip r:embed="rId2"/>
          <a:stretch>
            <a:fillRect/>
          </a:stretch>
        </p:blipFill>
        <p:spPr>
          <a:xfrm>
            <a:off x="961648" y="1192193"/>
            <a:ext cx="5523081" cy="5347503"/>
          </a:xfrm>
          <a:prstGeom prst="rect">
            <a:avLst/>
          </a:prstGeom>
        </p:spPr>
      </p:pic>
      <p:pic>
        <p:nvPicPr>
          <p:cNvPr id="4" name="Picture 3"/>
          <p:cNvPicPr>
            <a:picLocks noChangeAspect="1"/>
          </p:cNvPicPr>
          <p:nvPr/>
        </p:nvPicPr>
        <p:blipFill>
          <a:blip r:embed="rId3"/>
          <a:stretch>
            <a:fillRect/>
          </a:stretch>
        </p:blipFill>
        <p:spPr>
          <a:xfrm>
            <a:off x="6667037" y="544010"/>
            <a:ext cx="4967703" cy="5995686"/>
          </a:xfrm>
          <a:prstGeom prst="rect">
            <a:avLst/>
          </a:prstGeom>
        </p:spPr>
      </p:pic>
    </p:spTree>
    <p:extLst>
      <p:ext uri="{BB962C8B-B14F-4D97-AF65-F5344CB8AC3E}">
        <p14:creationId xmlns:p14="http://schemas.microsoft.com/office/powerpoint/2010/main" val="770425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87843" y="324091"/>
            <a:ext cx="5245662" cy="6227179"/>
          </a:xfrm>
          <a:prstGeom prst="rect">
            <a:avLst/>
          </a:prstGeom>
        </p:spPr>
      </p:pic>
      <p:pic>
        <p:nvPicPr>
          <p:cNvPr id="4" name="Picture 3"/>
          <p:cNvPicPr>
            <a:picLocks noChangeAspect="1"/>
          </p:cNvPicPr>
          <p:nvPr/>
        </p:nvPicPr>
        <p:blipFill>
          <a:blip r:embed="rId3"/>
          <a:stretch>
            <a:fillRect/>
          </a:stretch>
        </p:blipFill>
        <p:spPr>
          <a:xfrm>
            <a:off x="5383467" y="324091"/>
            <a:ext cx="5152114" cy="5914663"/>
          </a:xfrm>
          <a:prstGeom prst="rect">
            <a:avLst/>
          </a:prstGeom>
        </p:spPr>
      </p:pic>
    </p:spTree>
    <p:extLst>
      <p:ext uri="{BB962C8B-B14F-4D97-AF65-F5344CB8AC3E}">
        <p14:creationId xmlns:p14="http://schemas.microsoft.com/office/powerpoint/2010/main" val="1549852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90657" y="474562"/>
            <a:ext cx="5208540" cy="6041985"/>
          </a:xfrm>
          <a:prstGeom prst="rect">
            <a:avLst/>
          </a:prstGeom>
        </p:spPr>
      </p:pic>
      <p:pic>
        <p:nvPicPr>
          <p:cNvPr id="4" name="Picture 3"/>
          <p:cNvPicPr>
            <a:picLocks noChangeAspect="1"/>
          </p:cNvPicPr>
          <p:nvPr/>
        </p:nvPicPr>
        <p:blipFill rotWithShape="1">
          <a:blip r:embed="rId3"/>
          <a:srcRect b="8267"/>
          <a:stretch/>
        </p:blipFill>
        <p:spPr>
          <a:xfrm>
            <a:off x="6072372" y="347240"/>
            <a:ext cx="5996641" cy="6169307"/>
          </a:xfrm>
          <a:prstGeom prst="rect">
            <a:avLst/>
          </a:prstGeom>
        </p:spPr>
      </p:pic>
    </p:spTree>
    <p:extLst>
      <p:ext uri="{BB962C8B-B14F-4D97-AF65-F5344CB8AC3E}">
        <p14:creationId xmlns:p14="http://schemas.microsoft.com/office/powerpoint/2010/main" val="4271239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71720" y="451412"/>
            <a:ext cx="5227196" cy="5949387"/>
          </a:xfrm>
          <a:prstGeom prst="rect">
            <a:avLst/>
          </a:prstGeom>
        </p:spPr>
      </p:pic>
      <p:pic>
        <p:nvPicPr>
          <p:cNvPr id="4" name="Picture 3"/>
          <p:cNvPicPr>
            <a:picLocks noChangeAspect="1"/>
          </p:cNvPicPr>
          <p:nvPr/>
        </p:nvPicPr>
        <p:blipFill>
          <a:blip r:embed="rId3"/>
          <a:stretch>
            <a:fillRect/>
          </a:stretch>
        </p:blipFill>
        <p:spPr>
          <a:xfrm>
            <a:off x="6219688" y="451412"/>
            <a:ext cx="5748535" cy="6123008"/>
          </a:xfrm>
          <a:prstGeom prst="rect">
            <a:avLst/>
          </a:prstGeom>
        </p:spPr>
      </p:pic>
    </p:spTree>
    <p:extLst>
      <p:ext uri="{BB962C8B-B14F-4D97-AF65-F5344CB8AC3E}">
        <p14:creationId xmlns:p14="http://schemas.microsoft.com/office/powerpoint/2010/main" val="3560614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r="14849"/>
          <a:stretch/>
        </p:blipFill>
        <p:spPr>
          <a:xfrm>
            <a:off x="694800" y="393539"/>
            <a:ext cx="4467509" cy="6180881"/>
          </a:xfrm>
          <a:prstGeom prst="rect">
            <a:avLst/>
          </a:prstGeom>
        </p:spPr>
      </p:pic>
      <p:pic>
        <p:nvPicPr>
          <p:cNvPr id="7" name="Picture 6"/>
          <p:cNvPicPr>
            <a:picLocks noChangeAspect="1"/>
          </p:cNvPicPr>
          <p:nvPr/>
        </p:nvPicPr>
        <p:blipFill>
          <a:blip r:embed="rId3"/>
          <a:stretch>
            <a:fillRect/>
          </a:stretch>
        </p:blipFill>
        <p:spPr>
          <a:xfrm>
            <a:off x="6041303" y="324091"/>
            <a:ext cx="5873586" cy="6250329"/>
          </a:xfrm>
          <a:prstGeom prst="rect">
            <a:avLst/>
          </a:prstGeom>
        </p:spPr>
      </p:pic>
    </p:spTree>
    <p:extLst>
      <p:ext uri="{BB962C8B-B14F-4D97-AF65-F5344CB8AC3E}">
        <p14:creationId xmlns:p14="http://schemas.microsoft.com/office/powerpoint/2010/main" val="3583668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4464"/>
          <a:stretch/>
        </p:blipFill>
        <p:spPr>
          <a:xfrm>
            <a:off x="663754" y="357107"/>
            <a:ext cx="5181461" cy="3032916"/>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63754" y="3249768"/>
            <a:ext cx="5089525" cy="2708476"/>
          </a:xfrm>
          <a:prstGeom prst="rect">
            <a:avLst/>
          </a:prstGeom>
        </p:spPr>
      </p:pic>
      <p:pic>
        <p:nvPicPr>
          <p:cNvPr id="4" name="Picture 3"/>
          <p:cNvPicPr>
            <a:picLocks noChangeAspect="1"/>
          </p:cNvPicPr>
          <p:nvPr/>
        </p:nvPicPr>
        <p:blipFill>
          <a:blip r:embed="rId4"/>
          <a:stretch>
            <a:fillRect/>
          </a:stretch>
        </p:blipFill>
        <p:spPr>
          <a:xfrm>
            <a:off x="6242751" y="357108"/>
            <a:ext cx="6859652" cy="2779632"/>
          </a:xfrm>
          <a:prstGeom prst="rect">
            <a:avLst/>
          </a:prstGeom>
        </p:spPr>
      </p:pic>
      <p:pic>
        <p:nvPicPr>
          <p:cNvPr id="7" name="Picture 6"/>
          <p:cNvPicPr>
            <a:picLocks noChangeAspect="1"/>
          </p:cNvPicPr>
          <p:nvPr/>
        </p:nvPicPr>
        <p:blipFill>
          <a:blip r:embed="rId5"/>
          <a:stretch>
            <a:fillRect/>
          </a:stretch>
        </p:blipFill>
        <p:spPr>
          <a:xfrm>
            <a:off x="6242751" y="3039386"/>
            <a:ext cx="6859652" cy="2988986"/>
          </a:xfrm>
          <a:prstGeom prst="rect">
            <a:avLst/>
          </a:prstGeom>
        </p:spPr>
      </p:pic>
      <p:sp>
        <p:nvSpPr>
          <p:cNvPr id="8" name="Rectangle 7"/>
          <p:cNvSpPr/>
          <p:nvPr/>
        </p:nvSpPr>
        <p:spPr>
          <a:xfrm>
            <a:off x="663754" y="6012389"/>
            <a:ext cx="10714160" cy="791499"/>
          </a:xfrm>
          <a:prstGeom prst="rect">
            <a:avLst/>
          </a:prstGeom>
        </p:spPr>
        <p:txBody>
          <a:bodyPr wrap="square">
            <a:spAutoFit/>
          </a:bodyPr>
          <a:lstStyle/>
          <a:p>
            <a:pPr>
              <a:lnSpc>
                <a:spcPct val="107000"/>
              </a:lnSpc>
              <a:spcAft>
                <a:spcPts val="800"/>
              </a:spcAft>
            </a:pPr>
            <a:r>
              <a:rPr lang="en-US" sz="1000" b="1" dirty="0" smtClean="0">
                <a:effectLst/>
                <a:latin typeface="Calibri" panose="020F0502020204030204" pitchFamily="34" charset="0"/>
                <a:ea typeface="Calibri" panose="020F0502020204030204" pitchFamily="34" charset="0"/>
                <a:cs typeface="Times New Roman" panose="02020603050405020304" pitchFamily="18" charset="0"/>
              </a:rPr>
              <a:t>Assumptions </a:t>
            </a:r>
            <a:endParaRPr lang="en-US" sz="10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 From the above plots we can clearly see the words which are indication of Reviewer's opinion on products.</a:t>
            </a:r>
          </a:p>
          <a:p>
            <a:pPr>
              <a:lnSpc>
                <a:spcPct val="107000"/>
              </a:lnSpc>
              <a:spcAft>
                <a:spcPts val="800"/>
              </a:spcAft>
            </a:pPr>
            <a:r>
              <a:rPr lang="en-US" sz="1000" dirty="0" smtClean="0">
                <a:effectLst/>
                <a:latin typeface="Calibri" panose="020F0502020204030204" pitchFamily="34" charset="0"/>
                <a:ea typeface="Calibri" panose="020F0502020204030204" pitchFamily="34" charset="0"/>
                <a:cs typeface="Times New Roman" panose="02020603050405020304" pitchFamily="18" charset="0"/>
              </a:rPr>
              <a:t>- Here most frequent words used for each Rating is displayed in the word cloud.</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4609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Software Used</a:t>
            </a:r>
            <a:endParaRPr lang="en-US" dirty="0">
              <a:solidFill>
                <a:schemeClr val="accent5"/>
              </a:solidFill>
            </a:endParaRPr>
          </a:p>
        </p:txBody>
      </p:sp>
      <p:sp>
        <p:nvSpPr>
          <p:cNvPr id="3" name="Rectangle 2"/>
          <p:cNvSpPr/>
          <p:nvPr/>
        </p:nvSpPr>
        <p:spPr>
          <a:xfrm>
            <a:off x="838200" y="1823029"/>
            <a:ext cx="10515600" cy="2308324"/>
          </a:xfrm>
          <a:prstGeom prst="rect">
            <a:avLst/>
          </a:prstGeom>
        </p:spPr>
        <p:txBody>
          <a:bodyPr wrap="square">
            <a:spAutoFit/>
          </a:bodyPr>
          <a:lstStyle/>
          <a:p>
            <a:pPr marL="285750" lvl="0" indent="-285750">
              <a:buFont typeface="Arial" panose="020B0604020202020204" pitchFamily="34" charset="0"/>
              <a:buChar char="•"/>
            </a:pPr>
            <a:r>
              <a:rPr lang="en-US" sz="2400" dirty="0" smtClean="0"/>
              <a:t>Distribution: Anaconda Navigator</a:t>
            </a:r>
          </a:p>
          <a:p>
            <a:pPr marL="285750" lvl="0" indent="-285750">
              <a:buFont typeface="Arial" panose="020B0604020202020204" pitchFamily="34" charset="0"/>
              <a:buChar char="•"/>
            </a:pPr>
            <a:r>
              <a:rPr lang="en-US" sz="2400" dirty="0" smtClean="0"/>
              <a:t>Programming language: Python</a:t>
            </a:r>
          </a:p>
          <a:p>
            <a:pPr marL="285750" lvl="0" indent="-285750">
              <a:buFont typeface="Arial" panose="020B0604020202020204" pitchFamily="34" charset="0"/>
              <a:buChar char="•"/>
            </a:pPr>
            <a:r>
              <a:rPr lang="en-US" sz="2400" dirty="0" smtClean="0"/>
              <a:t>Browser based language shell: </a:t>
            </a:r>
            <a:r>
              <a:rPr lang="en-US" sz="2400" dirty="0" err="1" smtClean="0"/>
              <a:t>Jupyter</a:t>
            </a:r>
            <a:r>
              <a:rPr lang="en-US" sz="2400" dirty="0" smtClean="0"/>
              <a:t> Notebook</a:t>
            </a:r>
          </a:p>
          <a:p>
            <a:pPr marL="285750" lvl="0" indent="-285750">
              <a:buFont typeface="Arial" panose="020B0604020202020204" pitchFamily="34" charset="0"/>
              <a:buChar char="•"/>
            </a:pPr>
            <a:r>
              <a:rPr lang="en-US" sz="2400" dirty="0" smtClean="0"/>
              <a:t>Word cloud: For visual display of text data</a:t>
            </a:r>
          </a:p>
          <a:p>
            <a:pPr marL="285750" lvl="0" indent="-285750">
              <a:buFont typeface="Arial" panose="020B0604020202020204" pitchFamily="34" charset="0"/>
              <a:buChar char="•"/>
            </a:pPr>
            <a:r>
              <a:rPr lang="en-US" sz="2400" dirty="0" smtClean="0"/>
              <a:t>Libraries/Packages specifically being used - Pandas, </a:t>
            </a:r>
            <a:r>
              <a:rPr lang="en-US" sz="2400" dirty="0" err="1" smtClean="0"/>
              <a:t>NumPy</a:t>
            </a:r>
            <a:r>
              <a:rPr lang="en-US" sz="2400" dirty="0" smtClean="0"/>
              <a:t>, </a:t>
            </a:r>
            <a:r>
              <a:rPr lang="en-US" sz="2400" dirty="0" err="1" smtClean="0"/>
              <a:t>matplotlib</a:t>
            </a:r>
            <a:r>
              <a:rPr lang="en-US" sz="2400" dirty="0" smtClean="0"/>
              <a:t>, </a:t>
            </a:r>
            <a:r>
              <a:rPr lang="en-US" sz="2400" dirty="0" err="1" smtClean="0"/>
              <a:t>seaborn</a:t>
            </a:r>
            <a:r>
              <a:rPr lang="en-US" sz="2400" dirty="0" smtClean="0"/>
              <a:t>, </a:t>
            </a:r>
            <a:r>
              <a:rPr lang="en-US" sz="2400" dirty="0" err="1" smtClean="0"/>
              <a:t>scikit</a:t>
            </a:r>
            <a:r>
              <a:rPr lang="en-US" sz="2400" dirty="0" smtClean="0"/>
              <a:t>-learn, pandas-profiling, </a:t>
            </a:r>
            <a:r>
              <a:rPr lang="en-US" sz="2400" dirty="0" err="1" smtClean="0"/>
              <a:t>missingno</a:t>
            </a:r>
            <a:r>
              <a:rPr lang="en-US" sz="2400" dirty="0" smtClean="0"/>
              <a:t>, NLTK</a:t>
            </a:r>
            <a:endParaRPr lang="en-US" sz="2400" dirty="0"/>
          </a:p>
        </p:txBody>
      </p:sp>
    </p:spTree>
    <p:extLst>
      <p:ext uri="{BB962C8B-B14F-4D97-AF65-F5344CB8AC3E}">
        <p14:creationId xmlns:p14="http://schemas.microsoft.com/office/powerpoint/2010/main" val="3531094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solidFill>
                  <a:schemeClr val="accent5"/>
                </a:solidFill>
              </a:rPr>
              <a:t>Visualizations</a:t>
            </a:r>
            <a:endParaRPr lang="en-US" dirty="0">
              <a:solidFill>
                <a:schemeClr val="accent5"/>
              </a:solidFill>
            </a:endParaRPr>
          </a:p>
        </p:txBody>
      </p:sp>
      <p:pic>
        <p:nvPicPr>
          <p:cNvPr id="3" name="Picture 2"/>
          <p:cNvPicPr>
            <a:picLocks noChangeAspect="1"/>
          </p:cNvPicPr>
          <p:nvPr/>
        </p:nvPicPr>
        <p:blipFill>
          <a:blip r:embed="rId2"/>
          <a:stretch>
            <a:fillRect/>
          </a:stretch>
        </p:blipFill>
        <p:spPr>
          <a:xfrm>
            <a:off x="1018702" y="1018572"/>
            <a:ext cx="5733065" cy="5590572"/>
          </a:xfrm>
          <a:prstGeom prst="rect">
            <a:avLst/>
          </a:prstGeom>
        </p:spPr>
      </p:pic>
    </p:spTree>
    <p:extLst>
      <p:ext uri="{BB962C8B-B14F-4D97-AF65-F5344CB8AC3E}">
        <p14:creationId xmlns:p14="http://schemas.microsoft.com/office/powerpoint/2010/main" val="4121385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solidFill>
                  <a:schemeClr val="accent5"/>
                </a:solidFill>
              </a:rPr>
              <a:t>Model/s Development and evaluation</a:t>
            </a:r>
            <a:endParaRPr lang="en-US" dirty="0">
              <a:solidFill>
                <a:schemeClr val="accent5"/>
              </a:solidFill>
            </a:endParaRPr>
          </a:p>
        </p:txBody>
      </p:sp>
      <p:pic>
        <p:nvPicPr>
          <p:cNvPr id="3" name="Picture 2"/>
          <p:cNvPicPr>
            <a:picLocks noChangeAspect="1"/>
          </p:cNvPicPr>
          <p:nvPr/>
        </p:nvPicPr>
        <p:blipFill>
          <a:blip r:embed="rId2"/>
          <a:stretch>
            <a:fillRect/>
          </a:stretch>
        </p:blipFill>
        <p:spPr>
          <a:xfrm>
            <a:off x="400653" y="1064871"/>
            <a:ext cx="5544876" cy="5440102"/>
          </a:xfrm>
          <a:prstGeom prst="rect">
            <a:avLst/>
          </a:prstGeom>
        </p:spPr>
      </p:pic>
      <p:pic>
        <p:nvPicPr>
          <p:cNvPr id="4" name="Picture 3"/>
          <p:cNvPicPr>
            <a:picLocks noChangeAspect="1"/>
          </p:cNvPicPr>
          <p:nvPr/>
        </p:nvPicPr>
        <p:blipFill>
          <a:blip r:embed="rId3"/>
          <a:stretch>
            <a:fillRect/>
          </a:stretch>
        </p:blipFill>
        <p:spPr>
          <a:xfrm>
            <a:off x="6318414" y="983848"/>
            <a:ext cx="5873586" cy="5602147"/>
          </a:xfrm>
          <a:prstGeom prst="rect">
            <a:avLst/>
          </a:prstGeom>
        </p:spPr>
      </p:pic>
    </p:spTree>
    <p:extLst>
      <p:ext uri="{BB962C8B-B14F-4D97-AF65-F5344CB8AC3E}">
        <p14:creationId xmlns:p14="http://schemas.microsoft.com/office/powerpoint/2010/main" val="1467587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8092" y="636606"/>
            <a:ext cx="5284220" cy="5660020"/>
          </a:xfrm>
          <a:prstGeom prst="rect">
            <a:avLst/>
          </a:prstGeom>
        </p:spPr>
      </p:pic>
      <p:pic>
        <p:nvPicPr>
          <p:cNvPr id="3" name="Picture 2"/>
          <p:cNvPicPr>
            <a:picLocks noChangeAspect="1"/>
          </p:cNvPicPr>
          <p:nvPr/>
        </p:nvPicPr>
        <p:blipFill>
          <a:blip r:embed="rId3"/>
          <a:stretch>
            <a:fillRect/>
          </a:stretch>
        </p:blipFill>
        <p:spPr>
          <a:xfrm>
            <a:off x="6288848" y="526647"/>
            <a:ext cx="5216450" cy="5879939"/>
          </a:xfrm>
          <a:prstGeom prst="rect">
            <a:avLst/>
          </a:prstGeom>
        </p:spPr>
      </p:pic>
      <p:pic>
        <p:nvPicPr>
          <p:cNvPr id="4" name="Picture 3"/>
          <p:cNvPicPr>
            <a:picLocks noChangeAspect="1"/>
          </p:cNvPicPr>
          <p:nvPr/>
        </p:nvPicPr>
        <p:blipFill>
          <a:blip r:embed="rId4"/>
          <a:stretch>
            <a:fillRect/>
          </a:stretch>
        </p:blipFill>
        <p:spPr>
          <a:xfrm>
            <a:off x="6288848" y="6406586"/>
            <a:ext cx="6365735" cy="167834"/>
          </a:xfrm>
          <a:prstGeom prst="rect">
            <a:avLst/>
          </a:prstGeom>
        </p:spPr>
      </p:pic>
    </p:spTree>
    <p:extLst>
      <p:ext uri="{BB962C8B-B14F-4D97-AF65-F5344CB8AC3E}">
        <p14:creationId xmlns:p14="http://schemas.microsoft.com/office/powerpoint/2010/main" val="2505261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accent5">
                    <a:lumMod val="75000"/>
                  </a:schemeClr>
                </a:solidFill>
                <a:latin typeface="Century" panose="02040604050505020304" pitchFamily="18" charset="0"/>
              </a:rPr>
              <a:t>TOPICS TO BE DISCUSSED</a:t>
            </a:r>
            <a:endParaRPr lang="en-US" dirty="0"/>
          </a:p>
        </p:txBody>
      </p:sp>
      <p:sp>
        <p:nvSpPr>
          <p:cNvPr id="5" name="Content Placeholder 2"/>
          <p:cNvSpPr txBox="1">
            <a:spLocks/>
          </p:cNvSpPr>
          <p:nvPr/>
        </p:nvSpPr>
        <p:spPr>
          <a:xfrm>
            <a:off x="838200" y="1825625"/>
            <a:ext cx="10515600" cy="435133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Introduction</a:t>
            </a:r>
          </a:p>
          <a:p>
            <a:r>
              <a:rPr lang="en-US" dirty="0" smtClean="0"/>
              <a:t>Problem statement</a:t>
            </a:r>
          </a:p>
          <a:p>
            <a:r>
              <a:rPr lang="en-US" dirty="0" smtClean="0"/>
              <a:t>Conceptual Background of the Domain Problem</a:t>
            </a:r>
          </a:p>
          <a:p>
            <a:r>
              <a:rPr lang="en-US" dirty="0" smtClean="0"/>
              <a:t>Motivation for the Problem Undertaken</a:t>
            </a:r>
          </a:p>
          <a:p>
            <a:pPr>
              <a:lnSpc>
                <a:spcPct val="100000"/>
              </a:lnSpc>
            </a:pPr>
            <a:r>
              <a:rPr lang="en-US" dirty="0" smtClean="0"/>
              <a:t>Mathematical/ Analytical Modeling of the Problem</a:t>
            </a:r>
          </a:p>
          <a:p>
            <a:pPr>
              <a:lnSpc>
                <a:spcPct val="100000"/>
              </a:lnSpc>
            </a:pPr>
            <a:r>
              <a:rPr lang="en-US" dirty="0" smtClean="0"/>
              <a:t>Data Sources and their formats</a:t>
            </a:r>
          </a:p>
          <a:p>
            <a:r>
              <a:rPr lang="en-US" dirty="0" smtClean="0"/>
              <a:t>Data Preprocessing Done</a:t>
            </a:r>
          </a:p>
          <a:p>
            <a:r>
              <a:rPr lang="en-US" dirty="0"/>
              <a:t>Software Used</a:t>
            </a:r>
            <a:endParaRPr lang="en-US" dirty="0" smtClean="0"/>
          </a:p>
          <a:p>
            <a:r>
              <a:rPr lang="en-US" dirty="0" smtClean="0"/>
              <a:t>Visualizations</a:t>
            </a:r>
          </a:p>
          <a:p>
            <a:r>
              <a:rPr lang="en-US" dirty="0" smtClean="0"/>
              <a:t>Model/s Development and evaluation</a:t>
            </a:r>
          </a:p>
          <a:p>
            <a:r>
              <a:rPr lang="en-US" dirty="0" smtClean="0"/>
              <a:t>Interpretation of the Results</a:t>
            </a:r>
          </a:p>
          <a:p>
            <a:r>
              <a:rPr lang="en-US" dirty="0" smtClean="0"/>
              <a:t>Key Findings and Conclusions of the Study</a:t>
            </a:r>
            <a:endParaRPr lang="en-US" dirty="0"/>
          </a:p>
        </p:txBody>
      </p:sp>
    </p:spTree>
    <p:extLst>
      <p:ext uri="{BB962C8B-B14F-4D97-AF65-F5344CB8AC3E}">
        <p14:creationId xmlns:p14="http://schemas.microsoft.com/office/powerpoint/2010/main" val="465285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0921"/>
          <a:stretch/>
        </p:blipFill>
        <p:spPr>
          <a:xfrm>
            <a:off x="397536" y="399647"/>
            <a:ext cx="5424530" cy="6140049"/>
          </a:xfrm>
          <a:prstGeom prst="rect">
            <a:avLst/>
          </a:prstGeom>
        </p:spPr>
      </p:pic>
      <p:pic>
        <p:nvPicPr>
          <p:cNvPr id="3" name="Picture 2"/>
          <p:cNvPicPr>
            <a:picLocks noChangeAspect="1"/>
          </p:cNvPicPr>
          <p:nvPr/>
        </p:nvPicPr>
        <p:blipFill rotWithShape="1">
          <a:blip r:embed="rId3"/>
          <a:srcRect r="20246"/>
          <a:stretch/>
        </p:blipFill>
        <p:spPr>
          <a:xfrm>
            <a:off x="6393222" y="399647"/>
            <a:ext cx="5470829" cy="6140049"/>
          </a:xfrm>
          <a:prstGeom prst="rect">
            <a:avLst/>
          </a:prstGeom>
        </p:spPr>
      </p:pic>
    </p:spTree>
    <p:extLst>
      <p:ext uri="{BB962C8B-B14F-4D97-AF65-F5344CB8AC3E}">
        <p14:creationId xmlns:p14="http://schemas.microsoft.com/office/powerpoint/2010/main" val="1674097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02650" y="600869"/>
            <a:ext cx="6859652" cy="3711715"/>
          </a:xfrm>
          <a:prstGeom prst="rect">
            <a:avLst/>
          </a:prstGeom>
        </p:spPr>
      </p:pic>
    </p:spTree>
    <p:extLst>
      <p:ext uri="{BB962C8B-B14F-4D97-AF65-F5344CB8AC3E}">
        <p14:creationId xmlns:p14="http://schemas.microsoft.com/office/powerpoint/2010/main" val="2104248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solidFill>
                  <a:schemeClr val="accent5"/>
                </a:solidFill>
              </a:rPr>
              <a:t>Interpretation of the Results</a:t>
            </a:r>
            <a:endParaRPr lang="en-US" dirty="0">
              <a:solidFill>
                <a:schemeClr val="accent5"/>
              </a:solidFill>
            </a:endParaRPr>
          </a:p>
        </p:txBody>
      </p:sp>
      <p:pic>
        <p:nvPicPr>
          <p:cNvPr id="8" name="Picture 7"/>
          <p:cNvPicPr>
            <a:picLocks noChangeAspect="1"/>
          </p:cNvPicPr>
          <p:nvPr/>
        </p:nvPicPr>
        <p:blipFill>
          <a:blip r:embed="rId2"/>
          <a:stretch>
            <a:fillRect/>
          </a:stretch>
        </p:blipFill>
        <p:spPr>
          <a:xfrm>
            <a:off x="975399" y="1041721"/>
            <a:ext cx="5426134" cy="5463251"/>
          </a:xfrm>
          <a:prstGeom prst="rect">
            <a:avLst/>
          </a:prstGeom>
        </p:spPr>
      </p:pic>
    </p:spTree>
    <p:extLst>
      <p:ext uri="{BB962C8B-B14F-4D97-AF65-F5344CB8AC3E}">
        <p14:creationId xmlns:p14="http://schemas.microsoft.com/office/powerpoint/2010/main" val="2448315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Key Findings and Conclusions of the Study</a:t>
            </a:r>
            <a:endParaRPr lang="en-US" dirty="0">
              <a:solidFill>
                <a:schemeClr val="accent5"/>
              </a:solidFill>
            </a:endParaRPr>
          </a:p>
        </p:txBody>
      </p:sp>
      <p:sp>
        <p:nvSpPr>
          <p:cNvPr id="3" name="Rectangle 2"/>
          <p:cNvSpPr/>
          <p:nvPr/>
        </p:nvSpPr>
        <p:spPr>
          <a:xfrm>
            <a:off x="995422" y="1690688"/>
            <a:ext cx="9757459" cy="3648691"/>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In this project I have collected data of reviews and ratings for different products from amazon.in and flipkart.com.</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we have tried to detect the Ratings in commercial websites on a scale of 1 to 5 on the basis of the reviews given by the users. We made use of natural language processing and machine learning algorithms in order to do so.</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Then I have done different text processing for reviews column and chose equal number of text from each rating class to eliminate problem of imbalance. By doing different EDA steps I have analyzed the text.</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We have checked frequently occurring words in our data as well as rarely occurring words.</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After all these steps I have built function to train and test different algorithms and using various evaluation metrics I have selected SGD Classifier for our final model.</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Finally by doing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hyperparameter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tuning we got optimum parameters for our final model.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1439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747"/>
            <a:ext cx="10515600" cy="1325563"/>
          </a:xfrm>
        </p:spPr>
        <p:txBody>
          <a:bodyPr>
            <a:normAutofit/>
          </a:bodyPr>
          <a:lstStyle/>
          <a:p>
            <a:r>
              <a:rPr lang="en-US" sz="3200" dirty="0" smtClean="0">
                <a:solidFill>
                  <a:schemeClr val="accent5"/>
                </a:solidFill>
              </a:rPr>
              <a:t>Learning Outcomes of the Study in respect of Data Science</a:t>
            </a:r>
            <a:endParaRPr lang="en-US" sz="3200" dirty="0">
              <a:solidFill>
                <a:schemeClr val="accent5"/>
              </a:solidFill>
            </a:endParaRPr>
          </a:p>
        </p:txBody>
      </p:sp>
      <p:sp>
        <p:nvSpPr>
          <p:cNvPr id="5" name="Rectangle 4"/>
          <p:cNvSpPr/>
          <p:nvPr/>
        </p:nvSpPr>
        <p:spPr>
          <a:xfrm>
            <a:off x="838200" y="1661229"/>
            <a:ext cx="10018853" cy="3857787"/>
          </a:xfrm>
          <a:prstGeom prst="rect">
            <a:avLst/>
          </a:prstGeom>
        </p:spPr>
        <p:txBody>
          <a:bodyPr wrap="square">
            <a:spAutoFit/>
          </a:bodyPr>
          <a:lstStyle/>
          <a:p>
            <a:pPr marL="285750" indent="-285750">
              <a:lnSpc>
                <a:spcPct val="107000"/>
              </a:lnSpc>
              <a:spcAft>
                <a:spcPts val="80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 have scrapped the reviews and ratings of different technical products from flipkart.com and amazon.in websites.</a:t>
            </a:r>
            <a:r>
              <a:rPr lang="en-US" sz="1300" dirty="0" smtClean="0">
                <a:solidFill>
                  <a:srgbClr val="333333"/>
                </a:solidFill>
                <a:effectLst/>
                <a:latin typeface="Open Sans"/>
                <a:ea typeface="Calibri" panose="020F0502020204030204" pitchFamily="34" charset="0"/>
                <a:cs typeface="Times New Roman" panose="02020603050405020304" pitchFamily="18" charset="0"/>
              </a:rPr>
              <a:t> </a:t>
            </a:r>
            <a:r>
              <a:rPr lang="en-US" sz="1400" dirty="0" smtClean="0">
                <a:solidFill>
                  <a:srgbClr val="333333"/>
                </a:solidFill>
                <a:effectLst/>
                <a:latin typeface="Calibri" panose="020F0502020204030204" pitchFamily="34" charset="0"/>
                <a:ea typeface="Calibri" panose="020F0502020204030204" pitchFamily="34" charset="0"/>
                <a:cs typeface="Calibri" panose="020F0502020204030204" pitchFamily="34" charset="0"/>
              </a:rPr>
              <a:t>Improvement in computing technology has made it possible to examine social information that cannot previously be captured, processed and analyzed. New analytical techniques (NLP) of machine learning can be used in property research. </a:t>
            </a: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The power of visualization has helped us in understanding the data by graphical representation it has made me to understand what data is trying to say. Data cleaning is one of the most important steps to remove unrealistic values, punctuations, URLs, email address and stop words. </a:t>
            </a:r>
            <a:r>
              <a:rPr lang="en-US" sz="1400" dirty="0" smtClean="0">
                <a:solidFill>
                  <a:srgbClr val="333333"/>
                </a:solidFill>
                <a:effectLst/>
                <a:latin typeface="Calibri" panose="020F0502020204030204" pitchFamily="34" charset="0"/>
                <a:ea typeface="Calibri" panose="020F0502020204030204" pitchFamily="34" charset="0"/>
                <a:cs typeface="Calibri" panose="020F0502020204030204" pitchFamily="34" charset="0"/>
              </a:rPr>
              <a:t>This study is an exploratory attempt to use 6 machine learning algorithms in estimating Rating, and then compare their results.</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dirty="0" smtClean="0">
                <a:solidFill>
                  <a:srgbClr val="333333"/>
                </a:solidFill>
                <a:effectLst/>
                <a:latin typeface="Calibri" panose="020F0502020204030204" pitchFamily="34" charset="0"/>
                <a:ea typeface="Calibri" panose="020F0502020204030204" pitchFamily="34" charset="0"/>
                <a:cs typeface="Calibri" panose="020F0502020204030204" pitchFamily="34" charset="0"/>
              </a:rPr>
              <a:t>To conclude, the application of NLP in rating classification is still at an early stage. We hope this study has moved a small step ahead in providing some methodological and empirical contributions to crediting institutes, and presenting an alternative approach to the valuation of Ratings.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In this project we were able to learn various Natural language processing techniques like lemmatization, stemming, removal of Stop words. This project has demonstrated the importance of sampling effectively, modelling and predicting data. Through different powerful tools of visualization we were able to analyses and interpret different hidden insights about the data. The few challenges while working on this project are:-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Imbalanced dataset </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Lots of text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6913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49712" y="2887578"/>
            <a:ext cx="5747086" cy="1200329"/>
          </a:xfrm>
          <a:prstGeom prst="rect">
            <a:avLst/>
          </a:prstGeom>
          <a:noFill/>
        </p:spPr>
        <p:txBody>
          <a:bodyPr wrap="none" rtlCol="0">
            <a:spAutoFit/>
          </a:bodyPr>
          <a:lstStyle/>
          <a:p>
            <a:pPr algn="ctr"/>
            <a:r>
              <a:rPr lang="en-US" sz="7200" dirty="0" smtClean="0">
                <a:solidFill>
                  <a:schemeClr val="accent5">
                    <a:lumMod val="50000"/>
                  </a:schemeClr>
                </a:solidFill>
                <a:latin typeface="Lucida Handwriting" panose="03010101010101010101" pitchFamily="66" charset="0"/>
              </a:rPr>
              <a:t>Thank you</a:t>
            </a:r>
            <a:endParaRPr lang="en-US" sz="7200" dirty="0">
              <a:solidFill>
                <a:schemeClr val="accent5">
                  <a:lumMod val="50000"/>
                </a:schemeClr>
              </a:solidFill>
              <a:latin typeface="Lucida Handwriting" panose="03010101010101010101" pitchFamily="66" charset="0"/>
            </a:endParaRPr>
          </a:p>
        </p:txBody>
      </p:sp>
    </p:spTree>
    <p:extLst>
      <p:ext uri="{BB962C8B-B14F-4D97-AF65-F5344CB8AC3E}">
        <p14:creationId xmlns:p14="http://schemas.microsoft.com/office/powerpoint/2010/main" val="1610481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Introduction</a:t>
            </a:r>
            <a:endParaRPr lang="en-US" dirty="0">
              <a:solidFill>
                <a:schemeClr val="accent5"/>
              </a:solidFill>
            </a:endParaRPr>
          </a:p>
        </p:txBody>
      </p:sp>
      <p:sp>
        <p:nvSpPr>
          <p:cNvPr id="3" name="Content Placeholder 2"/>
          <p:cNvSpPr>
            <a:spLocks noGrp="1"/>
          </p:cNvSpPr>
          <p:nvPr>
            <p:ph idx="1"/>
          </p:nvPr>
        </p:nvSpPr>
        <p:spPr/>
        <p:txBody>
          <a:bodyPr>
            <a:normAutofit fontScale="70000" lnSpcReduction="20000"/>
          </a:bodyPr>
          <a:lstStyle/>
          <a:p>
            <a:r>
              <a:rPr lang="en-US" dirty="0"/>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r>
              <a:rPr lang="en-US" dirty="0" smtClean="0"/>
              <a:t>.</a:t>
            </a:r>
          </a:p>
          <a:p>
            <a:pPr marL="0" indent="0">
              <a:buNone/>
            </a:pPr>
            <a:endParaRPr lang="en-US" dirty="0"/>
          </a:p>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r>
              <a:rPr lang="en-US" dirty="0" smtClean="0"/>
              <a:t>.</a:t>
            </a:r>
            <a:endParaRPr lang="en-US" dirty="0"/>
          </a:p>
        </p:txBody>
      </p:sp>
    </p:spTree>
    <p:extLst>
      <p:ext uri="{BB962C8B-B14F-4D97-AF65-F5344CB8AC3E}">
        <p14:creationId xmlns:p14="http://schemas.microsoft.com/office/powerpoint/2010/main" val="3513392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Problem statement</a:t>
            </a:r>
            <a:endParaRPr lang="en-US" dirty="0">
              <a:solidFill>
                <a:schemeClr val="accent5"/>
              </a:solidFill>
            </a:endParaRPr>
          </a:p>
        </p:txBody>
      </p:sp>
      <p:sp>
        <p:nvSpPr>
          <p:cNvPr id="3" name="Content Placeholder 2"/>
          <p:cNvSpPr>
            <a:spLocks noGrp="1"/>
          </p:cNvSpPr>
          <p:nvPr>
            <p:ph idx="1"/>
          </p:nvPr>
        </p:nvSpPr>
        <p:spPr/>
        <p:txBody>
          <a:bodyPr/>
          <a:lstStyle/>
          <a:p>
            <a:r>
              <a:rPr lang="en-US" dirty="0"/>
              <a:t>We have a client who has a website where people write different reviews for technical products. Now they are adding a new feature to their website i.e. the reviewer will have to add stars (rating) as well with the review. The rating is out 5 stars and it only has 5 options available 1 star, 2 stars, 3 stars, 4 stars, 5 stars. </a:t>
            </a:r>
            <a:endParaRPr lang="en-US" dirty="0" smtClean="0"/>
          </a:p>
          <a:p>
            <a:r>
              <a:rPr lang="en-US" dirty="0" smtClean="0"/>
              <a:t>Now </a:t>
            </a:r>
            <a:r>
              <a:rPr lang="en-US" dirty="0"/>
              <a:t>they want to predict ratings for the reviews which were written in the past and they don’t have rating. So we, we have to build an application which can predict the rating by seeing the review</a:t>
            </a:r>
            <a:r>
              <a:rPr lang="en-US" dirty="0" smtClean="0"/>
              <a:t>.</a:t>
            </a:r>
            <a:endParaRPr lang="en-US" dirty="0"/>
          </a:p>
        </p:txBody>
      </p:sp>
    </p:spTree>
    <p:extLst>
      <p:ext uri="{BB962C8B-B14F-4D97-AF65-F5344CB8AC3E}">
        <p14:creationId xmlns:p14="http://schemas.microsoft.com/office/powerpoint/2010/main" val="604602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81"/>
            <a:ext cx="11133881" cy="1325563"/>
          </a:xfrm>
        </p:spPr>
        <p:txBody>
          <a:bodyPr>
            <a:normAutofit/>
          </a:bodyPr>
          <a:lstStyle/>
          <a:p>
            <a:r>
              <a:rPr lang="en-US" dirty="0" smtClean="0">
                <a:solidFill>
                  <a:schemeClr val="accent5"/>
                </a:solidFill>
              </a:rPr>
              <a:t>Conceptual Background of the Domain Problem</a:t>
            </a:r>
            <a:endParaRPr lang="en-US" dirty="0">
              <a:solidFill>
                <a:schemeClr val="accent5"/>
              </a:solidFill>
            </a:endParaRPr>
          </a:p>
        </p:txBody>
      </p:sp>
      <p:sp>
        <p:nvSpPr>
          <p:cNvPr id="3" name="Content Placeholder 2"/>
          <p:cNvSpPr>
            <a:spLocks noGrp="1"/>
          </p:cNvSpPr>
          <p:nvPr>
            <p:ph idx="1"/>
          </p:nvPr>
        </p:nvSpPr>
        <p:spPr>
          <a:xfrm>
            <a:off x="838200" y="1482344"/>
            <a:ext cx="10515600" cy="4864542"/>
          </a:xfrm>
        </p:spPr>
        <p:txBody>
          <a:bodyPr>
            <a:normAutofit fontScale="62500" lnSpcReduction="20000"/>
          </a:bodyPr>
          <a:lstStyle/>
          <a:p>
            <a:r>
              <a:rPr lang="en-US" dirty="0"/>
              <a:t>Recommendation systems are an important units in today's e-commerce applications, such as targeted advertising, personalized marketing and information retrieval. In recent years, the importance of contextual information has motivated generation of personalized recommendations according to the available contextual information of users. Compared to the traditional systems which mainly utilize user’s rating history, review-based recommendation hopefully provide more relevant results to users. We introduce a review-based recommendation approach that obtains contextual information by mining user reviews. The proposed approach relate to features obtained by analyzing textual reviews using methods developed in Natural Language Processing (NLP) and information retrieval discipline to compute a utility function over a given item. </a:t>
            </a:r>
          </a:p>
          <a:p>
            <a:r>
              <a:rPr lang="en-US" dirty="0"/>
              <a:t>An item utility is a measure that shows how much it is preferred according to user's current context. In our system, the context inference is modelled as similarity between the user’s reviews history and the item reviews history. As an example application, we used our method to mine contextual data from customer’s reviews of technical products and use it to produce review-based rating prediction. The predicted ratings can generate recommendations that are item-based and should appear at the recommended items list in the product page. Our evaluations (surprisingly) suggest that our system can help produce better prediction rating scores in comparison to the standard prediction methods.</a:t>
            </a:r>
          </a:p>
          <a:p>
            <a:r>
              <a:rPr lang="en-US" dirty="0"/>
              <a:t>As far as we know, all the recent works on recommendation techniques utilizing opinions inferred from user’s reviews are either focused on the item recommendation task or use only the opinion information, completely leaving user’s ratings out of consideration. The approach proposed in this report is filling this gap, providing a simple, personalized and scalable rating prediction framework utilizing both ratings provided by users and opinions inferred from their reviews. Experimental results provided on dataset containing user ratings and reviews from the real world Amazon and Flipkart Product Review Data show the effectiveness of the proposed framework</a:t>
            </a:r>
            <a:r>
              <a:rPr lang="en-US" dirty="0" smtClean="0"/>
              <a:t>.</a:t>
            </a:r>
            <a:endParaRPr lang="en-US" dirty="0"/>
          </a:p>
        </p:txBody>
      </p:sp>
    </p:spTree>
    <p:extLst>
      <p:ext uri="{BB962C8B-B14F-4D97-AF65-F5344CB8AC3E}">
        <p14:creationId xmlns:p14="http://schemas.microsoft.com/office/powerpoint/2010/main" val="1274028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Motivation for the Problem Undertaken</a:t>
            </a:r>
            <a:endParaRPr lang="en-US" dirty="0">
              <a:solidFill>
                <a:schemeClr val="accent5"/>
              </a:solidFill>
            </a:endParaRPr>
          </a:p>
        </p:txBody>
      </p:sp>
      <p:sp>
        <p:nvSpPr>
          <p:cNvPr id="3" name="Content Placeholder 2"/>
          <p:cNvSpPr>
            <a:spLocks noGrp="1"/>
          </p:cNvSpPr>
          <p:nvPr>
            <p:ph idx="1"/>
          </p:nvPr>
        </p:nvSpPr>
        <p:spPr/>
        <p:txBody>
          <a:bodyPr>
            <a:normAutofit fontScale="85000" lnSpcReduction="10000"/>
          </a:bodyPr>
          <a:lstStyle/>
          <a:p>
            <a:r>
              <a:rPr lang="en-US" dirty="0"/>
              <a:t>The project was provided to me by </a:t>
            </a:r>
            <a:r>
              <a:rPr lang="en-US" dirty="0" err="1"/>
              <a:t>FlipRobo</a:t>
            </a:r>
            <a:r>
              <a:rPr lang="en-US" dirty="0"/>
              <a:t> as a part of the internship program. The exposure to real world data and the opportunity to deploy my skillset in solving a real time problem has been the primary objective. Many product reviews are not accompanied by a scale rating system, consisting only of a textual evaluation. In this case, it becomes daunting and time-consuming to compare different products in order to eventually make a choice between them. </a:t>
            </a:r>
            <a:endParaRPr lang="en-US" dirty="0" smtClean="0"/>
          </a:p>
          <a:p>
            <a:r>
              <a:rPr lang="en-US" dirty="0" smtClean="0"/>
              <a:t>Therefore</a:t>
            </a:r>
            <a:r>
              <a:rPr lang="en-US" dirty="0"/>
              <a:t>, models able to predict the user rating from the text review are critically important. Getting an overall sense of a textual review could in turn improve consumer experience. However, the motivation for taking this project was that it is relatively a new field of research. Here we have many options but less concrete solutions. The main motivation is to build a prototype of online hate and abuse review classifier which can used to classify hate and good comments so that it can be controlled and corrected according to the reviewer’s choice</a:t>
            </a:r>
            <a:r>
              <a:rPr lang="en-US" dirty="0" smtClean="0"/>
              <a:t>.</a:t>
            </a:r>
            <a:endParaRPr lang="en-US" dirty="0"/>
          </a:p>
        </p:txBody>
      </p:sp>
    </p:spTree>
    <p:extLst>
      <p:ext uri="{BB962C8B-B14F-4D97-AF65-F5344CB8AC3E}">
        <p14:creationId xmlns:p14="http://schemas.microsoft.com/office/powerpoint/2010/main" val="3773325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625" y="0"/>
            <a:ext cx="11748304" cy="1325563"/>
          </a:xfrm>
        </p:spPr>
        <p:txBody>
          <a:bodyPr>
            <a:normAutofit/>
          </a:bodyPr>
          <a:lstStyle/>
          <a:p>
            <a:r>
              <a:rPr lang="en-US" sz="4000" dirty="0" smtClean="0">
                <a:solidFill>
                  <a:schemeClr val="accent5"/>
                </a:solidFill>
              </a:rPr>
              <a:t>Mathematical/ Analytical Modeling of the Problem</a:t>
            </a:r>
            <a:endParaRPr lang="en-US" sz="4000" dirty="0">
              <a:solidFill>
                <a:schemeClr val="accent5"/>
              </a:solidFill>
            </a:endParaRPr>
          </a:p>
        </p:txBody>
      </p:sp>
      <p:sp>
        <p:nvSpPr>
          <p:cNvPr id="3" name="Content Placeholder 2"/>
          <p:cNvSpPr>
            <a:spLocks noGrp="1"/>
          </p:cNvSpPr>
          <p:nvPr>
            <p:ph idx="1"/>
          </p:nvPr>
        </p:nvSpPr>
        <p:spPr>
          <a:xfrm>
            <a:off x="826625" y="1175091"/>
            <a:ext cx="10515600" cy="5532437"/>
          </a:xfrm>
        </p:spPr>
        <p:txBody>
          <a:bodyPr>
            <a:normAutofit fontScale="62500" lnSpcReduction="20000"/>
          </a:bodyPr>
          <a:lstStyle/>
          <a:p>
            <a:r>
              <a:rPr lang="en-US" dirty="0"/>
              <a:t>In this problem the Ratings can be 1, 2, 3, 4 or 5, which represents the likely ness of the product to the customer. So clearly it is a multi-classification problem and I have to use all classification algorithms while building the model. We would perform one type of supervised learning algorithms: Classification. Here, we will only perform classification. Since there only 1 feature in the dataset, filtering the words is needed to prevent overfitting. In order to determine the regularization parameter, throughout the project in classification part, we would first remove email, phone number, web address, spaces and stops words etc. In order to further improve our models, we also performed TFID in order to convert the tokens from the train documents into vectors so that machine can do further processing. I have used all the classification algorithms while building model then tuned the best model and saved the best model</a:t>
            </a:r>
            <a:r>
              <a:rPr lang="en-US" dirty="0" smtClean="0"/>
              <a:t>.</a:t>
            </a:r>
          </a:p>
          <a:p>
            <a:pPr marL="0" indent="0">
              <a:buNone/>
            </a:pPr>
            <a:r>
              <a:rPr lang="en-US" dirty="0" smtClean="0"/>
              <a:t> </a:t>
            </a:r>
          </a:p>
          <a:p>
            <a:r>
              <a:rPr lang="en-US" dirty="0" smtClean="0"/>
              <a:t>I </a:t>
            </a:r>
            <a:r>
              <a:rPr lang="en-US" dirty="0"/>
              <a:t>will need to build multiple classification machine learning models. Before model building will need to perform all data pre-processing steps involving NLP. After trying different classification models with different hyper parameters then will select the best model out of it. Will need to follow the complete life cycle of data science that includes steps like -</a:t>
            </a:r>
          </a:p>
          <a:p>
            <a:pPr marL="457200" lvl="1" indent="0">
              <a:buNone/>
            </a:pPr>
            <a:r>
              <a:rPr lang="en-US" dirty="0"/>
              <a:t>1. Data Cleaning</a:t>
            </a:r>
          </a:p>
          <a:p>
            <a:pPr marL="457200" lvl="1" indent="0">
              <a:buNone/>
            </a:pPr>
            <a:r>
              <a:rPr lang="en-US" dirty="0"/>
              <a:t>2. Exploratory Data Analysis</a:t>
            </a:r>
          </a:p>
          <a:p>
            <a:pPr marL="457200" lvl="1" indent="0">
              <a:buNone/>
            </a:pPr>
            <a:r>
              <a:rPr lang="en-US" dirty="0"/>
              <a:t>3. Data Pre-processing</a:t>
            </a:r>
          </a:p>
          <a:p>
            <a:pPr marL="457200" lvl="1" indent="0">
              <a:buNone/>
            </a:pPr>
            <a:r>
              <a:rPr lang="en-US" dirty="0"/>
              <a:t>4. Model Building</a:t>
            </a:r>
          </a:p>
          <a:p>
            <a:pPr marL="457200" lvl="1" indent="0">
              <a:buNone/>
            </a:pPr>
            <a:r>
              <a:rPr lang="en-US" dirty="0"/>
              <a:t>5. Model Evaluation</a:t>
            </a:r>
          </a:p>
          <a:p>
            <a:pPr marL="457200" lvl="1" indent="0">
              <a:buNone/>
            </a:pPr>
            <a:r>
              <a:rPr lang="en-US" dirty="0"/>
              <a:t>6. Selecting the best model</a:t>
            </a:r>
          </a:p>
          <a:p>
            <a:pPr marL="0" indent="0">
              <a:buNone/>
            </a:pPr>
            <a:endParaRPr lang="en-US" dirty="0"/>
          </a:p>
          <a:p>
            <a:r>
              <a:rPr lang="en-US" dirty="0" smtClean="0"/>
              <a:t>Finally</a:t>
            </a:r>
            <a:r>
              <a:rPr lang="en-US" dirty="0"/>
              <a:t>, we compared the results of proposed and baseline features with other machine learning algorithms. Findings of the comparison indicate the significance of the proposed features in review rating prediction</a:t>
            </a:r>
            <a:r>
              <a:rPr lang="en-US" dirty="0" smtClean="0"/>
              <a:t>.</a:t>
            </a:r>
            <a:endParaRPr lang="en-US" dirty="0"/>
          </a:p>
        </p:txBody>
      </p:sp>
    </p:spTree>
    <p:extLst>
      <p:ext uri="{BB962C8B-B14F-4D97-AF65-F5344CB8AC3E}">
        <p14:creationId xmlns:p14="http://schemas.microsoft.com/office/powerpoint/2010/main" val="2806724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solidFill>
                  <a:schemeClr val="accent5">
                    <a:lumMod val="75000"/>
                  </a:schemeClr>
                </a:solidFill>
              </a:rPr>
              <a:t>Data Analysis steps :</a:t>
            </a:r>
            <a:endParaRPr lang="en-US" dirty="0">
              <a:solidFill>
                <a:schemeClr val="accent5">
                  <a:lumMod val="75000"/>
                </a:schemeClr>
              </a:solidFill>
            </a:endParaRPr>
          </a:p>
        </p:txBody>
      </p:sp>
      <p:sp>
        <p:nvSpPr>
          <p:cNvPr id="5" name="Rectangle 4"/>
          <p:cNvSpPr/>
          <p:nvPr/>
        </p:nvSpPr>
        <p:spPr>
          <a:xfrm>
            <a:off x="838199" y="1825625"/>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Import Libraries</a:t>
            </a:r>
            <a:endParaRPr lang="en-US" dirty="0"/>
          </a:p>
        </p:txBody>
      </p:sp>
      <p:sp>
        <p:nvSpPr>
          <p:cNvPr id="6" name="Rectangle 5"/>
          <p:cNvSpPr/>
          <p:nvPr/>
        </p:nvSpPr>
        <p:spPr>
          <a:xfrm>
            <a:off x="4430110" y="1825625"/>
            <a:ext cx="2648607"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Import Dataset</a:t>
            </a:r>
            <a:endParaRPr lang="en-US" dirty="0"/>
          </a:p>
        </p:txBody>
      </p:sp>
      <p:sp>
        <p:nvSpPr>
          <p:cNvPr id="7" name="Rectangle 6"/>
          <p:cNvSpPr/>
          <p:nvPr/>
        </p:nvSpPr>
        <p:spPr>
          <a:xfrm>
            <a:off x="838199"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Ordinal encoding</a:t>
            </a:r>
            <a:endParaRPr lang="en-US" dirty="0"/>
          </a:p>
        </p:txBody>
      </p:sp>
      <p:sp>
        <p:nvSpPr>
          <p:cNvPr id="8" name="Rectangle 7"/>
          <p:cNvSpPr/>
          <p:nvPr/>
        </p:nvSpPr>
        <p:spPr>
          <a:xfrm>
            <a:off x="8321565"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Finding null values</a:t>
            </a:r>
            <a:endParaRPr lang="en-US" dirty="0"/>
          </a:p>
        </p:txBody>
      </p:sp>
      <p:sp>
        <p:nvSpPr>
          <p:cNvPr id="9" name="Rectangle 8"/>
          <p:cNvSpPr/>
          <p:nvPr/>
        </p:nvSpPr>
        <p:spPr>
          <a:xfrm>
            <a:off x="8363605" y="1825625"/>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 Pre Processing</a:t>
            </a:r>
            <a:endParaRPr lang="en-US" dirty="0"/>
          </a:p>
        </p:txBody>
      </p:sp>
      <p:sp>
        <p:nvSpPr>
          <p:cNvPr id="10" name="Rectangle 9"/>
          <p:cNvSpPr/>
          <p:nvPr/>
        </p:nvSpPr>
        <p:spPr>
          <a:xfrm>
            <a:off x="4579882"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Visualization</a:t>
            </a:r>
            <a:endParaRPr lang="en-US" dirty="0"/>
          </a:p>
        </p:txBody>
      </p:sp>
      <p:sp>
        <p:nvSpPr>
          <p:cNvPr id="11" name="Right Arrow 10"/>
          <p:cNvSpPr/>
          <p:nvPr/>
        </p:nvSpPr>
        <p:spPr>
          <a:xfrm>
            <a:off x="3531002" y="2134870"/>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ight Arrow 11"/>
          <p:cNvSpPr/>
          <p:nvPr/>
        </p:nvSpPr>
        <p:spPr>
          <a:xfrm rot="5400000">
            <a:off x="9218411" y="3222705"/>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ight Arrow 12"/>
          <p:cNvSpPr/>
          <p:nvPr/>
        </p:nvSpPr>
        <p:spPr>
          <a:xfrm rot="10800000">
            <a:off x="7347098" y="4303581"/>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ight Arrow 13"/>
          <p:cNvSpPr/>
          <p:nvPr/>
        </p:nvSpPr>
        <p:spPr>
          <a:xfrm rot="10800000">
            <a:off x="3533156" y="4305978"/>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ight Arrow 14"/>
          <p:cNvSpPr/>
          <p:nvPr/>
        </p:nvSpPr>
        <p:spPr>
          <a:xfrm>
            <a:off x="7348884" y="2184490"/>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41220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Data Sources and their formats</a:t>
            </a:r>
            <a:endParaRPr lang="en-US" dirty="0">
              <a:solidFill>
                <a:schemeClr val="accent5"/>
              </a:solidFill>
            </a:endParaRPr>
          </a:p>
        </p:txBody>
      </p:sp>
      <p:pic>
        <p:nvPicPr>
          <p:cNvPr id="10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81" y="1609363"/>
            <a:ext cx="5083175" cy="2201863"/>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481" y="4019088"/>
            <a:ext cx="5083175" cy="23354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694481" y="9028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694481" y="677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5921375" y="1564577"/>
            <a:ext cx="6096000" cy="4446602"/>
          </a:xfrm>
          <a:prstGeom prst="rect">
            <a:avLst/>
          </a:prstGeom>
        </p:spPr>
        <p:txBody>
          <a:bodyPr>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Calibri" panose="020F0502020204030204" pitchFamily="34" charset="0"/>
              </a:rPr>
              <a:t>The data set contains nearly </a:t>
            </a:r>
            <a:r>
              <a:rPr lang="en-US"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28573</a:t>
            </a:r>
            <a:r>
              <a:rPr lang="en-US" sz="12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US" dirty="0" smtClean="0">
                <a:effectLst/>
                <a:latin typeface="Calibri" panose="020F0502020204030204" pitchFamily="34" charset="0"/>
                <a:ea typeface="Calibri" panose="020F0502020204030204" pitchFamily="34" charset="0"/>
                <a:cs typeface="Calibri" panose="020F0502020204030204" pitchFamily="34" charset="0"/>
              </a:rPr>
              <a:t>samples with 2 features. </a:t>
            </a:r>
            <a:r>
              <a:rPr lang="en-US"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Since </a:t>
            </a:r>
            <a:r>
              <a:rPr lang="en-US"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Rating</a:t>
            </a:r>
            <a:r>
              <a:rPr lang="en-US"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 is my target column and it is a categorical column with 5 categories, this problem is a </a:t>
            </a:r>
            <a:r>
              <a:rPr lang="en-US"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Multi Classification Problem</a:t>
            </a:r>
            <a:r>
              <a:rPr lang="en-US"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2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The Ratings can be 1, 2, 3, 4 or 5, which represents the likeliness of the product to the customer. The data set includes:</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 Text Content of the Review.</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 Ratings out of 5 stars.</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multi classification of ratings, we can do good amount of data exploration and derive some interesting features using the Review column available. We need to build a model that can predict Ratings of the review.</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8382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1724</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Bahnschrift SemiBold Condensed</vt:lpstr>
      <vt:lpstr>Calibri</vt:lpstr>
      <vt:lpstr>Calibri Light</vt:lpstr>
      <vt:lpstr>Century</vt:lpstr>
      <vt:lpstr>Helvetica</vt:lpstr>
      <vt:lpstr>Lucida Handwriting</vt:lpstr>
      <vt:lpstr>Open Sans</vt:lpstr>
      <vt:lpstr>Symbol</vt:lpstr>
      <vt:lpstr>Times New Roman</vt:lpstr>
      <vt:lpstr>Office Theme</vt:lpstr>
      <vt:lpstr>“A PROJECT REPORT ON  REVIEW RATING PREDICTION”</vt:lpstr>
      <vt:lpstr>PowerPoint Presentation</vt:lpstr>
      <vt:lpstr>Introduction</vt:lpstr>
      <vt:lpstr>Problem statement</vt:lpstr>
      <vt:lpstr>Conceptual Background of the Domain Problem</vt:lpstr>
      <vt:lpstr>Motivation for the Problem Undertaken</vt:lpstr>
      <vt:lpstr>Mathematical/ Analytical Modeling of the Problem</vt:lpstr>
      <vt:lpstr>PowerPoint Presentation</vt:lpstr>
      <vt:lpstr>Data Sources and their formats</vt:lpstr>
      <vt:lpstr>Data Preprocessing Done</vt:lpstr>
      <vt:lpstr>PowerPoint Presentation</vt:lpstr>
      <vt:lpstr>PowerPoint Presentation</vt:lpstr>
      <vt:lpstr>PowerPoint Presentation</vt:lpstr>
      <vt:lpstr>PowerPoint Presentation</vt:lpstr>
      <vt:lpstr>PowerPoint Presentation</vt:lpstr>
      <vt:lpstr>Software Used</vt:lpstr>
      <vt:lpstr>Visualizations</vt:lpstr>
      <vt:lpstr>Model/s Development and evaluation</vt:lpstr>
      <vt:lpstr>PowerPoint Presentation</vt:lpstr>
      <vt:lpstr>PowerPoint Presentation</vt:lpstr>
      <vt:lpstr>PowerPoint Presentation</vt:lpstr>
      <vt:lpstr>Interpretation of the Results</vt:lpstr>
      <vt:lpstr>Key Findings and Conclusions of the Study</vt:lpstr>
      <vt:lpstr>Learning Outcomes of the Study in respect of Data Science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cp:revision>
  <dcterms:created xsi:type="dcterms:W3CDTF">2022-07-22T10:47:50Z</dcterms:created>
  <dcterms:modified xsi:type="dcterms:W3CDTF">2022-07-22T12:10:01Z</dcterms:modified>
</cp:coreProperties>
</file>