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48"/>
  </p:notesMasterIdLst>
  <p:sldIdLst>
    <p:sldId id="301" r:id="rId2"/>
    <p:sldId id="256" r:id="rId3"/>
    <p:sldId id="257" r:id="rId4"/>
    <p:sldId id="258" r:id="rId5"/>
    <p:sldId id="259" r:id="rId6"/>
    <p:sldId id="260" r:id="rId7"/>
    <p:sldId id="266" r:id="rId8"/>
    <p:sldId id="261" r:id="rId9"/>
    <p:sldId id="262" r:id="rId10"/>
    <p:sldId id="263" r:id="rId11"/>
    <p:sldId id="264" r:id="rId12"/>
    <p:sldId id="265" r:id="rId13"/>
    <p:sldId id="269" r:id="rId14"/>
    <p:sldId id="267" r:id="rId15"/>
    <p:sldId id="268" r:id="rId16"/>
    <p:sldId id="270" r:id="rId17"/>
    <p:sldId id="271" r:id="rId18"/>
    <p:sldId id="272" r:id="rId19"/>
    <p:sldId id="273" r:id="rId20"/>
    <p:sldId id="274" r:id="rId21"/>
    <p:sldId id="275" r:id="rId22"/>
    <p:sldId id="280" r:id="rId23"/>
    <p:sldId id="276" r:id="rId24"/>
    <p:sldId id="277" r:id="rId25"/>
    <p:sldId id="278" r:id="rId26"/>
    <p:sldId id="279"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62"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12-04-2022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46</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48346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
        <p:nvSpPr>
          <p:cNvPr id="5" name="Date Placeholder 4"/>
          <p:cNvSpPr>
            <a:spLocks noGrp="1"/>
          </p:cNvSpPr>
          <p:nvPr>
            <p:ph type="dt" sz="half" idx="10"/>
          </p:nvPr>
        </p:nvSpPr>
        <p:spPr/>
        <p:txBody>
          <a:bodyPr/>
          <a:lstStyle/>
          <a:p>
            <a:fld id="{4191E9FA-CC45-47F3-80CF-62C35965C8DA}" type="datetimeFigureOut">
              <a:rPr lang="en-IN" smtClean="0"/>
              <a:t>12-04-2022</a:t>
            </a:fld>
            <a:endParaRPr lang="en-IN" dirty="0"/>
          </a:p>
        </p:txBody>
      </p:sp>
    </p:spTree>
    <p:extLst>
      <p:ext uri="{BB962C8B-B14F-4D97-AF65-F5344CB8AC3E}">
        <p14:creationId xmlns:p14="http://schemas.microsoft.com/office/powerpoint/2010/main" val="34939474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465254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3915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633198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6632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548895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263834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076073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98334" y="-218676"/>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
        <p:nvSpPr>
          <p:cNvPr id="5" name="Date Placeholder 4"/>
          <p:cNvSpPr>
            <a:spLocks noGrp="1"/>
          </p:cNvSpPr>
          <p:nvPr>
            <p:ph type="dt" sz="half" idx="10"/>
          </p:nvPr>
        </p:nvSpPr>
        <p:spPr/>
        <p:txBody>
          <a:bodyPr/>
          <a:lstStyle/>
          <a:p>
            <a:fld id="{4191E9FA-CC45-47F3-80CF-62C35965C8DA}" type="datetimeFigureOut">
              <a:rPr lang="en-IN" smtClean="0"/>
              <a:t>12-04-2022</a:t>
            </a:fld>
            <a:endParaRPr lang="en-IN" dirty="0"/>
          </a:p>
        </p:txBody>
      </p:sp>
    </p:spTree>
    <p:extLst>
      <p:ext uri="{BB962C8B-B14F-4D97-AF65-F5344CB8AC3E}">
        <p14:creationId xmlns:p14="http://schemas.microsoft.com/office/powerpoint/2010/main" val="275509410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7256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7281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57442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35327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90806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56009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1E9FA-CC45-47F3-80CF-62C35965C8DA}" type="datetimeFigureOut">
              <a:rPr lang="en-IN" smtClean="0"/>
              <a:t>12-04-2022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84959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
        <p:nvSpPr>
          <p:cNvPr id="5" name="Date Placeholder 4"/>
          <p:cNvSpPr>
            <a:spLocks noGrp="1"/>
          </p:cNvSpPr>
          <p:nvPr>
            <p:ph type="dt" sz="half" idx="10"/>
          </p:nvPr>
        </p:nvSpPr>
        <p:spPr/>
        <p:txBody>
          <a:bodyPr/>
          <a:lstStyle/>
          <a:p>
            <a:fld id="{4191E9FA-CC45-47F3-80CF-62C35965C8DA}" type="datetimeFigureOut">
              <a:rPr lang="en-IN" smtClean="0"/>
              <a:t>12-04-2022</a:t>
            </a:fld>
            <a:endParaRPr lang="en-IN" dirty="0"/>
          </a:p>
        </p:txBody>
      </p:sp>
    </p:spTree>
    <p:extLst>
      <p:ext uri="{BB962C8B-B14F-4D97-AF65-F5344CB8AC3E}">
        <p14:creationId xmlns:p14="http://schemas.microsoft.com/office/powerpoint/2010/main" val="36036453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15000"/>
            <a:duotone>
              <a:schemeClr val="accent3">
                <a:shade val="45000"/>
                <a:satMod val="135000"/>
              </a:schemeClr>
              <a:prstClr val="white"/>
            </a:duotone>
          </a:blip>
          <a:srcRect/>
          <a:stretch>
            <a:fillRect t="-6000" b="-6000"/>
          </a:stretch>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91E9FA-CC45-47F3-80CF-62C35965C8DA}" type="datetimeFigureOut">
              <a:rPr lang="en-IN" smtClean="0"/>
              <a:t>12-04-2022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C55FE2-1236-43DC-92E9-E4936CE72C05}" type="slidenum">
              <a:rPr lang="en-IN" smtClean="0"/>
              <a:t>‹#›</a:t>
            </a:fld>
            <a:endParaRPr lang="en-IN" dirty="0"/>
          </a:p>
        </p:txBody>
      </p:sp>
    </p:spTree>
    <p:extLst>
      <p:ext uri="{BB962C8B-B14F-4D97-AF65-F5344CB8AC3E}">
        <p14:creationId xmlns:p14="http://schemas.microsoft.com/office/powerpoint/2010/main" val="285300747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50" r:id="rId10"/>
    <p:sldLayoutId id="2147483843" r:id="rId11"/>
    <p:sldLayoutId id="2147483844" r:id="rId12"/>
    <p:sldLayoutId id="2147483845" r:id="rId13"/>
    <p:sldLayoutId id="2147483846" r:id="rId14"/>
    <p:sldLayoutId id="2147483847" r:id="rId15"/>
    <p:sldLayoutId id="2147483848" r:id="rId16"/>
    <p:sldLayoutId id="2147483849" r:id="rId17"/>
    <p:sldLayoutId id="2147483825"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667" b="14667"/>
          <a:stretch>
            <a:fillRect/>
          </a:stretch>
        </p:blipFill>
        <p:spPr>
          <a:xfrm>
            <a:off x="0" y="0"/>
            <a:ext cx="12192000" cy="6857999"/>
          </a:xfrm>
        </p:spPr>
      </p:pic>
    </p:spTree>
    <p:extLst>
      <p:ext uri="{BB962C8B-B14F-4D97-AF65-F5344CB8AC3E}">
        <p14:creationId xmlns:p14="http://schemas.microsoft.com/office/powerpoint/2010/main" val="1324581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 xmlns:a16="http://schemas.microsoft.com/office/drawing/2014/main" id="{20126234-522B-4B8B-BEB8-860B3F6E7609}"/>
              </a:ext>
            </a:extLst>
          </p:cNvPr>
          <p:cNvSpPr txBox="1"/>
          <p:nvPr/>
        </p:nvSpPr>
        <p:spPr>
          <a:xfrm>
            <a:off x="914400" y="1420238"/>
            <a:ext cx="9873574" cy="360098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spTree>
    <p:extLst>
      <p:ext uri="{BB962C8B-B14F-4D97-AF65-F5344CB8AC3E}">
        <p14:creationId xmlns:p14="http://schemas.microsoft.com/office/powerpoint/2010/main" val="3873935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 xmlns:a16="http://schemas.microsoft.com/office/drawing/2014/main"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 xmlns:a16="http://schemas.microsoft.com/office/drawing/2014/main"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 xmlns:a16="http://schemas.microsoft.com/office/drawing/2014/main"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 xmlns:a16="http://schemas.microsoft.com/office/drawing/2014/main"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 xmlns:a16="http://schemas.microsoft.com/office/drawing/2014/main"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 xmlns:a16="http://schemas.microsoft.com/office/drawing/2014/main"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 xmlns:a16="http://schemas.microsoft.com/office/drawing/2014/main"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 xmlns:a16="http://schemas.microsoft.com/office/drawing/2014/main"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 xmlns:a16="http://schemas.microsoft.com/office/drawing/2014/main"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 xmlns:a16="http://schemas.microsoft.com/office/drawing/2014/main"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a:t>
            </a:r>
            <a:r>
              <a:rPr lang="en-US" sz="1900" b="1" dirty="0" smtClean="0">
                <a:solidFill>
                  <a:schemeClr val="tx1">
                    <a:lumMod val="95000"/>
                    <a:lumOff val="5000"/>
                  </a:schemeClr>
                </a:solidFill>
                <a:latin typeface="Century" panose="02040604050505020304" pitchFamily="18" charset="0"/>
              </a:rPr>
              <a:t>Encoding</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 xmlns:a16="http://schemas.microsoft.com/office/drawing/2014/main" id="{ECF7E2A7-952E-4F19-9A0D-C53BAD00C856}"/>
              </a:ext>
            </a:extLst>
          </p:cNvPr>
          <p:cNvSpPr txBox="1"/>
          <p:nvPr/>
        </p:nvSpPr>
        <p:spPr>
          <a:xfrm>
            <a:off x="778213" y="1001949"/>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91" y="2723745"/>
            <a:ext cx="9670618" cy="3861881"/>
          </a:xfrm>
          <a:prstGeom prst="rect">
            <a:avLst/>
          </a:prstGeom>
        </p:spPr>
      </p:pic>
    </p:spTree>
    <p:extLst>
      <p:ext uri="{BB962C8B-B14F-4D97-AF65-F5344CB8AC3E}">
        <p14:creationId xmlns:p14="http://schemas.microsoft.com/office/powerpoint/2010/main" val="4187241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 xmlns:a16="http://schemas.microsoft.com/office/drawing/2014/main"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a:t>
            </a:r>
            <a:r>
              <a:rPr lang="en-US" sz="1900" dirty="0" smtClean="0">
                <a:solidFill>
                  <a:schemeClr val="tx1">
                    <a:lumMod val="95000"/>
                    <a:lumOff val="5000"/>
                  </a:schemeClr>
                </a:solidFill>
                <a:latin typeface="Century" panose="02040604050505020304" pitchFamily="18" charset="0"/>
              </a:rPr>
              <a:t>grouped those duplicate entries.</a:t>
            </a:r>
            <a:endParaRPr lang="en-US" sz="1900" dirty="0">
              <a:solidFill>
                <a:schemeClr val="tx1">
                  <a:lumMod val="95000"/>
                  <a:lumOff val="5000"/>
                </a:schemeClr>
              </a:solidFill>
              <a:latin typeface="Century" panose="02040604050505020304" pitchFamily="18" charset="0"/>
            </a:endParaRP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r>
              <a:rPr lang="en-US" sz="1900" dirty="0" smtClean="0">
                <a:solidFill>
                  <a:schemeClr val="tx1">
                    <a:lumMod val="95000"/>
                    <a:lumOff val="5000"/>
                  </a:schemeClr>
                </a:solidFill>
                <a:latin typeface="Century" panose="02040604050505020304" pitchFamily="18" charset="0"/>
              </a:rPr>
              <a:t>.</a:t>
            </a:r>
            <a:endParaRPr lang="en-US" sz="1900" dirty="0">
              <a:solidFill>
                <a:schemeClr val="tx1">
                  <a:lumMod val="95000"/>
                  <a:lumOff val="5000"/>
                </a:schemeClr>
              </a:solidFill>
              <a:latin typeface="Century" panose="02040604050505020304" pitchFamily="18" charset="0"/>
            </a:endParaRP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 xmlns:a16="http://schemas.microsoft.com/office/drawing/2014/main" id="{3B32EA22-9C08-4C95-8F85-043917C7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59" y="1313234"/>
            <a:ext cx="9348281" cy="5389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3525281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 xmlns:a16="http://schemas.microsoft.com/office/drawing/2014/main" id="{E07F6C4C-05F1-4004-8CE1-DE6366A644B6}"/>
              </a:ext>
            </a:extLst>
          </p:cNvPr>
          <p:cNvSpPr txBox="1"/>
          <p:nvPr/>
        </p:nvSpPr>
        <p:spPr>
          <a:xfrm>
            <a:off x="186065" y="1547051"/>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 xmlns:a16="http://schemas.microsoft.com/office/drawing/2014/main"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09" y="466928"/>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74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 xmlns:a16="http://schemas.microsoft.com/office/drawing/2014/main" id="{1DE98FA4-9E43-4733-8EE3-4DE4D2155D1B}"/>
              </a:ext>
            </a:extLst>
          </p:cNvPr>
          <p:cNvSpPr txBox="1"/>
          <p:nvPr/>
        </p:nvSpPr>
        <p:spPr>
          <a:xfrm>
            <a:off x="278565" y="1403334"/>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 xmlns:a16="http://schemas.microsoft.com/office/drawing/2014/main"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51" y="515566"/>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054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2"/>
                </a:solidFill>
              </a:rPr>
              <a:t>Data Analysis On Customer Retention in E-Commerce</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3026" r="3026"/>
          <a:stretch>
            <a:fillRect/>
          </a:stretch>
        </p:blipFill>
        <p:spPr/>
      </p:pic>
      <p:sp>
        <p:nvSpPr>
          <p:cNvPr id="5" name="Text Placeholder 4"/>
          <p:cNvSpPr>
            <a:spLocks noGrp="1"/>
          </p:cNvSpPr>
          <p:nvPr>
            <p:ph type="body" sz="half" idx="2"/>
          </p:nvPr>
        </p:nvSpPr>
        <p:spPr/>
        <p:txBody>
          <a:bodyPr>
            <a:normAutofit/>
          </a:bodyPr>
          <a:lstStyle/>
          <a:p>
            <a:r>
              <a:rPr lang="en-US" sz="2400" dirty="0">
                <a:solidFill>
                  <a:schemeClr val="accent2">
                    <a:lumMod val="50000"/>
                  </a:schemeClr>
                </a:solidFill>
                <a:latin typeface="+mj-lt"/>
                <a:ea typeface="+mj-ea"/>
                <a:cs typeface="+mj-cs"/>
              </a:rPr>
              <a:t>Project Report presentation</a:t>
            </a:r>
          </a:p>
        </p:txBody>
      </p:sp>
      <p:sp>
        <p:nvSpPr>
          <p:cNvPr id="2" name="TextBox 1"/>
          <p:cNvSpPr txBox="1"/>
          <p:nvPr/>
        </p:nvSpPr>
        <p:spPr>
          <a:xfrm>
            <a:off x="787062" y="6041362"/>
            <a:ext cx="1873842"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SUBMISSION BY</a:t>
            </a:r>
          </a:p>
          <a:p>
            <a:r>
              <a:rPr lang="en-US" dirty="0" smtClean="0"/>
              <a:t>HIMAJA.I</a:t>
            </a:r>
          </a:p>
        </p:txBody>
      </p:sp>
    </p:spTree>
    <p:extLst>
      <p:ext uri="{BB962C8B-B14F-4D97-AF65-F5344CB8AC3E}">
        <p14:creationId xmlns:p14="http://schemas.microsoft.com/office/powerpoint/2010/main" val="3063228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 xmlns:a16="http://schemas.microsoft.com/office/drawing/2014/main"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238" y="486383"/>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 xmlns:a16="http://schemas.microsoft.com/office/drawing/2014/main"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7A1FA0F-1A77-42B2-82E1-F06E7D0FD02C}"/>
              </a:ext>
            </a:extLst>
          </p:cNvPr>
          <p:cNvSpPr txBox="1"/>
          <p:nvPr/>
        </p:nvSpPr>
        <p:spPr>
          <a:xfrm>
            <a:off x="963039" y="758758"/>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1522620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 xmlns:a16="http://schemas.microsoft.com/office/drawing/2014/main"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340468"/>
            <a:ext cx="9590087" cy="616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94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34D898-CD3A-40DD-9817-CB9836C97797}"/>
              </a:ext>
            </a:extLst>
          </p:cNvPr>
          <p:cNvSpPr txBox="1"/>
          <p:nvPr/>
        </p:nvSpPr>
        <p:spPr>
          <a:xfrm>
            <a:off x="642026" y="544749"/>
            <a:ext cx="6070059"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3" name="TextBox 2">
            <a:extLst>
              <a:ext uri="{FF2B5EF4-FFF2-40B4-BE49-F238E27FC236}">
                <a16:creationId xmlns="" xmlns:a16="http://schemas.microsoft.com/office/drawing/2014/main" id="{63F72CD2-BCEA-4418-9CFA-BB8CC0F1260B}"/>
              </a:ext>
            </a:extLst>
          </p:cNvPr>
          <p:cNvSpPr txBox="1"/>
          <p:nvPr/>
        </p:nvSpPr>
        <p:spPr>
          <a:xfrm>
            <a:off x="836579" y="1157591"/>
            <a:ext cx="10447506" cy="6041431"/>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900" b="0" i="0" dirty="0" err="1">
                <a:solidFill>
                  <a:srgbClr val="000000"/>
                </a:solidFill>
                <a:effectLst/>
                <a:latin typeface="Century" panose="02040604050505020304" pitchFamily="18" charset="0"/>
              </a:rPr>
              <a:t>etc</a:t>
            </a:r>
            <a:r>
              <a:rPr lang="en-US" sz="1900" b="0" i="0" dirty="0">
                <a:solidFill>
                  <a:srgbClr val="000000"/>
                </a:solidFill>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p:txBody>
      </p:sp>
    </p:spTree>
    <p:extLst>
      <p:ext uri="{BB962C8B-B14F-4D97-AF65-F5344CB8AC3E}">
        <p14:creationId xmlns:p14="http://schemas.microsoft.com/office/powerpoint/2010/main" val="3336851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6D26DE3-FA78-4051-93D0-60D8E446048D}"/>
              </a:ext>
            </a:extLst>
          </p:cNvPr>
          <p:cNvSpPr txBox="1"/>
          <p:nvPr/>
        </p:nvSpPr>
        <p:spPr>
          <a:xfrm>
            <a:off x="817123" y="583660"/>
            <a:ext cx="10408596" cy="6217087"/>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85750" algn="l">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endParaRPr lang="en-IN" dirty="0"/>
          </a:p>
        </p:txBody>
      </p:sp>
    </p:spTree>
    <p:extLst>
      <p:ext uri="{BB962C8B-B14F-4D97-AF65-F5344CB8AC3E}">
        <p14:creationId xmlns:p14="http://schemas.microsoft.com/office/powerpoint/2010/main" val="1906974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 xmlns:a16="http://schemas.microsoft.com/office/drawing/2014/main" id="{8AFA3359-2428-482E-943A-E509675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40468"/>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 xmlns:a16="http://schemas.microsoft.com/office/drawing/2014/main"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301557"/>
            <a:ext cx="10344150" cy="30058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1345918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CF01599-434D-4E87-90CA-F58CF937EE8D}"/>
              </a:ext>
            </a:extLst>
          </p:cNvPr>
          <p:cNvSpPr txBox="1"/>
          <p:nvPr/>
        </p:nvSpPr>
        <p:spPr>
          <a:xfrm>
            <a:off x="1643974" y="797668"/>
            <a:ext cx="6605081" cy="584775"/>
          </a:xfrm>
          <a:prstGeom prst="rect">
            <a:avLst/>
          </a:prstGeom>
          <a:noFill/>
        </p:spPr>
        <p:txBody>
          <a:bodyPr wrap="square" rtlCol="0">
            <a:spAutoFit/>
          </a:bodyPr>
          <a:lstStyle/>
          <a:p>
            <a:r>
              <a:rPr lang="en-US" sz="3200" b="1" dirty="0" smtClean="0">
                <a:solidFill>
                  <a:srgbClr val="C00000"/>
                </a:solidFill>
                <a:latin typeface="Century" panose="02040604050505020304" pitchFamily="18" charset="0"/>
              </a:rPr>
              <a:t>TOPICS TO BE DISCUSSED</a:t>
            </a:r>
            <a:endParaRPr lang="en-IN" sz="3200" b="1" dirty="0">
              <a:solidFill>
                <a:srgbClr val="C00000"/>
              </a:solidFill>
              <a:latin typeface="Century" panose="02040604050505020304" pitchFamily="18" charset="0"/>
            </a:endParaRPr>
          </a:p>
        </p:txBody>
      </p:sp>
      <p:sp>
        <p:nvSpPr>
          <p:cNvPr id="3" name="TextBox 2">
            <a:extLst>
              <a:ext uri="{FF2B5EF4-FFF2-40B4-BE49-F238E27FC236}">
                <a16:creationId xmlns="" xmlns:a16="http://schemas.microsoft.com/office/drawing/2014/main" id="{FEEBC742-2395-422C-A683-0EEBB536924C}"/>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entury" panose="02040604050505020304" pitchFamily="18" charset="0"/>
              </a:rPr>
              <a:t>Introduction</a:t>
            </a:r>
          </a:p>
          <a:p>
            <a:pPr marL="457200" indent="-457200">
              <a:buFont typeface="Wingdings" panose="05000000000000000000" pitchFamily="2" charset="2"/>
              <a:buChar char="q"/>
            </a:pPr>
            <a:r>
              <a:rPr lang="en-US" sz="2800" b="1" dirty="0">
                <a:latin typeface="Century" panose="02040604050505020304" pitchFamily="18" charset="0"/>
              </a:rPr>
              <a:t>Problem Statement</a:t>
            </a:r>
          </a:p>
          <a:p>
            <a:pPr marL="457200" indent="-457200">
              <a:buFont typeface="Wingdings" panose="05000000000000000000" pitchFamily="2" charset="2"/>
              <a:buChar char="q"/>
            </a:pPr>
            <a:r>
              <a:rPr lang="en-US" sz="2800" b="1" dirty="0">
                <a:latin typeface="Century" panose="02040604050505020304" pitchFamily="18" charset="0"/>
              </a:rPr>
              <a:t>Problem Understanding</a:t>
            </a:r>
          </a:p>
          <a:p>
            <a:pPr marL="457200" indent="-457200">
              <a:buFont typeface="Wingdings" panose="05000000000000000000" pitchFamily="2" charset="2"/>
              <a:buChar char="q"/>
            </a:pPr>
            <a:r>
              <a:rPr lang="en-US" sz="2800" b="1" dirty="0">
                <a:latin typeface="Century" panose="02040604050505020304" pitchFamily="18" charset="0"/>
              </a:rPr>
              <a:t>What is Customer Retention?</a:t>
            </a:r>
          </a:p>
          <a:p>
            <a:pPr marL="457200" indent="-457200">
              <a:buFont typeface="Wingdings" panose="05000000000000000000" pitchFamily="2" charset="2"/>
              <a:buChar char="q"/>
            </a:pPr>
            <a:r>
              <a:rPr lang="en-US" sz="2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latin typeface="Century" panose="02040604050505020304" pitchFamily="18" charset="0"/>
              </a:rPr>
              <a:t>EDA Steps</a:t>
            </a:r>
          </a:p>
          <a:p>
            <a:pPr marL="457200" indent="-457200">
              <a:buFont typeface="Wingdings" panose="05000000000000000000" pitchFamily="2" charset="2"/>
              <a:buChar char="q"/>
            </a:pPr>
            <a:r>
              <a:rPr lang="en-US" sz="2800" b="1" dirty="0">
                <a:latin typeface="Century" panose="02040604050505020304" pitchFamily="18" charset="0"/>
              </a:rPr>
              <a:t>Visualizations</a:t>
            </a:r>
          </a:p>
          <a:p>
            <a:pPr marL="457200" indent="-457200">
              <a:buFont typeface="Wingdings" panose="05000000000000000000" pitchFamily="2" charset="2"/>
              <a:buChar char="q"/>
            </a:pPr>
            <a:r>
              <a:rPr lang="en-US" sz="2800" b="1" dirty="0">
                <a:latin typeface="Century" panose="02040604050505020304" pitchFamily="18" charset="0"/>
              </a:rPr>
              <a:t>Assumptions </a:t>
            </a:r>
          </a:p>
          <a:p>
            <a:pPr marL="457200" indent="-457200">
              <a:buFont typeface="Wingdings" panose="05000000000000000000" pitchFamily="2" charset="2"/>
              <a:buChar char="q"/>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val="2067223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 xmlns:a16="http://schemas.microsoft.com/office/drawing/2014/main" id="{02F26369-7D21-4D61-9401-7CDE540B3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72" y="428017"/>
            <a:ext cx="7558392" cy="3268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spTree>
    <p:extLst>
      <p:ext uri="{BB962C8B-B14F-4D97-AF65-F5344CB8AC3E}">
        <p14:creationId xmlns:p14="http://schemas.microsoft.com/office/powerpoint/2010/main" val="1911604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 xmlns:a16="http://schemas.microsoft.com/office/drawing/2014/main"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a:t>
            </a:r>
            <a:r>
              <a:rPr lang="en-US" sz="1900" b="0" i="0" dirty="0" err="1">
                <a:solidFill>
                  <a:srgbClr val="000000"/>
                </a:solidFill>
                <a:effectLst/>
                <a:latin typeface="Century" panose="02040604050505020304" pitchFamily="18" charset="0"/>
              </a:rPr>
              <a:t>colourful</a:t>
            </a:r>
            <a:r>
              <a:rPr lang="en-US" sz="1900" b="0" i="0" dirty="0">
                <a:solidFill>
                  <a:srgbClr val="000000"/>
                </a:solidFill>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 xmlns:a16="http://schemas.microsoft.com/office/drawing/2014/main"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5370"/>
            <a:ext cx="10848975" cy="41926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spTree>
    <p:extLst>
      <p:ext uri="{BB962C8B-B14F-4D97-AF65-F5344CB8AC3E}">
        <p14:creationId xmlns:p14="http://schemas.microsoft.com/office/powerpoint/2010/main" val="4175938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84827"/>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sz="1900" b="0" i="0" dirty="0" err="1">
                <a:solidFill>
                  <a:srgbClr val="000000"/>
                </a:solidFill>
                <a:effectLst/>
                <a:latin typeface="Century" panose="02040604050505020304" pitchFamily="18" charset="0"/>
              </a:rPr>
              <a:t>etc</a:t>
            </a:r>
            <a:r>
              <a:rPr lang="en-US" sz="1900" b="0" i="0" dirty="0">
                <a:solidFill>
                  <a:srgbClr val="000000"/>
                </a:solidFill>
                <a:effectLst/>
                <a:latin typeface="Century" panose="02040604050505020304" pitchFamily="18" charset="0"/>
              </a:rPr>
              <a:t>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
            </a:r>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ED1FB8A-63E9-4161-8853-67905CA40DFE}"/>
              </a:ext>
            </a:extLst>
          </p:cNvPr>
          <p:cNvSpPr txBox="1"/>
          <p:nvPr/>
        </p:nvSpPr>
        <p:spPr>
          <a:xfrm>
            <a:off x="4180114" y="653143"/>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8B54790F-4E7D-4CC2-BD34-C3C8F2C6257E}"/>
              </a:ext>
            </a:extLst>
          </p:cNvPr>
          <p:cNvSpPr txBox="1"/>
          <p:nvPr/>
        </p:nvSpPr>
        <p:spPr>
          <a:xfrm>
            <a:off x="718456" y="1558212"/>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 xmlns:a16="http://schemas.microsoft.com/office/drawing/2014/main"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243192"/>
            <a:ext cx="10296525" cy="42801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C6CA00D9-7621-44F4-AA8A-D686EFD948AF}"/>
              </a:ext>
            </a:extLst>
          </p:cNvPr>
          <p:cNvSpPr txBox="1"/>
          <p:nvPr/>
        </p:nvSpPr>
        <p:spPr>
          <a:xfrm>
            <a:off x="535021" y="45233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spTree>
    <p:extLst>
      <p:ext uri="{BB962C8B-B14F-4D97-AF65-F5344CB8AC3E}">
        <p14:creationId xmlns:p14="http://schemas.microsoft.com/office/powerpoint/2010/main" val="22790041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ED35B93-C1AA-4BCC-AC78-2617C617D14F}"/>
              </a:ext>
            </a:extLst>
          </p:cNvPr>
          <p:cNvSpPr txBox="1"/>
          <p:nvPr/>
        </p:nvSpPr>
        <p:spPr>
          <a:xfrm>
            <a:off x="0" y="410555"/>
            <a:ext cx="5885234" cy="523220"/>
          </a:xfrm>
          <a:prstGeom prst="rect">
            <a:avLst/>
          </a:prstGeom>
          <a:noFill/>
        </p:spPr>
        <p:txBody>
          <a:bodyPr wrap="square" rtlCol="0">
            <a:spAutoFit/>
          </a:bodyPr>
          <a:lstStyle/>
          <a:p>
            <a:pPr algn="ctr"/>
            <a:r>
              <a:rPr lang="en-US" sz="2800" b="1" u="sng" dirty="0" smtClean="0">
                <a:latin typeface="Century" panose="02040604050505020304" pitchFamily="18" charset="0"/>
              </a:rPr>
              <a:t>GIST OF THE ANALYSIS</a:t>
            </a:r>
            <a:endParaRPr lang="en-IN" sz="2800" b="1" u="sng" dirty="0">
              <a:latin typeface="Century" panose="02040604050505020304" pitchFamily="18" charset="0"/>
            </a:endParaRPr>
          </a:p>
        </p:txBody>
      </p:sp>
      <p:sp>
        <p:nvSpPr>
          <p:cNvPr id="6" name="TextBox 5">
            <a:extLst>
              <a:ext uri="{FF2B5EF4-FFF2-40B4-BE49-F238E27FC236}">
                <a16:creationId xmlns="" xmlns:a16="http://schemas.microsoft.com/office/drawing/2014/main" id="{BF266B6D-3946-43BA-9E15-A8F1CB450681}"/>
              </a:ext>
            </a:extLst>
          </p:cNvPr>
          <p:cNvSpPr txBox="1"/>
          <p:nvPr/>
        </p:nvSpPr>
        <p:spPr>
          <a:xfrm>
            <a:off x="301557" y="1284051"/>
            <a:ext cx="9552561" cy="2585323"/>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smtClean="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 xmlns:a16="http://schemas.microsoft.com/office/drawing/2014/main" id="{D6608160-972C-4AAE-87C7-0AE9A8ED9725}"/>
              </a:ext>
            </a:extLst>
          </p:cNvPr>
          <p:cNvSpPr txBox="1"/>
          <p:nvPr/>
        </p:nvSpPr>
        <p:spPr>
          <a:xfrm>
            <a:off x="301558" y="4046706"/>
            <a:ext cx="9552560" cy="1200329"/>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66D24B6-2B4A-4B5E-8D59-9527EDD12AFA}"/>
              </a:ext>
            </a:extLst>
          </p:cNvPr>
          <p:cNvSpPr txBox="1"/>
          <p:nvPr/>
        </p:nvSpPr>
        <p:spPr>
          <a:xfrm>
            <a:off x="186063" y="1310051"/>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sz="1900" dirty="0" err="1">
                <a:solidFill>
                  <a:srgbClr val="000000"/>
                </a:solidFill>
                <a:effectLst/>
                <a:latin typeface="Century" panose="02040604050505020304" pitchFamily="18" charset="0"/>
                <a:ea typeface="Calibri" panose="020F0502020204030204" pitchFamily="34" charset="0"/>
                <a:cs typeface="Helvetica" panose="020B0604020202020204" pitchFamily="34" charset="0"/>
              </a:rPr>
              <a:t>ti</a:t>
            </a: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 xmlns:a16="http://schemas.microsoft.com/office/drawing/2014/main"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FE9A085-641C-464A-B022-D75151301042}"/>
              </a:ext>
            </a:extLst>
          </p:cNvPr>
          <p:cNvSpPr txBox="1"/>
          <p:nvPr/>
        </p:nvSpPr>
        <p:spPr>
          <a:xfrm>
            <a:off x="849595" y="6935820"/>
            <a:ext cx="10492810" cy="230832"/>
          </a:xfrm>
          <a:prstGeom prst="rect">
            <a:avLst/>
          </a:prstGeom>
          <a:noFill/>
        </p:spPr>
        <p:txBody>
          <a:bodyPr wrap="square" rtlCol="0">
            <a:spAutoFit/>
          </a:bodyPr>
          <a:lstStyle/>
          <a:p>
            <a:r>
              <a:rPr lang="en-IN" sz="900">
                <a:hlinkClick r:id="rId3" tooltip="https://www.thebluediamondgallery.com/wooden-tile/t/thank-you.html"/>
              </a:rPr>
              <a:t>This Photo</a:t>
            </a:r>
            <a:r>
              <a:rPr lang="en-IN" sz="900"/>
              <a:t> by Unknown Author is licensed under </a:t>
            </a:r>
            <a:r>
              <a:rPr lang="en-IN" sz="900">
                <a:hlinkClick r:id="rId4" tooltip="https://creativecommons.org/licenses/by-sa/3.0/"/>
              </a:rPr>
              <a:t>CC BY-SA</a:t>
            </a:r>
            <a:endParaRPr lang="en-IN" sz="90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5362" y="1224679"/>
            <a:ext cx="7392877" cy="3901797"/>
          </a:xfrm>
          <a:prstGeom prst="rect">
            <a:avLst/>
          </a:prstGeom>
          <a:solidFill>
            <a:schemeClr val="bg1">
              <a:alpha val="38000"/>
            </a:schemeClr>
          </a:solidFill>
        </p:spPr>
      </p:pic>
    </p:spTree>
    <p:extLst>
      <p:ext uri="{BB962C8B-B14F-4D97-AF65-F5344CB8AC3E}">
        <p14:creationId xmlns:p14="http://schemas.microsoft.com/office/powerpoint/2010/main" val="3631740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latin typeface="Century" panose="02040604050505020304" pitchFamily="18" charset="0"/>
              </a:rPr>
              <a:t>PROBLEM STATEMENT</a:t>
            </a:r>
            <a:endParaRPr lang="en-IN" sz="2800" b="1" u="sng" dirty="0">
              <a:latin typeface="Century" panose="02040604050505020304" pitchFamily="18" charset="0"/>
            </a:endParaRPr>
          </a:p>
        </p:txBody>
      </p:sp>
      <p:sp>
        <p:nvSpPr>
          <p:cNvPr id="3" name="TextBox 2">
            <a:extLst>
              <a:ext uri="{FF2B5EF4-FFF2-40B4-BE49-F238E27FC236}">
                <a16:creationId xmlns="" xmlns:a16="http://schemas.microsoft.com/office/drawing/2014/main" id="{141A477B-529D-4EF6-8EA7-06B294A2AA35}"/>
              </a:ext>
            </a:extLst>
          </p:cNvPr>
          <p:cNvSpPr txBox="1"/>
          <p:nvPr/>
        </p:nvSpPr>
        <p:spPr>
          <a:xfrm>
            <a:off x="553617" y="1156318"/>
            <a:ext cx="9454908"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F8C9B74-09F4-426D-9B86-AB70C906BF35}"/>
              </a:ext>
            </a:extLst>
          </p:cNvPr>
          <p:cNvSpPr txBox="1"/>
          <p:nvPr/>
        </p:nvSpPr>
        <p:spPr>
          <a:xfrm>
            <a:off x="263708" y="548759"/>
            <a:ext cx="10856067" cy="2576859"/>
          </a:xfrm>
          <a:prstGeom prst="rect">
            <a:avLst/>
          </a:prstGeom>
          <a:noFill/>
        </p:spPr>
        <p:txBody>
          <a:bodyPr wrap="square" rtlCol="0">
            <a:spAutoFit/>
          </a:bodyPr>
          <a:lstStyle/>
          <a:p>
            <a:pPr algn="just">
              <a:lnSpc>
                <a:spcPct val="107000"/>
              </a:lnSpc>
              <a:spcAft>
                <a:spcPts val="800"/>
              </a:spcAft>
            </a:pP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Utilitarian value: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r>
              <a:rPr lang="en-IN" sz="19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561" y="3125618"/>
            <a:ext cx="5465222" cy="3290480"/>
          </a:xfrm>
          <a:prstGeom prst="rect">
            <a:avLst/>
          </a:prstGeom>
        </p:spPr>
      </p:pic>
    </p:spTree>
    <p:extLst>
      <p:ext uri="{BB962C8B-B14F-4D97-AF65-F5344CB8AC3E}">
        <p14:creationId xmlns:p14="http://schemas.microsoft.com/office/powerpoint/2010/main" val="4047744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 xmlns:a16="http://schemas.microsoft.com/office/drawing/2014/main" id="{37C8B3A7-BD65-4CD5-A09E-B21EAEE87504}"/>
              </a:ext>
            </a:extLst>
          </p:cNvPr>
          <p:cNvSpPr txBox="1"/>
          <p:nvPr/>
        </p:nvSpPr>
        <p:spPr>
          <a:xfrm>
            <a:off x="1196502" y="1799617"/>
            <a:ext cx="8249055" cy="361990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283771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5992" y="2607094"/>
            <a:ext cx="9014040" cy="3715173"/>
          </a:xfrm>
          <a:prstGeom prst="rect">
            <a:avLst/>
          </a:prstGeom>
        </p:spPr>
      </p:pic>
      <p:sp>
        <p:nvSpPr>
          <p:cNvPr id="2" name="TextBox 1">
            <a:extLst>
              <a:ext uri="{FF2B5EF4-FFF2-40B4-BE49-F238E27FC236}">
                <a16:creationId xmlns="" xmlns:a16="http://schemas.microsoft.com/office/drawing/2014/main" id="{3AC7709E-96F0-4AEC-A8D3-4C9A244B5719}"/>
              </a:ext>
            </a:extLst>
          </p:cNvPr>
          <p:cNvSpPr txBox="1"/>
          <p:nvPr/>
        </p:nvSpPr>
        <p:spPr>
          <a:xfrm>
            <a:off x="642026" y="642027"/>
            <a:ext cx="10710153" cy="515526"/>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 xmlns:a16="http://schemas.microsoft.com/office/drawing/2014/main"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spTree>
    <p:extLst>
      <p:ext uri="{BB962C8B-B14F-4D97-AF65-F5344CB8AC3E}">
        <p14:creationId xmlns:p14="http://schemas.microsoft.com/office/powerpoint/2010/main" val="3236994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DC23652-5829-453E-8EE5-8C53A03A2A85}"/>
              </a:ext>
            </a:extLst>
          </p:cNvPr>
          <p:cNvSpPr txBox="1"/>
          <p:nvPr/>
        </p:nvSpPr>
        <p:spPr>
          <a:xfrm>
            <a:off x="583660" y="632298"/>
            <a:ext cx="8112868" cy="52924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 xmlns:a16="http://schemas.microsoft.com/office/drawing/2014/main" id="{F9FEE8D1-9741-40CF-957D-1DF047086E51}"/>
              </a:ext>
            </a:extLst>
          </p:cNvPr>
          <p:cNvSpPr txBox="1"/>
          <p:nvPr/>
        </p:nvSpPr>
        <p:spPr>
          <a:xfrm>
            <a:off x="972765" y="1731523"/>
            <a:ext cx="8093413" cy="3287503"/>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spTree>
    <p:extLst>
      <p:ext uri="{BB962C8B-B14F-4D97-AF65-F5344CB8AC3E}">
        <p14:creationId xmlns:p14="http://schemas.microsoft.com/office/powerpoint/2010/main" val="2046176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504</TotalTime>
  <Words>4671</Words>
  <Application>Microsoft Office PowerPoint</Application>
  <PresentationFormat>Widescreen</PresentationFormat>
  <Paragraphs>161</Paragraphs>
  <Slides>46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Century</vt:lpstr>
      <vt:lpstr>Courier New</vt:lpstr>
      <vt:lpstr>Helvetica</vt:lpstr>
      <vt:lpstr>Open Sans</vt:lpstr>
      <vt:lpstr>Times New Roman</vt:lpstr>
      <vt:lpstr>Trebuchet MS</vt:lpstr>
      <vt:lpstr>Wingdings</vt:lpstr>
      <vt:lpstr>Wingdings 3</vt:lpstr>
      <vt:lpstr>Facet</vt:lpstr>
      <vt:lpstr>PowerPoint Presentation</vt:lpstr>
      <vt:lpstr>Data Analysis On Customer Retention in E-Commerce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Microsoft account</cp:lastModifiedBy>
  <cp:revision>48</cp:revision>
  <dcterms:created xsi:type="dcterms:W3CDTF">2021-09-16T07:00:33Z</dcterms:created>
  <dcterms:modified xsi:type="dcterms:W3CDTF">2022-04-12T07:33:04Z</dcterms:modified>
</cp:coreProperties>
</file>