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1" r:id="rId5"/>
    <p:sldId id="275" r:id="rId6"/>
    <p:sldId id="262" r:id="rId7"/>
    <p:sldId id="274" r:id="rId8"/>
    <p:sldId id="263" r:id="rId9"/>
    <p:sldId id="264" r:id="rId10"/>
    <p:sldId id="265" r:id="rId11"/>
    <p:sldId id="266" r:id="rId12"/>
    <p:sldId id="276" r:id="rId13"/>
    <p:sldId id="277" r:id="rId14"/>
    <p:sldId id="278" r:id="rId15"/>
    <p:sldId id="279" r:id="rId16"/>
    <p:sldId id="280" r:id="rId17"/>
    <p:sldId id="281" r:id="rId18"/>
    <p:sldId id="267" r:id="rId19"/>
    <p:sldId id="268" r:id="rId20"/>
    <p:sldId id="269" r:id="rId21"/>
    <p:sldId id="282" r:id="rId22"/>
    <p:sldId id="283" r:id="rId23"/>
    <p:sldId id="284" r:id="rId24"/>
    <p:sldId id="285" r:id="rId25"/>
    <p:sldId id="286" r:id="rId26"/>
    <p:sldId id="287" r:id="rId27"/>
    <p:sldId id="288" r:id="rId28"/>
    <p:sldId id="289" r:id="rId29"/>
    <p:sldId id="290" r:id="rId30"/>
    <p:sldId id="272" r:id="rId31"/>
    <p:sldId id="27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64" d="100"/>
          <a:sy n="64" d="100"/>
        </p:scale>
        <p:origin x="8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EF05C2-AF72-475E-AD3E-F3D8DEE46BBB}"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8276F-BC97-40D1-A7D2-6ABD57EE1C58}" type="slidenum">
              <a:rPr lang="en-US" smtClean="0"/>
              <a:t>‹#›</a:t>
            </a:fld>
            <a:endParaRPr lang="en-US"/>
          </a:p>
        </p:txBody>
      </p:sp>
    </p:spTree>
    <p:extLst>
      <p:ext uri="{BB962C8B-B14F-4D97-AF65-F5344CB8AC3E}">
        <p14:creationId xmlns:p14="http://schemas.microsoft.com/office/powerpoint/2010/main" val="1865115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EF05C2-AF72-475E-AD3E-F3D8DEE46BBB}"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8276F-BC97-40D1-A7D2-6ABD57EE1C58}" type="slidenum">
              <a:rPr lang="en-US" smtClean="0"/>
              <a:t>‹#›</a:t>
            </a:fld>
            <a:endParaRPr lang="en-US"/>
          </a:p>
        </p:txBody>
      </p:sp>
    </p:spTree>
    <p:extLst>
      <p:ext uri="{BB962C8B-B14F-4D97-AF65-F5344CB8AC3E}">
        <p14:creationId xmlns:p14="http://schemas.microsoft.com/office/powerpoint/2010/main" val="442921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EF05C2-AF72-475E-AD3E-F3D8DEE46BBB}"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8276F-BC97-40D1-A7D2-6ABD57EE1C58}" type="slidenum">
              <a:rPr lang="en-US" smtClean="0"/>
              <a:t>‹#›</a:t>
            </a:fld>
            <a:endParaRPr lang="en-US"/>
          </a:p>
        </p:txBody>
      </p:sp>
    </p:spTree>
    <p:extLst>
      <p:ext uri="{BB962C8B-B14F-4D97-AF65-F5344CB8AC3E}">
        <p14:creationId xmlns:p14="http://schemas.microsoft.com/office/powerpoint/2010/main" val="1758645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EF05C2-AF72-475E-AD3E-F3D8DEE46BBB}"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8276F-BC97-40D1-A7D2-6ABD57EE1C58}" type="slidenum">
              <a:rPr lang="en-US" smtClean="0"/>
              <a:t>‹#›</a:t>
            </a:fld>
            <a:endParaRPr lang="en-US"/>
          </a:p>
        </p:txBody>
      </p:sp>
    </p:spTree>
    <p:extLst>
      <p:ext uri="{BB962C8B-B14F-4D97-AF65-F5344CB8AC3E}">
        <p14:creationId xmlns:p14="http://schemas.microsoft.com/office/powerpoint/2010/main" val="3598994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EF05C2-AF72-475E-AD3E-F3D8DEE46BBB}"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8276F-BC97-40D1-A7D2-6ABD57EE1C58}" type="slidenum">
              <a:rPr lang="en-US" smtClean="0"/>
              <a:t>‹#›</a:t>
            </a:fld>
            <a:endParaRPr lang="en-US"/>
          </a:p>
        </p:txBody>
      </p:sp>
    </p:spTree>
    <p:extLst>
      <p:ext uri="{BB962C8B-B14F-4D97-AF65-F5344CB8AC3E}">
        <p14:creationId xmlns:p14="http://schemas.microsoft.com/office/powerpoint/2010/main" val="3531927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EF05C2-AF72-475E-AD3E-F3D8DEE46BBB}"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8276F-BC97-40D1-A7D2-6ABD57EE1C58}" type="slidenum">
              <a:rPr lang="en-US" smtClean="0"/>
              <a:t>‹#›</a:t>
            </a:fld>
            <a:endParaRPr lang="en-US"/>
          </a:p>
        </p:txBody>
      </p:sp>
    </p:spTree>
    <p:extLst>
      <p:ext uri="{BB962C8B-B14F-4D97-AF65-F5344CB8AC3E}">
        <p14:creationId xmlns:p14="http://schemas.microsoft.com/office/powerpoint/2010/main" val="2821136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EF05C2-AF72-475E-AD3E-F3D8DEE46BBB}" type="datetimeFigureOut">
              <a:rPr lang="en-US" smtClean="0"/>
              <a:t>6/8/2022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F8276F-BC97-40D1-A7D2-6ABD57EE1C58}" type="slidenum">
              <a:rPr lang="en-US" smtClean="0"/>
              <a:t>‹#›</a:t>
            </a:fld>
            <a:endParaRPr lang="en-US"/>
          </a:p>
        </p:txBody>
      </p:sp>
    </p:spTree>
    <p:extLst>
      <p:ext uri="{BB962C8B-B14F-4D97-AF65-F5344CB8AC3E}">
        <p14:creationId xmlns:p14="http://schemas.microsoft.com/office/powerpoint/2010/main" val="28330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EF05C2-AF72-475E-AD3E-F3D8DEE46BBB}" type="datetimeFigureOut">
              <a:rPr lang="en-US" smtClean="0"/>
              <a:t>6/8/2022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F8276F-BC97-40D1-A7D2-6ABD57EE1C58}" type="slidenum">
              <a:rPr lang="en-US" smtClean="0"/>
              <a:t>‹#›</a:t>
            </a:fld>
            <a:endParaRPr lang="en-US"/>
          </a:p>
        </p:txBody>
      </p:sp>
    </p:spTree>
    <p:extLst>
      <p:ext uri="{BB962C8B-B14F-4D97-AF65-F5344CB8AC3E}">
        <p14:creationId xmlns:p14="http://schemas.microsoft.com/office/powerpoint/2010/main" val="1404149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EF05C2-AF72-475E-AD3E-F3D8DEE46BBB}" type="datetimeFigureOut">
              <a:rPr lang="en-US" smtClean="0"/>
              <a:t>6/8/2022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F8276F-BC97-40D1-A7D2-6ABD57EE1C58}" type="slidenum">
              <a:rPr lang="en-US" smtClean="0"/>
              <a:t>‹#›</a:t>
            </a:fld>
            <a:endParaRPr lang="en-US"/>
          </a:p>
        </p:txBody>
      </p:sp>
    </p:spTree>
    <p:extLst>
      <p:ext uri="{BB962C8B-B14F-4D97-AF65-F5344CB8AC3E}">
        <p14:creationId xmlns:p14="http://schemas.microsoft.com/office/powerpoint/2010/main" val="4267524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EF05C2-AF72-475E-AD3E-F3D8DEE46BBB}"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8276F-BC97-40D1-A7D2-6ABD57EE1C58}" type="slidenum">
              <a:rPr lang="en-US" smtClean="0"/>
              <a:t>‹#›</a:t>
            </a:fld>
            <a:endParaRPr lang="en-US"/>
          </a:p>
        </p:txBody>
      </p:sp>
    </p:spTree>
    <p:extLst>
      <p:ext uri="{BB962C8B-B14F-4D97-AF65-F5344CB8AC3E}">
        <p14:creationId xmlns:p14="http://schemas.microsoft.com/office/powerpoint/2010/main" val="3801958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EF05C2-AF72-475E-AD3E-F3D8DEE46BBB}"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8276F-BC97-40D1-A7D2-6ABD57EE1C58}" type="slidenum">
              <a:rPr lang="en-US" smtClean="0"/>
              <a:t>‹#›</a:t>
            </a:fld>
            <a:endParaRPr lang="en-US"/>
          </a:p>
        </p:txBody>
      </p:sp>
    </p:spTree>
    <p:extLst>
      <p:ext uri="{BB962C8B-B14F-4D97-AF65-F5344CB8AC3E}">
        <p14:creationId xmlns:p14="http://schemas.microsoft.com/office/powerpoint/2010/main" val="129966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85000" t="8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EF05C2-AF72-475E-AD3E-F3D8DEE46BBB}" type="datetimeFigureOut">
              <a:rPr lang="en-US" smtClean="0"/>
              <a:t>6/8/2022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F8276F-BC97-40D1-A7D2-6ABD57EE1C58}" type="slidenum">
              <a:rPr lang="en-US" smtClean="0"/>
              <a:t>‹#›</a:t>
            </a:fld>
            <a:endParaRPr lang="en-US"/>
          </a:p>
        </p:txBody>
      </p:sp>
    </p:spTree>
    <p:extLst>
      <p:ext uri="{BB962C8B-B14F-4D97-AF65-F5344CB8AC3E}">
        <p14:creationId xmlns:p14="http://schemas.microsoft.com/office/powerpoint/2010/main" val="3841543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7.xml"/><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7.x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s>
</file>

<file path=ppt/slides/_rels/slide2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7.xml"/><Relationship Id="rId5" Type="http://schemas.openxmlformats.org/officeDocument/2006/relationships/image" Target="../media/image35.emf"/><Relationship Id="rId4" Type="http://schemas.openxmlformats.org/officeDocument/2006/relationships/image" Target="../media/image34.emf"/></Relationships>
</file>

<file path=ppt/slides/_rels/slide23.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7.xml"/><Relationship Id="rId5" Type="http://schemas.openxmlformats.org/officeDocument/2006/relationships/image" Target="../media/image47.emf"/><Relationship Id="rId4" Type="http://schemas.openxmlformats.org/officeDocument/2006/relationships/image" Target="../media/image46.emf"/></Relationships>
</file>

<file path=ppt/slides/_rels/slide28.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7.xml"/><Relationship Id="rId6" Type="http://schemas.openxmlformats.org/officeDocument/2006/relationships/image" Target="../media/image52.emf"/><Relationship Id="rId5" Type="http://schemas.openxmlformats.org/officeDocument/2006/relationships/image" Target="../media/image51.emf"/><Relationship Id="rId4" Type="http://schemas.openxmlformats.org/officeDocument/2006/relationships/image" Target="../media/image50.emf"/></Relationships>
</file>

<file path=ppt/slides/_rels/slide29.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cardekho.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772100" y="628233"/>
            <a:ext cx="5615640" cy="2554545"/>
          </a:xfrm>
          <a:prstGeom prst="rect">
            <a:avLst/>
          </a:prstGeom>
          <a:noFill/>
        </p:spPr>
        <p:txBody>
          <a:bodyPr wrap="none" rtlCol="0">
            <a:spAutoFit/>
          </a:bodyPr>
          <a:lstStyle/>
          <a:p>
            <a:pPr algn="ctr"/>
            <a:r>
              <a:rPr lang="en-US" sz="4000" dirty="0">
                <a:effectLst>
                  <a:glow rad="63500">
                    <a:schemeClr val="accent1">
                      <a:satMod val="175000"/>
                      <a:alpha val="40000"/>
                    </a:schemeClr>
                  </a:glow>
                  <a:reflection blurRad="6350" stA="53000" endA="300" endPos="35500" dir="5400000" sy="-90000" algn="bl"/>
                </a:effectLst>
                <a:latin typeface="Cooper Black" panose="0208090404030B020404" pitchFamily="18" charset="0"/>
              </a:rPr>
              <a:t>“</a:t>
            </a:r>
            <a:r>
              <a:rPr lang="en-US" sz="3000" dirty="0">
                <a:effectLst>
                  <a:glow rad="63500">
                    <a:schemeClr val="accent1">
                      <a:satMod val="175000"/>
                      <a:alpha val="40000"/>
                    </a:schemeClr>
                  </a:glow>
                  <a:reflection blurRad="6350" stA="53000" endA="300" endPos="35500" dir="5400000" sy="-90000" algn="bl"/>
                </a:effectLst>
                <a:latin typeface="Cooper Black" panose="0208090404030B020404" pitchFamily="18" charset="0"/>
              </a:rPr>
              <a:t>A PROJECT REPORT </a:t>
            </a:r>
            <a:r>
              <a:rPr lang="en-US" sz="3000" dirty="0" smtClean="0">
                <a:effectLst>
                  <a:glow rad="63500">
                    <a:schemeClr val="accent1">
                      <a:satMod val="175000"/>
                      <a:alpha val="40000"/>
                    </a:schemeClr>
                  </a:glow>
                  <a:reflection blurRad="6350" stA="53000" endA="300" endPos="35500" dir="5400000" sy="-90000" algn="bl"/>
                </a:effectLst>
                <a:latin typeface="Cooper Black" panose="0208090404030B020404" pitchFamily="18" charset="0"/>
              </a:rPr>
              <a:t>ON</a:t>
            </a:r>
            <a:endParaRPr lang="en-US" sz="3000" dirty="0">
              <a:effectLst>
                <a:glow rad="63500">
                  <a:schemeClr val="accent1">
                    <a:satMod val="175000"/>
                    <a:alpha val="40000"/>
                  </a:schemeClr>
                </a:glow>
                <a:reflection blurRad="6350" stA="53000" endA="300" endPos="35500" dir="5400000" sy="-90000" algn="bl"/>
              </a:effectLst>
              <a:latin typeface="Cooper Black" panose="0208090404030B020404" pitchFamily="18" charset="0"/>
            </a:endParaRPr>
          </a:p>
          <a:p>
            <a:pPr algn="ctr"/>
            <a:r>
              <a:rPr lang="en-US" sz="4000" dirty="0">
                <a:effectLst>
                  <a:glow rad="63500">
                    <a:schemeClr val="accent1">
                      <a:satMod val="175000"/>
                      <a:alpha val="40000"/>
                    </a:schemeClr>
                  </a:glow>
                  <a:reflection blurRad="6350" stA="53000" endA="300" endPos="35500" dir="5400000" sy="-90000" algn="bl"/>
                </a:effectLst>
                <a:latin typeface="Cooper Black" panose="0208090404030B020404" pitchFamily="18" charset="0"/>
              </a:rPr>
              <a:t>PRICE PREDICTION </a:t>
            </a:r>
            <a:endParaRPr lang="en-US" sz="4000" dirty="0" smtClean="0">
              <a:effectLst>
                <a:glow rad="63500">
                  <a:schemeClr val="accent1">
                    <a:satMod val="175000"/>
                    <a:alpha val="40000"/>
                  </a:schemeClr>
                </a:glow>
                <a:reflection blurRad="6350" stA="53000" endA="300" endPos="35500" dir="5400000" sy="-90000" algn="bl"/>
              </a:effectLst>
              <a:latin typeface="Cooper Black" panose="0208090404030B020404" pitchFamily="18" charset="0"/>
            </a:endParaRPr>
          </a:p>
          <a:p>
            <a:pPr algn="ctr"/>
            <a:r>
              <a:rPr lang="en-US" sz="4000" dirty="0" smtClean="0">
                <a:effectLst>
                  <a:glow rad="63500">
                    <a:schemeClr val="accent1">
                      <a:satMod val="175000"/>
                      <a:alpha val="40000"/>
                    </a:schemeClr>
                  </a:glow>
                  <a:reflection blurRad="6350" stA="53000" endA="300" endPos="35500" dir="5400000" sy="-90000" algn="bl"/>
                </a:effectLst>
                <a:latin typeface="Cooper Black" panose="0208090404030B020404" pitchFamily="18" charset="0"/>
              </a:rPr>
              <a:t>OF </a:t>
            </a:r>
          </a:p>
          <a:p>
            <a:pPr algn="ctr"/>
            <a:r>
              <a:rPr lang="en-US" sz="4000" dirty="0" smtClean="0">
                <a:effectLst>
                  <a:glow rad="63500">
                    <a:schemeClr val="accent1">
                      <a:satMod val="175000"/>
                      <a:alpha val="40000"/>
                    </a:schemeClr>
                  </a:glow>
                  <a:reflection blurRad="6350" stA="53000" endA="300" endPos="35500" dir="5400000" sy="-90000" algn="bl"/>
                </a:effectLst>
                <a:latin typeface="Cooper Black" panose="0208090404030B020404" pitchFamily="18" charset="0"/>
              </a:rPr>
              <a:t>USED </a:t>
            </a:r>
            <a:r>
              <a:rPr lang="en-US" sz="4000" dirty="0">
                <a:effectLst>
                  <a:glow rad="63500">
                    <a:schemeClr val="accent1">
                      <a:satMod val="175000"/>
                      <a:alpha val="40000"/>
                    </a:schemeClr>
                  </a:glow>
                  <a:reflection blurRad="6350" stA="53000" endA="300" endPos="35500" dir="5400000" sy="-90000" algn="bl"/>
                </a:effectLst>
                <a:latin typeface="Cooper Black" panose="0208090404030B020404" pitchFamily="18" charset="0"/>
              </a:rPr>
              <a:t>CARS”</a:t>
            </a:r>
          </a:p>
        </p:txBody>
      </p:sp>
      <p:sp>
        <p:nvSpPr>
          <p:cNvPr id="6" name="Rectangle 5"/>
          <p:cNvSpPr/>
          <p:nvPr/>
        </p:nvSpPr>
        <p:spPr>
          <a:xfrm>
            <a:off x="4956259" y="5303344"/>
            <a:ext cx="3513221" cy="985270"/>
          </a:xfrm>
          <a:prstGeom prst="rect">
            <a:avLst/>
          </a:prstGeom>
        </p:spPr>
        <p:txBody>
          <a:bodyPr wrap="square">
            <a:spAutoFit/>
          </a:bodyPr>
          <a:lstStyle/>
          <a:p>
            <a:pPr algn="ctr">
              <a:lnSpc>
                <a:spcPct val="107000"/>
              </a:lnSpc>
              <a:spcAft>
                <a:spcPts val="800"/>
              </a:spcAft>
            </a:pPr>
            <a:r>
              <a:rPr lang="en-US" sz="2400" b="1" dirty="0" smtClean="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SUBMITTED BY</a:t>
            </a:r>
            <a:endParaRPr lang="en-US" sz="1100" dirty="0" smtClean="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2400" b="1" dirty="0" smtClean="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HIMAJA IJJADA</a:t>
            </a:r>
            <a:endParaRPr lang="en-US" sz="11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3787414" y="6557858"/>
            <a:ext cx="5070836" cy="276999"/>
          </a:xfrm>
          <a:prstGeom prst="rect">
            <a:avLst/>
          </a:prstGeom>
        </p:spPr>
        <p:txBody>
          <a:bodyPr wrap="square">
            <a:spAutoFit/>
          </a:bodyPr>
          <a:lstStyle/>
          <a:p>
            <a:pPr lvl="0"/>
            <a:r>
              <a:rPr lang="en-US" sz="1200" b="1" dirty="0">
                <a:solidFill>
                  <a:prstClr val="black"/>
                </a:solidFill>
              </a:rPr>
              <a:t>Caution</a:t>
            </a:r>
            <a:r>
              <a:rPr lang="en-US" sz="1200" dirty="0">
                <a:solidFill>
                  <a:prstClr val="black"/>
                </a:solidFill>
              </a:rPr>
              <a:t> - Please view </a:t>
            </a:r>
            <a:r>
              <a:rPr lang="en-US" sz="1200" dirty="0" smtClean="0">
                <a:solidFill>
                  <a:prstClr val="black"/>
                </a:solidFill>
              </a:rPr>
              <a:t>the </a:t>
            </a:r>
            <a:r>
              <a:rPr lang="en-US" sz="1200" dirty="0">
                <a:solidFill>
                  <a:prstClr val="black"/>
                </a:solidFill>
              </a:rPr>
              <a:t>presentation as a slide show for better experience</a:t>
            </a:r>
            <a:endParaRPr lang="en-US" sz="1200" dirty="0">
              <a:solidFill>
                <a:prstClr val="black"/>
              </a:solidFill>
            </a:endParaRPr>
          </a:p>
        </p:txBody>
      </p:sp>
    </p:spTree>
    <p:extLst>
      <p:ext uri="{BB962C8B-B14F-4D97-AF65-F5344CB8AC3E}">
        <p14:creationId xmlns:p14="http://schemas.microsoft.com/office/powerpoint/2010/main" val="3391902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Data Sources and their formats</a:t>
            </a:r>
            <a:endParaRPr lang="en-US" dirty="0"/>
          </a:p>
        </p:txBody>
      </p:sp>
      <p:sp>
        <p:nvSpPr>
          <p:cNvPr id="3" name="Content Placeholder 2"/>
          <p:cNvSpPr>
            <a:spLocks noGrp="1"/>
          </p:cNvSpPr>
          <p:nvPr>
            <p:ph idx="1"/>
          </p:nvPr>
        </p:nvSpPr>
        <p:spPr/>
        <p:txBody>
          <a:bodyPr/>
          <a:lstStyle/>
          <a:p>
            <a:pPr marL="0" indent="0">
              <a:buNone/>
            </a:pPr>
            <a:r>
              <a:rPr lang="en-US" dirty="0" smtClean="0"/>
              <a:t>We have collected the dataset from the website www.cardekho.com which is a web platform where seller can sell their used car. The data is scrapped using Web scraping technique and the framework used is Selenium. We scrapped nearly 12600 of the data and fetched the data for different locations and collected the information of different features of the car and saved the collected data in excel format. The dimension of the dataset is 12608 rows and 20 columns including target variable “</a:t>
            </a:r>
            <a:r>
              <a:rPr lang="en-US" dirty="0" err="1" smtClean="0"/>
              <a:t>Car_Price</a:t>
            </a:r>
            <a:r>
              <a:rPr lang="en-US" dirty="0" smtClean="0"/>
              <a:t>”. </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838200" y="5309736"/>
            <a:ext cx="5067300" cy="449580"/>
          </a:xfrm>
          <a:prstGeom prst="rect">
            <a:avLst/>
          </a:prstGeom>
        </p:spPr>
      </p:pic>
    </p:spTree>
    <p:extLst>
      <p:ext uri="{BB962C8B-B14F-4D97-AF65-F5344CB8AC3E}">
        <p14:creationId xmlns:p14="http://schemas.microsoft.com/office/powerpoint/2010/main" val="33930516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42"/>
            <a:ext cx="10515600" cy="1325563"/>
          </a:xfrm>
        </p:spPr>
        <p:txBody>
          <a:bodyPr/>
          <a:lstStyle/>
          <a:p>
            <a:r>
              <a:rPr lang="en-US" dirty="0" smtClean="0">
                <a:solidFill>
                  <a:schemeClr val="accent5">
                    <a:lumMod val="75000"/>
                  </a:schemeClr>
                </a:solidFill>
              </a:rPr>
              <a:t>Data Preprocessing Done</a:t>
            </a:r>
            <a:endParaRPr lang="en-US" dirty="0"/>
          </a:p>
        </p:txBody>
      </p:sp>
      <p:pic>
        <p:nvPicPr>
          <p:cNvPr id="5" name="Content Placeholder 4"/>
          <p:cNvPicPr>
            <a:picLocks noGrp="1" noChangeAspect="1"/>
          </p:cNvPicPr>
          <p:nvPr>
            <p:ph idx="1"/>
          </p:nvPr>
        </p:nvPicPr>
        <p:blipFill>
          <a:blip r:embed="rId2"/>
          <a:stretch>
            <a:fillRect/>
          </a:stretch>
        </p:blipFill>
        <p:spPr>
          <a:xfrm>
            <a:off x="7114448" y="1071310"/>
            <a:ext cx="6072387" cy="4351338"/>
          </a:xfrm>
          <a:prstGeom prst="rect">
            <a:avLst/>
          </a:prstGeom>
        </p:spPr>
      </p:pic>
      <p:pic>
        <p:nvPicPr>
          <p:cNvPr id="4" name="Picture 3"/>
          <p:cNvPicPr>
            <a:picLocks noChangeAspect="1"/>
          </p:cNvPicPr>
          <p:nvPr/>
        </p:nvPicPr>
        <p:blipFill>
          <a:blip r:embed="rId3"/>
          <a:stretch>
            <a:fillRect/>
          </a:stretch>
        </p:blipFill>
        <p:spPr>
          <a:xfrm>
            <a:off x="84221" y="1071310"/>
            <a:ext cx="6859652" cy="5677905"/>
          </a:xfrm>
          <a:prstGeom prst="rect">
            <a:avLst/>
          </a:prstGeom>
        </p:spPr>
      </p:pic>
    </p:spTree>
    <p:extLst>
      <p:ext uri="{BB962C8B-B14F-4D97-AF65-F5344CB8AC3E}">
        <p14:creationId xmlns:p14="http://schemas.microsoft.com/office/powerpoint/2010/main" val="3356176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36085" b="25601"/>
          <a:stretch/>
        </p:blipFill>
        <p:spPr>
          <a:xfrm>
            <a:off x="536584" y="161226"/>
            <a:ext cx="4384332" cy="3761069"/>
          </a:xfrm>
          <a:prstGeom prst="rect">
            <a:avLst/>
          </a:prstGeom>
        </p:spPr>
      </p:pic>
      <p:pic>
        <p:nvPicPr>
          <p:cNvPr id="5" name="Picture 4"/>
          <p:cNvPicPr>
            <a:picLocks noChangeAspect="1"/>
          </p:cNvPicPr>
          <p:nvPr/>
        </p:nvPicPr>
        <p:blipFill rotWithShape="1">
          <a:blip r:embed="rId3"/>
          <a:srcRect r="35734"/>
          <a:stretch/>
        </p:blipFill>
        <p:spPr>
          <a:xfrm>
            <a:off x="536584" y="3922295"/>
            <a:ext cx="4408395" cy="2803358"/>
          </a:xfrm>
          <a:prstGeom prst="rect">
            <a:avLst/>
          </a:prstGeom>
        </p:spPr>
      </p:pic>
      <p:pic>
        <p:nvPicPr>
          <p:cNvPr id="6" name="Picture 5"/>
          <p:cNvPicPr>
            <a:picLocks noChangeAspect="1"/>
          </p:cNvPicPr>
          <p:nvPr/>
        </p:nvPicPr>
        <p:blipFill>
          <a:blip r:embed="rId4"/>
          <a:stretch>
            <a:fillRect/>
          </a:stretch>
        </p:blipFill>
        <p:spPr>
          <a:xfrm>
            <a:off x="5128902" y="161226"/>
            <a:ext cx="5206785" cy="6564427"/>
          </a:xfrm>
          <a:prstGeom prst="rect">
            <a:avLst/>
          </a:prstGeom>
        </p:spPr>
      </p:pic>
    </p:spTree>
    <p:extLst>
      <p:ext uri="{BB962C8B-B14F-4D97-AF65-F5344CB8AC3E}">
        <p14:creationId xmlns:p14="http://schemas.microsoft.com/office/powerpoint/2010/main" val="3610579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6219" y="0"/>
            <a:ext cx="5158132" cy="6858000"/>
          </a:xfrm>
          <a:prstGeom prst="rect">
            <a:avLst/>
          </a:prstGeom>
        </p:spPr>
      </p:pic>
      <p:pic>
        <p:nvPicPr>
          <p:cNvPr id="5" name="Picture 4"/>
          <p:cNvPicPr>
            <a:picLocks noChangeAspect="1"/>
          </p:cNvPicPr>
          <p:nvPr/>
        </p:nvPicPr>
        <p:blipFill rotWithShape="1">
          <a:blip r:embed="rId3"/>
          <a:srcRect b="19824"/>
          <a:stretch/>
        </p:blipFill>
        <p:spPr>
          <a:xfrm>
            <a:off x="5522793" y="0"/>
            <a:ext cx="5274302" cy="5498432"/>
          </a:xfrm>
          <a:prstGeom prst="rect">
            <a:avLst/>
          </a:prstGeom>
        </p:spPr>
      </p:pic>
      <p:pic>
        <p:nvPicPr>
          <p:cNvPr id="6" name="Picture 5"/>
          <p:cNvPicPr>
            <a:picLocks noChangeAspect="1"/>
          </p:cNvPicPr>
          <p:nvPr/>
        </p:nvPicPr>
        <p:blipFill rotWithShape="1">
          <a:blip r:embed="rId4"/>
          <a:srcRect r="18334"/>
          <a:stretch/>
        </p:blipFill>
        <p:spPr>
          <a:xfrm>
            <a:off x="5522793" y="5378430"/>
            <a:ext cx="4716081" cy="1575823"/>
          </a:xfrm>
          <a:prstGeom prst="rect">
            <a:avLst/>
          </a:prstGeom>
        </p:spPr>
      </p:pic>
    </p:spTree>
    <p:extLst>
      <p:ext uri="{BB962C8B-B14F-4D97-AF65-F5344CB8AC3E}">
        <p14:creationId xmlns:p14="http://schemas.microsoft.com/office/powerpoint/2010/main" val="2547962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9091" y="84222"/>
            <a:ext cx="5609269" cy="6858000"/>
          </a:xfrm>
          <a:prstGeom prst="rect">
            <a:avLst/>
          </a:prstGeom>
        </p:spPr>
      </p:pic>
      <p:pic>
        <p:nvPicPr>
          <p:cNvPr id="3" name="Picture 2"/>
          <p:cNvPicPr>
            <a:picLocks noChangeAspect="1"/>
          </p:cNvPicPr>
          <p:nvPr/>
        </p:nvPicPr>
        <p:blipFill rotWithShape="1">
          <a:blip r:embed="rId3"/>
          <a:srcRect b="19649"/>
          <a:stretch/>
        </p:blipFill>
        <p:spPr>
          <a:xfrm>
            <a:off x="5431601" y="84222"/>
            <a:ext cx="5082651" cy="5510462"/>
          </a:xfrm>
          <a:prstGeom prst="rect">
            <a:avLst/>
          </a:prstGeom>
        </p:spPr>
      </p:pic>
      <p:pic>
        <p:nvPicPr>
          <p:cNvPr id="4" name="Picture 3"/>
          <p:cNvPicPr>
            <a:picLocks noChangeAspect="1"/>
          </p:cNvPicPr>
          <p:nvPr/>
        </p:nvPicPr>
        <p:blipFill rotWithShape="1">
          <a:blip r:embed="rId4"/>
          <a:srcRect r="4945"/>
          <a:stretch/>
        </p:blipFill>
        <p:spPr>
          <a:xfrm>
            <a:off x="5431602" y="5594684"/>
            <a:ext cx="4831336" cy="1280942"/>
          </a:xfrm>
          <a:prstGeom prst="rect">
            <a:avLst/>
          </a:prstGeom>
        </p:spPr>
      </p:pic>
    </p:spTree>
    <p:extLst>
      <p:ext uri="{BB962C8B-B14F-4D97-AF65-F5344CB8AC3E}">
        <p14:creationId xmlns:p14="http://schemas.microsoft.com/office/powerpoint/2010/main" val="21912392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4573" y="0"/>
            <a:ext cx="5221737" cy="6858000"/>
          </a:xfrm>
          <a:prstGeom prst="rect">
            <a:avLst/>
          </a:prstGeom>
        </p:spPr>
      </p:pic>
      <p:pic>
        <p:nvPicPr>
          <p:cNvPr id="3" name="Picture 2"/>
          <p:cNvPicPr>
            <a:picLocks noChangeAspect="1"/>
          </p:cNvPicPr>
          <p:nvPr/>
        </p:nvPicPr>
        <p:blipFill>
          <a:blip r:embed="rId3"/>
          <a:stretch>
            <a:fillRect/>
          </a:stretch>
        </p:blipFill>
        <p:spPr>
          <a:xfrm>
            <a:off x="5555445" y="0"/>
            <a:ext cx="5219974" cy="6858000"/>
          </a:xfrm>
          <a:prstGeom prst="rect">
            <a:avLst/>
          </a:prstGeom>
        </p:spPr>
      </p:pic>
    </p:spTree>
    <p:extLst>
      <p:ext uri="{BB962C8B-B14F-4D97-AF65-F5344CB8AC3E}">
        <p14:creationId xmlns:p14="http://schemas.microsoft.com/office/powerpoint/2010/main" val="26547933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8266" y="264695"/>
            <a:ext cx="5061845" cy="6388768"/>
          </a:xfrm>
          <a:prstGeom prst="rect">
            <a:avLst/>
          </a:prstGeom>
        </p:spPr>
      </p:pic>
      <p:pic>
        <p:nvPicPr>
          <p:cNvPr id="3" name="Picture 2"/>
          <p:cNvPicPr>
            <a:picLocks noChangeAspect="1"/>
          </p:cNvPicPr>
          <p:nvPr/>
        </p:nvPicPr>
        <p:blipFill>
          <a:blip r:embed="rId3"/>
          <a:stretch>
            <a:fillRect/>
          </a:stretch>
        </p:blipFill>
        <p:spPr>
          <a:xfrm>
            <a:off x="5067995" y="264695"/>
            <a:ext cx="5232344" cy="6497053"/>
          </a:xfrm>
          <a:prstGeom prst="rect">
            <a:avLst/>
          </a:prstGeom>
        </p:spPr>
      </p:pic>
    </p:spTree>
    <p:extLst>
      <p:ext uri="{BB962C8B-B14F-4D97-AF65-F5344CB8AC3E}">
        <p14:creationId xmlns:p14="http://schemas.microsoft.com/office/powerpoint/2010/main" val="2727852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5114" y="168442"/>
            <a:ext cx="5352846" cy="6376737"/>
          </a:xfrm>
          <a:prstGeom prst="rect">
            <a:avLst/>
          </a:prstGeom>
        </p:spPr>
      </p:pic>
      <p:pic>
        <p:nvPicPr>
          <p:cNvPr id="3" name="Picture 2"/>
          <p:cNvPicPr>
            <a:picLocks noChangeAspect="1"/>
          </p:cNvPicPr>
          <p:nvPr/>
        </p:nvPicPr>
        <p:blipFill>
          <a:blip r:embed="rId3"/>
          <a:stretch>
            <a:fillRect/>
          </a:stretch>
        </p:blipFill>
        <p:spPr>
          <a:xfrm>
            <a:off x="195115" y="6332978"/>
            <a:ext cx="5352846" cy="525022"/>
          </a:xfrm>
          <a:prstGeom prst="rect">
            <a:avLst/>
          </a:prstGeom>
        </p:spPr>
      </p:pic>
      <p:pic>
        <p:nvPicPr>
          <p:cNvPr id="4" name="Picture 3"/>
          <p:cNvPicPr>
            <a:picLocks noChangeAspect="1"/>
          </p:cNvPicPr>
          <p:nvPr/>
        </p:nvPicPr>
        <p:blipFill>
          <a:blip r:embed="rId4"/>
          <a:stretch>
            <a:fillRect/>
          </a:stretch>
        </p:blipFill>
        <p:spPr>
          <a:xfrm>
            <a:off x="5433860" y="168442"/>
            <a:ext cx="6112850" cy="5979695"/>
          </a:xfrm>
          <a:prstGeom prst="rect">
            <a:avLst/>
          </a:prstGeom>
        </p:spPr>
      </p:pic>
    </p:spTree>
    <p:extLst>
      <p:ext uri="{BB962C8B-B14F-4D97-AF65-F5344CB8AC3E}">
        <p14:creationId xmlns:p14="http://schemas.microsoft.com/office/powerpoint/2010/main" val="33145931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Software Used</a:t>
            </a:r>
            <a:endParaRPr lang="en-US" dirty="0"/>
          </a:p>
        </p:txBody>
      </p:sp>
      <p:sp>
        <p:nvSpPr>
          <p:cNvPr id="3" name="Content Placeholder 2"/>
          <p:cNvSpPr>
            <a:spLocks noGrp="1"/>
          </p:cNvSpPr>
          <p:nvPr>
            <p:ph idx="1"/>
          </p:nvPr>
        </p:nvSpPr>
        <p:spPr/>
        <p:txBody>
          <a:bodyPr/>
          <a:lstStyle/>
          <a:p>
            <a:pPr lvl="0"/>
            <a:r>
              <a:rPr lang="en-US" dirty="0"/>
              <a:t>Distribution: Anaconda Navigator</a:t>
            </a:r>
          </a:p>
          <a:p>
            <a:pPr lvl="0"/>
            <a:r>
              <a:rPr lang="en-US" dirty="0"/>
              <a:t>Programming language: Python</a:t>
            </a:r>
          </a:p>
          <a:p>
            <a:pPr lvl="0"/>
            <a:r>
              <a:rPr lang="en-US" dirty="0"/>
              <a:t>Browser based language shell: </a:t>
            </a:r>
            <a:r>
              <a:rPr lang="en-US" dirty="0" err="1"/>
              <a:t>Jupyter</a:t>
            </a:r>
            <a:r>
              <a:rPr lang="en-US" dirty="0"/>
              <a:t> Notebook</a:t>
            </a:r>
          </a:p>
          <a:p>
            <a:pPr lvl="0"/>
            <a:r>
              <a:rPr lang="en-US" dirty="0"/>
              <a:t>Chrome: To scrape the </a:t>
            </a:r>
            <a:r>
              <a:rPr lang="en-US" dirty="0" smtClean="0"/>
              <a:t>data</a:t>
            </a:r>
            <a:endParaRPr lang="en-US" dirty="0"/>
          </a:p>
        </p:txBody>
      </p:sp>
    </p:spTree>
    <p:extLst>
      <p:ext uri="{BB962C8B-B14F-4D97-AF65-F5344CB8AC3E}">
        <p14:creationId xmlns:p14="http://schemas.microsoft.com/office/powerpoint/2010/main" val="495282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233"/>
            <a:ext cx="10515600" cy="1325563"/>
          </a:xfrm>
        </p:spPr>
        <p:txBody>
          <a:bodyPr/>
          <a:lstStyle/>
          <a:p>
            <a:r>
              <a:rPr lang="en-US" dirty="0" smtClean="0">
                <a:solidFill>
                  <a:schemeClr val="accent5">
                    <a:lumMod val="75000"/>
                  </a:schemeClr>
                </a:solidFill>
              </a:rPr>
              <a:t>Visualizations</a:t>
            </a:r>
            <a:endParaRPr lang="en-US" dirty="0"/>
          </a:p>
        </p:txBody>
      </p:sp>
      <p:pic>
        <p:nvPicPr>
          <p:cNvPr id="4" name="Picture 3"/>
          <p:cNvPicPr>
            <a:picLocks noChangeAspect="1"/>
          </p:cNvPicPr>
          <p:nvPr/>
        </p:nvPicPr>
        <p:blipFill rotWithShape="1">
          <a:blip r:embed="rId2"/>
          <a:srcRect r="24287"/>
          <a:stretch/>
        </p:blipFill>
        <p:spPr>
          <a:xfrm>
            <a:off x="305500" y="806116"/>
            <a:ext cx="4086026" cy="5871411"/>
          </a:xfrm>
          <a:prstGeom prst="rect">
            <a:avLst/>
          </a:prstGeom>
        </p:spPr>
      </p:pic>
      <p:pic>
        <p:nvPicPr>
          <p:cNvPr id="5" name="Picture 4"/>
          <p:cNvPicPr>
            <a:picLocks noChangeAspect="1"/>
          </p:cNvPicPr>
          <p:nvPr/>
        </p:nvPicPr>
        <p:blipFill rotWithShape="1">
          <a:blip r:embed="rId3"/>
          <a:srcRect r="12559"/>
          <a:stretch/>
        </p:blipFill>
        <p:spPr>
          <a:xfrm>
            <a:off x="4391526" y="204537"/>
            <a:ext cx="4499811" cy="6858000"/>
          </a:xfrm>
          <a:prstGeom prst="rect">
            <a:avLst/>
          </a:prstGeom>
        </p:spPr>
      </p:pic>
      <p:pic>
        <p:nvPicPr>
          <p:cNvPr id="6" name="Picture 5"/>
          <p:cNvPicPr>
            <a:picLocks noChangeAspect="1"/>
          </p:cNvPicPr>
          <p:nvPr/>
        </p:nvPicPr>
        <p:blipFill rotWithShape="1">
          <a:blip r:embed="rId4"/>
          <a:srcRect r="29248"/>
          <a:stretch/>
        </p:blipFill>
        <p:spPr>
          <a:xfrm>
            <a:off x="8508722" y="204537"/>
            <a:ext cx="3570983" cy="5642810"/>
          </a:xfrm>
          <a:prstGeom prst="rect">
            <a:avLst/>
          </a:prstGeom>
        </p:spPr>
      </p:pic>
    </p:spTree>
    <p:extLst>
      <p:ext uri="{BB962C8B-B14F-4D97-AF65-F5344CB8AC3E}">
        <p14:creationId xmlns:p14="http://schemas.microsoft.com/office/powerpoint/2010/main" val="4034420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latin typeface="Century" panose="02040604050505020304" pitchFamily="18" charset="0"/>
              </a:rPr>
              <a:t>TOPICS TO BE DISCUSSED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Introduction</a:t>
            </a:r>
          </a:p>
          <a:p>
            <a:r>
              <a:rPr lang="en-US" dirty="0" smtClean="0"/>
              <a:t>Problem statement</a:t>
            </a:r>
          </a:p>
          <a:p>
            <a:r>
              <a:rPr lang="en-US" dirty="0" smtClean="0"/>
              <a:t>Conceptual Background of the Domain Problem</a:t>
            </a:r>
          </a:p>
          <a:p>
            <a:r>
              <a:rPr lang="en-US" dirty="0" smtClean="0"/>
              <a:t>Motivation for the Problem Undertaken</a:t>
            </a:r>
          </a:p>
          <a:p>
            <a:pPr>
              <a:lnSpc>
                <a:spcPct val="100000"/>
              </a:lnSpc>
            </a:pPr>
            <a:r>
              <a:rPr lang="en-US" dirty="0" smtClean="0"/>
              <a:t>Mathematical/ Analytical Modeling of the Problem</a:t>
            </a:r>
          </a:p>
          <a:p>
            <a:pPr>
              <a:lnSpc>
                <a:spcPct val="100000"/>
              </a:lnSpc>
            </a:pPr>
            <a:r>
              <a:rPr lang="en-US" dirty="0" smtClean="0"/>
              <a:t>Data Sources and their formats</a:t>
            </a:r>
          </a:p>
          <a:p>
            <a:r>
              <a:rPr lang="en-US" dirty="0" smtClean="0"/>
              <a:t>Data Preprocessing Done</a:t>
            </a:r>
          </a:p>
          <a:p>
            <a:r>
              <a:rPr lang="en-US" dirty="0" smtClean="0"/>
              <a:t>Visualizations</a:t>
            </a:r>
          </a:p>
          <a:p>
            <a:r>
              <a:rPr lang="en-US" dirty="0" smtClean="0"/>
              <a:t>Model/s Development and evaluation</a:t>
            </a:r>
          </a:p>
          <a:p>
            <a:r>
              <a:rPr lang="en-US" dirty="0" smtClean="0"/>
              <a:t>Key Findings and Conclusions of the Study</a:t>
            </a:r>
          </a:p>
        </p:txBody>
      </p:sp>
    </p:spTree>
    <p:extLst>
      <p:ext uri="{BB962C8B-B14F-4D97-AF65-F5344CB8AC3E}">
        <p14:creationId xmlns:p14="http://schemas.microsoft.com/office/powerpoint/2010/main" val="20546359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27421"/>
          <a:stretch/>
        </p:blipFill>
        <p:spPr>
          <a:xfrm>
            <a:off x="181165" y="1"/>
            <a:ext cx="3837382" cy="5931568"/>
          </a:xfrm>
          <a:prstGeom prst="rect">
            <a:avLst/>
          </a:prstGeom>
        </p:spPr>
      </p:pic>
      <p:pic>
        <p:nvPicPr>
          <p:cNvPr id="5" name="Picture 4"/>
          <p:cNvPicPr>
            <a:picLocks noChangeAspect="1"/>
          </p:cNvPicPr>
          <p:nvPr/>
        </p:nvPicPr>
        <p:blipFill>
          <a:blip r:embed="rId3"/>
          <a:stretch>
            <a:fillRect/>
          </a:stretch>
        </p:blipFill>
        <p:spPr>
          <a:xfrm>
            <a:off x="181166" y="5823127"/>
            <a:ext cx="3957698" cy="1034873"/>
          </a:xfrm>
          <a:prstGeom prst="rect">
            <a:avLst/>
          </a:prstGeom>
        </p:spPr>
      </p:pic>
      <p:pic>
        <p:nvPicPr>
          <p:cNvPr id="6" name="Picture 5"/>
          <p:cNvPicPr>
            <a:picLocks noChangeAspect="1"/>
          </p:cNvPicPr>
          <p:nvPr/>
        </p:nvPicPr>
        <p:blipFill rotWithShape="1">
          <a:blip r:embed="rId4"/>
          <a:srcRect r="8393"/>
          <a:stretch/>
        </p:blipFill>
        <p:spPr>
          <a:xfrm>
            <a:off x="4178897" y="1"/>
            <a:ext cx="4423681" cy="5101388"/>
          </a:xfrm>
          <a:prstGeom prst="rect">
            <a:avLst/>
          </a:prstGeom>
        </p:spPr>
      </p:pic>
      <p:pic>
        <p:nvPicPr>
          <p:cNvPr id="7" name="Picture 6"/>
          <p:cNvPicPr>
            <a:picLocks noChangeAspect="1"/>
          </p:cNvPicPr>
          <p:nvPr/>
        </p:nvPicPr>
        <p:blipFill>
          <a:blip r:embed="rId5"/>
          <a:stretch>
            <a:fillRect/>
          </a:stretch>
        </p:blipFill>
        <p:spPr>
          <a:xfrm>
            <a:off x="4178897" y="4873144"/>
            <a:ext cx="4423681" cy="1984856"/>
          </a:xfrm>
          <a:prstGeom prst="rect">
            <a:avLst/>
          </a:prstGeom>
        </p:spPr>
      </p:pic>
      <p:pic>
        <p:nvPicPr>
          <p:cNvPr id="8" name="Picture 7"/>
          <p:cNvPicPr>
            <a:picLocks noChangeAspect="1"/>
          </p:cNvPicPr>
          <p:nvPr/>
        </p:nvPicPr>
        <p:blipFill>
          <a:blip r:embed="rId6"/>
          <a:stretch>
            <a:fillRect/>
          </a:stretch>
        </p:blipFill>
        <p:spPr>
          <a:xfrm>
            <a:off x="8570494" y="138698"/>
            <a:ext cx="3698530" cy="5726874"/>
          </a:xfrm>
          <a:prstGeom prst="rect">
            <a:avLst/>
          </a:prstGeom>
        </p:spPr>
      </p:pic>
    </p:spTree>
    <p:extLst>
      <p:ext uri="{BB962C8B-B14F-4D97-AF65-F5344CB8AC3E}">
        <p14:creationId xmlns:p14="http://schemas.microsoft.com/office/powerpoint/2010/main" val="29894323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6272"/>
          <a:stretch/>
        </p:blipFill>
        <p:spPr>
          <a:xfrm>
            <a:off x="160094" y="-168442"/>
            <a:ext cx="5398495" cy="6858000"/>
          </a:xfrm>
          <a:prstGeom prst="rect">
            <a:avLst/>
          </a:prstGeom>
        </p:spPr>
      </p:pic>
      <p:pic>
        <p:nvPicPr>
          <p:cNvPr id="3" name="Picture 2"/>
          <p:cNvPicPr>
            <a:picLocks noChangeAspect="1"/>
          </p:cNvPicPr>
          <p:nvPr/>
        </p:nvPicPr>
        <p:blipFill rotWithShape="1">
          <a:blip r:embed="rId3"/>
          <a:srcRect r="25007" b="16667"/>
          <a:stretch/>
        </p:blipFill>
        <p:spPr>
          <a:xfrm>
            <a:off x="5702032" y="144379"/>
            <a:ext cx="4994042" cy="5715000"/>
          </a:xfrm>
          <a:prstGeom prst="rect">
            <a:avLst/>
          </a:prstGeom>
        </p:spPr>
      </p:pic>
      <p:sp>
        <p:nvSpPr>
          <p:cNvPr id="4" name="Rectangle 3"/>
          <p:cNvSpPr/>
          <p:nvPr/>
        </p:nvSpPr>
        <p:spPr>
          <a:xfrm>
            <a:off x="5702032" y="5848494"/>
            <a:ext cx="4994042" cy="841064"/>
          </a:xfrm>
          <a:prstGeom prst="rect">
            <a:avLst/>
          </a:prstGeom>
        </p:spPr>
        <p:txBody>
          <a:bodyPr wrap="square">
            <a:spAutoFit/>
          </a:bodyPr>
          <a:lstStyle/>
          <a:p>
            <a:pPr>
              <a:lnSpc>
                <a:spcPct val="107000"/>
              </a:lnSpc>
              <a:spcBef>
                <a:spcPts val="765"/>
              </a:spcBef>
            </a:pPr>
            <a:r>
              <a:rPr lang="en-IN" sz="1650" b="1"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Observations</a:t>
            </a:r>
            <a:endParaRPr lang="en-US" sz="1300" b="1"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spcBef>
                <a:spcPts val="1200"/>
              </a:spcBef>
            </a:pPr>
            <a:r>
              <a:rPr lang="en-US" sz="1050" dirty="0" smtClean="0">
                <a:solidFill>
                  <a:srgbClr val="000000"/>
                </a:solidFill>
                <a:effectLst/>
                <a:latin typeface="Helvetica" panose="020B0604020202020204" pitchFamily="34" charset="0"/>
                <a:ea typeface="Times New Roman" panose="02020603050405020304" pitchFamily="18" charset="0"/>
              </a:rPr>
              <a:t>By looking into the pair plot of pair of features we can notice the presence of outliers in each plot so we have to deal with this in the later steps.</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216877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13656"/>
          <a:stretch/>
        </p:blipFill>
        <p:spPr>
          <a:xfrm>
            <a:off x="207109" y="96252"/>
            <a:ext cx="4497238" cy="6184232"/>
          </a:xfrm>
          <a:prstGeom prst="rect">
            <a:avLst/>
          </a:prstGeom>
        </p:spPr>
      </p:pic>
      <p:pic>
        <p:nvPicPr>
          <p:cNvPr id="3" name="Picture 2"/>
          <p:cNvPicPr>
            <a:picLocks noChangeAspect="1"/>
          </p:cNvPicPr>
          <p:nvPr/>
        </p:nvPicPr>
        <p:blipFill>
          <a:blip r:embed="rId3"/>
          <a:stretch>
            <a:fillRect/>
          </a:stretch>
        </p:blipFill>
        <p:spPr>
          <a:xfrm>
            <a:off x="207109" y="6280484"/>
            <a:ext cx="6800214" cy="267028"/>
          </a:xfrm>
          <a:prstGeom prst="rect">
            <a:avLst/>
          </a:prstGeom>
        </p:spPr>
      </p:pic>
      <p:pic>
        <p:nvPicPr>
          <p:cNvPr id="4" name="Picture 3"/>
          <p:cNvPicPr>
            <a:picLocks noChangeAspect="1"/>
          </p:cNvPicPr>
          <p:nvPr/>
        </p:nvPicPr>
        <p:blipFill rotWithShape="1">
          <a:blip r:embed="rId4"/>
          <a:srcRect r="24453"/>
          <a:stretch/>
        </p:blipFill>
        <p:spPr>
          <a:xfrm>
            <a:off x="4704347" y="1"/>
            <a:ext cx="4067885" cy="5955632"/>
          </a:xfrm>
          <a:prstGeom prst="rect">
            <a:avLst/>
          </a:prstGeom>
        </p:spPr>
      </p:pic>
      <p:sp>
        <p:nvSpPr>
          <p:cNvPr id="5" name="Rectangle 4"/>
          <p:cNvSpPr/>
          <p:nvPr/>
        </p:nvSpPr>
        <p:spPr>
          <a:xfrm>
            <a:off x="4608093" y="6109443"/>
            <a:ext cx="4656223" cy="438069"/>
          </a:xfrm>
          <a:prstGeom prst="rect">
            <a:avLst/>
          </a:prstGeom>
        </p:spPr>
        <p:txBody>
          <a:bodyPr wrap="square">
            <a:spAutoFit/>
          </a:bodyPr>
          <a:lstStyle/>
          <a:p>
            <a:pPr>
              <a:lnSpc>
                <a:spcPct val="107000"/>
              </a:lnSpc>
              <a:spcAft>
                <a:spcPts val="800"/>
              </a:spcAft>
            </a:pPr>
            <a:r>
              <a:rPr lang="en-US" sz="105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In IQR method the data loss is more than 10%. So let us continue with the dataset obtained after removing the outliers using Z-score method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rotWithShape="1">
          <a:blip r:embed="rId5"/>
          <a:srcRect r="25913"/>
          <a:stretch/>
        </p:blipFill>
        <p:spPr>
          <a:xfrm>
            <a:off x="8772232" y="96252"/>
            <a:ext cx="3419768" cy="5435377"/>
          </a:xfrm>
          <a:prstGeom prst="rect">
            <a:avLst/>
          </a:prstGeom>
        </p:spPr>
      </p:pic>
    </p:spTree>
    <p:extLst>
      <p:ext uri="{BB962C8B-B14F-4D97-AF65-F5344CB8AC3E}">
        <p14:creationId xmlns:p14="http://schemas.microsoft.com/office/powerpoint/2010/main" val="3723186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3724" y="0"/>
            <a:ext cx="5736256" cy="6858000"/>
          </a:xfrm>
          <a:prstGeom prst="rect">
            <a:avLst/>
          </a:prstGeom>
        </p:spPr>
      </p:pic>
      <p:pic>
        <p:nvPicPr>
          <p:cNvPr id="3" name="Picture 2"/>
          <p:cNvPicPr>
            <a:picLocks noChangeAspect="1"/>
          </p:cNvPicPr>
          <p:nvPr/>
        </p:nvPicPr>
        <p:blipFill rotWithShape="1">
          <a:blip r:embed="rId3"/>
          <a:srcRect r="18772"/>
          <a:stretch/>
        </p:blipFill>
        <p:spPr>
          <a:xfrm>
            <a:off x="6157563" y="0"/>
            <a:ext cx="4141469" cy="6027821"/>
          </a:xfrm>
          <a:prstGeom prst="rect">
            <a:avLst/>
          </a:prstGeom>
        </p:spPr>
      </p:pic>
      <p:sp>
        <p:nvSpPr>
          <p:cNvPr id="4" name="Rectangle 3"/>
          <p:cNvSpPr/>
          <p:nvPr/>
        </p:nvSpPr>
        <p:spPr>
          <a:xfrm>
            <a:off x="6007168" y="5932715"/>
            <a:ext cx="4442258" cy="841064"/>
          </a:xfrm>
          <a:prstGeom prst="rect">
            <a:avLst/>
          </a:prstGeom>
        </p:spPr>
        <p:txBody>
          <a:bodyPr wrap="square">
            <a:spAutoFit/>
          </a:bodyPr>
          <a:lstStyle/>
          <a:p>
            <a:pPr>
              <a:lnSpc>
                <a:spcPct val="107000"/>
              </a:lnSpc>
              <a:spcBef>
                <a:spcPts val="765"/>
              </a:spcBef>
            </a:pPr>
            <a:r>
              <a:rPr lang="en-IN" sz="1650" b="1"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Observations</a:t>
            </a:r>
            <a:endParaRPr lang="en-US" sz="1300" b="1"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spcBef>
                <a:spcPts val="1200"/>
              </a:spcBef>
            </a:pPr>
            <a:r>
              <a:rPr lang="en-US" sz="1050" dirty="0" smtClean="0">
                <a:solidFill>
                  <a:srgbClr val="000000"/>
                </a:solidFill>
                <a:effectLst/>
                <a:latin typeface="Helvetica" panose="020B0604020202020204" pitchFamily="34" charset="0"/>
                <a:ea typeface="Times New Roman" panose="02020603050405020304" pitchFamily="18" charset="0"/>
              </a:rPr>
              <a:t>Above are the correlations of all the pair of </a:t>
            </a:r>
            <a:r>
              <a:rPr lang="en-US" sz="1050" dirty="0" err="1" smtClean="0">
                <a:solidFill>
                  <a:srgbClr val="000000"/>
                </a:solidFill>
                <a:effectLst/>
                <a:latin typeface="Helvetica" panose="020B0604020202020204" pitchFamily="34" charset="0"/>
                <a:ea typeface="Times New Roman" panose="02020603050405020304" pitchFamily="18" charset="0"/>
              </a:rPr>
              <a:t>features.To</a:t>
            </a:r>
            <a:r>
              <a:rPr lang="en-US" sz="1050" dirty="0" smtClean="0">
                <a:solidFill>
                  <a:srgbClr val="000000"/>
                </a:solidFill>
                <a:effectLst/>
                <a:latin typeface="Helvetica" panose="020B0604020202020204" pitchFamily="34" charset="0"/>
                <a:ea typeface="Times New Roman" panose="02020603050405020304" pitchFamily="18" charset="0"/>
              </a:rPr>
              <a:t> get better visualization on the correlation of features, let us plot it using heat map.</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52910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4021" y="312822"/>
            <a:ext cx="6622254" cy="6184231"/>
          </a:xfrm>
          <a:prstGeom prst="rect">
            <a:avLst/>
          </a:prstGeom>
        </p:spPr>
      </p:pic>
      <p:pic>
        <p:nvPicPr>
          <p:cNvPr id="3" name="Picture 2"/>
          <p:cNvPicPr>
            <a:picLocks noChangeAspect="1"/>
          </p:cNvPicPr>
          <p:nvPr/>
        </p:nvPicPr>
        <p:blipFill rotWithShape="1">
          <a:blip r:embed="rId3"/>
          <a:srcRect r="24965"/>
          <a:stretch/>
        </p:blipFill>
        <p:spPr>
          <a:xfrm>
            <a:off x="6944579" y="228600"/>
            <a:ext cx="5147157" cy="5017435"/>
          </a:xfrm>
          <a:prstGeom prst="rect">
            <a:avLst/>
          </a:prstGeom>
        </p:spPr>
      </p:pic>
    </p:spTree>
    <p:extLst>
      <p:ext uri="{BB962C8B-B14F-4D97-AF65-F5344CB8AC3E}">
        <p14:creationId xmlns:p14="http://schemas.microsoft.com/office/powerpoint/2010/main" val="1933277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24992"/>
          <a:stretch/>
        </p:blipFill>
        <p:spPr>
          <a:xfrm>
            <a:off x="205354" y="144379"/>
            <a:ext cx="3909448" cy="6521116"/>
          </a:xfrm>
          <a:prstGeom prst="rect">
            <a:avLst/>
          </a:prstGeom>
        </p:spPr>
      </p:pic>
      <p:pic>
        <p:nvPicPr>
          <p:cNvPr id="3" name="Picture 2"/>
          <p:cNvPicPr>
            <a:picLocks noChangeAspect="1"/>
          </p:cNvPicPr>
          <p:nvPr/>
        </p:nvPicPr>
        <p:blipFill rotWithShape="1">
          <a:blip r:embed="rId3"/>
          <a:srcRect r="26738"/>
          <a:stretch/>
        </p:blipFill>
        <p:spPr>
          <a:xfrm>
            <a:off x="4235274" y="210553"/>
            <a:ext cx="3801821" cy="6388768"/>
          </a:xfrm>
          <a:prstGeom prst="rect">
            <a:avLst/>
          </a:prstGeom>
        </p:spPr>
      </p:pic>
    </p:spTree>
    <p:extLst>
      <p:ext uri="{BB962C8B-B14F-4D97-AF65-F5344CB8AC3E}">
        <p14:creationId xmlns:p14="http://schemas.microsoft.com/office/powerpoint/2010/main" val="466561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29864"/>
          <a:stretch/>
        </p:blipFill>
        <p:spPr>
          <a:xfrm>
            <a:off x="177665" y="830179"/>
            <a:ext cx="4791377" cy="5883442"/>
          </a:xfrm>
          <a:prstGeom prst="rect">
            <a:avLst/>
          </a:prstGeom>
        </p:spPr>
      </p:pic>
      <p:pic>
        <p:nvPicPr>
          <p:cNvPr id="3" name="Picture 2"/>
          <p:cNvPicPr>
            <a:picLocks noChangeAspect="1"/>
          </p:cNvPicPr>
          <p:nvPr/>
        </p:nvPicPr>
        <p:blipFill rotWithShape="1">
          <a:blip r:embed="rId3"/>
          <a:srcRect r="25921"/>
          <a:stretch/>
        </p:blipFill>
        <p:spPr>
          <a:xfrm>
            <a:off x="5315586" y="914400"/>
            <a:ext cx="4935319" cy="5799221"/>
          </a:xfrm>
          <a:prstGeom prst="rect">
            <a:avLst/>
          </a:prstGeom>
        </p:spPr>
      </p:pic>
      <p:sp>
        <p:nvSpPr>
          <p:cNvPr id="4" name="Rectangle 3"/>
          <p:cNvSpPr/>
          <p:nvPr/>
        </p:nvSpPr>
        <p:spPr>
          <a:xfrm>
            <a:off x="177665" y="128153"/>
            <a:ext cx="8946718" cy="584775"/>
          </a:xfrm>
          <a:prstGeom prst="rect">
            <a:avLst/>
          </a:prstGeom>
        </p:spPr>
        <p:txBody>
          <a:bodyPr wrap="square">
            <a:spAutoFit/>
          </a:bodyPr>
          <a:lstStyle/>
          <a:p>
            <a:r>
              <a:rPr lang="en-US" sz="3200" dirty="0" smtClean="0">
                <a:solidFill>
                  <a:schemeClr val="accent5">
                    <a:lumMod val="75000"/>
                  </a:schemeClr>
                </a:solidFill>
              </a:rPr>
              <a:t>Model/s Development and evaluation</a:t>
            </a:r>
            <a:endParaRPr lang="en-US" sz="3200" dirty="0"/>
          </a:p>
        </p:txBody>
      </p:sp>
    </p:spTree>
    <p:extLst>
      <p:ext uri="{BB962C8B-B14F-4D97-AF65-F5344CB8AC3E}">
        <p14:creationId xmlns:p14="http://schemas.microsoft.com/office/powerpoint/2010/main" val="37349670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34218"/>
          <a:stretch/>
        </p:blipFill>
        <p:spPr>
          <a:xfrm>
            <a:off x="232415" y="180473"/>
            <a:ext cx="3978638" cy="6352674"/>
          </a:xfrm>
          <a:prstGeom prst="rect">
            <a:avLst/>
          </a:prstGeom>
        </p:spPr>
      </p:pic>
      <p:pic>
        <p:nvPicPr>
          <p:cNvPr id="3" name="Picture 2"/>
          <p:cNvPicPr>
            <a:picLocks noChangeAspect="1"/>
          </p:cNvPicPr>
          <p:nvPr/>
        </p:nvPicPr>
        <p:blipFill>
          <a:blip r:embed="rId3"/>
          <a:stretch>
            <a:fillRect/>
          </a:stretch>
        </p:blipFill>
        <p:spPr>
          <a:xfrm>
            <a:off x="4519265" y="180473"/>
            <a:ext cx="4119410" cy="6409210"/>
          </a:xfrm>
          <a:prstGeom prst="rect">
            <a:avLst/>
          </a:prstGeom>
        </p:spPr>
      </p:pic>
      <p:pic>
        <p:nvPicPr>
          <p:cNvPr id="5" name="Picture 4"/>
          <p:cNvPicPr>
            <a:picLocks noChangeAspect="1"/>
          </p:cNvPicPr>
          <p:nvPr/>
        </p:nvPicPr>
        <p:blipFill rotWithShape="1">
          <a:blip r:embed="rId4"/>
          <a:srcRect l="1" r="37699"/>
          <a:stretch/>
        </p:blipFill>
        <p:spPr>
          <a:xfrm>
            <a:off x="8229601" y="180474"/>
            <a:ext cx="3962399" cy="2887580"/>
          </a:xfrm>
          <a:prstGeom prst="rect">
            <a:avLst/>
          </a:prstGeom>
        </p:spPr>
      </p:pic>
      <p:pic>
        <p:nvPicPr>
          <p:cNvPr id="6" name="Picture 5"/>
          <p:cNvPicPr>
            <a:picLocks noChangeAspect="1"/>
          </p:cNvPicPr>
          <p:nvPr/>
        </p:nvPicPr>
        <p:blipFill rotWithShape="1">
          <a:blip r:embed="rId5"/>
          <a:srcRect r="27945"/>
          <a:stretch/>
        </p:blipFill>
        <p:spPr>
          <a:xfrm>
            <a:off x="8229601" y="3718699"/>
            <a:ext cx="3862136" cy="2333186"/>
          </a:xfrm>
          <a:prstGeom prst="rect">
            <a:avLst/>
          </a:prstGeom>
        </p:spPr>
      </p:pic>
    </p:spTree>
    <p:extLst>
      <p:ext uri="{BB962C8B-B14F-4D97-AF65-F5344CB8AC3E}">
        <p14:creationId xmlns:p14="http://schemas.microsoft.com/office/powerpoint/2010/main" val="14372229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5155" y="144379"/>
            <a:ext cx="6294558" cy="6388768"/>
          </a:xfrm>
          <a:prstGeom prst="rect">
            <a:avLst/>
          </a:prstGeom>
        </p:spPr>
      </p:pic>
      <p:pic>
        <p:nvPicPr>
          <p:cNvPr id="3" name="Picture 2"/>
          <p:cNvPicPr>
            <a:picLocks noChangeAspect="1"/>
          </p:cNvPicPr>
          <p:nvPr/>
        </p:nvPicPr>
        <p:blipFill>
          <a:blip r:embed="rId3"/>
          <a:stretch>
            <a:fillRect/>
          </a:stretch>
        </p:blipFill>
        <p:spPr>
          <a:xfrm>
            <a:off x="6075946" y="414320"/>
            <a:ext cx="5856195" cy="2189153"/>
          </a:xfrm>
          <a:prstGeom prst="rect">
            <a:avLst/>
          </a:prstGeom>
        </p:spPr>
      </p:pic>
      <p:pic>
        <p:nvPicPr>
          <p:cNvPr id="4" name="Picture 3"/>
          <p:cNvPicPr>
            <a:picLocks noChangeAspect="1"/>
          </p:cNvPicPr>
          <p:nvPr/>
        </p:nvPicPr>
        <p:blipFill>
          <a:blip r:embed="rId4"/>
          <a:stretch>
            <a:fillRect/>
          </a:stretch>
        </p:blipFill>
        <p:spPr>
          <a:xfrm>
            <a:off x="6075945" y="2873414"/>
            <a:ext cx="5856195" cy="698514"/>
          </a:xfrm>
          <a:prstGeom prst="rect">
            <a:avLst/>
          </a:prstGeom>
        </p:spPr>
      </p:pic>
      <p:pic>
        <p:nvPicPr>
          <p:cNvPr id="6" name="Picture 5"/>
          <p:cNvPicPr>
            <a:picLocks noChangeAspect="1"/>
          </p:cNvPicPr>
          <p:nvPr/>
        </p:nvPicPr>
        <p:blipFill>
          <a:blip r:embed="rId5"/>
          <a:stretch>
            <a:fillRect/>
          </a:stretch>
        </p:blipFill>
        <p:spPr>
          <a:xfrm>
            <a:off x="6075944" y="3731781"/>
            <a:ext cx="5856195" cy="704602"/>
          </a:xfrm>
          <a:prstGeom prst="rect">
            <a:avLst/>
          </a:prstGeom>
        </p:spPr>
      </p:pic>
      <p:pic>
        <p:nvPicPr>
          <p:cNvPr id="7" name="Picture 6"/>
          <p:cNvPicPr>
            <a:picLocks noChangeAspect="1"/>
          </p:cNvPicPr>
          <p:nvPr/>
        </p:nvPicPr>
        <p:blipFill>
          <a:blip r:embed="rId6"/>
          <a:stretch>
            <a:fillRect/>
          </a:stretch>
        </p:blipFill>
        <p:spPr>
          <a:xfrm>
            <a:off x="6075943" y="4761826"/>
            <a:ext cx="5856195" cy="570682"/>
          </a:xfrm>
          <a:prstGeom prst="rect">
            <a:avLst/>
          </a:prstGeom>
        </p:spPr>
      </p:pic>
    </p:spTree>
    <p:extLst>
      <p:ext uri="{BB962C8B-B14F-4D97-AF65-F5344CB8AC3E}">
        <p14:creationId xmlns:p14="http://schemas.microsoft.com/office/powerpoint/2010/main" val="39101122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8774" y="685800"/>
            <a:ext cx="7789267" cy="5739063"/>
          </a:xfrm>
          <a:prstGeom prst="rect">
            <a:avLst/>
          </a:prstGeom>
        </p:spPr>
      </p:pic>
    </p:spTree>
    <p:extLst>
      <p:ext uri="{BB962C8B-B14F-4D97-AF65-F5344CB8AC3E}">
        <p14:creationId xmlns:p14="http://schemas.microsoft.com/office/powerpoint/2010/main" val="3227234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solidFill>
                  <a:schemeClr val="accent5">
                    <a:lumMod val="75000"/>
                  </a:schemeClr>
                </a:solidFill>
              </a:rPr>
              <a:t>Introduction</a:t>
            </a:r>
            <a:endParaRPr lang="en-US" dirty="0"/>
          </a:p>
        </p:txBody>
      </p:sp>
      <p:sp>
        <p:nvSpPr>
          <p:cNvPr id="3" name="Content Placeholder 2"/>
          <p:cNvSpPr>
            <a:spLocks noGrp="1"/>
          </p:cNvSpPr>
          <p:nvPr>
            <p:ph idx="1"/>
          </p:nvPr>
        </p:nvSpPr>
        <p:spPr>
          <a:xfrm>
            <a:off x="838200" y="1299410"/>
            <a:ext cx="10515600" cy="5329989"/>
          </a:xfrm>
        </p:spPr>
        <p:txBody>
          <a:bodyPr>
            <a:normAutofit fontScale="70000" lnSpcReduction="20000"/>
          </a:bodyPr>
          <a:lstStyle/>
          <a:p>
            <a:r>
              <a:rPr lang="en-US" dirty="0"/>
              <a:t>Predicting the price of used cars is an important and interesting problem. </a:t>
            </a:r>
          </a:p>
          <a:p>
            <a:r>
              <a:rPr lang="en-US" dirty="0" smtClean="0"/>
              <a:t>The </a:t>
            </a:r>
            <a:r>
              <a:rPr lang="en-US" dirty="0"/>
              <a:t>value of used cars depends on a number of factors. </a:t>
            </a:r>
            <a:endParaRPr lang="en-US" dirty="0" smtClean="0"/>
          </a:p>
          <a:p>
            <a:r>
              <a:rPr lang="en-US" dirty="0" smtClean="0"/>
              <a:t>The </a:t>
            </a:r>
            <a:r>
              <a:rPr lang="en-US" dirty="0"/>
              <a:t>most important ones are usually the age of the car, its make (model), the origin of the car (the original location of the manufacturer), its mileage (the number of kilometers it has run) and its horsepower (amount of power that an engine produces). Due to rising fuel prices, fuel economy is also of prime importance. Unfortunately, in practice, most people do not know exactly how much fuel their car consumes for each km driven. </a:t>
            </a:r>
            <a:endParaRPr lang="en-US" dirty="0" smtClean="0"/>
          </a:p>
          <a:p>
            <a:r>
              <a:rPr lang="en-US" dirty="0" smtClean="0"/>
              <a:t>Other </a:t>
            </a:r>
            <a:r>
              <a:rPr lang="en-US" dirty="0"/>
              <a:t>factors such as the type of fuel it uses, the interior style, the braking system, acceleration, engine displacement, the volume of its cylinders (measured in cc), its size, number of doors, paint color, weight of the car, consumer reviews, prestigious awards won by the car manufacturer, its physical state, whether it is a sports car, whether it has cruise control, whether it is automatic or manual transmission, whether it belonged to an individual or a company and other options such as air conditioner, sound system, power steering, cosmic wheels, GPS navigator all may influence the price as well. </a:t>
            </a:r>
            <a:endParaRPr lang="en-US" dirty="0" smtClean="0"/>
          </a:p>
          <a:p>
            <a:r>
              <a:rPr lang="en-US" dirty="0" smtClean="0"/>
              <a:t>Some </a:t>
            </a:r>
            <a:r>
              <a:rPr lang="en-US" dirty="0"/>
              <a:t>special factors which buyers attach importance is the local of previous owners, whether the car had been involved in serious accidents. The look and feel of the car certainly contribute a lot to the price. As we can see, the price depends on a large number of factors. Unfortunately, information about all these factors are not always available and the buyer must make the decision to purchase at a certain price based on few factors only. In this work, we have considered only a small subset of the factors which are more important</a:t>
            </a:r>
            <a:r>
              <a:rPr lang="en-US" dirty="0" smtClean="0"/>
              <a:t>.</a:t>
            </a:r>
            <a:endParaRPr lang="en-US" dirty="0"/>
          </a:p>
        </p:txBody>
      </p:sp>
    </p:spTree>
    <p:extLst>
      <p:ext uri="{BB962C8B-B14F-4D97-AF65-F5344CB8AC3E}">
        <p14:creationId xmlns:p14="http://schemas.microsoft.com/office/powerpoint/2010/main" val="402725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979" y="240632"/>
            <a:ext cx="10515600" cy="1325563"/>
          </a:xfrm>
        </p:spPr>
        <p:txBody>
          <a:bodyPr/>
          <a:lstStyle/>
          <a:p>
            <a:r>
              <a:rPr lang="en-US" dirty="0" smtClean="0">
                <a:solidFill>
                  <a:schemeClr val="accent5">
                    <a:lumMod val="75000"/>
                  </a:schemeClr>
                </a:solidFill>
              </a:rPr>
              <a:t>Key Findings and Conclusions of the Study</a:t>
            </a:r>
            <a:endParaRPr lang="en-US" dirty="0"/>
          </a:p>
        </p:txBody>
      </p:sp>
      <p:sp>
        <p:nvSpPr>
          <p:cNvPr id="4" name="Rectangle 3"/>
          <p:cNvSpPr/>
          <p:nvPr/>
        </p:nvSpPr>
        <p:spPr>
          <a:xfrm>
            <a:off x="753979" y="1842635"/>
            <a:ext cx="10423358" cy="3985706"/>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US" sz="1400" dirty="0" smtClean="0">
                <a:effectLst/>
                <a:latin typeface="Calibri" panose="020F0502020204030204" pitchFamily="34" charset="0"/>
                <a:ea typeface="Times New Roman" panose="02020603050405020304" pitchFamily="18" charset="0"/>
                <a:cs typeface="Calibri" panose="020F0502020204030204" pitchFamily="34" charset="0"/>
              </a:rPr>
              <a:t>The case study aims to give an idea of applying Machine Learning algorithms to predict the sale price of the used cars. After the completion of this project, we got an insight of how to collect data, pre-processing the data, analyzing the data, cleaning the data and building a model.</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In this study, we have used multiple machine learning models to predict the sale price of the used cars. We have gone through the data analysis by performing feature engineering, finding the relation between features and label through visualizations. And got the important feature and we used these features to predict the car price by building ML models. After training the model we checked CV score to overcome with the overfitting issue. Performed hyper parameter tuning on the best model and the best model’s R2 score increased and was giving R2 score as 96.90%. We have also got good prediction results of car price.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400"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From the whole study </a:t>
            </a:r>
            <a:r>
              <a:rPr lang="en-US" sz="1400" dirty="0" smtClean="0">
                <a:effectLst/>
                <a:latin typeface="Calibri" panose="020F0502020204030204" pitchFamily="34" charset="0"/>
                <a:ea typeface="Calibri" panose="020F0502020204030204" pitchFamily="34" charset="0"/>
                <a:cs typeface="Calibri" panose="020F0502020204030204" pitchFamily="34" charset="0"/>
              </a:rPr>
              <a:t>we got to know that the continuous numerical variables having some strong positive linear relation with the label "</a:t>
            </a:r>
            <a:r>
              <a:rPr lang="en-US" sz="1400" dirty="0" err="1" smtClean="0">
                <a:effectLst/>
                <a:latin typeface="Calibri" panose="020F0502020204030204" pitchFamily="34" charset="0"/>
                <a:ea typeface="Calibri" panose="020F0502020204030204" pitchFamily="34" charset="0"/>
                <a:cs typeface="Calibri" panose="020F0502020204030204" pitchFamily="34" charset="0"/>
              </a:rPr>
              <a:t>Car_Price</a:t>
            </a:r>
            <a:r>
              <a:rPr lang="en-US" sz="1400" dirty="0" smtClean="0">
                <a:effectLst/>
                <a:latin typeface="Calibri" panose="020F0502020204030204" pitchFamily="34" charset="0"/>
                <a:ea typeface="Calibri" panose="020F0502020204030204" pitchFamily="34" charset="0"/>
                <a:cs typeface="Calibri" panose="020F0502020204030204" pitchFamily="34" charset="0"/>
              </a:rPr>
              <a:t>". By comparing car price and categorical variables we got to know that the cars having automatic gear transmission, cars from the city Bangalore, cars using petrol and diesel as fuels, cars having the brands Benz and BMW and cars with 5-7 seating capacity have high sale price. While comparing continuous numerical variables and </a:t>
            </a:r>
            <a:r>
              <a:rPr lang="en-US" sz="1400" dirty="0" err="1" smtClean="0">
                <a:effectLst/>
                <a:latin typeface="Calibri" panose="020F0502020204030204" pitchFamily="34" charset="0"/>
                <a:ea typeface="Calibri" panose="020F0502020204030204" pitchFamily="34" charset="0"/>
                <a:cs typeface="Calibri" panose="020F0502020204030204" pitchFamily="34" charset="0"/>
              </a:rPr>
              <a:t>Car_Price</a:t>
            </a:r>
            <a:r>
              <a:rPr lang="en-US" sz="1400" dirty="0" smtClean="0">
                <a:effectLst/>
                <a:latin typeface="Calibri" panose="020F0502020204030204" pitchFamily="34" charset="0"/>
                <a:ea typeface="Calibri" panose="020F0502020204030204" pitchFamily="34" charset="0"/>
                <a:cs typeface="Calibri" panose="020F0502020204030204" pitchFamily="34" charset="0"/>
              </a:rPr>
              <a:t> we found that cars which are having good mileage, engine displacement, less running in </a:t>
            </a:r>
            <a:r>
              <a:rPr lang="en-US" sz="1400" dirty="0" err="1" smtClean="0">
                <a:effectLst/>
                <a:latin typeface="Calibri" panose="020F0502020204030204" pitchFamily="34" charset="0"/>
                <a:ea typeface="Calibri" panose="020F0502020204030204" pitchFamily="34" charset="0"/>
                <a:cs typeface="Calibri" panose="020F0502020204030204" pitchFamily="34" charset="0"/>
              </a:rPr>
              <a:t>kms</a:t>
            </a:r>
            <a:r>
              <a:rPr lang="en-US" sz="1400" dirty="0" smtClean="0">
                <a:effectLst/>
                <a:latin typeface="Calibri" panose="020F0502020204030204" pitchFamily="34" charset="0"/>
                <a:ea typeface="Calibri" panose="020F0502020204030204" pitchFamily="34" charset="0"/>
                <a:cs typeface="Calibri" panose="020F0502020204030204" pitchFamily="34" charset="0"/>
              </a:rPr>
              <a:t> have good linear relation with the price that is the cars with this kind of qualities have high selling prices.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We found outliers and removed them and further removed skewness. Looking at the heat map, I could see there were some features which were correlated with each other, so I used VIF method to remove the feature causing multicollinearity and scaled the data to overcome with the data biasness.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7142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49712" y="2887578"/>
            <a:ext cx="5747086" cy="1200329"/>
          </a:xfrm>
          <a:prstGeom prst="rect">
            <a:avLst/>
          </a:prstGeom>
          <a:noFill/>
        </p:spPr>
        <p:txBody>
          <a:bodyPr wrap="none" rtlCol="0">
            <a:spAutoFit/>
          </a:bodyPr>
          <a:lstStyle/>
          <a:p>
            <a:pPr algn="ctr"/>
            <a:r>
              <a:rPr lang="en-US" sz="7200" dirty="0" smtClean="0">
                <a:solidFill>
                  <a:schemeClr val="accent5">
                    <a:lumMod val="50000"/>
                  </a:schemeClr>
                </a:solidFill>
                <a:latin typeface="Lucida Handwriting" panose="03010101010101010101" pitchFamily="66" charset="0"/>
              </a:rPr>
              <a:t>Thank you</a:t>
            </a:r>
            <a:endParaRPr lang="en-US" sz="7200" dirty="0">
              <a:solidFill>
                <a:schemeClr val="accent5">
                  <a:lumMod val="50000"/>
                </a:schemeClr>
              </a:solidFill>
              <a:latin typeface="Lucida Handwriting" panose="03010101010101010101" pitchFamily="66" charset="0"/>
            </a:endParaRPr>
          </a:p>
        </p:txBody>
      </p:sp>
    </p:spTree>
    <p:extLst>
      <p:ext uri="{BB962C8B-B14F-4D97-AF65-F5344CB8AC3E}">
        <p14:creationId xmlns:p14="http://schemas.microsoft.com/office/powerpoint/2010/main" val="2970065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rPr>
              <a:t>Problem statement</a:t>
            </a:r>
            <a:endParaRPr lang="en-US" dirty="0"/>
          </a:p>
        </p:txBody>
      </p:sp>
      <p:sp>
        <p:nvSpPr>
          <p:cNvPr id="3" name="Content Placeholder 2"/>
          <p:cNvSpPr>
            <a:spLocks noGrp="1"/>
          </p:cNvSpPr>
          <p:nvPr>
            <p:ph idx="1"/>
          </p:nvPr>
        </p:nvSpPr>
        <p:spPr/>
        <p:txBody>
          <a:bodyPr/>
          <a:lstStyle/>
          <a:p>
            <a:r>
              <a:rPr lang="en-US" dirty="0"/>
              <a:t>With the </a:t>
            </a:r>
            <a:r>
              <a:rPr lang="en-US" dirty="0" err="1"/>
              <a:t>Covid</a:t>
            </a:r>
            <a:r>
              <a:rPr lang="en-US" dirty="0"/>
              <a:t> 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US" dirty="0" err="1"/>
              <a:t>Covid</a:t>
            </a:r>
            <a:r>
              <a:rPr lang="en-US" dirty="0"/>
              <a:t> 19 impact, our client is facing problems with their previous car price valuation machine learning models. So, they are looking for new machine learning models from new data. We have to make car price valuation model. </a:t>
            </a:r>
          </a:p>
        </p:txBody>
      </p:sp>
    </p:spTree>
    <p:extLst>
      <p:ext uri="{BB962C8B-B14F-4D97-AF65-F5344CB8AC3E}">
        <p14:creationId xmlns:p14="http://schemas.microsoft.com/office/powerpoint/2010/main" val="1531115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Business goal:</a:t>
            </a:r>
            <a:endParaRPr lang="en-US" dirty="0">
              <a:solidFill>
                <a:schemeClr val="accent1">
                  <a:lumMod val="50000"/>
                </a:schemeClr>
              </a:solidFill>
            </a:endParaRPr>
          </a:p>
        </p:txBody>
      </p:sp>
      <p:sp>
        <p:nvSpPr>
          <p:cNvPr id="3" name="Content Placeholder 2"/>
          <p:cNvSpPr>
            <a:spLocks noGrp="1"/>
          </p:cNvSpPr>
          <p:nvPr>
            <p:ph idx="1"/>
          </p:nvPr>
        </p:nvSpPr>
        <p:spPr/>
        <p:txBody>
          <a:bodyPr/>
          <a:lstStyle/>
          <a:p>
            <a:pPr marL="0" indent="0">
              <a:buNone/>
            </a:pPr>
            <a:r>
              <a:rPr lang="en-US" dirty="0" smtClean="0"/>
              <a:t>The </a:t>
            </a:r>
            <a:r>
              <a:rPr lang="en-US" dirty="0"/>
              <a:t>main aim of this project is to predict the price of used car based on various features. Machine Learning is a field of technology developing with immense abilities and applications in automating tasks. So, we will deploy an ML model for car selling price prediction and analysis. This kind of system becomes handy for many people. This model will provide the approximate selling price for the car based on different features like fuel type, transmission, and price, weight, running in </a:t>
            </a:r>
            <a:r>
              <a:rPr lang="en-US" dirty="0" err="1"/>
              <a:t>kms</a:t>
            </a:r>
            <a:r>
              <a:rPr lang="en-US" dirty="0"/>
              <a:t>, engine displacement, mileage etc. and this model will help the client to understand the price of used cars.</a:t>
            </a:r>
          </a:p>
          <a:p>
            <a:pPr marL="0" indent="0">
              <a:buNone/>
            </a:pPr>
            <a:endParaRPr lang="en-US" dirty="0"/>
          </a:p>
        </p:txBody>
      </p:sp>
    </p:spTree>
    <p:extLst>
      <p:ext uri="{BB962C8B-B14F-4D97-AF65-F5344CB8AC3E}">
        <p14:creationId xmlns:p14="http://schemas.microsoft.com/office/powerpoint/2010/main" val="3534133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rPr>
              <a:t>Conceptual Background of the Domain Problem</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Car Price Prediction is really an interesting machine learning problem as there are many factors that influence the price of a car in the second-hand market. In many developed countries, it is common to lease a car rather than buying it outright. A lease is a binding contract between a buyer and a seller (or a third party – usually a bank, insurance firm or other financial institutions) in which the buyer must pay fixed instalments for a pre-defined number of months/years to the seller/financer. After the lease period is over, the buyer has the possibility to buy the car at its residual value, i.e., its expected resale value. Thus, it is of commercial interest to seller/financers to be able to predict the salvage value (residual value) of cars with accuracy. If the residual value is under-estimated by the seller/financer at the beginning, the instalments will be higher for the clients who will certainly then opt for another seller/financer. If the residual value is over-estimated, the instalments will be lower for the clients but then the seller/financer may have much difficulty at selling these high-priced used cars at this over-estimated residual value. Thus, we can see that estimating the price of used cars is of very high commercial importance as well. </a:t>
            </a:r>
          </a:p>
        </p:txBody>
      </p:sp>
    </p:spTree>
    <p:extLst>
      <p:ext uri="{BB962C8B-B14F-4D97-AF65-F5344CB8AC3E}">
        <p14:creationId xmlns:p14="http://schemas.microsoft.com/office/powerpoint/2010/main" val="2024267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rPr>
              <a:t>Motivation for the Problem Undertaken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Deciding whether a used car is worth the posted price when you see listings online can be difficult. Several factors, including mileage, engine displacement, running, make, model, year, etc. can influence the actual worth of a car. From the perspective of a seller, it is also a dilemma to price a used car appropriately. </a:t>
            </a:r>
          </a:p>
          <a:p>
            <a:pPr marL="0" indent="0">
              <a:buNone/>
            </a:pPr>
            <a:r>
              <a:rPr lang="en-US" dirty="0"/>
              <a:t>So, the main aim is to use machine learning algorithms to develop models for predicting used car prices. </a:t>
            </a:r>
          </a:p>
          <a:p>
            <a:pPr lvl="0"/>
            <a:r>
              <a:rPr lang="en-US" dirty="0"/>
              <a:t>To build a supervised machine learning model for forecasting value of a vehicle based on multiple attributes. </a:t>
            </a:r>
          </a:p>
          <a:p>
            <a:pPr lvl="0"/>
            <a:r>
              <a:rPr lang="en-US" dirty="0"/>
              <a:t>The system that is being built must be feature based i.e., feature wise prediction must be possible. </a:t>
            </a:r>
          </a:p>
          <a:p>
            <a:pPr lvl="0"/>
            <a:r>
              <a:rPr lang="en-US" dirty="0"/>
              <a:t>Providing graphical comparisons to provide a better </a:t>
            </a:r>
            <a:r>
              <a:rPr lang="en-US" dirty="0" smtClean="0"/>
              <a:t>view</a:t>
            </a:r>
            <a:endParaRPr lang="en-US" dirty="0"/>
          </a:p>
        </p:txBody>
      </p:sp>
    </p:spTree>
    <p:extLst>
      <p:ext uri="{BB962C8B-B14F-4D97-AF65-F5344CB8AC3E}">
        <p14:creationId xmlns:p14="http://schemas.microsoft.com/office/powerpoint/2010/main" val="1766999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Mathematical/ Analytical Modeling of the Problem</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We need to develop an efficient and effective Machine Learning model which predicts the price of a used cars. So, “</a:t>
            </a:r>
            <a:r>
              <a:rPr lang="en-US" dirty="0" err="1"/>
              <a:t>Car_Price</a:t>
            </a:r>
            <a:r>
              <a:rPr lang="en-US" dirty="0"/>
              <a:t>” is our target variable which is continuous in nature. Clearly it is a Regression problem where we need to use regression algorithms to predict the results. </a:t>
            </a:r>
          </a:p>
          <a:p>
            <a:pPr marL="0" indent="0">
              <a:buNone/>
            </a:pPr>
            <a:r>
              <a:rPr lang="en-US" dirty="0"/>
              <a:t>This project is done on two phases:</a:t>
            </a:r>
          </a:p>
          <a:p>
            <a:pPr marL="0" indent="0">
              <a:buNone/>
            </a:pPr>
            <a:endParaRPr lang="en-US" dirty="0"/>
          </a:p>
          <a:p>
            <a:pPr marL="514350" lvl="0" indent="-514350">
              <a:buFont typeface="+mj-lt"/>
              <a:buAutoNum type="arabicPeriod"/>
            </a:pPr>
            <a:r>
              <a:rPr lang="en-US" b="1" dirty="0"/>
              <a:t>Data Collection Phase: </a:t>
            </a:r>
            <a:r>
              <a:rPr lang="en-US" dirty="0"/>
              <a:t>I have done web scraping to collect the data of used cars from the well-known website </a:t>
            </a:r>
            <a:r>
              <a:rPr lang="en-US" b="1" u="sng" dirty="0">
                <a:hlinkClick r:id="rId2"/>
              </a:rPr>
              <a:t>www.cardekho.com</a:t>
            </a:r>
            <a:r>
              <a:rPr lang="en-US" dirty="0"/>
              <a:t> where I found more features of cars compared to other websites and I fetch data for different locations. As per the requirement of our client we need to build the model to predict the prices of these used cars.</a:t>
            </a:r>
          </a:p>
          <a:p>
            <a:pPr marL="514350" indent="-514350">
              <a:buFont typeface="+mj-lt"/>
              <a:buAutoNum type="arabicPeriod"/>
            </a:pPr>
            <a:endParaRPr lang="en-US" dirty="0"/>
          </a:p>
          <a:p>
            <a:pPr marL="514350" lvl="0" indent="-514350">
              <a:buFont typeface="+mj-lt"/>
              <a:buAutoNum type="arabicPeriod"/>
            </a:pPr>
            <a:r>
              <a:rPr lang="en-US" b="1" dirty="0"/>
              <a:t>Model Building Phase:</a:t>
            </a:r>
            <a:r>
              <a:rPr lang="en-US" dirty="0"/>
              <a:t> After collecting the data, I built a machine learning model. Before model building, have done all data pre-processing steps. The complete life cycle of data science that I have used in this project are as follows:</a:t>
            </a:r>
          </a:p>
          <a:p>
            <a:pPr lvl="2">
              <a:buFont typeface="Courier New" panose="02070309020205020404" pitchFamily="49" charset="0"/>
              <a:buChar char="o"/>
            </a:pPr>
            <a:r>
              <a:rPr lang="en-US" dirty="0"/>
              <a:t>Data Cleaning</a:t>
            </a:r>
          </a:p>
          <a:p>
            <a:pPr lvl="2">
              <a:buFont typeface="Courier New" panose="02070309020205020404" pitchFamily="49" charset="0"/>
              <a:buChar char="o"/>
            </a:pPr>
            <a:r>
              <a:rPr lang="en-US" dirty="0"/>
              <a:t>Exploratory Data Analysis</a:t>
            </a:r>
          </a:p>
          <a:p>
            <a:pPr lvl="2">
              <a:buFont typeface="Courier New" panose="02070309020205020404" pitchFamily="49" charset="0"/>
              <a:buChar char="o"/>
            </a:pPr>
            <a:r>
              <a:rPr lang="en-US" dirty="0"/>
              <a:t>Data Pre-processing</a:t>
            </a:r>
          </a:p>
          <a:p>
            <a:pPr lvl="2">
              <a:buFont typeface="Courier New" panose="02070309020205020404" pitchFamily="49" charset="0"/>
              <a:buChar char="o"/>
            </a:pPr>
            <a:r>
              <a:rPr lang="en-US" dirty="0"/>
              <a:t>Model Building</a:t>
            </a:r>
          </a:p>
          <a:p>
            <a:pPr lvl="2">
              <a:buFont typeface="Courier New" panose="02070309020205020404" pitchFamily="49" charset="0"/>
              <a:buChar char="o"/>
            </a:pPr>
            <a:r>
              <a:rPr lang="en-US" dirty="0"/>
              <a:t>Model Evaluation</a:t>
            </a:r>
          </a:p>
          <a:p>
            <a:pPr lvl="2">
              <a:buFont typeface="Courier New" panose="02070309020205020404" pitchFamily="49" charset="0"/>
              <a:buChar char="o"/>
            </a:pPr>
            <a:r>
              <a:rPr lang="en-US" dirty="0"/>
              <a:t>Selecting the best model</a:t>
            </a:r>
          </a:p>
          <a:p>
            <a:pPr marL="0" indent="0">
              <a:buNone/>
            </a:pPr>
            <a:endParaRPr lang="en-US" dirty="0"/>
          </a:p>
        </p:txBody>
      </p:sp>
    </p:spTree>
    <p:extLst>
      <p:ext uri="{BB962C8B-B14F-4D97-AF65-F5344CB8AC3E}">
        <p14:creationId xmlns:p14="http://schemas.microsoft.com/office/powerpoint/2010/main" val="3034347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325563"/>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solidFill>
                  <a:schemeClr val="accent5">
                    <a:lumMod val="75000"/>
                  </a:schemeClr>
                </a:solidFill>
              </a:rPr>
              <a:t>Data Analysis steps :</a:t>
            </a:r>
            <a:endParaRPr lang="en-US" dirty="0">
              <a:solidFill>
                <a:schemeClr val="accent5">
                  <a:lumMod val="75000"/>
                </a:schemeClr>
              </a:solidFill>
            </a:endParaRPr>
          </a:p>
        </p:txBody>
      </p:sp>
      <p:sp>
        <p:nvSpPr>
          <p:cNvPr id="5" name="Rectangle 4"/>
          <p:cNvSpPr/>
          <p:nvPr/>
        </p:nvSpPr>
        <p:spPr>
          <a:xfrm>
            <a:off x="838199" y="1825625"/>
            <a:ext cx="2519855" cy="1059464"/>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Import Libraries</a:t>
            </a:r>
            <a:endParaRPr lang="en-US" dirty="0"/>
          </a:p>
        </p:txBody>
      </p:sp>
      <p:sp>
        <p:nvSpPr>
          <p:cNvPr id="6" name="Rectangle 5"/>
          <p:cNvSpPr/>
          <p:nvPr/>
        </p:nvSpPr>
        <p:spPr>
          <a:xfrm>
            <a:off x="4430110" y="1825625"/>
            <a:ext cx="2648607" cy="1059464"/>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Import Dataset</a:t>
            </a:r>
            <a:endParaRPr lang="en-US" dirty="0"/>
          </a:p>
        </p:txBody>
      </p:sp>
      <p:sp>
        <p:nvSpPr>
          <p:cNvPr id="7" name="Rectangle 6"/>
          <p:cNvSpPr/>
          <p:nvPr/>
        </p:nvSpPr>
        <p:spPr>
          <a:xfrm>
            <a:off x="838199" y="4001294"/>
            <a:ext cx="2519855" cy="1059464"/>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Ordinal encoding</a:t>
            </a:r>
            <a:endParaRPr lang="en-US" dirty="0"/>
          </a:p>
        </p:txBody>
      </p:sp>
      <p:sp>
        <p:nvSpPr>
          <p:cNvPr id="8" name="Rectangle 7"/>
          <p:cNvSpPr/>
          <p:nvPr/>
        </p:nvSpPr>
        <p:spPr>
          <a:xfrm>
            <a:off x="8321565" y="4001294"/>
            <a:ext cx="2519855" cy="1059464"/>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Finding null values</a:t>
            </a:r>
            <a:endParaRPr lang="en-US" dirty="0"/>
          </a:p>
        </p:txBody>
      </p:sp>
      <p:sp>
        <p:nvSpPr>
          <p:cNvPr id="9" name="Rectangle 8"/>
          <p:cNvSpPr/>
          <p:nvPr/>
        </p:nvSpPr>
        <p:spPr>
          <a:xfrm>
            <a:off x="8363605" y="1825625"/>
            <a:ext cx="2519855" cy="1059464"/>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Data Pre Processing</a:t>
            </a:r>
            <a:endParaRPr lang="en-US" dirty="0"/>
          </a:p>
        </p:txBody>
      </p:sp>
      <p:sp>
        <p:nvSpPr>
          <p:cNvPr id="10" name="Rectangle 9"/>
          <p:cNvSpPr/>
          <p:nvPr/>
        </p:nvSpPr>
        <p:spPr>
          <a:xfrm>
            <a:off x="4579882" y="4001294"/>
            <a:ext cx="2519855" cy="1059464"/>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Visualization</a:t>
            </a:r>
            <a:endParaRPr lang="en-US" dirty="0"/>
          </a:p>
        </p:txBody>
      </p:sp>
      <p:sp>
        <p:nvSpPr>
          <p:cNvPr id="11" name="Right Arrow 10"/>
          <p:cNvSpPr/>
          <p:nvPr/>
        </p:nvSpPr>
        <p:spPr>
          <a:xfrm>
            <a:off x="3531002" y="2134870"/>
            <a:ext cx="726160" cy="440973"/>
          </a:xfrm>
          <a:prstGeom prst="rightArrow">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ight Arrow 11"/>
          <p:cNvSpPr/>
          <p:nvPr/>
        </p:nvSpPr>
        <p:spPr>
          <a:xfrm rot="5400000">
            <a:off x="9218411" y="3222705"/>
            <a:ext cx="726160" cy="440973"/>
          </a:xfrm>
          <a:prstGeom prst="rightArrow">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ight Arrow 12"/>
          <p:cNvSpPr/>
          <p:nvPr/>
        </p:nvSpPr>
        <p:spPr>
          <a:xfrm rot="10800000">
            <a:off x="7347098" y="4303581"/>
            <a:ext cx="726160" cy="440973"/>
          </a:xfrm>
          <a:prstGeom prst="rightArrow">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Right Arrow 13"/>
          <p:cNvSpPr/>
          <p:nvPr/>
        </p:nvSpPr>
        <p:spPr>
          <a:xfrm rot="10800000">
            <a:off x="3533156" y="4305978"/>
            <a:ext cx="726160" cy="440973"/>
          </a:xfrm>
          <a:prstGeom prst="rightArrow">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ight Arrow 14"/>
          <p:cNvSpPr/>
          <p:nvPr/>
        </p:nvSpPr>
        <p:spPr>
          <a:xfrm>
            <a:off x="7348884" y="2184490"/>
            <a:ext cx="726160" cy="440973"/>
          </a:xfrm>
          <a:prstGeom prst="rightArrow">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55495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1406</TotalTime>
  <Words>1672</Words>
  <Application>Microsoft Office PowerPoint</Application>
  <PresentationFormat>Widescreen</PresentationFormat>
  <Paragraphs>76</Paragraphs>
  <Slides>31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Calibri</vt:lpstr>
      <vt:lpstr>Calibri Light</vt:lpstr>
      <vt:lpstr>Century</vt:lpstr>
      <vt:lpstr>Cooper Black</vt:lpstr>
      <vt:lpstr>Courier New</vt:lpstr>
      <vt:lpstr>Helvetica</vt:lpstr>
      <vt:lpstr>Lucida Handwriting</vt:lpstr>
      <vt:lpstr>Times New Roman</vt:lpstr>
      <vt:lpstr>Office Theme</vt:lpstr>
      <vt:lpstr>PowerPoint Presentation</vt:lpstr>
      <vt:lpstr>TOPICS TO BE DISCUSSED</vt:lpstr>
      <vt:lpstr>Introduction</vt:lpstr>
      <vt:lpstr>Problem statement</vt:lpstr>
      <vt:lpstr>Business goal:</vt:lpstr>
      <vt:lpstr>Conceptual Background of the Domain Problem</vt:lpstr>
      <vt:lpstr>Motivation for the Problem Undertaken</vt:lpstr>
      <vt:lpstr>Mathematical/ Analytical Modeling of the Problem</vt:lpstr>
      <vt:lpstr>PowerPoint Presentation</vt:lpstr>
      <vt:lpstr>Data Sources and their formats</vt:lpstr>
      <vt:lpstr>Data Preprocessing Done</vt:lpstr>
      <vt:lpstr>PowerPoint Presentation</vt:lpstr>
      <vt:lpstr>PowerPoint Presentation</vt:lpstr>
      <vt:lpstr>PowerPoint Presentation</vt:lpstr>
      <vt:lpstr>PowerPoint Presentation</vt:lpstr>
      <vt:lpstr>PowerPoint Presentation</vt:lpstr>
      <vt:lpstr>PowerPoint Presentation</vt:lpstr>
      <vt:lpstr>Software Used</vt:lpstr>
      <vt:lpstr>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Findings and Conclusions of the Study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24</cp:revision>
  <dcterms:created xsi:type="dcterms:W3CDTF">2022-06-08T12:14:09Z</dcterms:created>
  <dcterms:modified xsi:type="dcterms:W3CDTF">2022-06-09T11:40:54Z</dcterms:modified>
</cp:coreProperties>
</file>