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75" r:id="rId14"/>
    <p:sldId id="266" r:id="rId15"/>
    <p:sldId id="276" r:id="rId16"/>
    <p:sldId id="267" r:id="rId17"/>
    <p:sldId id="268" r:id="rId18"/>
    <p:sldId id="277" r:id="rId19"/>
    <p:sldId id="269" r:id="rId20"/>
    <p:sldId id="278" r:id="rId21"/>
    <p:sldId id="280" r:id="rId22"/>
    <p:sldId id="279" r:id="rId23"/>
    <p:sldId id="270" r:id="rId24"/>
    <p:sldId id="271" r:id="rId25"/>
    <p:sldId id="28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66" d="100"/>
          <a:sy n="66" d="100"/>
        </p:scale>
        <p:origin x="53"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549088-6E06-4421-95D9-EFD7FF619298}"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410157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49088-6E06-4421-95D9-EFD7FF619298}"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174114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49088-6E06-4421-95D9-EFD7FF619298}"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292372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49088-6E06-4421-95D9-EFD7FF619298}"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25250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49088-6E06-4421-95D9-EFD7FF619298}"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1313494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549088-6E06-4421-95D9-EFD7FF619298}"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652307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549088-6E06-4421-95D9-EFD7FF619298}"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3342174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49088-6E06-4421-95D9-EFD7FF619298}"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377842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49088-6E06-4421-95D9-EFD7FF619298}"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202974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49088-6E06-4421-95D9-EFD7FF619298}"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337964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49088-6E06-4421-95D9-EFD7FF619298}"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F5346-803F-4B7A-88D5-561FFF29024A}" type="slidenum">
              <a:rPr lang="en-US" smtClean="0"/>
              <a:t>‹#›</a:t>
            </a:fld>
            <a:endParaRPr lang="en-US"/>
          </a:p>
        </p:txBody>
      </p:sp>
    </p:spTree>
    <p:extLst>
      <p:ext uri="{BB962C8B-B14F-4D97-AF65-F5344CB8AC3E}">
        <p14:creationId xmlns:p14="http://schemas.microsoft.com/office/powerpoint/2010/main" val="395766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90000" t="9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49088-6E06-4421-95D9-EFD7FF619298}"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F5346-803F-4B7A-88D5-561FFF29024A}" type="slidenum">
              <a:rPr lang="en-US" smtClean="0"/>
              <a:t>‹#›</a:t>
            </a:fld>
            <a:endParaRPr lang="en-US"/>
          </a:p>
        </p:txBody>
      </p:sp>
    </p:spTree>
    <p:extLst>
      <p:ext uri="{BB962C8B-B14F-4D97-AF65-F5344CB8AC3E}">
        <p14:creationId xmlns:p14="http://schemas.microsoft.com/office/powerpoint/2010/main" val="27737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emf"/><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2" y="0"/>
            <a:ext cx="10058400" cy="5451676"/>
          </a:xfrm>
          <a:prstGeom prst="rect">
            <a:avLst/>
          </a:prstGeom>
        </p:spPr>
      </p:pic>
      <p:sp>
        <p:nvSpPr>
          <p:cNvPr id="6" name="Rectangle 5"/>
          <p:cNvSpPr/>
          <p:nvPr/>
        </p:nvSpPr>
        <p:spPr>
          <a:xfrm>
            <a:off x="2561864" y="6488668"/>
            <a:ext cx="8016432" cy="369332"/>
          </a:xfrm>
          <a:prstGeom prst="rect">
            <a:avLst/>
          </a:prstGeom>
        </p:spPr>
        <p:txBody>
          <a:bodyPr wrap="square">
            <a:spAutoFit/>
          </a:bodyPr>
          <a:lstStyle/>
          <a:p>
            <a:pPr lvl="0"/>
            <a:r>
              <a:rPr lang="en-US" b="1" dirty="0">
                <a:solidFill>
                  <a:prstClr val="black"/>
                </a:solidFill>
              </a:rPr>
              <a:t>Caution</a:t>
            </a:r>
            <a:r>
              <a:rPr lang="en-US" dirty="0">
                <a:solidFill>
                  <a:prstClr val="black"/>
                </a:solidFill>
              </a:rPr>
              <a:t> - Please view the presentation as a slide show for better experience</a:t>
            </a:r>
            <a:endParaRPr lang="en-US" dirty="0">
              <a:solidFill>
                <a:prstClr val="black"/>
              </a:solidFill>
            </a:endParaRPr>
          </a:p>
        </p:txBody>
      </p:sp>
      <p:sp>
        <p:nvSpPr>
          <p:cNvPr id="7" name="Rectangle 6"/>
          <p:cNvSpPr/>
          <p:nvPr/>
        </p:nvSpPr>
        <p:spPr>
          <a:xfrm>
            <a:off x="2689185" y="5576346"/>
            <a:ext cx="6096000" cy="787652"/>
          </a:xfrm>
          <a:prstGeom prst="rect">
            <a:avLst/>
          </a:prstGeom>
        </p:spPr>
        <p:txBody>
          <a:bodyPr>
            <a:spAutoFit/>
          </a:bodyPr>
          <a:lstStyle/>
          <a:p>
            <a:pPr algn="ctr">
              <a:lnSpc>
                <a:spcPct val="107000"/>
              </a:lnSpc>
              <a:spcAft>
                <a:spcPts val="800"/>
              </a:spcAft>
            </a:pPr>
            <a:r>
              <a:rPr lang="en-US" b="1"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SUBMITTED BY</a:t>
            </a:r>
            <a:endParaRPr lang="en-US" sz="1000"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b="1" dirty="0" smtClean="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HIMAJA IJJADA</a:t>
            </a:r>
            <a:endParaRPr lang="en-US" sz="10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p:cNvSpPr txBox="1"/>
          <p:nvPr/>
        </p:nvSpPr>
        <p:spPr>
          <a:xfrm>
            <a:off x="2592622" y="347240"/>
            <a:ext cx="6885219" cy="1569660"/>
          </a:xfrm>
          <a:prstGeom prst="rect">
            <a:avLst/>
          </a:prstGeom>
          <a:noFill/>
        </p:spPr>
        <p:txBody>
          <a:bodyPr wrap="none" rtlCol="0">
            <a:spAutoFit/>
          </a:bodyPr>
          <a:lstStyle/>
          <a:p>
            <a:pPr algn="ctr"/>
            <a:r>
              <a:rPr lang="en-US" sz="4800" dirty="0" smtClean="0">
                <a:latin typeface="Bahnschrift Condensed" panose="020B0502040204020203" pitchFamily="34" charset="0"/>
              </a:rPr>
              <a:t>A PROJECT REPORT ON </a:t>
            </a:r>
          </a:p>
          <a:p>
            <a:pPr algn="ctr"/>
            <a:r>
              <a:rPr lang="en-US" sz="4800" dirty="0" smtClean="0">
                <a:latin typeface="Bahnschrift Condensed" panose="020B0502040204020203" pitchFamily="34" charset="0"/>
              </a:rPr>
              <a:t>MALIGNANT COMMENT CLASSIFIER</a:t>
            </a:r>
            <a:endParaRPr lang="en-US" sz="4800" dirty="0">
              <a:latin typeface="Bahnschrift Condensed" panose="020B0502040204020203" pitchFamily="34" charset="0"/>
            </a:endParaRPr>
          </a:p>
        </p:txBody>
      </p:sp>
      <p:sp>
        <p:nvSpPr>
          <p:cNvPr id="9" name="Rectangle 8"/>
          <p:cNvSpPr/>
          <p:nvPr/>
        </p:nvSpPr>
        <p:spPr>
          <a:xfrm>
            <a:off x="10896600" y="6096000"/>
            <a:ext cx="1295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442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225" y="0"/>
            <a:ext cx="10515600" cy="1325563"/>
          </a:xfrm>
        </p:spPr>
        <p:txBody>
          <a:bodyPr/>
          <a:lstStyle/>
          <a:p>
            <a:r>
              <a:rPr lang="en-US" dirty="0" smtClean="0">
                <a:solidFill>
                  <a:schemeClr val="accent5">
                    <a:lumMod val="75000"/>
                  </a:schemeClr>
                </a:solidFill>
              </a:rPr>
              <a:t>Data Preprocessing Done</a:t>
            </a:r>
            <a:endParaRPr lang="en-US" dirty="0"/>
          </a:p>
        </p:txBody>
      </p:sp>
      <p:sp>
        <p:nvSpPr>
          <p:cNvPr id="4" name="Rectangle 3"/>
          <p:cNvSpPr/>
          <p:nvPr/>
        </p:nvSpPr>
        <p:spPr>
          <a:xfrm>
            <a:off x="454225" y="1264372"/>
            <a:ext cx="4477636" cy="388696"/>
          </a:xfrm>
          <a:prstGeom prst="rect">
            <a:avLst/>
          </a:prstGeom>
        </p:spPr>
        <p:txBody>
          <a:bodyPr wrap="non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Importing all necessary libraries and packages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4225" y="1864827"/>
            <a:ext cx="5105400" cy="4570698"/>
          </a:xfrm>
          <a:prstGeom prst="rect">
            <a:avLst/>
          </a:prstGeom>
        </p:spPr>
      </p:pic>
      <p:sp>
        <p:nvSpPr>
          <p:cNvPr id="10" name="Rectangle 9"/>
          <p:cNvSpPr/>
          <p:nvPr/>
        </p:nvSpPr>
        <p:spPr>
          <a:xfrm>
            <a:off x="5895372" y="1016372"/>
            <a:ext cx="6096000" cy="5693866"/>
          </a:xfrm>
          <a:prstGeom prst="rect">
            <a:avLst/>
          </a:prstGeom>
        </p:spPr>
        <p:txBody>
          <a:bodyPr>
            <a:spAutoFit/>
          </a:bodyPr>
          <a:lstStyle/>
          <a:p>
            <a:r>
              <a:rPr lang="en-US" sz="1400" dirty="0" smtClean="0"/>
              <a:t>We have imported all the necessary libraries/packages.</a:t>
            </a:r>
          </a:p>
          <a:p>
            <a:endParaRPr lang="en-US" sz="1400" dirty="0" smtClean="0"/>
          </a:p>
          <a:p>
            <a:r>
              <a:rPr lang="en-US" sz="1400" dirty="0" smtClean="0"/>
              <a:t>Checking the shape of the train dataset</a:t>
            </a:r>
          </a:p>
          <a:p>
            <a:r>
              <a:rPr lang="en-US" sz="1400" dirty="0" smtClean="0"/>
              <a:t> </a:t>
            </a:r>
          </a:p>
          <a:p>
            <a:endParaRPr lang="en-US" sz="1400" dirty="0" smtClean="0"/>
          </a:p>
          <a:p>
            <a:r>
              <a:rPr lang="en-US" sz="1400" dirty="0" smtClean="0"/>
              <a:t> </a:t>
            </a:r>
          </a:p>
          <a:p>
            <a:endParaRPr lang="en-US" sz="1400" dirty="0" smtClean="0"/>
          </a:p>
          <a:p>
            <a:r>
              <a:rPr lang="en-US" sz="1400" dirty="0" smtClean="0"/>
              <a:t>Checking for missing values</a:t>
            </a:r>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 </a:t>
            </a:r>
          </a:p>
          <a:p>
            <a:r>
              <a:rPr lang="en-US" sz="1400" dirty="0" smtClean="0"/>
              <a:t>Using the </a:t>
            </a:r>
            <a:r>
              <a:rPr lang="en-US" sz="1400" dirty="0" err="1" smtClean="0"/>
              <a:t>isna</a:t>
            </a:r>
            <a:r>
              <a:rPr lang="en-US" sz="1400" dirty="0" smtClean="0"/>
              <a:t> and sum options together we can confirm that there are no missing values in any of the columns present in our training dataset.</a:t>
            </a:r>
          </a:p>
          <a:p>
            <a:endParaRPr lang="en-US" sz="1400" dirty="0" smtClean="0"/>
          </a:p>
          <a:p>
            <a:r>
              <a:rPr lang="en-US" sz="1400" dirty="0" smtClean="0"/>
              <a:t>Visualizing for null values</a:t>
            </a:r>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 </a:t>
            </a:r>
          </a:p>
          <a:p>
            <a:r>
              <a:rPr lang="en-US" sz="1400" dirty="0" smtClean="0"/>
              <a:t>This is to ensure that there is no missing data in the dataset using </a:t>
            </a:r>
            <a:r>
              <a:rPr lang="en-US" sz="1400" dirty="0" err="1" smtClean="0"/>
              <a:t>missingno</a:t>
            </a:r>
            <a:r>
              <a:rPr lang="en-US" sz="1400" dirty="0" smtClean="0"/>
              <a:t>.</a:t>
            </a:r>
            <a:endParaRPr lang="en-US" sz="1400" dirty="0"/>
          </a:p>
        </p:txBody>
      </p:sp>
      <p:pic>
        <p:nvPicPr>
          <p:cNvPr id="21" name="Picture 20"/>
          <p:cNvPicPr/>
          <p:nvPr/>
        </p:nvPicPr>
        <p:blipFill>
          <a:blip r:embed="rId3">
            <a:extLst>
              <a:ext uri="{28A0092B-C50C-407E-A947-70E740481C1C}">
                <a14:useLocalDpi xmlns:a14="http://schemas.microsoft.com/office/drawing/2010/main" val="0"/>
              </a:ext>
            </a:extLst>
          </a:blip>
          <a:stretch>
            <a:fillRect/>
          </a:stretch>
        </p:blipFill>
        <p:spPr>
          <a:xfrm>
            <a:off x="5948712" y="1854255"/>
            <a:ext cx="5052060" cy="487680"/>
          </a:xfrm>
          <a:prstGeom prst="rect">
            <a:avLst/>
          </a:prstGeom>
        </p:spPr>
      </p:pic>
      <p:pic>
        <p:nvPicPr>
          <p:cNvPr id="22" name="Picture 21"/>
          <p:cNvPicPr/>
          <p:nvPr/>
        </p:nvPicPr>
        <p:blipFill>
          <a:blip r:embed="rId4">
            <a:extLst>
              <a:ext uri="{28A0092B-C50C-407E-A947-70E740481C1C}">
                <a14:useLocalDpi xmlns:a14="http://schemas.microsoft.com/office/drawing/2010/main" val="0"/>
              </a:ext>
            </a:extLst>
          </a:blip>
          <a:stretch>
            <a:fillRect/>
          </a:stretch>
        </p:blipFill>
        <p:spPr>
          <a:xfrm>
            <a:off x="5948712" y="2835045"/>
            <a:ext cx="5052060" cy="1007750"/>
          </a:xfrm>
          <a:prstGeom prst="rect">
            <a:avLst/>
          </a:prstGeom>
        </p:spPr>
      </p:pic>
      <p:pic>
        <p:nvPicPr>
          <p:cNvPr id="23" name="Picture 22"/>
          <p:cNvPicPr/>
          <p:nvPr/>
        </p:nvPicPr>
        <p:blipFill>
          <a:blip r:embed="rId5">
            <a:extLst>
              <a:ext uri="{28A0092B-C50C-407E-A947-70E740481C1C}">
                <a14:useLocalDpi xmlns:a14="http://schemas.microsoft.com/office/drawing/2010/main" val="0"/>
              </a:ext>
            </a:extLst>
          </a:blip>
          <a:stretch>
            <a:fillRect/>
          </a:stretch>
        </p:blipFill>
        <p:spPr>
          <a:xfrm>
            <a:off x="5948712" y="4963340"/>
            <a:ext cx="5052060" cy="1107073"/>
          </a:xfrm>
          <a:prstGeom prst="rect">
            <a:avLst/>
          </a:prstGeom>
        </p:spPr>
      </p:pic>
    </p:spTree>
    <p:extLst>
      <p:ext uri="{BB962C8B-B14F-4D97-AF65-F5344CB8AC3E}">
        <p14:creationId xmlns:p14="http://schemas.microsoft.com/office/powerpoint/2010/main" val="2087908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0766" y="169608"/>
            <a:ext cx="5841219" cy="6688392"/>
          </a:xfrm>
          <a:prstGeom prst="rect">
            <a:avLst/>
          </a:prstGeom>
        </p:spPr>
      </p:pic>
      <p:pic>
        <p:nvPicPr>
          <p:cNvPr id="5" name="Picture 4"/>
          <p:cNvPicPr>
            <a:picLocks noChangeAspect="1"/>
          </p:cNvPicPr>
          <p:nvPr/>
        </p:nvPicPr>
        <p:blipFill>
          <a:blip r:embed="rId3"/>
          <a:stretch>
            <a:fillRect/>
          </a:stretch>
        </p:blipFill>
        <p:spPr>
          <a:xfrm>
            <a:off x="6182878" y="169608"/>
            <a:ext cx="6271342" cy="3210200"/>
          </a:xfrm>
          <a:prstGeom prst="rect">
            <a:avLst/>
          </a:prstGeom>
        </p:spPr>
      </p:pic>
      <p:pic>
        <p:nvPicPr>
          <p:cNvPr id="6" name="Picture 5"/>
          <p:cNvPicPr>
            <a:picLocks noChangeAspect="1"/>
          </p:cNvPicPr>
          <p:nvPr/>
        </p:nvPicPr>
        <p:blipFill>
          <a:blip r:embed="rId4"/>
          <a:stretch>
            <a:fillRect/>
          </a:stretch>
        </p:blipFill>
        <p:spPr>
          <a:xfrm>
            <a:off x="6275476" y="3091281"/>
            <a:ext cx="5683032" cy="2990373"/>
          </a:xfrm>
          <a:prstGeom prst="rect">
            <a:avLst/>
          </a:prstGeom>
        </p:spPr>
      </p:pic>
    </p:spTree>
    <p:extLst>
      <p:ext uri="{BB962C8B-B14F-4D97-AF65-F5344CB8AC3E}">
        <p14:creationId xmlns:p14="http://schemas.microsoft.com/office/powerpoint/2010/main" val="2846727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9851"/>
          <a:stretch/>
        </p:blipFill>
        <p:spPr>
          <a:xfrm>
            <a:off x="328087" y="317263"/>
            <a:ext cx="5609725" cy="6152984"/>
          </a:xfrm>
          <a:prstGeom prst="rect">
            <a:avLst/>
          </a:prstGeom>
        </p:spPr>
      </p:pic>
      <p:pic>
        <p:nvPicPr>
          <p:cNvPr id="3" name="Picture 2"/>
          <p:cNvPicPr>
            <a:picLocks noChangeAspect="1"/>
          </p:cNvPicPr>
          <p:nvPr/>
        </p:nvPicPr>
        <p:blipFill>
          <a:blip r:embed="rId3"/>
          <a:stretch>
            <a:fillRect/>
          </a:stretch>
        </p:blipFill>
        <p:spPr>
          <a:xfrm>
            <a:off x="6180881" y="387231"/>
            <a:ext cx="5144452" cy="6013048"/>
          </a:xfrm>
          <a:prstGeom prst="rect">
            <a:avLst/>
          </a:prstGeom>
        </p:spPr>
      </p:pic>
    </p:spTree>
    <p:extLst>
      <p:ext uri="{BB962C8B-B14F-4D97-AF65-F5344CB8AC3E}">
        <p14:creationId xmlns:p14="http://schemas.microsoft.com/office/powerpoint/2010/main" val="3143884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8816" y="243069"/>
            <a:ext cx="5196648" cy="6470248"/>
          </a:xfrm>
          <a:prstGeom prst="rect">
            <a:avLst/>
          </a:prstGeom>
        </p:spPr>
      </p:pic>
      <p:pic>
        <p:nvPicPr>
          <p:cNvPr id="3" name="Picture 2"/>
          <p:cNvPicPr>
            <a:picLocks noChangeAspect="1"/>
          </p:cNvPicPr>
          <p:nvPr/>
        </p:nvPicPr>
        <p:blipFill>
          <a:blip r:embed="rId3"/>
          <a:stretch>
            <a:fillRect/>
          </a:stretch>
        </p:blipFill>
        <p:spPr>
          <a:xfrm>
            <a:off x="5887724" y="243069"/>
            <a:ext cx="5370515" cy="6227180"/>
          </a:xfrm>
          <a:prstGeom prst="rect">
            <a:avLst/>
          </a:prstGeom>
        </p:spPr>
      </p:pic>
    </p:spTree>
    <p:extLst>
      <p:ext uri="{BB962C8B-B14F-4D97-AF65-F5344CB8AC3E}">
        <p14:creationId xmlns:p14="http://schemas.microsoft.com/office/powerpoint/2010/main" val="1119685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Assumptions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These are the comments that belongs to different type so which the help of word cloud we can see if there is abuse comment which type of words it contains and similar to other comments as well.</a:t>
            </a:r>
          </a:p>
          <a:p>
            <a:r>
              <a:rPr lang="en-US" dirty="0" smtClean="0"/>
              <a:t>From </a:t>
            </a:r>
            <a:r>
              <a:rPr lang="en-US" dirty="0" err="1"/>
              <a:t>wordcloud</a:t>
            </a:r>
            <a:r>
              <a:rPr lang="en-US" dirty="0"/>
              <a:t> of malignant comments, it is clear that it mostly consists of words like fuck, nigger, moron, hate, suck </a:t>
            </a:r>
            <a:r>
              <a:rPr lang="en-US" dirty="0" err="1"/>
              <a:t>ect</a:t>
            </a:r>
            <a:r>
              <a:rPr lang="en-US" dirty="0"/>
              <a:t>.</a:t>
            </a:r>
          </a:p>
          <a:p>
            <a:r>
              <a:rPr lang="en-US" dirty="0" smtClean="0"/>
              <a:t>From </a:t>
            </a:r>
            <a:r>
              <a:rPr lang="en-US" dirty="0" err="1"/>
              <a:t>wordcloud</a:t>
            </a:r>
            <a:r>
              <a:rPr lang="en-US" dirty="0"/>
              <a:t> of </a:t>
            </a:r>
            <a:r>
              <a:rPr lang="en-US" dirty="0" err="1"/>
              <a:t>highly_malignant</a:t>
            </a:r>
            <a:r>
              <a:rPr lang="en-US" dirty="0"/>
              <a:t> comments, it is clear that it mostly consists of words like ass, fuck, bitch, shit, die, suck, faggot </a:t>
            </a:r>
            <a:r>
              <a:rPr lang="en-US" dirty="0" err="1"/>
              <a:t>ect</a:t>
            </a:r>
            <a:r>
              <a:rPr lang="en-US" dirty="0"/>
              <a:t>.</a:t>
            </a:r>
          </a:p>
          <a:p>
            <a:r>
              <a:rPr lang="en-US" dirty="0" smtClean="0"/>
              <a:t>From </a:t>
            </a:r>
            <a:r>
              <a:rPr lang="en-US" dirty="0" err="1"/>
              <a:t>wordcloud</a:t>
            </a:r>
            <a:r>
              <a:rPr lang="en-US" dirty="0"/>
              <a:t> of rude comments, it is clear that it mostly consists of words like nigger, ass, fuck, suck, bullshit, bitch etc.</a:t>
            </a:r>
          </a:p>
          <a:p>
            <a:r>
              <a:rPr lang="en-US" dirty="0" smtClean="0"/>
              <a:t>From </a:t>
            </a:r>
            <a:r>
              <a:rPr lang="en-US" dirty="0" err="1"/>
              <a:t>wordcloud</a:t>
            </a:r>
            <a:r>
              <a:rPr lang="en-US" dirty="0"/>
              <a:t> of threat comments, it is clear that it mostly consists of words like die, must die, kill, murder etc.</a:t>
            </a:r>
          </a:p>
          <a:p>
            <a:r>
              <a:rPr lang="en-US" dirty="0" smtClean="0"/>
              <a:t>From </a:t>
            </a:r>
            <a:r>
              <a:rPr lang="en-US" dirty="0" err="1"/>
              <a:t>wordcloud</a:t>
            </a:r>
            <a:r>
              <a:rPr lang="en-US" dirty="0"/>
              <a:t> of abuse comments, it is clear that it mostly consists of words like moron, nigger, fat, </a:t>
            </a:r>
            <a:r>
              <a:rPr lang="en-US" dirty="0" err="1"/>
              <a:t>jew</a:t>
            </a:r>
            <a:r>
              <a:rPr lang="en-US" dirty="0"/>
              <a:t>, bitch etc.</a:t>
            </a:r>
          </a:p>
          <a:p>
            <a:r>
              <a:rPr lang="en-US" dirty="0" smtClean="0"/>
              <a:t>From </a:t>
            </a:r>
            <a:r>
              <a:rPr lang="en-US" dirty="0" err="1"/>
              <a:t>wordcloud</a:t>
            </a:r>
            <a:r>
              <a:rPr lang="en-US" dirty="0"/>
              <a:t> of loathe comments, it is clear that it mostly consists of words like nigga, stupid, nigger, die, gay cunt etc</a:t>
            </a:r>
            <a:r>
              <a:rPr lang="en-US" dirty="0" smtClean="0"/>
              <a:t>.</a:t>
            </a:r>
            <a:endParaRPr lang="en-US" dirty="0"/>
          </a:p>
        </p:txBody>
      </p:sp>
    </p:spTree>
    <p:extLst>
      <p:ext uri="{BB962C8B-B14F-4D97-AF65-F5344CB8AC3E}">
        <p14:creationId xmlns:p14="http://schemas.microsoft.com/office/powerpoint/2010/main" val="21664952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1332"/>
            <a:ext cx="10515600" cy="5505631"/>
          </a:xfrm>
        </p:spPr>
        <p:txBody>
          <a:bodyPr/>
          <a:lstStyle/>
          <a:p>
            <a:endParaRPr lang="en-US" dirty="0" smtClean="0"/>
          </a:p>
          <a:p>
            <a:r>
              <a:rPr lang="en-US" dirty="0" smtClean="0"/>
              <a:t>Cyberbullying has become a growing problem in countries around the world. Essentially, cyberbullying doesn’t differ much from the type of bullying that many children have unfortunately grown accustomed to in school. The only difference is that it takes place online.</a:t>
            </a:r>
          </a:p>
          <a:p>
            <a:pPr marL="0" indent="0">
              <a:buNone/>
            </a:pPr>
            <a:endParaRPr lang="en-US" dirty="0" smtClean="0"/>
          </a:p>
          <a:p>
            <a:r>
              <a:rPr lang="en-US" dirty="0" smtClean="0"/>
              <a:t>Cyberbullying </a:t>
            </a:r>
            <a:r>
              <a:rPr lang="en-US" dirty="0"/>
              <a:t>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p>
          <a:p>
            <a:endParaRPr lang="en-US" dirty="0"/>
          </a:p>
        </p:txBody>
      </p:sp>
    </p:spTree>
    <p:extLst>
      <p:ext uri="{BB962C8B-B14F-4D97-AF65-F5344CB8AC3E}">
        <p14:creationId xmlns:p14="http://schemas.microsoft.com/office/powerpoint/2010/main" val="912933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Software Used</a:t>
            </a:r>
            <a:endParaRPr lang="en-US" dirty="0"/>
          </a:p>
        </p:txBody>
      </p:sp>
      <p:sp>
        <p:nvSpPr>
          <p:cNvPr id="3" name="Content Placeholder 2"/>
          <p:cNvSpPr>
            <a:spLocks noGrp="1"/>
          </p:cNvSpPr>
          <p:nvPr>
            <p:ph idx="1"/>
          </p:nvPr>
        </p:nvSpPr>
        <p:spPr/>
        <p:txBody>
          <a:bodyPr/>
          <a:lstStyle/>
          <a:p>
            <a:pPr lvl="0"/>
            <a:r>
              <a:rPr lang="en-US" dirty="0"/>
              <a:t>Distribution: Anaconda Navigator</a:t>
            </a:r>
          </a:p>
          <a:p>
            <a:pPr lvl="0"/>
            <a:r>
              <a:rPr lang="en-US" dirty="0"/>
              <a:t>Programming language: Python</a:t>
            </a:r>
          </a:p>
          <a:p>
            <a:pPr lvl="0"/>
            <a:r>
              <a:rPr lang="en-US" dirty="0"/>
              <a:t>Browser based language shell: </a:t>
            </a:r>
            <a:r>
              <a:rPr lang="en-US" dirty="0" err="1"/>
              <a:t>Jupyter</a:t>
            </a:r>
            <a:r>
              <a:rPr lang="en-US" dirty="0"/>
              <a:t> Notebook</a:t>
            </a:r>
          </a:p>
          <a:p>
            <a:pPr lvl="0"/>
            <a:r>
              <a:rPr lang="en-US" dirty="0"/>
              <a:t>Word cloud: For visual display of text data</a:t>
            </a:r>
          </a:p>
          <a:p>
            <a:pPr lvl="0"/>
            <a:r>
              <a:rPr lang="en-US" dirty="0"/>
              <a:t>Libraries/Packages specifically being used - Pandas, </a:t>
            </a:r>
            <a:r>
              <a:rPr lang="en-US" dirty="0" err="1"/>
              <a:t>NumPy</a:t>
            </a:r>
            <a:r>
              <a:rPr lang="en-US" dirty="0"/>
              <a:t>, </a:t>
            </a:r>
            <a:r>
              <a:rPr lang="en-US" dirty="0" err="1"/>
              <a:t>matplotlib</a:t>
            </a:r>
            <a:r>
              <a:rPr lang="en-US" dirty="0"/>
              <a:t>, </a:t>
            </a:r>
            <a:r>
              <a:rPr lang="en-US" dirty="0" err="1"/>
              <a:t>seaborn</a:t>
            </a:r>
            <a:r>
              <a:rPr lang="en-US" dirty="0"/>
              <a:t>, </a:t>
            </a:r>
            <a:r>
              <a:rPr lang="en-US" dirty="0" err="1"/>
              <a:t>scikit</a:t>
            </a:r>
            <a:r>
              <a:rPr lang="en-US" dirty="0"/>
              <a:t>-learn, pandas-profiling, </a:t>
            </a:r>
            <a:r>
              <a:rPr lang="en-US" dirty="0" err="1"/>
              <a:t>missingno</a:t>
            </a:r>
            <a:r>
              <a:rPr lang="en-US" dirty="0"/>
              <a:t>, </a:t>
            </a:r>
            <a:r>
              <a:rPr lang="en-US" dirty="0" smtClean="0"/>
              <a:t>NLTK</a:t>
            </a:r>
            <a:endParaRPr lang="en-US" dirty="0"/>
          </a:p>
        </p:txBody>
      </p:sp>
    </p:spTree>
    <p:extLst>
      <p:ext uri="{BB962C8B-B14F-4D97-AF65-F5344CB8AC3E}">
        <p14:creationId xmlns:p14="http://schemas.microsoft.com/office/powerpoint/2010/main" val="1367810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09" y="11314"/>
            <a:ext cx="10515600" cy="1325563"/>
          </a:xfrm>
        </p:spPr>
        <p:txBody>
          <a:bodyPr/>
          <a:lstStyle/>
          <a:p>
            <a:r>
              <a:rPr lang="en-US" dirty="0" smtClean="0">
                <a:solidFill>
                  <a:schemeClr val="accent5">
                    <a:lumMod val="75000"/>
                  </a:schemeClr>
                </a:solidFill>
              </a:rPr>
              <a:t>Visualizations</a:t>
            </a:r>
            <a:endParaRPr lang="en-US" dirty="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073"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909" y="1082234"/>
            <a:ext cx="4162576" cy="38138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727056" y="5047119"/>
            <a:ext cx="524548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Observation: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Dataset consists of higher number of Normal Comments than Bad or Malignant Comments. Therefore, it is clear that dataset is imbalanced and needs to be handle accordingly.</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Most of the bad comments are of type malignant while least number of type threat is present in dataset.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Majority of bad comments are of type malignant, rude and abuse.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252604" y="1082234"/>
            <a:ext cx="5081905" cy="3368040"/>
          </a:xfrm>
          <a:prstGeom prst="rect">
            <a:avLst/>
          </a:prstGeom>
        </p:spPr>
      </p:pic>
      <p:sp>
        <p:nvSpPr>
          <p:cNvPr id="6" name="Rectangle 5"/>
          <p:cNvSpPr/>
          <p:nvPr/>
        </p:nvSpPr>
        <p:spPr>
          <a:xfrm>
            <a:off x="6252604" y="5047119"/>
            <a:ext cx="5760334" cy="1380378"/>
          </a:xfrm>
          <a:prstGeom prst="rect">
            <a:avLst/>
          </a:prstGeom>
        </p:spPr>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Observation:</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 Before cleaning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comment_text</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column most of the comment's length lies between 0 to 1100 while after cleaning it has been reduced between 0 to 900.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1688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99331" y="1145508"/>
            <a:ext cx="5081905" cy="4358640"/>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305550" y="1092168"/>
            <a:ext cx="5067300" cy="4465320"/>
          </a:xfrm>
          <a:prstGeom prst="rect">
            <a:avLst/>
          </a:prstGeom>
        </p:spPr>
      </p:pic>
    </p:spTree>
    <p:extLst>
      <p:ext uri="{BB962C8B-B14F-4D97-AF65-F5344CB8AC3E}">
        <p14:creationId xmlns:p14="http://schemas.microsoft.com/office/powerpoint/2010/main" val="33330871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82" y="-132587"/>
            <a:ext cx="10515600" cy="1325563"/>
          </a:xfrm>
        </p:spPr>
        <p:txBody>
          <a:bodyPr/>
          <a:lstStyle/>
          <a:p>
            <a:r>
              <a:rPr lang="en-US" dirty="0" smtClean="0">
                <a:solidFill>
                  <a:schemeClr val="accent5">
                    <a:lumMod val="75000"/>
                  </a:schemeClr>
                </a:solidFill>
              </a:rPr>
              <a:t>Model/s Development and evaluation</a:t>
            </a:r>
            <a:endParaRPr lang="en-US" dirty="0"/>
          </a:p>
        </p:txBody>
      </p:sp>
      <p:sp>
        <p:nvSpPr>
          <p:cNvPr id="4" name="Rectangle 3"/>
          <p:cNvSpPr>
            <a:spLocks noChangeArrowheads="1"/>
          </p:cNvSpPr>
          <p:nvPr/>
        </p:nvSpPr>
        <p:spPr bwMode="auto">
          <a:xfrm>
            <a:off x="571982" y="735776"/>
            <a:ext cx="99827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982" y="1192976"/>
            <a:ext cx="4509303" cy="396933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571982" y="4042539"/>
            <a:ext cx="99827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5698882" y="1192976"/>
            <a:ext cx="5029605" cy="5300662"/>
          </a:xfrm>
          <a:prstGeom prst="rect">
            <a:avLst/>
          </a:prstGeom>
        </p:spPr>
      </p:pic>
    </p:spTree>
    <p:extLst>
      <p:ext uri="{BB962C8B-B14F-4D97-AF65-F5344CB8AC3E}">
        <p14:creationId xmlns:p14="http://schemas.microsoft.com/office/powerpoint/2010/main" val="4282948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solidFill>
                  <a:schemeClr val="accent5">
                    <a:lumMod val="75000"/>
                  </a:schemeClr>
                </a:solidFill>
                <a:latin typeface="Century" panose="02040604050505020304" pitchFamily="18" charset="0"/>
              </a:rPr>
              <a:t>TOPICS TO BE DISCUSSED</a:t>
            </a:r>
            <a:endParaRPr lang="en-US" dirty="0"/>
          </a:p>
        </p:txBody>
      </p:sp>
      <p:sp>
        <p:nvSpPr>
          <p:cNvPr id="5" name="Content Placeholder 2"/>
          <p:cNvSpPr txBox="1">
            <a:spLocks/>
          </p:cNvSpPr>
          <p:nvPr/>
        </p:nvSpPr>
        <p:spPr>
          <a:xfrm>
            <a:off x="838200" y="1825625"/>
            <a:ext cx="10515600" cy="435133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Introduction</a:t>
            </a:r>
          </a:p>
          <a:p>
            <a:r>
              <a:rPr lang="en-US" dirty="0" smtClean="0"/>
              <a:t>Problem statement</a:t>
            </a:r>
          </a:p>
          <a:p>
            <a:r>
              <a:rPr lang="en-US" dirty="0" smtClean="0"/>
              <a:t>Conceptual Background of the Domain Problem</a:t>
            </a:r>
          </a:p>
          <a:p>
            <a:r>
              <a:rPr lang="en-US" dirty="0" smtClean="0"/>
              <a:t>Motivation for the Problem Undertaken</a:t>
            </a:r>
          </a:p>
          <a:p>
            <a:pPr>
              <a:lnSpc>
                <a:spcPct val="100000"/>
              </a:lnSpc>
            </a:pPr>
            <a:r>
              <a:rPr lang="en-US" dirty="0" smtClean="0"/>
              <a:t>Mathematical/ Analytical Modeling of the Problem</a:t>
            </a:r>
          </a:p>
          <a:p>
            <a:pPr>
              <a:lnSpc>
                <a:spcPct val="100000"/>
              </a:lnSpc>
            </a:pPr>
            <a:r>
              <a:rPr lang="en-US" dirty="0" smtClean="0"/>
              <a:t>Data Sources and their formats</a:t>
            </a:r>
          </a:p>
          <a:p>
            <a:r>
              <a:rPr lang="en-US" dirty="0" smtClean="0"/>
              <a:t>Data Preprocessing </a:t>
            </a:r>
            <a:r>
              <a:rPr lang="en-US" dirty="0" smtClean="0"/>
              <a:t>Done</a:t>
            </a:r>
          </a:p>
          <a:p>
            <a:r>
              <a:rPr lang="en-US" dirty="0"/>
              <a:t>Software Used</a:t>
            </a:r>
            <a:endParaRPr lang="en-US" dirty="0" smtClean="0"/>
          </a:p>
          <a:p>
            <a:r>
              <a:rPr lang="en-US" dirty="0" smtClean="0"/>
              <a:t>Visualizations</a:t>
            </a:r>
          </a:p>
          <a:p>
            <a:r>
              <a:rPr lang="en-US" dirty="0" smtClean="0"/>
              <a:t>Model/s Development and evaluation</a:t>
            </a:r>
          </a:p>
          <a:p>
            <a:r>
              <a:rPr lang="en-US" dirty="0" smtClean="0"/>
              <a:t>Interpretation of the Results</a:t>
            </a:r>
          </a:p>
          <a:p>
            <a:r>
              <a:rPr lang="en-US" dirty="0" smtClean="0"/>
              <a:t>Key Findings and Conclusions of the Study</a:t>
            </a:r>
            <a:endParaRPr lang="en-US" dirty="0"/>
          </a:p>
        </p:txBody>
      </p:sp>
    </p:spTree>
    <p:extLst>
      <p:ext uri="{BB962C8B-B14F-4D97-AF65-F5344CB8AC3E}">
        <p14:creationId xmlns:p14="http://schemas.microsoft.com/office/powerpoint/2010/main" val="640633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8662" y="162046"/>
            <a:ext cx="5036351" cy="6377651"/>
          </a:xfrm>
          <a:prstGeom prst="rect">
            <a:avLst/>
          </a:prstGeom>
        </p:spPr>
      </p:pic>
      <p:pic>
        <p:nvPicPr>
          <p:cNvPr id="6" name="Picture 5"/>
          <p:cNvPicPr>
            <a:picLocks noChangeAspect="1"/>
          </p:cNvPicPr>
          <p:nvPr/>
        </p:nvPicPr>
        <p:blipFill>
          <a:blip r:embed="rId3"/>
          <a:stretch>
            <a:fillRect/>
          </a:stretch>
        </p:blipFill>
        <p:spPr>
          <a:xfrm>
            <a:off x="6437622" y="162046"/>
            <a:ext cx="4999647" cy="6377651"/>
          </a:xfrm>
          <a:prstGeom prst="rect">
            <a:avLst/>
          </a:prstGeom>
        </p:spPr>
      </p:pic>
    </p:spTree>
    <p:extLst>
      <p:ext uri="{BB962C8B-B14F-4D97-AF65-F5344CB8AC3E}">
        <p14:creationId xmlns:p14="http://schemas.microsoft.com/office/powerpoint/2010/main" val="6011280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8236" y="300942"/>
            <a:ext cx="4778423" cy="6250329"/>
          </a:xfrm>
          <a:prstGeom prst="rect">
            <a:avLst/>
          </a:prstGeom>
        </p:spPr>
      </p:pic>
      <p:pic>
        <p:nvPicPr>
          <p:cNvPr id="5" name="Picture 4"/>
          <p:cNvPicPr>
            <a:picLocks noChangeAspect="1"/>
          </p:cNvPicPr>
          <p:nvPr/>
        </p:nvPicPr>
        <p:blipFill>
          <a:blip r:embed="rId3"/>
          <a:stretch>
            <a:fillRect/>
          </a:stretch>
        </p:blipFill>
        <p:spPr>
          <a:xfrm>
            <a:off x="6264002" y="243068"/>
            <a:ext cx="4822668" cy="6308203"/>
          </a:xfrm>
          <a:prstGeom prst="rect">
            <a:avLst/>
          </a:prstGeom>
        </p:spPr>
      </p:pic>
    </p:spTree>
    <p:extLst>
      <p:ext uri="{BB962C8B-B14F-4D97-AF65-F5344CB8AC3E}">
        <p14:creationId xmlns:p14="http://schemas.microsoft.com/office/powerpoint/2010/main" val="4089325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963" y="208345"/>
            <a:ext cx="5158311" cy="3958542"/>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85963" y="4295028"/>
            <a:ext cx="5074920" cy="2110740"/>
          </a:xfrm>
          <a:prstGeom prst="rect">
            <a:avLst/>
          </a:prstGeom>
        </p:spPr>
      </p:pic>
      <p:sp>
        <p:nvSpPr>
          <p:cNvPr id="6" name="Rectangle 5"/>
          <p:cNvSpPr/>
          <p:nvPr/>
        </p:nvSpPr>
        <p:spPr>
          <a:xfrm>
            <a:off x="5791200" y="292137"/>
            <a:ext cx="6096000" cy="1170064"/>
          </a:xfrm>
          <a:prstGeom prst="rect">
            <a:avLst/>
          </a:prstGeom>
        </p:spPr>
        <p:txBody>
          <a:bodyPr>
            <a:spAutoFit/>
          </a:bodyPr>
          <a:lstStyle/>
          <a:p>
            <a:pPr>
              <a:lnSpc>
                <a:spcPct val="107000"/>
              </a:lnSpc>
              <a:spcAft>
                <a:spcPts val="800"/>
              </a:spcAft>
            </a:pPr>
            <a:r>
              <a:rPr lang="en-US" sz="11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After comparing all the classification models I have selected Linear Support Vector Classifier as my best model and have listed down it's parameters above referring the </a:t>
            </a:r>
            <a:r>
              <a:rPr lang="en-US" sz="11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sklearn</a:t>
            </a:r>
            <a:r>
              <a:rPr lang="en-US" sz="11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webpage. I am using the Grid Search CV method for hyper parameter tuning my best model. I have trained the Grid Search CV with the list of parameters I feel it should check for best possible outcomes. So the Grid Search CV has provided me with the best parameters list out of all the combinations it used to train the model that I can use on my final model.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5877432" y="1597168"/>
            <a:ext cx="5090160" cy="1341120"/>
          </a:xfrm>
          <a:prstGeom prst="rect">
            <a:avLst/>
          </a:prstGeom>
        </p:spPr>
      </p:pic>
      <p:sp>
        <p:nvSpPr>
          <p:cNvPr id="8" name="Rectangle 7"/>
          <p:cNvSpPr/>
          <p:nvPr/>
        </p:nvSpPr>
        <p:spPr>
          <a:xfrm>
            <a:off x="5791200" y="3073255"/>
            <a:ext cx="6096000" cy="787716"/>
          </a:xfrm>
          <a:prstGeom prst="rect">
            <a:avLst/>
          </a:prstGeom>
        </p:spPr>
        <p:txBody>
          <a:bodyPr>
            <a:spAutoFit/>
          </a:bodyPr>
          <a:lstStyle/>
          <a:p>
            <a:pPr>
              <a:lnSpc>
                <a:spcPct val="107000"/>
              </a:lnSpc>
              <a:spcAft>
                <a:spcPts val="800"/>
              </a:spcAft>
            </a:pPr>
            <a:r>
              <a:rPr lang="en-US" sz="11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I have successfully incorporated the Hyper Parameter Tuning on my Final Model and received the accuracy score for it.</a:t>
            </a:r>
          </a:p>
          <a:p>
            <a:pPr>
              <a:lnSpc>
                <a:spcPct val="107000"/>
              </a:lnSpc>
              <a:spcAft>
                <a:spcPts val="800"/>
              </a:spcAft>
            </a:pPr>
            <a:r>
              <a:rPr lang="en-US" sz="1400" b="1" dirty="0"/>
              <a:t>AUC ROC Curve for Final </a:t>
            </a:r>
            <a:r>
              <a:rPr lang="en-US" sz="1400" b="1" dirty="0" smtClean="0"/>
              <a:t>Model</a:t>
            </a:r>
            <a:endParaRPr lang="en-US" sz="1400" b="1" dirty="0"/>
          </a:p>
        </p:txBody>
      </p:sp>
      <p:pic>
        <p:nvPicPr>
          <p:cNvPr id="10" name="Picture 9"/>
          <p:cNvPicPr/>
          <p:nvPr/>
        </p:nvPicPr>
        <p:blipFill>
          <a:blip r:embed="rId5">
            <a:extLst>
              <a:ext uri="{28A0092B-C50C-407E-A947-70E740481C1C}">
                <a14:useLocalDpi xmlns:a14="http://schemas.microsoft.com/office/drawing/2010/main" val="0"/>
              </a:ext>
            </a:extLst>
          </a:blip>
          <a:stretch>
            <a:fillRect/>
          </a:stretch>
        </p:blipFill>
        <p:spPr>
          <a:xfrm>
            <a:off x="5877432" y="4098259"/>
            <a:ext cx="4964575" cy="2365106"/>
          </a:xfrm>
          <a:prstGeom prst="rect">
            <a:avLst/>
          </a:prstGeom>
        </p:spPr>
      </p:pic>
    </p:spTree>
    <p:extLst>
      <p:ext uri="{BB962C8B-B14F-4D97-AF65-F5344CB8AC3E}">
        <p14:creationId xmlns:p14="http://schemas.microsoft.com/office/powerpoint/2010/main" val="10427774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Interpretation of the Results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Starting with univariate analysis, with the help of count plot it was found that dataset is imbalanced with having higher number of records for normal comments than bad comments (including malignant, highly malignant, rude, threat, abuse and loathe). Also, with the help of distribution plot for comments length it was found that after cleaning most of comments length decreases from range 0-1100 to 0-900. Moving further with word cloud it was found that malignant comments consists of words like fuck, nigger, moron, hate, suck etc. </a:t>
            </a:r>
            <a:r>
              <a:rPr lang="en-US" dirty="0" err="1"/>
              <a:t>highly_malignant</a:t>
            </a:r>
            <a:r>
              <a:rPr lang="en-US" dirty="0"/>
              <a:t> comments consists of words like ass, fuck, bitch, shit, die, suck, faggot etc. rude comments consists of words like nigger, ass, fuck, suck, bullshit, bitch etc. threat comments consists of words like die, must die, kill, murder etc. abuse comments consists of words like moron, nigger, fat, </a:t>
            </a:r>
            <a:r>
              <a:rPr lang="en-US" dirty="0" err="1"/>
              <a:t>jew</a:t>
            </a:r>
            <a:r>
              <a:rPr lang="en-US" dirty="0"/>
              <a:t>, bitch etc. and loathe comments consists of words like nigga, stupid, nigger, die, gay, cunt </a:t>
            </a:r>
            <a:r>
              <a:rPr lang="en-US" dirty="0" err="1" smtClean="0"/>
              <a:t>etc</a:t>
            </a:r>
            <a:endParaRPr lang="en-US" dirty="0"/>
          </a:p>
        </p:txBody>
      </p:sp>
    </p:spTree>
    <p:extLst>
      <p:ext uri="{BB962C8B-B14F-4D97-AF65-F5344CB8AC3E}">
        <p14:creationId xmlns:p14="http://schemas.microsoft.com/office/powerpoint/2010/main" val="25055920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Key Findings</a:t>
            </a:r>
            <a:endParaRPr lang="en-US" dirty="0"/>
          </a:p>
        </p:txBody>
      </p:sp>
      <p:sp>
        <p:nvSpPr>
          <p:cNvPr id="3" name="Content Placeholder 2"/>
          <p:cNvSpPr>
            <a:spLocks noGrp="1"/>
          </p:cNvSpPr>
          <p:nvPr>
            <p:ph idx="1"/>
          </p:nvPr>
        </p:nvSpPr>
        <p:spPr/>
        <p:txBody>
          <a:bodyPr/>
          <a:lstStyle/>
          <a:p>
            <a:pPr marL="0" indent="0">
              <a:buNone/>
            </a:pPr>
            <a:r>
              <a:rPr lang="en-US" dirty="0"/>
              <a:t>The finding of the study is that only few users over online use unparliamentarily language. And most of these sentences have more stop words and are being quite long. As discussed before few motivated disrespectful crowds use these foul languages in the online forum to bully the people around and to stop them from doing these things that they are not supposed to do. Our study helps the online forums and social media to induce a ban to profanity or usage of profanity over these forums</a:t>
            </a:r>
            <a:r>
              <a:rPr lang="en-US" dirty="0" smtClean="0"/>
              <a:t>.</a:t>
            </a:r>
            <a:endParaRPr lang="en-US" dirty="0"/>
          </a:p>
          <a:p>
            <a:endParaRPr lang="en-US" dirty="0"/>
          </a:p>
        </p:txBody>
      </p:sp>
    </p:spTree>
    <p:extLst>
      <p:ext uri="{BB962C8B-B14F-4D97-AF65-F5344CB8AC3E}">
        <p14:creationId xmlns:p14="http://schemas.microsoft.com/office/powerpoint/2010/main" val="4221428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Conclusions of the Study</a:t>
            </a:r>
            <a:endParaRPr lang="en-US" dirty="0"/>
          </a:p>
        </p:txBody>
      </p:sp>
      <p:sp>
        <p:nvSpPr>
          <p:cNvPr id="3" name="Content Placeholder 2"/>
          <p:cNvSpPr>
            <a:spLocks noGrp="1"/>
          </p:cNvSpPr>
          <p:nvPr>
            <p:ph idx="1"/>
          </p:nvPr>
        </p:nvSpPr>
        <p:spPr/>
        <p:txBody>
          <a:bodyPr>
            <a:normAutofit fontScale="62500" lnSpcReduction="20000"/>
          </a:bodyPr>
          <a:lstStyle/>
          <a:p>
            <a:r>
              <a:rPr lang="en-IN" dirty="0"/>
              <a:t>I found that the dataset was quite interesting to handle. Improvement in computing technology has made it possible to examine social information that cannot previously be captured, processed and analysed. New analytical techniques of machine learning can be used in property research. The power of visualization has helped us in understanding the data by graphical representation it has made me to understand what data is trying to say. Data cleaning is one of the most important steps to remove unrealistic values and </a:t>
            </a:r>
            <a:r>
              <a:rPr lang="en-IN" dirty="0" err="1"/>
              <a:t>stopwords</a:t>
            </a:r>
            <a:r>
              <a:rPr lang="en-IN" dirty="0"/>
              <a:t>. </a:t>
            </a:r>
            <a:endParaRPr lang="en-US" dirty="0"/>
          </a:p>
          <a:p>
            <a:r>
              <a:rPr lang="en-IN" dirty="0"/>
              <a:t>Through this project we were able to learn various Natural language processing techniques like lemmatization, stemming, removal of </a:t>
            </a:r>
            <a:r>
              <a:rPr lang="en-IN" dirty="0" err="1"/>
              <a:t>stopwords</a:t>
            </a:r>
            <a:r>
              <a:rPr lang="en-IN" dirty="0"/>
              <a:t>. We were also able to learn to convert strings into vectors through hash </a:t>
            </a:r>
            <a:r>
              <a:rPr lang="en-IN" dirty="0" err="1"/>
              <a:t>vectorizer</a:t>
            </a:r>
            <a:r>
              <a:rPr lang="en-IN" dirty="0"/>
              <a:t>. In this project we applied different evaluation metrics like log loss, hamming loss besides accuracy. This study is an exploratory attempt to use four machine learning algorithms in estimating malignant comments, and then compare their results.</a:t>
            </a:r>
            <a:endParaRPr lang="en-US" dirty="0"/>
          </a:p>
          <a:p>
            <a:r>
              <a:rPr lang="en-IN" dirty="0"/>
              <a:t>To conclude, the application of machine learning in malignant classification is still at an early stage. We hope this study has moved a small step ahead in providing some methodological and empirical contributions to crediting institutes, and presenting an alternative approach to the valuation of malignance. We all need to be aware of social sense and use the relatively suitable words which does not demean or degrade the other person or entity and also avoid using abusive, vulgar and mean words in social media. It can cause many problems which could affect the lives of people around us. Try to be polite, calm, empathetic and composed while handling stress and negativity and one of the best solutions is to avoid it and overcoming in a positive manner. Criticism can be given in a constructive way unless it does not hurt other’s feelings.</a:t>
            </a:r>
            <a:endParaRPr lang="en-US" dirty="0"/>
          </a:p>
        </p:txBody>
      </p:sp>
    </p:spTree>
    <p:extLst>
      <p:ext uri="{BB962C8B-B14F-4D97-AF65-F5344CB8AC3E}">
        <p14:creationId xmlns:p14="http://schemas.microsoft.com/office/powerpoint/2010/main" val="3757019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9712" y="2887578"/>
            <a:ext cx="5747086" cy="1200329"/>
          </a:xfrm>
          <a:prstGeom prst="rect">
            <a:avLst/>
          </a:prstGeom>
          <a:noFill/>
        </p:spPr>
        <p:txBody>
          <a:bodyPr wrap="none" rtlCol="0">
            <a:spAutoFit/>
          </a:bodyPr>
          <a:lstStyle/>
          <a:p>
            <a:pPr algn="ctr"/>
            <a:r>
              <a:rPr lang="en-US" sz="7200" dirty="0" smtClean="0">
                <a:solidFill>
                  <a:schemeClr val="accent5">
                    <a:lumMod val="50000"/>
                  </a:schemeClr>
                </a:solidFill>
                <a:latin typeface="Lucida Handwriting" panose="03010101010101010101" pitchFamily="66" charset="0"/>
              </a:rPr>
              <a:t>Thank you</a:t>
            </a:r>
            <a:endParaRPr lang="en-US" sz="7200" dirty="0">
              <a:solidFill>
                <a:schemeClr val="accent5">
                  <a:lumMod val="50000"/>
                </a:schemeClr>
              </a:solidFill>
              <a:latin typeface="Lucida Handwriting" panose="03010101010101010101" pitchFamily="66" charset="0"/>
            </a:endParaRPr>
          </a:p>
        </p:txBody>
      </p:sp>
    </p:spTree>
    <p:extLst>
      <p:ext uri="{BB962C8B-B14F-4D97-AF65-F5344CB8AC3E}">
        <p14:creationId xmlns:p14="http://schemas.microsoft.com/office/powerpoint/2010/main" val="600146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Introduction</a:t>
            </a:r>
            <a:endParaRPr lang="en-US" dirty="0"/>
          </a:p>
        </p:txBody>
      </p:sp>
      <p:sp>
        <p:nvSpPr>
          <p:cNvPr id="3" name="Content Placeholder 2"/>
          <p:cNvSpPr>
            <a:spLocks noGrp="1"/>
          </p:cNvSpPr>
          <p:nvPr>
            <p:ph idx="1"/>
          </p:nvPr>
        </p:nvSpPr>
        <p:spPr/>
        <p:txBody>
          <a:bodyPr>
            <a:normAutofit fontScale="85000" lnSpcReduction="20000"/>
          </a:bodyPr>
          <a:lstStyle/>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p>
          <a:p>
            <a:r>
              <a:rPr lang="en-IN" dirty="0"/>
              <a:t>Online hate, described as abusive language, aggression, cyberbullying, hatefulness and many others has been identified as a major threat on online social media platforms. Social media platforms are the most prominent grounds for such toxic behaviour.</a:t>
            </a:r>
            <a:endParaRPr lang="en-US" dirty="0"/>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r>
              <a:rPr lang="en-IN" dirty="0" smtClean="0"/>
              <a:t>.</a:t>
            </a:r>
            <a:endParaRPr lang="en-US" dirty="0"/>
          </a:p>
        </p:txBody>
      </p:sp>
    </p:spTree>
    <p:extLst>
      <p:ext uri="{BB962C8B-B14F-4D97-AF65-F5344CB8AC3E}">
        <p14:creationId xmlns:p14="http://schemas.microsoft.com/office/powerpoint/2010/main" val="85794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Problem statement</a:t>
            </a:r>
            <a:endParaRPr lang="en-US" dirty="0"/>
          </a:p>
        </p:txBody>
      </p:sp>
      <p:sp>
        <p:nvSpPr>
          <p:cNvPr id="3" name="Content Placeholder 2"/>
          <p:cNvSpPr>
            <a:spLocks noGrp="1"/>
          </p:cNvSpPr>
          <p:nvPr>
            <p:ph idx="1"/>
          </p:nvPr>
        </p:nvSpPr>
        <p:spPr/>
        <p:txBody>
          <a:bodyPr>
            <a:normAutofit lnSpcReduction="10000"/>
          </a:bodyPr>
          <a:lstStyle/>
          <a:p>
            <a:r>
              <a:rPr lang="en-IN" dirty="0" smtClean="0"/>
              <a:t>Internet comments are bastions of hatred and vitriol. While online anonymity has provided a new outlet for aggression and hate speech, machine learning can be used to address it. The problem we sought to solve was the tagging of internet comments that are offensive towards other users, which means that insults to third parties such as celebrities will be tagged as inoffensive, but they may be clearly offensive.</a:t>
            </a:r>
            <a:endParaRPr lang="en-US" dirty="0" smtClean="0"/>
          </a:p>
          <a:p>
            <a:r>
              <a:rPr lang="en-IN" dirty="0" smtClean="0"/>
              <a:t>Our goal is to build a prototype of online hate and abuse comment classifier which can used to classify hate and offensive comments so that it can be controlled and restricted from spreading hatred and cyberbullying. </a:t>
            </a:r>
            <a:endParaRPr lang="en-US" dirty="0" smtClean="0"/>
          </a:p>
        </p:txBody>
      </p:sp>
    </p:spTree>
    <p:extLst>
      <p:ext uri="{BB962C8B-B14F-4D97-AF65-F5344CB8AC3E}">
        <p14:creationId xmlns:p14="http://schemas.microsoft.com/office/powerpoint/2010/main" val="597420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731906" cy="1325563"/>
          </a:xfrm>
        </p:spPr>
        <p:txBody>
          <a:bodyPr/>
          <a:lstStyle/>
          <a:p>
            <a:r>
              <a:rPr lang="en-US" b="1" dirty="0" smtClean="0">
                <a:solidFill>
                  <a:schemeClr val="accent5">
                    <a:lumMod val="75000"/>
                  </a:schemeClr>
                </a:solidFill>
              </a:rPr>
              <a:t>Conceptual Background of the Domain Problem</a:t>
            </a:r>
            <a:endParaRPr lang="en-US" dirty="0"/>
          </a:p>
        </p:txBody>
      </p:sp>
      <p:sp>
        <p:nvSpPr>
          <p:cNvPr id="3" name="Content Placeholder 2"/>
          <p:cNvSpPr>
            <a:spLocks noGrp="1"/>
          </p:cNvSpPr>
          <p:nvPr>
            <p:ph idx="1"/>
          </p:nvPr>
        </p:nvSpPr>
        <p:spPr/>
        <p:txBody>
          <a:bodyPr>
            <a:normAutofit fontScale="70000" lnSpcReduction="20000"/>
          </a:bodyPr>
          <a:lstStyle/>
          <a:p>
            <a:r>
              <a:rPr lang="en-IN" dirty="0"/>
              <a:t>Online platforms and social media become the place where people share the thoughts freely without any partiality and overcoming all the race people share their thoughts and ideas among the crowd.</a:t>
            </a:r>
            <a:endParaRPr lang="en-US" dirty="0"/>
          </a:p>
          <a:p>
            <a:r>
              <a:rPr lang="en-IN"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endParaRPr lang="en-US" dirty="0"/>
          </a:p>
          <a:p>
            <a:r>
              <a:rPr lang="en-US" dirty="0" smtClean="0"/>
              <a:t>In </a:t>
            </a:r>
            <a:r>
              <a:rPr lang="en-US" dirty="0"/>
              <a:t>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t>
            </a:r>
            <a:r>
              <a:rPr lang="en-IN" dirty="0"/>
              <a:t>are being bullied by these mob these individuals are going silent without speaking anything. So, ideally the motive of this disgraceful mob is achieved.</a:t>
            </a:r>
            <a:endParaRPr lang="en-US" dirty="0"/>
          </a:p>
          <a:p>
            <a:r>
              <a:rPr lang="en-IN"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  </a:t>
            </a:r>
            <a:endParaRPr lang="en-US" dirty="0"/>
          </a:p>
        </p:txBody>
      </p:sp>
    </p:spTree>
    <p:extLst>
      <p:ext uri="{BB962C8B-B14F-4D97-AF65-F5344CB8AC3E}">
        <p14:creationId xmlns:p14="http://schemas.microsoft.com/office/powerpoint/2010/main" val="8346476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Motivation for the Problem Undertaken</a:t>
            </a:r>
            <a:endParaRPr lang="en-US" dirty="0"/>
          </a:p>
        </p:txBody>
      </p:sp>
      <p:sp>
        <p:nvSpPr>
          <p:cNvPr id="3" name="Content Placeholder 2"/>
          <p:cNvSpPr>
            <a:spLocks noGrp="1"/>
          </p:cNvSpPr>
          <p:nvPr>
            <p:ph idx="1"/>
          </p:nvPr>
        </p:nvSpPr>
        <p:spPr/>
        <p:txBody>
          <a:bodyPr/>
          <a:lstStyle/>
          <a:p>
            <a:r>
              <a:rPr lang="en-IN" dirty="0"/>
              <a:t>The exposure to real world data and the opportunity to deploy my skillset in solving a real time problem has been the primary objective. However, the motivation for taking this project was that it is relatively a new field of research. </a:t>
            </a:r>
            <a:r>
              <a:rPr lang="en-IN" dirty="0" smtClean="0"/>
              <a:t>Here </a:t>
            </a:r>
            <a:r>
              <a:rPr lang="en-IN" dirty="0"/>
              <a:t>we have many options but less concrete solutions. </a:t>
            </a:r>
            <a:endParaRPr lang="en-IN" dirty="0" smtClean="0"/>
          </a:p>
          <a:p>
            <a:r>
              <a:rPr lang="en-IN" dirty="0" smtClean="0"/>
              <a:t>The </a:t>
            </a:r>
            <a:r>
              <a:rPr lang="en-IN" dirty="0"/>
              <a:t>main motivation is to build a prototype of online hate and abuse comment classifier which can used to classify hate and offensive comments so that it can be controlled and restricted from spreading hatred and cyberbullying</a:t>
            </a:r>
            <a:r>
              <a:rPr lang="en-IN" dirty="0" smtClean="0"/>
              <a:t>.</a:t>
            </a:r>
            <a:endParaRPr lang="en-US" dirty="0"/>
          </a:p>
        </p:txBody>
      </p:sp>
    </p:spTree>
    <p:extLst>
      <p:ext uri="{BB962C8B-B14F-4D97-AF65-F5344CB8AC3E}">
        <p14:creationId xmlns:p14="http://schemas.microsoft.com/office/powerpoint/2010/main" val="4163578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94" y="249378"/>
            <a:ext cx="11731906" cy="1325563"/>
          </a:xfrm>
        </p:spPr>
        <p:txBody>
          <a:bodyPr/>
          <a:lstStyle/>
          <a:p>
            <a:r>
              <a:rPr lang="en-US" dirty="0" smtClean="0">
                <a:solidFill>
                  <a:schemeClr val="accent5">
                    <a:lumMod val="75000"/>
                  </a:schemeClr>
                </a:solidFill>
              </a:rPr>
              <a:t>Mathematical/ Analytical Modeling of the Problem</a:t>
            </a:r>
            <a:endParaRPr lang="en-US" dirty="0"/>
          </a:p>
        </p:txBody>
      </p:sp>
      <p:sp>
        <p:nvSpPr>
          <p:cNvPr id="3" name="Content Placeholder 2"/>
          <p:cNvSpPr>
            <a:spLocks noGrp="1"/>
          </p:cNvSpPr>
          <p:nvPr>
            <p:ph idx="1"/>
          </p:nvPr>
        </p:nvSpPr>
        <p:spPr>
          <a:xfrm>
            <a:off x="460094" y="1675154"/>
            <a:ext cx="10515600" cy="4351338"/>
          </a:xfrm>
        </p:spPr>
        <p:txBody>
          <a:bodyPr>
            <a:normAutofit fontScale="62500" lnSpcReduction="20000"/>
          </a:bodyPr>
          <a:lstStyle/>
          <a:p>
            <a:r>
              <a:rPr lang="en-US" dirty="0" smtClean="0"/>
              <a:t>Here in this project, we have been provided with two datasets namely train and test CSV files. I will build a machine learning model by using NLP using train dataset. And using this model we will make predictions for our test dataset. </a:t>
            </a:r>
          </a:p>
          <a:p>
            <a:r>
              <a:rPr lang="en-US" dirty="0" smtClean="0"/>
              <a:t>I will need to build multiple classification machine learning models. Before model building will need to perform all data pre-processing steps involving NLP. After trying different classification models with different hyper parameters then will select the best model out of it. Will need to follow the complete life cycle of data science that includes steps like -</a:t>
            </a:r>
          </a:p>
          <a:p>
            <a:r>
              <a:rPr lang="en-US" dirty="0" smtClean="0"/>
              <a:t>1. Data Cleaning</a:t>
            </a:r>
          </a:p>
          <a:p>
            <a:r>
              <a:rPr lang="en-US" dirty="0" smtClean="0"/>
              <a:t>2. Exploratory Data Analysis</a:t>
            </a:r>
          </a:p>
          <a:p>
            <a:r>
              <a:rPr lang="en-US" dirty="0" smtClean="0"/>
              <a:t>3. Data Pre-processing</a:t>
            </a:r>
          </a:p>
          <a:p>
            <a:r>
              <a:rPr lang="en-US" dirty="0" smtClean="0"/>
              <a:t>4. Model Building</a:t>
            </a:r>
          </a:p>
          <a:p>
            <a:r>
              <a:rPr lang="en-US" dirty="0" smtClean="0"/>
              <a:t>5. Model Evaluation</a:t>
            </a:r>
          </a:p>
          <a:p>
            <a:r>
              <a:rPr lang="en-US" dirty="0" smtClean="0"/>
              <a:t>6. Selecting the best model</a:t>
            </a:r>
          </a:p>
          <a:p>
            <a:r>
              <a:rPr lang="en-US" dirty="0" smtClean="0"/>
              <a:t>Finally, we compared the results of proposed and baseline features with other machine learning algorithms. Findings of the comparison indicate the significance of the proposed features in cyberbullying detection.</a:t>
            </a:r>
          </a:p>
        </p:txBody>
      </p:sp>
    </p:spTree>
    <p:extLst>
      <p:ext uri="{BB962C8B-B14F-4D97-AF65-F5344CB8AC3E}">
        <p14:creationId xmlns:p14="http://schemas.microsoft.com/office/powerpoint/2010/main" val="854468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a:ln>
            <a:no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solidFill>
                  <a:schemeClr val="accent5">
                    <a:lumMod val="75000"/>
                  </a:schemeClr>
                </a:solidFill>
              </a:rPr>
              <a:t>Data Analysis steps :</a:t>
            </a:r>
            <a:endParaRPr lang="en-US" dirty="0">
              <a:solidFill>
                <a:schemeClr val="accent5">
                  <a:lumMod val="75000"/>
                </a:schemeClr>
              </a:solidFill>
            </a:endParaRPr>
          </a:p>
        </p:txBody>
      </p:sp>
      <p:sp>
        <p:nvSpPr>
          <p:cNvPr id="5" name="Rectangle 4"/>
          <p:cNvSpPr/>
          <p:nvPr/>
        </p:nvSpPr>
        <p:spPr>
          <a:xfrm>
            <a:off x="838199"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Libraries</a:t>
            </a:r>
            <a:endParaRPr lang="en-US" dirty="0"/>
          </a:p>
        </p:txBody>
      </p:sp>
      <p:sp>
        <p:nvSpPr>
          <p:cNvPr id="6" name="Rectangle 5"/>
          <p:cNvSpPr/>
          <p:nvPr/>
        </p:nvSpPr>
        <p:spPr>
          <a:xfrm>
            <a:off x="4430110" y="1825625"/>
            <a:ext cx="2648607"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Dataset</a:t>
            </a:r>
            <a:endParaRPr lang="en-US" dirty="0"/>
          </a:p>
        </p:txBody>
      </p:sp>
      <p:sp>
        <p:nvSpPr>
          <p:cNvPr id="7" name="Rectangle 6"/>
          <p:cNvSpPr/>
          <p:nvPr/>
        </p:nvSpPr>
        <p:spPr>
          <a:xfrm>
            <a:off x="838199"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Ordinal encoding</a:t>
            </a:r>
            <a:endParaRPr lang="en-US" dirty="0"/>
          </a:p>
        </p:txBody>
      </p:sp>
      <p:sp>
        <p:nvSpPr>
          <p:cNvPr id="8" name="Rectangle 7"/>
          <p:cNvSpPr/>
          <p:nvPr/>
        </p:nvSpPr>
        <p:spPr>
          <a:xfrm>
            <a:off x="8321565"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Finding null values</a:t>
            </a:r>
            <a:endParaRPr lang="en-US" dirty="0"/>
          </a:p>
        </p:txBody>
      </p:sp>
      <p:sp>
        <p:nvSpPr>
          <p:cNvPr id="9" name="Rectangle 8"/>
          <p:cNvSpPr/>
          <p:nvPr/>
        </p:nvSpPr>
        <p:spPr>
          <a:xfrm>
            <a:off x="8363605"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Pre Processing</a:t>
            </a:r>
            <a:endParaRPr lang="en-US" dirty="0"/>
          </a:p>
        </p:txBody>
      </p:sp>
      <p:sp>
        <p:nvSpPr>
          <p:cNvPr id="10" name="Rectangle 9"/>
          <p:cNvSpPr/>
          <p:nvPr/>
        </p:nvSpPr>
        <p:spPr>
          <a:xfrm>
            <a:off x="4579882"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Visualization</a:t>
            </a:r>
            <a:endParaRPr lang="en-US" dirty="0"/>
          </a:p>
        </p:txBody>
      </p:sp>
      <p:sp>
        <p:nvSpPr>
          <p:cNvPr id="11" name="Right Arrow 10"/>
          <p:cNvSpPr/>
          <p:nvPr/>
        </p:nvSpPr>
        <p:spPr>
          <a:xfrm>
            <a:off x="3531002" y="213487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ight Arrow 11"/>
          <p:cNvSpPr/>
          <p:nvPr/>
        </p:nvSpPr>
        <p:spPr>
          <a:xfrm rot="5400000">
            <a:off x="9218411" y="3222705"/>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ight Arrow 12"/>
          <p:cNvSpPr/>
          <p:nvPr/>
        </p:nvSpPr>
        <p:spPr>
          <a:xfrm rot="10800000">
            <a:off x="7347098" y="4303581"/>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Right Arrow 13"/>
          <p:cNvSpPr/>
          <p:nvPr/>
        </p:nvSpPr>
        <p:spPr>
          <a:xfrm rot="10800000">
            <a:off x="3533156" y="4305978"/>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ight Arrow 14"/>
          <p:cNvSpPr/>
          <p:nvPr/>
        </p:nvSpPr>
        <p:spPr>
          <a:xfrm>
            <a:off x="7348884" y="218449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75670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977" y="0"/>
            <a:ext cx="10515600" cy="1325563"/>
          </a:xfrm>
        </p:spPr>
        <p:txBody>
          <a:bodyPr/>
          <a:lstStyle/>
          <a:p>
            <a:r>
              <a:rPr lang="en-US" dirty="0" smtClean="0">
                <a:solidFill>
                  <a:schemeClr val="accent5">
                    <a:lumMod val="75000"/>
                  </a:schemeClr>
                </a:solidFill>
              </a:rPr>
              <a:t>Data Sources and their formats</a:t>
            </a:r>
            <a:endParaRPr lang="en-US" dirty="0"/>
          </a:p>
        </p:txBody>
      </p:sp>
      <p:pic>
        <p:nvPicPr>
          <p:cNvPr id="4" name="Picture 3"/>
          <p:cNvPicPr>
            <a:picLocks noChangeAspect="1"/>
          </p:cNvPicPr>
          <p:nvPr/>
        </p:nvPicPr>
        <p:blipFill>
          <a:blip r:embed="rId2"/>
          <a:stretch>
            <a:fillRect/>
          </a:stretch>
        </p:blipFill>
        <p:spPr>
          <a:xfrm>
            <a:off x="0" y="1106930"/>
            <a:ext cx="5971777" cy="5594811"/>
          </a:xfrm>
          <a:prstGeom prst="rect">
            <a:avLst/>
          </a:prstGeom>
        </p:spPr>
      </p:pic>
      <p:pic>
        <p:nvPicPr>
          <p:cNvPr id="5" name="Picture 4"/>
          <p:cNvPicPr>
            <a:picLocks noChangeAspect="1"/>
          </p:cNvPicPr>
          <p:nvPr/>
        </p:nvPicPr>
        <p:blipFill>
          <a:blip r:embed="rId3"/>
          <a:stretch>
            <a:fillRect/>
          </a:stretch>
        </p:blipFill>
        <p:spPr>
          <a:xfrm>
            <a:off x="5550470" y="1106931"/>
            <a:ext cx="6393084" cy="5467490"/>
          </a:xfrm>
          <a:prstGeom prst="rect">
            <a:avLst/>
          </a:prstGeom>
        </p:spPr>
      </p:pic>
    </p:spTree>
    <p:extLst>
      <p:ext uri="{BB962C8B-B14F-4D97-AF65-F5344CB8AC3E}">
        <p14:creationId xmlns:p14="http://schemas.microsoft.com/office/powerpoint/2010/main" val="619874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2125</Words>
  <Application>Microsoft Office PowerPoint</Application>
  <PresentationFormat>Widescreen</PresentationFormat>
  <Paragraphs>115</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Bahnschrift Condensed</vt:lpstr>
      <vt:lpstr>Calibri</vt:lpstr>
      <vt:lpstr>Calibri Light</vt:lpstr>
      <vt:lpstr>Century</vt:lpstr>
      <vt:lpstr>Helvetica</vt:lpstr>
      <vt:lpstr>Lucida Handwriting</vt:lpstr>
      <vt:lpstr>Times New Roman</vt:lpstr>
      <vt:lpstr>Office Theme</vt:lpstr>
      <vt:lpstr>PowerPoint Presentation</vt:lpstr>
      <vt:lpstr>PowerPoint Presentation</vt:lpstr>
      <vt:lpstr>Introduction</vt:lpstr>
      <vt:lpstr>Problem statement</vt:lpstr>
      <vt:lpstr>Conceptual Background of the Domain Problem</vt:lpstr>
      <vt:lpstr>Motivation for the Problem Undertaken</vt:lpstr>
      <vt:lpstr>Mathematical/ Analytical Modeling of the Problem</vt:lpstr>
      <vt:lpstr>PowerPoint Presentation</vt:lpstr>
      <vt:lpstr>Data Sources and their formats</vt:lpstr>
      <vt:lpstr>Data Preprocessing Done</vt:lpstr>
      <vt:lpstr>PowerPoint Presentation</vt:lpstr>
      <vt:lpstr>PowerPoint Presentation</vt:lpstr>
      <vt:lpstr>PowerPoint Presentation</vt:lpstr>
      <vt:lpstr>Assumptions</vt:lpstr>
      <vt:lpstr>PowerPoint Presentation</vt:lpstr>
      <vt:lpstr>Software Used</vt:lpstr>
      <vt:lpstr>Visualizations</vt:lpstr>
      <vt:lpstr>PowerPoint Presentation</vt:lpstr>
      <vt:lpstr>Model/s Development and evaluation</vt:lpstr>
      <vt:lpstr>PowerPoint Presentation</vt:lpstr>
      <vt:lpstr>PowerPoint Presentation</vt:lpstr>
      <vt:lpstr>PowerPoint Presentation</vt:lpstr>
      <vt:lpstr>Interpretation of the Results</vt:lpstr>
      <vt:lpstr>Key Findings</vt:lpstr>
      <vt:lpstr>Conclusions of the Study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2022-07-11T09:02:58Z</dcterms:created>
  <dcterms:modified xsi:type="dcterms:W3CDTF">2022-07-11T10:03:09Z</dcterms:modified>
</cp:coreProperties>
</file>